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64"/>
  </p:notesMasterIdLst>
  <p:sldIdLst>
    <p:sldId id="264" r:id="rId2"/>
    <p:sldId id="265" r:id="rId3"/>
    <p:sldId id="266" r:id="rId4"/>
    <p:sldId id="267" r:id="rId5"/>
    <p:sldId id="268" r:id="rId6"/>
    <p:sldId id="269" r:id="rId7"/>
    <p:sldId id="256" r:id="rId8"/>
    <p:sldId id="257" r:id="rId9"/>
    <p:sldId id="258" r:id="rId10"/>
    <p:sldId id="259" r:id="rId11"/>
    <p:sldId id="260" r:id="rId12"/>
    <p:sldId id="261" r:id="rId13"/>
    <p:sldId id="262" r:id="rId14"/>
    <p:sldId id="263" r:id="rId15"/>
    <p:sldId id="270" r:id="rId16"/>
    <p:sldId id="271" r:id="rId17"/>
    <p:sldId id="273" r:id="rId18"/>
    <p:sldId id="272" r:id="rId19"/>
    <p:sldId id="274" r:id="rId20"/>
    <p:sldId id="275" r:id="rId21"/>
    <p:sldId id="276" r:id="rId22"/>
    <p:sldId id="278" r:id="rId23"/>
    <p:sldId id="277" r:id="rId24"/>
    <p:sldId id="279" r:id="rId25"/>
    <p:sldId id="280" r:id="rId26"/>
    <p:sldId id="281" r:id="rId27"/>
    <p:sldId id="282" r:id="rId28"/>
    <p:sldId id="283" r:id="rId29"/>
    <p:sldId id="284" r:id="rId30"/>
    <p:sldId id="285" r:id="rId31"/>
    <p:sldId id="286" r:id="rId32"/>
    <p:sldId id="287" r:id="rId33"/>
    <p:sldId id="288" r:id="rId34"/>
    <p:sldId id="289" r:id="rId35"/>
    <p:sldId id="292" r:id="rId36"/>
    <p:sldId id="290" r:id="rId37"/>
    <p:sldId id="291" r:id="rId38"/>
    <p:sldId id="293" r:id="rId39"/>
    <p:sldId id="294" r:id="rId40"/>
    <p:sldId id="295" r:id="rId41"/>
    <p:sldId id="297" r:id="rId42"/>
    <p:sldId id="298" r:id="rId43"/>
    <p:sldId id="299" r:id="rId44"/>
    <p:sldId id="300" r:id="rId45"/>
    <p:sldId id="301" r:id="rId46"/>
    <p:sldId id="302" r:id="rId47"/>
    <p:sldId id="303" r:id="rId48"/>
    <p:sldId id="316" r:id="rId49"/>
    <p:sldId id="317" r:id="rId50"/>
    <p:sldId id="312" r:id="rId51"/>
    <p:sldId id="313" r:id="rId52"/>
    <p:sldId id="315" r:id="rId53"/>
    <p:sldId id="311" r:id="rId54"/>
    <p:sldId id="304" r:id="rId55"/>
    <p:sldId id="305" r:id="rId56"/>
    <p:sldId id="306" r:id="rId57"/>
    <p:sldId id="307" r:id="rId58"/>
    <p:sldId id="308" r:id="rId59"/>
    <p:sldId id="318" r:id="rId60"/>
    <p:sldId id="309" r:id="rId61"/>
    <p:sldId id="319" r:id="rId62"/>
    <p:sldId id="310" r:id="rId63"/>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5" autoAdjust="0"/>
    <p:restoredTop sz="94660"/>
  </p:normalViewPr>
  <p:slideViewPr>
    <p:cSldViewPr snapToGrid="0">
      <p:cViewPr varScale="1">
        <p:scale>
          <a:sx n="72" d="100"/>
          <a:sy n="72" d="100"/>
        </p:scale>
        <p:origin x="762" y="66"/>
      </p:cViewPr>
      <p:guideLst/>
    </p:cSldViewPr>
  </p:slideViewPr>
  <p:notesTextViewPr>
    <p:cViewPr>
      <p:scale>
        <a:sx n="3" d="2"/>
        <a:sy n="3" d="2"/>
      </p:scale>
      <p:origin x="0" y="0"/>
    </p:cViewPr>
  </p:notesTextViewPr>
  <p:notesViewPr>
    <p:cSldViewPr snapToGrid="0">
      <p:cViewPr varScale="1">
        <p:scale>
          <a:sx n="53" d="100"/>
          <a:sy n="53" d="100"/>
        </p:scale>
        <p:origin x="2648"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39D81-1D9E-4459-B5E8-7D73B0F572D6}" type="datetimeFigureOut">
              <a:rPr lang="tr-TR" smtClean="0"/>
              <a:t>20.12.2023</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0A86E1-32C4-436F-94E0-E8BB1A2545BA}" type="slidenum">
              <a:rPr lang="tr-TR" smtClean="0"/>
              <a:t>‹#›</a:t>
            </a:fld>
            <a:endParaRPr lang="tr-TR"/>
          </a:p>
        </p:txBody>
      </p:sp>
    </p:spTree>
    <p:extLst>
      <p:ext uri="{BB962C8B-B14F-4D97-AF65-F5344CB8AC3E}">
        <p14:creationId xmlns:p14="http://schemas.microsoft.com/office/powerpoint/2010/main" val="2868398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aşlık Slaydı">
    <p:spTree>
      <p:nvGrpSpPr>
        <p:cNvPr id="1" name=""/>
        <p:cNvGrpSpPr/>
        <p:nvPr/>
      </p:nvGrpSpPr>
      <p:grpSpPr>
        <a:xfrm>
          <a:off x="0" y="0"/>
          <a:ext cx="0" cy="0"/>
          <a:chOff x="0" y="0"/>
          <a:chExt cx="0" cy="0"/>
        </a:xfrm>
      </p:grpSpPr>
      <p:sp>
        <p:nvSpPr>
          <p:cNvPr id="7" name="Dikdörtgen 6"/>
          <p:cNvSpPr/>
          <p:nvPr/>
        </p:nvSpPr>
        <p:spPr bwMode="blackWhite">
          <a:xfrm>
            <a:off x="317703" y="298642"/>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0" dirty="0"/>
          </a:p>
        </p:txBody>
      </p:sp>
      <p:sp>
        <p:nvSpPr>
          <p:cNvPr id="2" name="Başlık 1"/>
          <p:cNvSpPr>
            <a:spLocks noGrp="1"/>
          </p:cNvSpPr>
          <p:nvPr>
            <p:ph type="title"/>
          </p:nvPr>
        </p:nvSpPr>
        <p:spPr>
          <a:xfrm>
            <a:off x="2556196" y="3144818"/>
            <a:ext cx="6876288" cy="640080"/>
          </a:xfrm>
        </p:spPr>
        <p:txBody>
          <a:bodyPr rtlCol="0">
            <a:noAutofit/>
          </a:bodyPr>
          <a:lstStyle>
            <a:lvl1pPr>
              <a:defRPr sz="4000" b="1">
                <a:solidFill>
                  <a:schemeClr val="bg1"/>
                </a:solidFill>
              </a:defRPr>
            </a:lvl1pPr>
          </a:lstStyle>
          <a:p>
            <a:pPr rtl="0"/>
            <a:r>
              <a:rPr lang="tr-TR" noProof="0" dirty="0"/>
              <a:t>Asıl başlık stili için tıklatın</a:t>
            </a:r>
          </a:p>
        </p:txBody>
      </p:sp>
    </p:spTree>
    <p:extLst>
      <p:ext uri="{BB962C8B-B14F-4D97-AF65-F5344CB8AC3E}">
        <p14:creationId xmlns:p14="http://schemas.microsoft.com/office/powerpoint/2010/main" val="897871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aşlık ve İçerik">
    <p:spTree>
      <p:nvGrpSpPr>
        <p:cNvPr id="1" name=""/>
        <p:cNvGrpSpPr/>
        <p:nvPr/>
      </p:nvGrpSpPr>
      <p:grpSpPr>
        <a:xfrm>
          <a:off x="0" y="0"/>
          <a:ext cx="0" cy="0"/>
          <a:chOff x="0" y="0"/>
          <a:chExt cx="0" cy="0"/>
        </a:xfrm>
      </p:grpSpPr>
      <p:sp>
        <p:nvSpPr>
          <p:cNvPr id="9" name="Dikdörtgen 8"/>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tr-TR" sz="1800" noProof="0" dirty="0"/>
          </a:p>
        </p:txBody>
      </p:sp>
      <p:cxnSp>
        <p:nvCxnSpPr>
          <p:cNvPr id="12" name="Düz Bağlayıcı 11"/>
          <p:cNvCxnSpPr/>
          <p:nvPr/>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Başlık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tr-TR" noProof="0"/>
              <a:t>Asıl başlık stili için tıklatın</a:t>
            </a:r>
            <a:endParaRPr lang="tr-TR" noProof="0" dirty="0"/>
          </a:p>
        </p:txBody>
      </p:sp>
      <p:sp>
        <p:nvSpPr>
          <p:cNvPr id="3" name="İçerik Yer Tutucusu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tr-TR" noProof="0"/>
              <a:t>Asıl metin stillerini düzenle</a:t>
            </a:r>
          </a:p>
          <a:p>
            <a:pPr marL="0" lvl="1" indent="0" rtl="0">
              <a:lnSpc>
                <a:spcPct val="150000"/>
              </a:lnSpc>
              <a:spcBef>
                <a:spcPts val="1000"/>
              </a:spcBef>
              <a:spcAft>
                <a:spcPts val="1200"/>
              </a:spcAft>
              <a:buNone/>
            </a:pPr>
            <a:r>
              <a:rPr lang="tr-TR" noProof="0"/>
              <a:t>İkinci düzey</a:t>
            </a:r>
          </a:p>
          <a:p>
            <a:pPr marL="0" lvl="2" indent="0" rtl="0">
              <a:lnSpc>
                <a:spcPct val="150000"/>
              </a:lnSpc>
              <a:spcBef>
                <a:spcPts val="1000"/>
              </a:spcBef>
              <a:spcAft>
                <a:spcPts val="1200"/>
              </a:spcAft>
              <a:buNone/>
            </a:pPr>
            <a:r>
              <a:rPr lang="tr-TR" noProof="0"/>
              <a:t>Üçüncü düzey</a:t>
            </a:r>
          </a:p>
          <a:p>
            <a:pPr marL="0" lvl="3" indent="0" rtl="0">
              <a:lnSpc>
                <a:spcPct val="150000"/>
              </a:lnSpc>
              <a:spcBef>
                <a:spcPts val="1000"/>
              </a:spcBef>
              <a:spcAft>
                <a:spcPts val="1200"/>
              </a:spcAft>
              <a:buNone/>
            </a:pPr>
            <a:r>
              <a:rPr lang="tr-TR" noProof="0"/>
              <a:t>Dördüncü düzey</a:t>
            </a:r>
          </a:p>
          <a:p>
            <a:pPr marL="0" lvl="4" indent="0" rtl="0">
              <a:lnSpc>
                <a:spcPct val="150000"/>
              </a:lnSpc>
              <a:spcBef>
                <a:spcPts val="1000"/>
              </a:spcBef>
              <a:spcAft>
                <a:spcPts val="1200"/>
              </a:spcAft>
              <a:buNone/>
            </a:pPr>
            <a:r>
              <a:rPr lang="tr-TR" noProof="0"/>
              <a:t>Beşinci düzey</a:t>
            </a:r>
            <a:endParaRPr lang="tr-TR" noProof="0" dirty="0"/>
          </a:p>
        </p:txBody>
      </p:sp>
      <p:sp>
        <p:nvSpPr>
          <p:cNvPr id="6" name="Tarih Yer Tutucusu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66BDEA92-7745-4485-BB7E-6E6732D8FE31}" type="datetimeFigureOut">
              <a:rPr lang="tr-TR" smtClean="0"/>
              <a:t>20.12.2023</a:t>
            </a:fld>
            <a:endParaRPr lang="tr-TR"/>
          </a:p>
        </p:txBody>
      </p:sp>
      <p:sp>
        <p:nvSpPr>
          <p:cNvPr id="7" name="Alt Bilgi Yer Tutucusu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tr-TR"/>
          </a:p>
        </p:txBody>
      </p:sp>
      <p:sp>
        <p:nvSpPr>
          <p:cNvPr id="8" name="Slayt Numarası Yer Tutucusu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269FC931-98C6-4A9D-B5FF-621928D24688}" type="slidenum">
              <a:rPr lang="tr-TR" smtClean="0"/>
              <a:t>‹#›</a:t>
            </a:fld>
            <a:endParaRPr lang="tr-TR"/>
          </a:p>
        </p:txBody>
      </p:sp>
    </p:spTree>
    <p:extLst>
      <p:ext uri="{BB962C8B-B14F-4D97-AF65-F5344CB8AC3E}">
        <p14:creationId xmlns:p14="http://schemas.microsoft.com/office/powerpoint/2010/main" val="3195118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ölüm Üst Bilgisi">
    <p:spTree>
      <p:nvGrpSpPr>
        <p:cNvPr id="1" name=""/>
        <p:cNvGrpSpPr/>
        <p:nvPr/>
      </p:nvGrpSpPr>
      <p:grpSpPr>
        <a:xfrm>
          <a:off x="0" y="0"/>
          <a:ext cx="0" cy="0"/>
          <a:chOff x="0" y="0"/>
          <a:chExt cx="0" cy="0"/>
        </a:xfrm>
      </p:grpSpPr>
      <p:sp>
        <p:nvSpPr>
          <p:cNvPr id="9" name="Dikdörtgen 8"/>
          <p:cNvSpPr/>
          <p:nvPr/>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0" dirty="0"/>
          </a:p>
        </p:txBody>
      </p:sp>
      <p:sp>
        <p:nvSpPr>
          <p:cNvPr id="10" name="Dikdörtgen 9"/>
          <p:cNvSpPr/>
          <p:nvPr/>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0" dirty="0"/>
          </a:p>
        </p:txBody>
      </p:sp>
      <p:sp>
        <p:nvSpPr>
          <p:cNvPr id="2" name="Başlık 1"/>
          <p:cNvSpPr>
            <a:spLocks noGrp="1"/>
          </p:cNvSpPr>
          <p:nvPr>
            <p:ph type="title"/>
          </p:nvPr>
        </p:nvSpPr>
        <p:spPr>
          <a:xfrm>
            <a:off x="521208" y="1536192"/>
            <a:ext cx="9464040" cy="640080"/>
          </a:xfrm>
        </p:spPr>
        <p:txBody>
          <a:bodyPr rtlCol="0">
            <a:normAutofit/>
          </a:bodyPr>
          <a:lstStyle>
            <a:lvl1pPr>
              <a:defRPr sz="3600">
                <a:solidFill>
                  <a:schemeClr val="bg1"/>
                </a:solidFill>
              </a:defRPr>
            </a:lvl1pPr>
          </a:lstStyle>
          <a:p>
            <a:pPr rtl="0"/>
            <a:r>
              <a:rPr lang="tr-TR" noProof="0"/>
              <a:t>Asıl başlık stili için tıklatın</a:t>
            </a:r>
            <a:endParaRPr lang="tr-TR" noProof="0" dirty="0"/>
          </a:p>
        </p:txBody>
      </p:sp>
      <p:sp>
        <p:nvSpPr>
          <p:cNvPr id="7" name="İçerik Yer Tutucusu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tr-TR" noProof="0"/>
              <a:t>Asıl metin stillerini düzenle</a:t>
            </a:r>
          </a:p>
          <a:p>
            <a:pPr marL="0" lvl="1" indent="0" rtl="0">
              <a:lnSpc>
                <a:spcPct val="150000"/>
              </a:lnSpc>
              <a:spcBef>
                <a:spcPts val="1000"/>
              </a:spcBef>
              <a:spcAft>
                <a:spcPts val="1200"/>
              </a:spcAft>
              <a:buNone/>
            </a:pPr>
            <a:r>
              <a:rPr lang="tr-TR" noProof="0"/>
              <a:t>İkinci düzey</a:t>
            </a:r>
          </a:p>
          <a:p>
            <a:pPr marL="0" lvl="2" indent="0" rtl="0">
              <a:lnSpc>
                <a:spcPct val="150000"/>
              </a:lnSpc>
              <a:spcBef>
                <a:spcPts val="1000"/>
              </a:spcBef>
              <a:spcAft>
                <a:spcPts val="1200"/>
              </a:spcAft>
              <a:buNone/>
            </a:pPr>
            <a:r>
              <a:rPr lang="tr-TR" noProof="0"/>
              <a:t>Üçüncü düzey</a:t>
            </a:r>
          </a:p>
          <a:p>
            <a:pPr marL="0" lvl="3" indent="0" rtl="0">
              <a:lnSpc>
                <a:spcPct val="150000"/>
              </a:lnSpc>
              <a:spcBef>
                <a:spcPts val="1000"/>
              </a:spcBef>
              <a:spcAft>
                <a:spcPts val="1200"/>
              </a:spcAft>
              <a:buNone/>
            </a:pPr>
            <a:r>
              <a:rPr lang="tr-TR" noProof="0"/>
              <a:t>Dördüncü düzey</a:t>
            </a:r>
          </a:p>
          <a:p>
            <a:pPr marL="0" lvl="4" indent="0" rtl="0">
              <a:lnSpc>
                <a:spcPct val="150000"/>
              </a:lnSpc>
              <a:spcBef>
                <a:spcPts val="1000"/>
              </a:spcBef>
              <a:spcAft>
                <a:spcPts val="1200"/>
              </a:spcAft>
              <a:buNone/>
            </a:pPr>
            <a:r>
              <a:rPr lang="tr-TR" noProof="0"/>
              <a:t>Beşinci düzey</a:t>
            </a:r>
            <a:endParaRPr lang="tr-TR" noProof="0" dirty="0"/>
          </a:p>
        </p:txBody>
      </p:sp>
    </p:spTree>
    <p:extLst>
      <p:ext uri="{BB962C8B-B14F-4D97-AF65-F5344CB8AC3E}">
        <p14:creationId xmlns:p14="http://schemas.microsoft.com/office/powerpoint/2010/main" val="2362406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endParaRPr lang="en-US" dirty="0"/>
          </a:p>
        </p:txBody>
      </p:sp>
      <p:sp>
        <p:nvSpPr>
          <p:cNvPr id="4" name="Date Placeholder 3"/>
          <p:cNvSpPr>
            <a:spLocks noGrp="1"/>
          </p:cNvSpPr>
          <p:nvPr>
            <p:ph type="dt" sz="half" idx="10"/>
          </p:nvPr>
        </p:nvSpPr>
        <p:spPr/>
        <p:txBody>
          <a:bodyPr/>
          <a:lstStyle/>
          <a:p>
            <a:fld id="{66BDEA92-7745-4485-BB7E-6E6732D8FE31}" type="datetimeFigureOut">
              <a:rPr lang="tr-TR" smtClean="0"/>
              <a:t>20.12.2023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531812" y="4529540"/>
            <a:ext cx="779767" cy="365125"/>
          </a:xfrm>
        </p:spPr>
        <p:txBody>
          <a:bodyPr/>
          <a:lstStyle/>
          <a:p>
            <a:fld id="{269FC931-98C6-4A9D-B5FF-621928D24688}" type="slidenum">
              <a:rPr lang="tr-TR" smtClean="0"/>
              <a:t>‹#›</a:t>
            </a:fld>
            <a:endParaRPr lang="tr-TR"/>
          </a:p>
        </p:txBody>
      </p:sp>
    </p:spTree>
    <p:extLst>
      <p:ext uri="{BB962C8B-B14F-4D97-AF65-F5344CB8AC3E}">
        <p14:creationId xmlns:p14="http://schemas.microsoft.com/office/powerpoint/2010/main" val="977404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611725" y="-128926"/>
            <a:ext cx="8911687" cy="1280890"/>
          </a:xfrm>
        </p:spPr>
        <p:txBody>
          <a:bodyPr/>
          <a:lstStyle/>
          <a:p>
            <a:r>
              <a:rPr lang="tr-TR" dirty="0"/>
              <a:t>Asıl başlık stili için tıklatın</a:t>
            </a:r>
            <a:endParaRPr lang="en-US" dirty="0"/>
          </a:p>
        </p:txBody>
      </p:sp>
      <p:sp>
        <p:nvSpPr>
          <p:cNvPr id="3" name="Content Placeholder 2"/>
          <p:cNvSpPr>
            <a:spLocks noGrp="1"/>
          </p:cNvSpPr>
          <p:nvPr>
            <p:ph idx="1"/>
          </p:nvPr>
        </p:nvSpPr>
        <p:spPr>
          <a:xfrm>
            <a:off x="751446" y="1506071"/>
            <a:ext cx="10901057" cy="4320988"/>
          </a:xfrm>
        </p:spPr>
        <p:txBody>
          <a:bodyPr/>
          <a:lstStyle/>
          <a:p>
            <a:pPr lvl="0"/>
            <a:r>
              <a:rPr lang="tr-TR" dirty="0"/>
              <a:t>Asıl metin stillerini düzenlemek için tıklatın</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Date Placeholder 3"/>
          <p:cNvSpPr>
            <a:spLocks noGrp="1"/>
          </p:cNvSpPr>
          <p:nvPr>
            <p:ph type="dt" sz="half" idx="10"/>
          </p:nvPr>
        </p:nvSpPr>
        <p:spPr/>
        <p:txBody>
          <a:bodyPr/>
          <a:lstStyle/>
          <a:p>
            <a:fld id="{66BDEA92-7745-4485-BB7E-6E6732D8FE31}" type="datetimeFigureOut">
              <a:rPr lang="tr-TR" smtClean="0"/>
              <a:t>20.12.2023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69FC931-98C6-4A9D-B5FF-621928D24688}" type="slidenum">
              <a:rPr lang="tr-TR" smtClean="0"/>
              <a:t>‹#›</a:t>
            </a:fld>
            <a:endParaRPr lang="tr-TR"/>
          </a:p>
        </p:txBody>
      </p:sp>
    </p:spTree>
    <p:extLst>
      <p:ext uri="{BB962C8B-B14F-4D97-AF65-F5344CB8AC3E}">
        <p14:creationId xmlns:p14="http://schemas.microsoft.com/office/powerpoint/2010/main" val="8297889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ikdörtgen 6"/>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tr-TR" sz="1800" noProof="0" dirty="0"/>
          </a:p>
        </p:txBody>
      </p:sp>
      <p:sp>
        <p:nvSpPr>
          <p:cNvPr id="2" name="Başlık Yer Tutucusu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tr-TR" noProof="0" dirty="0"/>
              <a:t>Asıl başlık stilini düzenlemek için tıklayın</a:t>
            </a:r>
          </a:p>
        </p:txBody>
      </p:sp>
      <p:sp>
        <p:nvSpPr>
          <p:cNvPr id="3" name="Metin Yer Tutucusu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tr-TR" noProof="0" dirty="0"/>
              <a:t>Asıl metin stillerini düzenle</a:t>
            </a:r>
          </a:p>
          <a:p>
            <a:pPr marL="228600" lvl="0" indent="-228600" algn="l" defTabSz="914400" rtl="0" eaLnBrk="1" latinLnBrk="0" hangingPunct="1">
              <a:lnSpc>
                <a:spcPct val="90000"/>
              </a:lnSpc>
              <a:spcBef>
                <a:spcPct val="30000"/>
              </a:spcBef>
              <a:buFont typeface="Arial" panose="020B0604020202020204" pitchFamily="34" charset="0"/>
              <a:buChar char="•"/>
            </a:pPr>
            <a:r>
              <a:rPr lang="tr-TR" noProof="0" dirty="0"/>
              <a:t>İkinci düzey</a:t>
            </a:r>
          </a:p>
          <a:p>
            <a:pPr marL="685800" lvl="1" indent="-228600" algn="l" defTabSz="914400" rtl="0" eaLnBrk="1" latinLnBrk="0" hangingPunct="1">
              <a:lnSpc>
                <a:spcPct val="90000"/>
              </a:lnSpc>
              <a:spcBef>
                <a:spcPct val="30000"/>
              </a:spcBef>
              <a:buFont typeface="Arial" panose="020B0604020202020204" pitchFamily="34" charset="0"/>
              <a:buChar char="•"/>
            </a:pPr>
            <a:r>
              <a:rPr lang="tr-TR" noProof="0" dirty="0"/>
              <a:t>Üçüncü düzey</a:t>
            </a:r>
          </a:p>
          <a:p>
            <a:pPr marL="1143000" lvl="2" indent="-228600" algn="l" defTabSz="914400" rtl="0" eaLnBrk="1" latinLnBrk="0" hangingPunct="1">
              <a:lnSpc>
                <a:spcPct val="90000"/>
              </a:lnSpc>
              <a:spcBef>
                <a:spcPct val="30000"/>
              </a:spcBef>
              <a:buFont typeface="Arial" panose="020B0604020202020204" pitchFamily="34" charset="0"/>
              <a:buChar char="•"/>
            </a:pPr>
            <a:r>
              <a:rPr lang="tr-TR" noProof="0" dirty="0"/>
              <a:t>Dördüncü düzey</a:t>
            </a:r>
          </a:p>
          <a:p>
            <a:pPr marL="1600200" lvl="3" indent="-228600" algn="l" defTabSz="914400" rtl="0" eaLnBrk="1" latinLnBrk="0" hangingPunct="1">
              <a:lnSpc>
                <a:spcPct val="90000"/>
              </a:lnSpc>
              <a:spcBef>
                <a:spcPct val="30000"/>
              </a:spcBef>
              <a:buFont typeface="Arial" panose="020B0604020202020204" pitchFamily="34" charset="0"/>
              <a:buChar char="•"/>
            </a:pPr>
            <a:r>
              <a:rPr lang="tr-TR" noProof="0" dirty="0"/>
              <a:t>Beşinci düzey</a:t>
            </a:r>
          </a:p>
        </p:txBody>
      </p:sp>
      <p:sp>
        <p:nvSpPr>
          <p:cNvPr id="4" name="Tarih Yer Tutucusu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66BDEA92-7745-4485-BB7E-6E6732D8FE31}" type="datetimeFigureOut">
              <a:rPr lang="tr-TR" smtClean="0"/>
              <a:t>20.12.2023</a:t>
            </a:fld>
            <a:endParaRPr lang="tr-TR"/>
          </a:p>
        </p:txBody>
      </p:sp>
      <p:sp>
        <p:nvSpPr>
          <p:cNvPr id="5" name="Alt Bilgi Yer Tutucusu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tr-TR"/>
          </a:p>
        </p:txBody>
      </p:sp>
      <p:sp>
        <p:nvSpPr>
          <p:cNvPr id="6" name="Slayt Numarası Yer Tutucusu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269FC931-98C6-4A9D-B5FF-621928D24688}" type="slidenum">
              <a:rPr lang="tr-TR" smtClean="0"/>
              <a:t>‹#›</a:t>
            </a:fld>
            <a:endParaRPr lang="tr-TR"/>
          </a:p>
        </p:txBody>
      </p:sp>
      <p:cxnSp>
        <p:nvCxnSpPr>
          <p:cNvPr id="8" name="Düz Bağlayıcı 7"/>
          <p:cNvCxnSpPr/>
          <p:nvPr/>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81550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hyperlink" Target="http://www.sahinsezgin.com/asp-net-response-write-kullanimi"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hyperlink" Target="http://tayfundemirbas.net/" TargetMode="Externa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hyperlink" Target="http://www.btdersleri.com/ders.aspx?konu=129" TargetMode="Externa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www.kariyeryaz.com/asp-net-nedir-asp-net-giris/" TargetMode="External"/><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www.kariyeryaz.com/asp-net-proje-olusturma-web-form/"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822192" y="3721608"/>
            <a:ext cx="6876288" cy="640080"/>
          </a:xfrm>
        </p:spPr>
        <p:txBody>
          <a:bodyPr/>
          <a:lstStyle/>
          <a:p>
            <a:r>
              <a:rPr lang="tr-TR" dirty="0" err="1"/>
              <a:t>Asp.Net</a:t>
            </a:r>
            <a:r>
              <a:rPr lang="tr-TR" dirty="0"/>
              <a:t> Giriş</a:t>
            </a:r>
          </a:p>
        </p:txBody>
      </p:sp>
    </p:spTree>
    <p:extLst>
      <p:ext uri="{BB962C8B-B14F-4D97-AF65-F5344CB8AC3E}">
        <p14:creationId xmlns:p14="http://schemas.microsoft.com/office/powerpoint/2010/main" val="3348362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11725" y="1752472"/>
            <a:ext cx="4234595" cy="3783085"/>
          </a:xfrm>
        </p:spPr>
        <p:txBody>
          <a:bodyPr>
            <a:normAutofit/>
          </a:bodyPr>
          <a:lstStyle/>
          <a:p>
            <a:r>
              <a:rPr lang="tr-TR" dirty="0"/>
              <a:t>Templates seçeneği altında Uygulamayı geliştireceğimiz dili seçiyoruz. Visual C# sağ tarafta ise ASP.NET Web Application seçili olması gerekli.</a:t>
            </a: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3272" y="-190151"/>
            <a:ext cx="10541816" cy="5926878"/>
          </a:xfrm>
        </p:spPr>
      </p:pic>
    </p:spTree>
    <p:extLst>
      <p:ext uri="{BB962C8B-B14F-4D97-AF65-F5344CB8AC3E}">
        <p14:creationId xmlns:p14="http://schemas.microsoft.com/office/powerpoint/2010/main" val="1698199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tr-TR" sz="2800" dirty="0" err="1"/>
              <a:t>Location</a:t>
            </a:r>
            <a:r>
              <a:rPr lang="tr-TR" sz="2800" dirty="0"/>
              <a:t> : Projenin kaydedileceği dizin istersek </a:t>
            </a:r>
            <a:r>
              <a:rPr lang="tr-TR" sz="2800" dirty="0" err="1"/>
              <a:t>Browse</a:t>
            </a:r>
            <a:r>
              <a:rPr lang="tr-TR" sz="2800" dirty="0"/>
              <a:t> seçeneğinden değiştirebiliriz.</a:t>
            </a:r>
          </a:p>
          <a:p>
            <a:r>
              <a:rPr lang="tr-TR" sz="2800" dirty="0"/>
              <a:t>Solution Name : Farklı bir isim vermediğimiz takdirde açılan </a:t>
            </a:r>
            <a:r>
              <a:rPr lang="tr-TR" sz="2800" dirty="0" err="1"/>
              <a:t>solution</a:t>
            </a:r>
            <a:r>
              <a:rPr lang="tr-TR" sz="2800" dirty="0"/>
              <a:t> ismi proje ile aynı olacaktır. Oluşturduğumuz projeler ile ilgili dosya yönetimi yaptığımız , yeni projeler, yeni </a:t>
            </a:r>
            <a:r>
              <a:rPr lang="tr-TR" sz="2800" dirty="0" err="1"/>
              <a:t>item</a:t>
            </a:r>
            <a:r>
              <a:rPr lang="tr-TR" sz="2800" dirty="0"/>
              <a:t> ekleyebileceğimiz alandır. Çalıştığımız projelerin dosyalarına buradan erişebiliriz.</a:t>
            </a:r>
          </a:p>
        </p:txBody>
      </p:sp>
    </p:spTree>
    <p:extLst>
      <p:ext uri="{BB962C8B-B14F-4D97-AF65-F5344CB8AC3E}">
        <p14:creationId xmlns:p14="http://schemas.microsoft.com/office/powerpoint/2010/main" val="1286763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11141" y="2458826"/>
            <a:ext cx="3749963" cy="2478934"/>
          </a:xfrm>
        </p:spPr>
        <p:txBody>
          <a:bodyPr>
            <a:normAutofit/>
          </a:bodyPr>
          <a:lstStyle/>
          <a:p>
            <a:r>
              <a:rPr lang="tr-TR" sz="2000" dirty="0"/>
              <a:t>Projeyi açtıktan sonra sağ tarafta </a:t>
            </a:r>
            <a:r>
              <a:rPr lang="tr-TR" sz="2000" b="1" dirty="0"/>
              <a:t>Solution Explorer</a:t>
            </a:r>
            <a:r>
              <a:rPr lang="tr-TR" sz="2000" dirty="0"/>
              <a:t> altında projemiz ile ilgili dosyaları görebiliriz. Solution Explorer kapalı ise </a:t>
            </a:r>
            <a:r>
              <a:rPr lang="tr-TR" sz="2000" dirty="0" err="1"/>
              <a:t>View</a:t>
            </a:r>
            <a:r>
              <a:rPr lang="tr-TR" sz="2000" dirty="0"/>
              <a:t> -&gt; Solution Explorer (</a:t>
            </a:r>
            <a:r>
              <a:rPr lang="tr-TR" sz="2000" dirty="0" err="1"/>
              <a:t>Ctrl</a:t>
            </a:r>
            <a:r>
              <a:rPr lang="tr-TR" sz="2000" dirty="0"/>
              <a:t> + Alt + L) ile açabiliriz.</a:t>
            </a: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3837" y="2151888"/>
            <a:ext cx="6720168" cy="3778250"/>
          </a:xfrm>
        </p:spPr>
      </p:pic>
    </p:spTree>
    <p:extLst>
      <p:ext uri="{BB962C8B-B14F-4D97-AF65-F5344CB8AC3E}">
        <p14:creationId xmlns:p14="http://schemas.microsoft.com/office/powerpoint/2010/main" val="1609387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03749" y="2275946"/>
            <a:ext cx="4783235" cy="2936134"/>
          </a:xfrm>
        </p:spPr>
        <p:txBody>
          <a:bodyPr>
            <a:normAutofit/>
          </a:bodyPr>
          <a:lstStyle/>
          <a:p>
            <a:r>
              <a:rPr lang="tr-TR" b="1" dirty="0"/>
              <a:t>Solution Explorer</a:t>
            </a:r>
            <a:r>
              <a:rPr lang="tr-TR" dirty="0"/>
              <a:t> : Çözüm altında birden fazla projemiz bulunabilir. Bunun için Solution Explorer sağ tıklayarak </a:t>
            </a:r>
            <a:r>
              <a:rPr lang="tr-TR" dirty="0" err="1"/>
              <a:t>Add</a:t>
            </a:r>
            <a:r>
              <a:rPr lang="tr-TR" dirty="0"/>
              <a:t> -&gt; New Project seçeneğinden yeni bir proje ekleyebiliriz.</a:t>
            </a: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6984" y="1655051"/>
            <a:ext cx="7431047" cy="4177924"/>
          </a:xfrm>
        </p:spPr>
      </p:pic>
    </p:spTree>
    <p:extLst>
      <p:ext uri="{BB962C8B-B14F-4D97-AF65-F5344CB8AC3E}">
        <p14:creationId xmlns:p14="http://schemas.microsoft.com/office/powerpoint/2010/main" val="2145800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56861" y="2393685"/>
            <a:ext cx="4344323" cy="2964727"/>
          </a:xfrm>
        </p:spPr>
        <p:txBody>
          <a:bodyPr>
            <a:normAutofit/>
          </a:bodyPr>
          <a:lstStyle/>
          <a:p>
            <a:r>
              <a:rPr lang="tr-TR" sz="2000" dirty="0"/>
              <a:t>İkinci projeyi ekledikten projeye sağ tıklayıp </a:t>
            </a:r>
            <a:r>
              <a:rPr lang="tr-TR" sz="2000" b="1" dirty="0"/>
              <a:t>Set </a:t>
            </a:r>
            <a:r>
              <a:rPr lang="tr-TR" sz="2000" b="1" dirty="0" err="1"/>
              <a:t>StartUp</a:t>
            </a:r>
            <a:r>
              <a:rPr lang="tr-TR" sz="2000" b="1" dirty="0"/>
              <a:t> Project</a:t>
            </a:r>
            <a:r>
              <a:rPr lang="tr-TR" sz="2000" dirty="0"/>
              <a:t> seçeneğinden başlangıç projesini değiştirebiliriz. F5 kısa yolu ile ilk projemizi çalıştırıp tarayıcı üzerinde görüntüleyebiliriz.</a:t>
            </a:r>
            <a:br>
              <a:rPr lang="tr-TR" sz="2000" dirty="0"/>
            </a:br>
            <a:endParaRPr lang="tr-TR" sz="2000"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2120" y="1999361"/>
            <a:ext cx="6083768" cy="3753376"/>
          </a:xfrm>
        </p:spPr>
      </p:pic>
    </p:spTree>
    <p:extLst>
      <p:ext uri="{BB962C8B-B14F-4D97-AF65-F5344CB8AC3E}">
        <p14:creationId xmlns:p14="http://schemas.microsoft.com/office/powerpoint/2010/main" val="2349795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ASP.NET Yazı Yazdırma (</a:t>
            </a:r>
            <a:r>
              <a:rPr lang="tr-TR" b="1" dirty="0" err="1"/>
              <a:t>Response.Write</a:t>
            </a:r>
            <a:r>
              <a:rPr lang="tr-TR" b="1" dirty="0"/>
              <a:t>)</a:t>
            </a:r>
            <a:endParaRPr lang="tr-TR" dirty="0"/>
          </a:p>
        </p:txBody>
      </p:sp>
      <p:sp>
        <p:nvSpPr>
          <p:cNvPr id="3" name="İçerik Yer Tutucusu 2"/>
          <p:cNvSpPr>
            <a:spLocks noGrp="1"/>
          </p:cNvSpPr>
          <p:nvPr>
            <p:ph idx="1"/>
          </p:nvPr>
        </p:nvSpPr>
        <p:spPr/>
        <p:txBody>
          <a:bodyPr>
            <a:normAutofit/>
          </a:bodyPr>
          <a:lstStyle/>
          <a:p>
            <a:r>
              <a:rPr lang="tr-TR" sz="2800" dirty="0"/>
              <a:t>Temel olarak ekrana istenilen yazıyı yazdırma, uyarı penceresi görüntüleme, site içerisinde çalışacak </a:t>
            </a:r>
            <a:r>
              <a:rPr lang="tr-TR" sz="2800" dirty="0" err="1"/>
              <a:t>javascript</a:t>
            </a:r>
            <a:r>
              <a:rPr lang="tr-TR" sz="2800" dirty="0"/>
              <a:t> kodlarının kullanımı  </a:t>
            </a:r>
            <a:r>
              <a:rPr lang="tr-TR" sz="2800" b="1" dirty="0" err="1"/>
              <a:t>Response</a:t>
            </a:r>
            <a:r>
              <a:rPr lang="tr-TR" sz="2800" dirty="0"/>
              <a:t> sınıfının </a:t>
            </a:r>
            <a:r>
              <a:rPr lang="tr-TR" sz="2800" b="1" dirty="0"/>
              <a:t>Write()</a:t>
            </a:r>
            <a:r>
              <a:rPr lang="tr-TR" sz="2800" dirty="0"/>
              <a:t> metodu ile yapılır.</a:t>
            </a:r>
          </a:p>
          <a:p>
            <a:r>
              <a:rPr lang="tr-TR" sz="2800" dirty="0"/>
              <a:t>Bu </a:t>
            </a:r>
            <a:r>
              <a:rPr lang="tr-TR" sz="2800" dirty="0" err="1"/>
              <a:t>metod</a:t>
            </a:r>
            <a:r>
              <a:rPr lang="tr-TR" sz="2800" dirty="0"/>
              <a:t>  C# ta bulunan </a:t>
            </a:r>
            <a:r>
              <a:rPr lang="tr-TR" sz="2800" b="1" dirty="0" err="1"/>
              <a:t>MessageBox.Show</a:t>
            </a:r>
            <a:r>
              <a:rPr lang="tr-TR" sz="2800" b="1" dirty="0"/>
              <a:t>();</a:t>
            </a:r>
            <a:r>
              <a:rPr lang="tr-TR" sz="2800" dirty="0"/>
              <a:t> özelliğinin ASP.NET teki karşılığıdır. (</a:t>
            </a:r>
            <a:r>
              <a:rPr lang="tr-TR" sz="2800" b="1" dirty="0" err="1">
                <a:hlinkClick r:id="rId2" tooltip="response.write örnekleri"/>
              </a:rPr>
              <a:t>Response.Write</a:t>
            </a:r>
            <a:r>
              <a:rPr lang="tr-TR" sz="2800" b="1" dirty="0"/>
              <a:t>)</a:t>
            </a:r>
            <a:endParaRPr lang="tr-TR" sz="2800" dirty="0"/>
          </a:p>
        </p:txBody>
      </p:sp>
    </p:spTree>
    <p:extLst>
      <p:ext uri="{BB962C8B-B14F-4D97-AF65-F5344CB8AC3E}">
        <p14:creationId xmlns:p14="http://schemas.microsoft.com/office/powerpoint/2010/main" val="1268343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noAutofit/>
          </a:bodyPr>
          <a:lstStyle/>
          <a:p>
            <a:r>
              <a:rPr lang="tr-TR" sz="2400" dirty="0"/>
              <a:t>Öncelikle yeni bir asp.net projesi oluşturalım ve bunun için izleyeceğiniz adım :  </a:t>
            </a:r>
          </a:p>
          <a:p>
            <a:r>
              <a:rPr lang="tr-TR" sz="2400" dirty="0"/>
              <a:t>Visual </a:t>
            </a:r>
            <a:r>
              <a:rPr lang="tr-TR" sz="2400" dirty="0" err="1"/>
              <a:t>Studio</a:t>
            </a:r>
            <a:r>
              <a:rPr lang="tr-TR" sz="2400" dirty="0"/>
              <a:t> </a:t>
            </a:r>
            <a:r>
              <a:rPr lang="tr-TR" sz="2400" b="1" dirty="0"/>
              <a:t>&gt;&gt;</a:t>
            </a:r>
            <a:r>
              <a:rPr lang="tr-TR" sz="2400" dirty="0"/>
              <a:t> File </a:t>
            </a:r>
            <a:r>
              <a:rPr lang="tr-TR" sz="2400" b="1" dirty="0"/>
              <a:t>&gt;&gt;</a:t>
            </a:r>
            <a:r>
              <a:rPr lang="tr-TR" sz="2400" dirty="0"/>
              <a:t> New </a:t>
            </a:r>
            <a:r>
              <a:rPr lang="tr-TR" sz="2400" b="1" dirty="0"/>
              <a:t>&gt;&gt;</a:t>
            </a:r>
            <a:r>
              <a:rPr lang="tr-TR" sz="2400" dirty="0"/>
              <a:t> Project &gt;&gt; Visual C# &gt;&gt; ASP.NET Web Application   Projeyi Oluşturduktan sonra sayfamıza bir adet Web Form Ekleyelim (Solution </a:t>
            </a:r>
            <a:r>
              <a:rPr lang="tr-TR" sz="2400" dirty="0" err="1"/>
              <a:t>Explorer’da</a:t>
            </a:r>
            <a:r>
              <a:rPr lang="tr-TR" sz="2400" dirty="0"/>
              <a:t> kutusunun içindeki Proje ismine sağ tıklayarak </a:t>
            </a:r>
            <a:r>
              <a:rPr lang="tr-TR" sz="2400" dirty="0" err="1"/>
              <a:t>Add</a:t>
            </a:r>
            <a:r>
              <a:rPr lang="tr-TR" sz="2400" dirty="0"/>
              <a:t> &gt;&gt; New </a:t>
            </a:r>
            <a:r>
              <a:rPr lang="tr-TR" sz="2400" dirty="0" err="1"/>
              <a:t>Item</a:t>
            </a:r>
            <a:r>
              <a:rPr lang="tr-TR" sz="2400" dirty="0"/>
              <a:t> ve sonrasında açılan sayfada Web Form seçerek ekleme işlemini yapabilirsiniz…)</a:t>
            </a:r>
          </a:p>
          <a:p>
            <a:r>
              <a:rPr lang="tr-TR" sz="2400" i="1" dirty="0"/>
              <a:t>Oluşturduğunuz Web Form içerisine </a:t>
            </a:r>
            <a:r>
              <a:rPr lang="tr-TR" sz="2400" i="1" dirty="0" err="1"/>
              <a:t>ToolBox’dan</a:t>
            </a:r>
            <a:r>
              <a:rPr lang="tr-TR" sz="2400" i="1" dirty="0"/>
              <a:t> 1 adet </a:t>
            </a:r>
            <a:r>
              <a:rPr lang="tr-TR" sz="2400" b="1" i="1" dirty="0" err="1"/>
              <a:t>Button</a:t>
            </a:r>
            <a:r>
              <a:rPr lang="tr-TR" sz="2400" i="1" dirty="0"/>
              <a:t> ekleyelim.</a:t>
            </a:r>
            <a:endParaRPr lang="tr-TR" sz="2400" dirty="0"/>
          </a:p>
        </p:txBody>
      </p:sp>
    </p:spTree>
    <p:extLst>
      <p:ext uri="{BB962C8B-B14F-4D97-AF65-F5344CB8AC3E}">
        <p14:creationId xmlns:p14="http://schemas.microsoft.com/office/powerpoint/2010/main" val="2623810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6064243" y="3397243"/>
            <a:ext cx="63514" cy="63514"/>
          </a:xfrm>
          <a:prstGeom prst="rect">
            <a:avLst/>
          </a:prstGeom>
        </p:spPr>
      </p:pic>
      <p:pic>
        <p:nvPicPr>
          <p:cNvPr id="5" name="Resim 4"/>
          <p:cNvPicPr>
            <a:picLocks noChangeAspect="1"/>
          </p:cNvPicPr>
          <p:nvPr/>
        </p:nvPicPr>
        <p:blipFill>
          <a:blip r:embed="rId3"/>
          <a:stretch>
            <a:fillRect/>
          </a:stretch>
        </p:blipFill>
        <p:spPr>
          <a:xfrm>
            <a:off x="1481328" y="1506071"/>
            <a:ext cx="8796528" cy="4952445"/>
          </a:xfrm>
          <a:prstGeom prst="rect">
            <a:avLst/>
          </a:prstGeom>
        </p:spPr>
      </p:pic>
    </p:spTree>
    <p:extLst>
      <p:ext uri="{BB962C8B-B14F-4D97-AF65-F5344CB8AC3E}">
        <p14:creationId xmlns:p14="http://schemas.microsoft.com/office/powerpoint/2010/main" val="1619521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a:xfrm>
            <a:off x="1281620" y="1822704"/>
            <a:ext cx="8915400" cy="4111752"/>
          </a:xfrm>
        </p:spPr>
        <p:txBody>
          <a:bodyPr>
            <a:normAutofit fontScale="70000" lnSpcReduction="20000"/>
          </a:bodyPr>
          <a:lstStyle/>
          <a:p>
            <a:r>
              <a:rPr lang="tr-TR" sz="2400" dirty="0"/>
              <a:t>Sayfaya “</a:t>
            </a:r>
            <a:r>
              <a:rPr lang="tr-TR" sz="2400" dirty="0" err="1"/>
              <a:t>Asp.Net</a:t>
            </a:r>
            <a:r>
              <a:rPr lang="tr-TR" sz="2400" dirty="0"/>
              <a:t>” </a:t>
            </a:r>
            <a:r>
              <a:rPr lang="tr-TR" sz="2400" dirty="0" err="1"/>
              <a:t>string</a:t>
            </a:r>
            <a:r>
              <a:rPr lang="tr-TR" sz="2400" dirty="0"/>
              <a:t> ifadesini yazdırmak istiyoruz ve butonun </a:t>
            </a:r>
            <a:r>
              <a:rPr lang="tr-TR" sz="2400" dirty="0" err="1"/>
              <a:t>Click_Event</a:t>
            </a:r>
            <a:r>
              <a:rPr lang="tr-TR" sz="2400" dirty="0"/>
              <a:t> özelliğine aşağıdaki kodu yazdığınızda resimdeki gibi bir geri dönüş alacaksınız..</a:t>
            </a:r>
          </a:p>
          <a:p>
            <a:endParaRPr lang="tr-TR" sz="2400" dirty="0"/>
          </a:p>
          <a:p>
            <a:pPr marL="0" indent="0">
              <a:buNone/>
            </a:pPr>
            <a:r>
              <a:rPr lang="tr-TR" sz="2400" dirty="0" err="1"/>
              <a:t>protected</a:t>
            </a:r>
            <a:r>
              <a:rPr lang="tr-TR" sz="2400" dirty="0"/>
              <a:t> </a:t>
            </a:r>
            <a:r>
              <a:rPr lang="tr-TR" sz="2400" dirty="0" err="1"/>
              <a:t>void</a:t>
            </a:r>
            <a:r>
              <a:rPr lang="tr-TR" sz="2400" dirty="0"/>
              <a:t> Button1_Click(</a:t>
            </a:r>
            <a:r>
              <a:rPr lang="tr-TR" sz="2400" dirty="0" err="1"/>
              <a:t>object</a:t>
            </a:r>
            <a:r>
              <a:rPr lang="tr-TR" sz="2400" dirty="0"/>
              <a:t> </a:t>
            </a:r>
            <a:r>
              <a:rPr lang="tr-TR" sz="2400" dirty="0" err="1"/>
              <a:t>sender</a:t>
            </a:r>
            <a:r>
              <a:rPr lang="tr-TR" sz="2400" dirty="0"/>
              <a:t>, </a:t>
            </a:r>
            <a:r>
              <a:rPr lang="tr-TR" sz="2400" dirty="0" err="1"/>
              <a:t>EventArgs</a:t>
            </a:r>
            <a:r>
              <a:rPr lang="tr-TR" sz="2400" dirty="0"/>
              <a:t> e)</a:t>
            </a:r>
          </a:p>
          <a:p>
            <a:pPr marL="0" indent="0">
              <a:buNone/>
            </a:pPr>
            <a:r>
              <a:rPr lang="tr-TR" sz="2400" dirty="0"/>
              <a:t>        {</a:t>
            </a:r>
          </a:p>
          <a:p>
            <a:pPr marL="0" indent="0">
              <a:buNone/>
            </a:pPr>
            <a:r>
              <a:rPr lang="tr-TR" sz="2400" dirty="0"/>
              <a:t>            </a:t>
            </a:r>
            <a:r>
              <a:rPr lang="tr-TR" sz="2400" dirty="0" err="1"/>
              <a:t>Response.Write</a:t>
            </a:r>
            <a:r>
              <a:rPr lang="tr-TR" sz="2400" dirty="0"/>
              <a:t>("</a:t>
            </a:r>
            <a:r>
              <a:rPr lang="tr-TR" sz="2400" dirty="0" err="1"/>
              <a:t>Asp.Net</a:t>
            </a:r>
            <a:r>
              <a:rPr lang="tr-TR" sz="2400" dirty="0"/>
              <a:t>");</a:t>
            </a:r>
          </a:p>
          <a:p>
            <a:pPr marL="0" indent="0">
              <a:buNone/>
            </a:pPr>
            <a:r>
              <a:rPr lang="tr-TR" sz="2400" dirty="0"/>
              <a:t>        }</a:t>
            </a:r>
          </a:p>
        </p:txBody>
      </p:sp>
    </p:spTree>
    <p:extLst>
      <p:ext uri="{BB962C8B-B14F-4D97-AF65-F5344CB8AC3E}">
        <p14:creationId xmlns:p14="http://schemas.microsoft.com/office/powerpoint/2010/main" val="4000363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Response.Write</a:t>
            </a:r>
            <a:r>
              <a:rPr lang="tr-TR" b="1" dirty="0"/>
              <a:t> ile HTML Kodlarının Kullanımı</a:t>
            </a:r>
            <a:endParaRPr lang="tr-TR" dirty="0"/>
          </a:p>
        </p:txBody>
      </p:sp>
      <p:sp>
        <p:nvSpPr>
          <p:cNvPr id="3" name="İçerik Yer Tutucusu 2"/>
          <p:cNvSpPr>
            <a:spLocks noGrp="1"/>
          </p:cNvSpPr>
          <p:nvPr>
            <p:ph idx="1"/>
          </p:nvPr>
        </p:nvSpPr>
        <p:spPr>
          <a:xfrm>
            <a:off x="806310" y="1835255"/>
            <a:ext cx="10901057" cy="3715153"/>
          </a:xfrm>
        </p:spPr>
        <p:txBody>
          <a:bodyPr>
            <a:normAutofit/>
          </a:bodyPr>
          <a:lstStyle/>
          <a:p>
            <a:pPr marL="0" indent="0">
              <a:buNone/>
            </a:pPr>
            <a:r>
              <a:rPr lang="tr-TR" sz="2400" dirty="0" err="1"/>
              <a:t>protected</a:t>
            </a:r>
            <a:r>
              <a:rPr lang="tr-TR" sz="2400" dirty="0"/>
              <a:t> </a:t>
            </a:r>
            <a:r>
              <a:rPr lang="tr-TR" sz="2400" dirty="0" err="1"/>
              <a:t>void</a:t>
            </a:r>
            <a:r>
              <a:rPr lang="tr-TR" sz="2400" dirty="0"/>
              <a:t> Button1_Click(</a:t>
            </a:r>
            <a:r>
              <a:rPr lang="tr-TR" sz="2400" dirty="0" err="1"/>
              <a:t>object</a:t>
            </a:r>
            <a:r>
              <a:rPr lang="tr-TR" sz="2400" dirty="0"/>
              <a:t> </a:t>
            </a:r>
            <a:r>
              <a:rPr lang="tr-TR" sz="2400" dirty="0" err="1"/>
              <a:t>sender</a:t>
            </a:r>
            <a:r>
              <a:rPr lang="tr-TR" sz="2400" dirty="0"/>
              <a:t>, </a:t>
            </a:r>
            <a:r>
              <a:rPr lang="tr-TR" sz="2400" dirty="0" err="1"/>
              <a:t>EventArgs</a:t>
            </a:r>
            <a:r>
              <a:rPr lang="tr-TR" sz="2400" dirty="0"/>
              <a:t> e)</a:t>
            </a:r>
          </a:p>
          <a:p>
            <a:pPr marL="0" indent="0">
              <a:buNone/>
            </a:pPr>
            <a:r>
              <a:rPr lang="tr-TR" sz="2400" dirty="0"/>
              <a:t>        {</a:t>
            </a:r>
          </a:p>
          <a:p>
            <a:pPr marL="0" indent="0">
              <a:buNone/>
            </a:pPr>
            <a:r>
              <a:rPr lang="tr-TR" sz="2400" dirty="0"/>
              <a:t>            </a:t>
            </a:r>
            <a:r>
              <a:rPr lang="tr-TR" sz="2400" dirty="0" err="1"/>
              <a:t>Response.Write</a:t>
            </a:r>
            <a:r>
              <a:rPr lang="tr-TR" sz="2400" dirty="0"/>
              <a:t>("&lt;b&gt;&lt;font </a:t>
            </a:r>
            <a:r>
              <a:rPr lang="tr-TR" sz="2400" dirty="0" err="1"/>
              <a:t>color</a:t>
            </a:r>
            <a:r>
              <a:rPr lang="tr-TR" sz="2400" dirty="0"/>
              <a:t>=\"</a:t>
            </a:r>
            <a:r>
              <a:rPr lang="tr-TR" sz="2400" dirty="0" err="1"/>
              <a:t>red</a:t>
            </a:r>
            <a:r>
              <a:rPr lang="tr-TR" sz="2400" dirty="0"/>
              <a:t>\"&gt;</a:t>
            </a:r>
            <a:r>
              <a:rPr lang="tr-TR" sz="2400" dirty="0" err="1"/>
              <a:t>Asp.Net</a:t>
            </a:r>
            <a:r>
              <a:rPr lang="tr-TR" sz="2400" dirty="0"/>
              <a:t>&lt;/font&gt;&lt;/b&gt;");</a:t>
            </a:r>
          </a:p>
          <a:p>
            <a:pPr marL="0" indent="0">
              <a:buNone/>
            </a:pPr>
            <a:r>
              <a:rPr lang="tr-TR" sz="2400" dirty="0"/>
              <a:t>        }</a:t>
            </a:r>
          </a:p>
        </p:txBody>
      </p:sp>
    </p:spTree>
    <p:extLst>
      <p:ext uri="{BB962C8B-B14F-4D97-AF65-F5344CB8AC3E}">
        <p14:creationId xmlns:p14="http://schemas.microsoft.com/office/powerpoint/2010/main" val="1453830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Asp.Net</a:t>
            </a:r>
            <a:endParaRPr lang="tr-TR" dirty="0"/>
          </a:p>
        </p:txBody>
      </p:sp>
      <p:sp>
        <p:nvSpPr>
          <p:cNvPr id="3" name="İçerik Yer Tutucusu 2"/>
          <p:cNvSpPr>
            <a:spLocks noGrp="1"/>
          </p:cNvSpPr>
          <p:nvPr>
            <p:ph idx="1"/>
          </p:nvPr>
        </p:nvSpPr>
        <p:spPr>
          <a:xfrm>
            <a:off x="943292" y="1923288"/>
            <a:ext cx="8915400" cy="3864864"/>
          </a:xfrm>
        </p:spPr>
        <p:txBody>
          <a:bodyPr>
            <a:normAutofit fontScale="85000" lnSpcReduction="10000"/>
          </a:bodyPr>
          <a:lstStyle/>
          <a:p>
            <a:r>
              <a:rPr lang="tr-TR" sz="2800" dirty="0">
                <a:effectLst/>
              </a:rPr>
              <a:t>Asp.net Microsoft tarafından geliştirilen dinamik web sayfaları ve Web servisleri oluşturulmak için kullanılan teknolojidir. </a:t>
            </a:r>
            <a:r>
              <a:rPr lang="tr-TR" sz="2800" i="1" dirty="0">
                <a:effectLst/>
              </a:rPr>
              <a:t>Asp.net</a:t>
            </a:r>
            <a:r>
              <a:rPr lang="tr-TR" sz="2800" dirty="0">
                <a:effectLst/>
              </a:rPr>
              <a:t> .Net Framework alt kümesidir. Html ile statik sayfalar tasarlamak yerine kullanıcı etkileşimli sürekli yenilenebilen yönetilebilen dinamik sayfalar oluşturmamızı sağlar. Asp.net aslında bir dil değil çatıdır. </a:t>
            </a:r>
            <a:r>
              <a:rPr lang="tr-TR" sz="2800" i="1" dirty="0">
                <a:effectLst/>
              </a:rPr>
              <a:t>C#</a:t>
            </a:r>
            <a:r>
              <a:rPr lang="tr-TR" sz="2800" dirty="0">
                <a:effectLst/>
              </a:rPr>
              <a:t> ve </a:t>
            </a:r>
            <a:r>
              <a:rPr lang="tr-TR" sz="2800" i="1" dirty="0" err="1">
                <a:effectLst/>
              </a:rPr>
              <a:t>VB.Net</a:t>
            </a:r>
            <a:r>
              <a:rPr lang="tr-TR" sz="2800" dirty="0" err="1">
                <a:effectLst/>
              </a:rPr>
              <a:t>’ten</a:t>
            </a:r>
            <a:r>
              <a:rPr lang="tr-TR" sz="2800" dirty="0">
                <a:effectLst/>
              </a:rPr>
              <a:t> herhangi birini bilmek Asp.net ile proje geliştirmemiz için yeteri olacaktır.</a:t>
            </a:r>
          </a:p>
          <a:p>
            <a:endParaRPr lang="tr-TR" sz="2800" dirty="0"/>
          </a:p>
        </p:txBody>
      </p:sp>
    </p:spTree>
    <p:extLst>
      <p:ext uri="{BB962C8B-B14F-4D97-AF65-F5344CB8AC3E}">
        <p14:creationId xmlns:p14="http://schemas.microsoft.com/office/powerpoint/2010/main" val="2372010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b="1" dirty="0" err="1"/>
              <a:t>Response.Write</a:t>
            </a:r>
            <a:r>
              <a:rPr lang="tr-TR" b="1" dirty="0"/>
              <a:t> ile </a:t>
            </a:r>
            <a:r>
              <a:rPr lang="tr-TR" b="1" dirty="0" err="1"/>
              <a:t>JavaScript</a:t>
            </a:r>
            <a:r>
              <a:rPr lang="tr-TR" b="1" dirty="0"/>
              <a:t> Kodlarının Kullanımı</a:t>
            </a:r>
            <a:endParaRPr lang="tr-TR" dirty="0"/>
          </a:p>
        </p:txBody>
      </p:sp>
      <p:sp>
        <p:nvSpPr>
          <p:cNvPr id="3" name="İçerik Yer Tutucusu 2"/>
          <p:cNvSpPr>
            <a:spLocks noGrp="1"/>
          </p:cNvSpPr>
          <p:nvPr>
            <p:ph idx="1"/>
          </p:nvPr>
        </p:nvSpPr>
        <p:spPr/>
        <p:txBody>
          <a:bodyPr>
            <a:normAutofit/>
          </a:bodyPr>
          <a:lstStyle/>
          <a:p>
            <a:pPr marL="0" indent="0">
              <a:buNone/>
            </a:pPr>
            <a:r>
              <a:rPr lang="tr-TR" sz="2400" dirty="0" err="1"/>
              <a:t>protected</a:t>
            </a:r>
            <a:r>
              <a:rPr lang="tr-TR" sz="2400" dirty="0"/>
              <a:t> </a:t>
            </a:r>
            <a:r>
              <a:rPr lang="tr-TR" sz="2400" dirty="0" err="1"/>
              <a:t>void</a:t>
            </a:r>
            <a:r>
              <a:rPr lang="tr-TR" sz="2400" dirty="0"/>
              <a:t> Button1_Click(</a:t>
            </a:r>
            <a:r>
              <a:rPr lang="tr-TR" sz="2400" dirty="0" err="1"/>
              <a:t>object</a:t>
            </a:r>
            <a:r>
              <a:rPr lang="tr-TR" sz="2400" dirty="0"/>
              <a:t> </a:t>
            </a:r>
            <a:r>
              <a:rPr lang="tr-TR" sz="2400" dirty="0" err="1"/>
              <a:t>sender</a:t>
            </a:r>
            <a:r>
              <a:rPr lang="tr-TR" sz="2400" dirty="0"/>
              <a:t>, </a:t>
            </a:r>
            <a:r>
              <a:rPr lang="tr-TR" sz="2400" dirty="0" err="1"/>
              <a:t>EventArgs</a:t>
            </a:r>
            <a:r>
              <a:rPr lang="tr-TR" sz="2400" dirty="0"/>
              <a:t> e)</a:t>
            </a:r>
          </a:p>
          <a:p>
            <a:pPr marL="0" indent="0">
              <a:buNone/>
            </a:pPr>
            <a:r>
              <a:rPr lang="tr-TR" sz="2400" dirty="0"/>
              <a:t>        {</a:t>
            </a:r>
          </a:p>
          <a:p>
            <a:pPr marL="0" indent="0">
              <a:buNone/>
            </a:pPr>
            <a:r>
              <a:rPr lang="tr-TR" sz="2400" dirty="0"/>
              <a:t>            </a:t>
            </a:r>
            <a:r>
              <a:rPr lang="tr-TR" sz="2400" dirty="0" err="1"/>
              <a:t>Response.Write</a:t>
            </a:r>
            <a:r>
              <a:rPr lang="tr-TR" sz="2400" dirty="0"/>
              <a:t>("&lt;</a:t>
            </a:r>
            <a:r>
              <a:rPr lang="tr-TR" sz="2400" dirty="0" err="1"/>
              <a:t>script</a:t>
            </a:r>
            <a:r>
              <a:rPr lang="tr-TR" sz="2400" dirty="0"/>
              <a:t> </a:t>
            </a:r>
            <a:r>
              <a:rPr lang="tr-TR" sz="2400" dirty="0" err="1"/>
              <a:t>lang</a:t>
            </a:r>
            <a:r>
              <a:rPr lang="tr-TR" sz="2400" dirty="0"/>
              <a:t>='</a:t>
            </a:r>
            <a:r>
              <a:rPr lang="tr-TR" sz="2400" dirty="0" err="1"/>
              <a:t>JavaScript</a:t>
            </a:r>
            <a:r>
              <a:rPr lang="tr-TR" sz="2400" dirty="0"/>
              <a:t>'&gt;</a:t>
            </a:r>
            <a:r>
              <a:rPr lang="tr-TR" sz="2400" dirty="0" err="1"/>
              <a:t>alert</a:t>
            </a:r>
            <a:r>
              <a:rPr lang="tr-TR" sz="2400" dirty="0"/>
              <a:t>(‘</a:t>
            </a:r>
            <a:r>
              <a:rPr lang="tr-TR" sz="2400" dirty="0" err="1"/>
              <a:t>Asp.Net</a:t>
            </a:r>
            <a:r>
              <a:rPr lang="tr-TR" sz="2400" dirty="0"/>
              <a:t>');&lt;/</a:t>
            </a:r>
            <a:r>
              <a:rPr lang="tr-TR" sz="2400" dirty="0" err="1"/>
              <a:t>script</a:t>
            </a:r>
            <a:r>
              <a:rPr lang="tr-TR" sz="2400" dirty="0"/>
              <a:t>&gt;");</a:t>
            </a:r>
          </a:p>
          <a:p>
            <a:pPr marL="0" indent="0">
              <a:buNone/>
            </a:pPr>
            <a:r>
              <a:rPr lang="tr-TR" sz="2400" dirty="0"/>
              <a:t>        }</a:t>
            </a:r>
          </a:p>
        </p:txBody>
      </p:sp>
    </p:spTree>
    <p:extLst>
      <p:ext uri="{BB962C8B-B14F-4D97-AF65-F5344CB8AC3E}">
        <p14:creationId xmlns:p14="http://schemas.microsoft.com/office/powerpoint/2010/main" val="1760225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b="1" dirty="0" err="1"/>
              <a:t>ASP.Net</a:t>
            </a:r>
            <a:r>
              <a:rPr lang="tr-TR" b="1" dirty="0"/>
              <a:t> Sayfa Yönlendirme (</a:t>
            </a:r>
            <a:r>
              <a:rPr lang="tr-TR" b="1" dirty="0" err="1"/>
              <a:t>Response.Redirect</a:t>
            </a:r>
            <a:r>
              <a:rPr lang="tr-TR" b="1" dirty="0"/>
              <a:t>)</a:t>
            </a:r>
            <a:endParaRPr lang="tr-TR" dirty="0"/>
          </a:p>
        </p:txBody>
      </p:sp>
      <p:sp>
        <p:nvSpPr>
          <p:cNvPr id="3" name="İçerik Yer Tutucusu 2"/>
          <p:cNvSpPr>
            <a:spLocks noGrp="1"/>
          </p:cNvSpPr>
          <p:nvPr>
            <p:ph idx="1"/>
          </p:nvPr>
        </p:nvSpPr>
        <p:spPr/>
        <p:txBody>
          <a:bodyPr>
            <a:normAutofit/>
          </a:bodyPr>
          <a:lstStyle/>
          <a:p>
            <a:pPr marL="0" indent="0">
              <a:buNone/>
            </a:pPr>
            <a:r>
              <a:rPr lang="tr-TR" sz="2400" dirty="0"/>
              <a:t> </a:t>
            </a:r>
            <a:r>
              <a:rPr lang="tr-TR" sz="2400" dirty="0" err="1"/>
              <a:t>protected</a:t>
            </a:r>
            <a:r>
              <a:rPr lang="tr-TR" sz="2400" dirty="0"/>
              <a:t> </a:t>
            </a:r>
            <a:r>
              <a:rPr lang="tr-TR" sz="2400" dirty="0" err="1"/>
              <a:t>void</a:t>
            </a:r>
            <a:r>
              <a:rPr lang="tr-TR" sz="2400" dirty="0"/>
              <a:t> Button1_Click(</a:t>
            </a:r>
            <a:r>
              <a:rPr lang="tr-TR" sz="2400" dirty="0" err="1"/>
              <a:t>object</a:t>
            </a:r>
            <a:r>
              <a:rPr lang="tr-TR" sz="2400" dirty="0"/>
              <a:t> </a:t>
            </a:r>
            <a:r>
              <a:rPr lang="tr-TR" sz="2400" dirty="0" err="1"/>
              <a:t>sender</a:t>
            </a:r>
            <a:r>
              <a:rPr lang="tr-TR" sz="2400" dirty="0"/>
              <a:t>, </a:t>
            </a:r>
            <a:r>
              <a:rPr lang="tr-TR" sz="2400" dirty="0" err="1"/>
              <a:t>EventArgs</a:t>
            </a:r>
            <a:r>
              <a:rPr lang="tr-TR" sz="2400" dirty="0"/>
              <a:t> e)</a:t>
            </a:r>
          </a:p>
          <a:p>
            <a:pPr marL="0" indent="0">
              <a:buNone/>
            </a:pPr>
            <a:r>
              <a:rPr lang="tr-TR" sz="2400" dirty="0"/>
              <a:t>        {</a:t>
            </a:r>
          </a:p>
          <a:p>
            <a:pPr marL="0" indent="0">
              <a:buNone/>
            </a:pPr>
            <a:r>
              <a:rPr lang="tr-TR" sz="2400" dirty="0"/>
              <a:t>            </a:t>
            </a:r>
            <a:r>
              <a:rPr lang="tr-TR" sz="2400" dirty="0" err="1"/>
              <a:t>Response.Redirect</a:t>
            </a:r>
            <a:r>
              <a:rPr lang="tr-TR" sz="2400" dirty="0"/>
              <a:t>("Default.aspx");</a:t>
            </a:r>
          </a:p>
          <a:p>
            <a:pPr marL="0" indent="0">
              <a:buNone/>
            </a:pPr>
            <a:r>
              <a:rPr lang="tr-TR" sz="2400" dirty="0"/>
              <a:t>        }</a:t>
            </a:r>
          </a:p>
        </p:txBody>
      </p:sp>
    </p:spTree>
    <p:extLst>
      <p:ext uri="{BB962C8B-B14F-4D97-AF65-F5344CB8AC3E}">
        <p14:creationId xmlns:p14="http://schemas.microsoft.com/office/powerpoint/2010/main" val="1646022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a:t>Form Elemanları</a:t>
            </a:r>
          </a:p>
        </p:txBody>
      </p:sp>
    </p:spTree>
    <p:extLst>
      <p:ext uri="{BB962C8B-B14F-4D97-AF65-F5344CB8AC3E}">
        <p14:creationId xmlns:p14="http://schemas.microsoft.com/office/powerpoint/2010/main" val="788923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Textbox</a:t>
            </a:r>
            <a:r>
              <a:rPr lang="tr-TR" b="1" dirty="0"/>
              <a:t> (Metin Alanı) :</a:t>
            </a:r>
            <a:endParaRPr lang="tr-TR" dirty="0"/>
          </a:p>
        </p:txBody>
      </p:sp>
      <p:sp>
        <p:nvSpPr>
          <p:cNvPr id="3" name="İçerik Yer Tutucusu 2"/>
          <p:cNvSpPr>
            <a:spLocks noGrp="1"/>
          </p:cNvSpPr>
          <p:nvPr>
            <p:ph idx="1"/>
          </p:nvPr>
        </p:nvSpPr>
        <p:spPr>
          <a:xfrm>
            <a:off x="804672" y="1664208"/>
            <a:ext cx="10699940" cy="4617720"/>
          </a:xfrm>
        </p:spPr>
        <p:txBody>
          <a:bodyPr>
            <a:normAutofit/>
          </a:bodyPr>
          <a:lstStyle/>
          <a:p>
            <a:r>
              <a:rPr lang="tr-TR" dirty="0"/>
              <a:t>Veri girişi yapılan kontroldür. </a:t>
            </a:r>
          </a:p>
          <a:p>
            <a:pPr marL="0" indent="0">
              <a:buNone/>
            </a:pPr>
            <a:r>
              <a:rPr lang="tr-TR" sz="2400" dirty="0">
                <a:solidFill>
                  <a:srgbClr val="FF0000"/>
                </a:solidFill>
              </a:rPr>
              <a:t>Bazı özellikleri</a:t>
            </a:r>
          </a:p>
          <a:p>
            <a:r>
              <a:rPr lang="tr-TR" b="1" dirty="0"/>
              <a:t>Font</a:t>
            </a:r>
            <a:r>
              <a:rPr lang="tr-TR" dirty="0"/>
              <a:t> özelliği ile farklı fontlar belirtebiliriz. Burada </a:t>
            </a:r>
            <a:r>
              <a:rPr lang="tr-TR" dirty="0" err="1"/>
              <a:t>text</a:t>
            </a:r>
            <a:r>
              <a:rPr lang="tr-TR" dirty="0"/>
              <a:t> </a:t>
            </a:r>
            <a:r>
              <a:rPr lang="tr-TR" dirty="0" err="1"/>
              <a:t>box</a:t>
            </a:r>
            <a:r>
              <a:rPr lang="tr-TR" dirty="0"/>
              <a:t> içine yazılan yazı, italik, </a:t>
            </a:r>
            <a:r>
              <a:rPr lang="tr-TR" dirty="0" err="1"/>
              <a:t>bold</a:t>
            </a:r>
            <a:r>
              <a:rPr lang="tr-TR" dirty="0"/>
              <a:t>, istenilen renkte, üstü çizgili gibi çeşitli ayarlamalar yapılabilir. </a:t>
            </a:r>
          </a:p>
          <a:p>
            <a:r>
              <a:rPr lang="tr-TR" b="1" dirty="0" err="1"/>
              <a:t>MaxLength</a:t>
            </a:r>
            <a:r>
              <a:rPr lang="tr-TR" dirty="0"/>
              <a:t> ile </a:t>
            </a:r>
            <a:r>
              <a:rPr lang="tr-TR" dirty="0" err="1"/>
              <a:t>textbox</a:t>
            </a:r>
            <a:r>
              <a:rPr lang="tr-TR" dirty="0"/>
              <a:t> içine yazılacak karakter sayısının maksimum değerini verebiliriz.</a:t>
            </a:r>
          </a:p>
          <a:p>
            <a:r>
              <a:rPr lang="tr-TR" b="1" dirty="0" err="1"/>
              <a:t>ReadOnly</a:t>
            </a:r>
            <a:r>
              <a:rPr lang="tr-TR" dirty="0"/>
              <a:t> özelliği </a:t>
            </a:r>
            <a:r>
              <a:rPr lang="tr-TR" dirty="0" err="1"/>
              <a:t>TextBox</a:t>
            </a:r>
            <a:r>
              <a:rPr lang="tr-TR" dirty="0"/>
              <a:t> içine müdahale edilip edilmeyeceğini belirlemek için kullanılır. Eğer True verilirse </a:t>
            </a:r>
            <a:r>
              <a:rPr lang="tr-TR" dirty="0" err="1"/>
              <a:t>TextBox</a:t>
            </a:r>
            <a:r>
              <a:rPr lang="tr-TR" dirty="0"/>
              <a:t> içine müdahale edilemez. </a:t>
            </a:r>
            <a:r>
              <a:rPr lang="tr-TR" dirty="0" err="1"/>
              <a:t>False</a:t>
            </a:r>
            <a:r>
              <a:rPr lang="tr-TR" dirty="0"/>
              <a:t> verilirse müdahale edilebilir.</a:t>
            </a:r>
          </a:p>
          <a:p>
            <a:r>
              <a:rPr lang="tr-TR" b="1" dirty="0" err="1"/>
              <a:t>Width</a:t>
            </a:r>
            <a:r>
              <a:rPr lang="tr-TR" b="1" dirty="0"/>
              <a:t> :</a:t>
            </a:r>
            <a:r>
              <a:rPr lang="tr-TR" dirty="0"/>
              <a:t> Genişlik ayarlamak için kullanılan özelliktir. Piksel cinsinden değer alır.</a:t>
            </a:r>
          </a:p>
          <a:p>
            <a:r>
              <a:rPr lang="tr-TR" b="1" dirty="0" err="1"/>
              <a:t>Text</a:t>
            </a:r>
            <a:r>
              <a:rPr lang="tr-TR" b="1" dirty="0"/>
              <a:t> :</a:t>
            </a:r>
            <a:r>
              <a:rPr lang="tr-TR" dirty="0"/>
              <a:t> Butonun üzerindeki yazan yazıyı değiştirmek için kullanılır. Örneğimde mesela Deneme yazdım. </a:t>
            </a:r>
          </a:p>
          <a:p>
            <a:endParaRPr lang="tr-TR" dirty="0"/>
          </a:p>
          <a:p>
            <a:endParaRPr lang="tr-TR" dirty="0"/>
          </a:p>
          <a:p>
            <a:endParaRPr lang="tr-TR" dirty="0"/>
          </a:p>
        </p:txBody>
      </p:sp>
    </p:spTree>
    <p:extLst>
      <p:ext uri="{BB962C8B-B14F-4D97-AF65-F5344CB8AC3E}">
        <p14:creationId xmlns:p14="http://schemas.microsoft.com/office/powerpoint/2010/main" val="2192677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normAutofit fontScale="92500" lnSpcReduction="10000"/>
          </a:bodyPr>
          <a:lstStyle/>
          <a:p>
            <a:r>
              <a:rPr lang="tr-TR" sz="2400" dirty="0" err="1"/>
              <a:t>Textbox</a:t>
            </a:r>
            <a:r>
              <a:rPr lang="tr-TR" sz="2400" dirty="0"/>
              <a:t>’ </a:t>
            </a:r>
            <a:r>
              <a:rPr lang="tr-TR" sz="2400" dirty="0" err="1"/>
              <a:t>daki</a:t>
            </a:r>
            <a:r>
              <a:rPr lang="tr-TR" sz="2400" dirty="0"/>
              <a:t> metni ekrana yazma.</a:t>
            </a:r>
          </a:p>
          <a:p>
            <a:endParaRPr lang="tr-TR" sz="2400" dirty="0"/>
          </a:p>
          <a:p>
            <a:pPr marL="0" indent="0">
              <a:buNone/>
            </a:pPr>
            <a:r>
              <a:rPr lang="en-US" sz="2400" dirty="0"/>
              <a:t> protected void Button1_Click(object sender, </a:t>
            </a:r>
            <a:r>
              <a:rPr lang="en-US" sz="2400" dirty="0" err="1"/>
              <a:t>EventArgs</a:t>
            </a:r>
            <a:r>
              <a:rPr lang="en-US" sz="2400" dirty="0"/>
              <a:t> e)</a:t>
            </a:r>
          </a:p>
          <a:p>
            <a:pPr marL="0" indent="0">
              <a:buNone/>
            </a:pPr>
            <a:r>
              <a:rPr lang="tr-TR" sz="2400" dirty="0"/>
              <a:t>        {</a:t>
            </a:r>
          </a:p>
          <a:p>
            <a:pPr marL="0" indent="0">
              <a:buNone/>
            </a:pPr>
            <a:r>
              <a:rPr lang="tr-TR" sz="2400" dirty="0"/>
              <a:t>            </a:t>
            </a:r>
            <a:r>
              <a:rPr lang="tr-TR" sz="2400" dirty="0" err="1"/>
              <a:t>Response.Write</a:t>
            </a:r>
            <a:r>
              <a:rPr lang="tr-TR" sz="2400" dirty="0"/>
              <a:t>(txt1.Text);</a:t>
            </a:r>
          </a:p>
          <a:p>
            <a:pPr marL="0" indent="0">
              <a:buNone/>
            </a:pPr>
            <a:r>
              <a:rPr lang="tr-TR" sz="2400" dirty="0"/>
              <a:t>        }</a:t>
            </a:r>
          </a:p>
        </p:txBody>
      </p:sp>
    </p:spTree>
    <p:extLst>
      <p:ext uri="{BB962C8B-B14F-4D97-AF65-F5344CB8AC3E}">
        <p14:creationId xmlns:p14="http://schemas.microsoft.com/office/powerpoint/2010/main" val="1669368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Label</a:t>
            </a:r>
            <a:r>
              <a:rPr lang="tr-TR" dirty="0"/>
              <a:t> </a:t>
            </a:r>
          </a:p>
        </p:txBody>
      </p:sp>
      <p:sp>
        <p:nvSpPr>
          <p:cNvPr id="3" name="İçerik Yer Tutucusu 2"/>
          <p:cNvSpPr>
            <a:spLocks noGrp="1"/>
          </p:cNvSpPr>
          <p:nvPr>
            <p:ph idx="1"/>
          </p:nvPr>
        </p:nvSpPr>
        <p:spPr>
          <a:xfrm>
            <a:off x="987552" y="1394948"/>
            <a:ext cx="9602660" cy="5060715"/>
          </a:xfrm>
        </p:spPr>
        <p:txBody>
          <a:bodyPr>
            <a:normAutofit lnSpcReduction="10000"/>
          </a:bodyPr>
          <a:lstStyle/>
          <a:p>
            <a:pPr marL="0" indent="0">
              <a:spcBef>
                <a:spcPts val="0"/>
              </a:spcBef>
              <a:spcAft>
                <a:spcPts val="0"/>
              </a:spcAft>
              <a:buNone/>
            </a:pPr>
            <a:r>
              <a:rPr lang="tr-TR" sz="1400" dirty="0"/>
              <a:t>Web sayfaları içerisinde dinamik yazıları yazdırmak için kullanılır.</a:t>
            </a:r>
          </a:p>
          <a:p>
            <a:pPr marL="0" indent="0">
              <a:spcBef>
                <a:spcPts val="0"/>
              </a:spcBef>
              <a:spcAft>
                <a:spcPts val="0"/>
              </a:spcAft>
              <a:buNone/>
            </a:pPr>
            <a:endParaRPr lang="tr-TR" sz="1400" dirty="0"/>
          </a:p>
          <a:p>
            <a:pPr marL="0" indent="0">
              <a:spcBef>
                <a:spcPts val="0"/>
              </a:spcBef>
              <a:spcAft>
                <a:spcPts val="0"/>
              </a:spcAft>
              <a:buNone/>
            </a:pPr>
            <a:r>
              <a:rPr lang="en-US" sz="1400" dirty="0"/>
              <a:t>protected void Button1_Click(object sender, </a:t>
            </a:r>
            <a:r>
              <a:rPr lang="en-US" sz="1400" dirty="0" err="1"/>
              <a:t>EventArgs</a:t>
            </a:r>
            <a:r>
              <a:rPr lang="en-US" sz="1400" dirty="0"/>
              <a:t> e)</a:t>
            </a:r>
          </a:p>
          <a:p>
            <a:pPr marL="0" indent="0">
              <a:spcBef>
                <a:spcPts val="0"/>
              </a:spcBef>
              <a:spcAft>
                <a:spcPts val="0"/>
              </a:spcAft>
              <a:buNone/>
            </a:pPr>
            <a:r>
              <a:rPr lang="tr-TR" sz="1400" dirty="0"/>
              <a:t>        {</a:t>
            </a:r>
          </a:p>
          <a:p>
            <a:pPr marL="0" indent="0">
              <a:spcBef>
                <a:spcPts val="0"/>
              </a:spcBef>
              <a:spcAft>
                <a:spcPts val="0"/>
              </a:spcAft>
              <a:buNone/>
            </a:pPr>
            <a:r>
              <a:rPr lang="en-US" sz="1400" dirty="0"/>
              <a:t>            if ((TextBox1.Text == "admin") &amp;&amp; (TextBox2.Text == "1234"))</a:t>
            </a:r>
          </a:p>
          <a:p>
            <a:pPr marL="0" indent="0">
              <a:spcBef>
                <a:spcPts val="0"/>
              </a:spcBef>
              <a:spcAft>
                <a:spcPts val="0"/>
              </a:spcAft>
              <a:buNone/>
            </a:pPr>
            <a:r>
              <a:rPr lang="tr-TR" sz="1400" dirty="0"/>
              <a:t>            {</a:t>
            </a:r>
          </a:p>
          <a:p>
            <a:pPr marL="0" indent="0">
              <a:spcBef>
                <a:spcPts val="0"/>
              </a:spcBef>
              <a:spcAft>
                <a:spcPts val="0"/>
              </a:spcAft>
              <a:buNone/>
            </a:pPr>
            <a:r>
              <a:rPr lang="tr-TR" sz="1400" dirty="0"/>
              <a:t>                </a:t>
            </a:r>
            <a:r>
              <a:rPr lang="tr-TR" sz="1400" dirty="0" err="1"/>
              <a:t>lblMesaj.ForeColor</a:t>
            </a:r>
            <a:r>
              <a:rPr lang="tr-TR" sz="1400" dirty="0"/>
              <a:t> = </a:t>
            </a:r>
            <a:r>
              <a:rPr lang="tr-TR" sz="1400" dirty="0" err="1"/>
              <a:t>System.Drawing.Color.Green</a:t>
            </a:r>
            <a:r>
              <a:rPr lang="tr-TR" sz="1400" dirty="0"/>
              <a:t>;</a:t>
            </a:r>
          </a:p>
          <a:p>
            <a:pPr marL="0" indent="0">
              <a:spcBef>
                <a:spcPts val="0"/>
              </a:spcBef>
              <a:spcAft>
                <a:spcPts val="0"/>
              </a:spcAft>
              <a:buNone/>
            </a:pPr>
            <a:r>
              <a:rPr lang="tr-TR" sz="1400" dirty="0"/>
              <a:t>                </a:t>
            </a:r>
            <a:r>
              <a:rPr lang="tr-TR" sz="1400" dirty="0" err="1"/>
              <a:t>lblMesaj.Text</a:t>
            </a:r>
            <a:r>
              <a:rPr lang="tr-TR" sz="1400" dirty="0"/>
              <a:t> = "Şifre Doğru";</a:t>
            </a:r>
          </a:p>
          <a:p>
            <a:pPr marL="0" indent="0">
              <a:spcBef>
                <a:spcPts val="0"/>
              </a:spcBef>
              <a:spcAft>
                <a:spcPts val="0"/>
              </a:spcAft>
              <a:buNone/>
            </a:pPr>
            <a:r>
              <a:rPr lang="tr-TR" sz="1400" dirty="0"/>
              <a:t>            }</a:t>
            </a:r>
          </a:p>
          <a:p>
            <a:pPr marL="0" indent="0">
              <a:spcBef>
                <a:spcPts val="0"/>
              </a:spcBef>
              <a:spcAft>
                <a:spcPts val="0"/>
              </a:spcAft>
              <a:buNone/>
            </a:pPr>
            <a:r>
              <a:rPr lang="tr-TR" sz="1400" dirty="0"/>
              <a:t>            else</a:t>
            </a:r>
          </a:p>
          <a:p>
            <a:pPr marL="0" indent="0">
              <a:spcBef>
                <a:spcPts val="0"/>
              </a:spcBef>
              <a:spcAft>
                <a:spcPts val="0"/>
              </a:spcAft>
              <a:buNone/>
            </a:pPr>
            <a:r>
              <a:rPr lang="tr-TR" sz="1400" dirty="0"/>
              <a:t>            {</a:t>
            </a:r>
          </a:p>
          <a:p>
            <a:pPr marL="0" indent="0">
              <a:spcBef>
                <a:spcPts val="0"/>
              </a:spcBef>
              <a:spcAft>
                <a:spcPts val="0"/>
              </a:spcAft>
              <a:buNone/>
            </a:pPr>
            <a:r>
              <a:rPr lang="tr-TR" sz="1400" dirty="0"/>
              <a:t>                </a:t>
            </a:r>
            <a:r>
              <a:rPr lang="tr-TR" sz="1400" dirty="0" err="1"/>
              <a:t>lblMesaj.ForeColor</a:t>
            </a:r>
            <a:r>
              <a:rPr lang="tr-TR" sz="1400" dirty="0"/>
              <a:t> = </a:t>
            </a:r>
            <a:r>
              <a:rPr lang="tr-TR" sz="1400" dirty="0" err="1"/>
              <a:t>System.Drawing.Color.Red</a:t>
            </a:r>
            <a:r>
              <a:rPr lang="tr-TR" sz="1400" dirty="0"/>
              <a:t>;</a:t>
            </a:r>
          </a:p>
          <a:p>
            <a:pPr marL="0" indent="0">
              <a:spcBef>
                <a:spcPts val="0"/>
              </a:spcBef>
              <a:spcAft>
                <a:spcPts val="0"/>
              </a:spcAft>
              <a:buNone/>
            </a:pPr>
            <a:r>
              <a:rPr lang="tr-TR" sz="1400" dirty="0"/>
              <a:t>                </a:t>
            </a:r>
            <a:r>
              <a:rPr lang="tr-TR" sz="1400" dirty="0" err="1"/>
              <a:t>lblMesaj.Text</a:t>
            </a:r>
            <a:r>
              <a:rPr lang="tr-TR" sz="1400" dirty="0"/>
              <a:t> = "Şifre Yanlış";</a:t>
            </a:r>
          </a:p>
          <a:p>
            <a:pPr marL="0" indent="0">
              <a:buNone/>
            </a:pPr>
            <a:r>
              <a:rPr lang="tr-TR" sz="1400" dirty="0"/>
              <a:t>            }</a:t>
            </a:r>
          </a:p>
          <a:p>
            <a:pPr marL="0" indent="0">
              <a:buNone/>
            </a:pPr>
            <a:r>
              <a:rPr lang="tr-TR" sz="1400" dirty="0"/>
              <a:t>        }</a:t>
            </a:r>
          </a:p>
        </p:txBody>
      </p:sp>
      <p:pic>
        <p:nvPicPr>
          <p:cNvPr id="4" name="Resim 3"/>
          <p:cNvPicPr>
            <a:picLocks noChangeAspect="1"/>
          </p:cNvPicPr>
          <p:nvPr/>
        </p:nvPicPr>
        <p:blipFill>
          <a:blip r:embed="rId2"/>
          <a:stretch>
            <a:fillRect/>
          </a:stretch>
        </p:blipFill>
        <p:spPr>
          <a:xfrm>
            <a:off x="7497023" y="2702540"/>
            <a:ext cx="4052778" cy="2006619"/>
          </a:xfrm>
          <a:prstGeom prst="rect">
            <a:avLst/>
          </a:prstGeom>
        </p:spPr>
      </p:pic>
    </p:spTree>
    <p:extLst>
      <p:ext uri="{BB962C8B-B14F-4D97-AF65-F5344CB8AC3E}">
        <p14:creationId xmlns:p14="http://schemas.microsoft.com/office/powerpoint/2010/main" val="2781252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Bulleted</a:t>
            </a:r>
            <a:r>
              <a:rPr lang="tr-TR" dirty="0"/>
              <a:t> </a:t>
            </a:r>
            <a:r>
              <a:rPr lang="tr-TR" dirty="0" err="1"/>
              <a:t>List</a:t>
            </a:r>
            <a:r>
              <a:rPr lang="tr-TR" dirty="0"/>
              <a:t> (Madde İmli Liste)</a:t>
            </a:r>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1145" y="1560417"/>
            <a:ext cx="2328751" cy="3911399"/>
          </a:xfr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4873" y="1560417"/>
            <a:ext cx="4851663" cy="4752311"/>
          </a:xfrm>
          <a:prstGeom prst="rect">
            <a:avLst/>
          </a:prstGeom>
        </p:spPr>
      </p:pic>
    </p:spTree>
    <p:extLst>
      <p:ext uri="{BB962C8B-B14F-4D97-AF65-F5344CB8AC3E}">
        <p14:creationId xmlns:p14="http://schemas.microsoft.com/office/powerpoint/2010/main" val="683693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Ekleme yaptıktan sonra kod ekranı;</a:t>
            </a:r>
          </a:p>
        </p:txBody>
      </p:sp>
      <p:sp>
        <p:nvSpPr>
          <p:cNvPr id="3" name="İçerik Yer Tutucusu 2"/>
          <p:cNvSpPr>
            <a:spLocks noGrp="1"/>
          </p:cNvSpPr>
          <p:nvPr>
            <p:ph idx="1"/>
          </p:nvPr>
        </p:nvSpPr>
        <p:spPr/>
        <p:txBody>
          <a:bodyPr>
            <a:normAutofit/>
          </a:bodyPr>
          <a:lstStyle/>
          <a:p>
            <a:pPr marL="0" indent="0">
              <a:buNone/>
            </a:pPr>
            <a:r>
              <a:rPr lang="tr-TR" sz="2000" dirty="0"/>
              <a:t>&lt;</a:t>
            </a:r>
            <a:r>
              <a:rPr lang="tr-TR" sz="2000" dirty="0" err="1"/>
              <a:t>asp:BulletedList</a:t>
            </a:r>
            <a:r>
              <a:rPr lang="tr-TR" sz="2000" dirty="0"/>
              <a:t> ID="BulletedList1" </a:t>
            </a:r>
            <a:r>
              <a:rPr lang="tr-TR" sz="2000" dirty="0" err="1"/>
              <a:t>runat</a:t>
            </a:r>
            <a:r>
              <a:rPr lang="tr-TR" sz="2000" dirty="0"/>
              <a:t>="server"&gt;</a:t>
            </a:r>
          </a:p>
          <a:p>
            <a:pPr marL="0" indent="0">
              <a:buNone/>
            </a:pPr>
            <a:r>
              <a:rPr lang="tr-TR" sz="2000" dirty="0"/>
              <a:t>            &lt;</a:t>
            </a:r>
            <a:r>
              <a:rPr lang="tr-TR" sz="2000" dirty="0" err="1"/>
              <a:t>asp:ListItem</a:t>
            </a:r>
            <a:r>
              <a:rPr lang="tr-TR" sz="2000" dirty="0"/>
              <a:t>&gt;Tarih&lt;/</a:t>
            </a:r>
            <a:r>
              <a:rPr lang="tr-TR" sz="2000" dirty="0" err="1"/>
              <a:t>asp:ListItem</a:t>
            </a:r>
            <a:r>
              <a:rPr lang="tr-TR" sz="2000" dirty="0"/>
              <a:t>&gt;</a:t>
            </a:r>
          </a:p>
          <a:p>
            <a:pPr marL="0" indent="0">
              <a:buNone/>
            </a:pPr>
            <a:r>
              <a:rPr lang="tr-TR" sz="2000" dirty="0"/>
              <a:t>            &lt;</a:t>
            </a:r>
            <a:r>
              <a:rPr lang="tr-TR" sz="2000" dirty="0" err="1"/>
              <a:t>asp:ListItem</a:t>
            </a:r>
            <a:r>
              <a:rPr lang="tr-TR" sz="2000" dirty="0"/>
              <a:t>&gt;Coğrafya&lt;/</a:t>
            </a:r>
            <a:r>
              <a:rPr lang="tr-TR" sz="2000" dirty="0" err="1"/>
              <a:t>asp:ListItem</a:t>
            </a:r>
            <a:r>
              <a:rPr lang="tr-TR" sz="2000" dirty="0"/>
              <a:t>&gt;</a:t>
            </a:r>
          </a:p>
          <a:p>
            <a:pPr marL="0" indent="0">
              <a:buNone/>
            </a:pPr>
            <a:r>
              <a:rPr lang="tr-TR" sz="2000" dirty="0"/>
              <a:t>            &lt;</a:t>
            </a:r>
            <a:r>
              <a:rPr lang="tr-TR" sz="2000" dirty="0" err="1"/>
              <a:t>asp:ListItem</a:t>
            </a:r>
            <a:r>
              <a:rPr lang="tr-TR" sz="2000" dirty="0"/>
              <a:t>&gt;Felsefe&lt;/</a:t>
            </a:r>
            <a:r>
              <a:rPr lang="tr-TR" sz="2000" dirty="0" err="1"/>
              <a:t>asp:ListItem</a:t>
            </a:r>
            <a:r>
              <a:rPr lang="tr-TR" sz="2000" dirty="0"/>
              <a:t>&gt;</a:t>
            </a:r>
          </a:p>
          <a:p>
            <a:pPr marL="0" indent="0">
              <a:buNone/>
            </a:pPr>
            <a:r>
              <a:rPr lang="tr-TR" sz="2000" dirty="0"/>
              <a:t>        &lt;/</a:t>
            </a:r>
            <a:r>
              <a:rPr lang="tr-TR" sz="2000" dirty="0" err="1"/>
              <a:t>asp:BulletedList</a:t>
            </a:r>
            <a:r>
              <a:rPr lang="tr-TR" sz="2000" dirty="0"/>
              <a:t>&gt;</a:t>
            </a:r>
          </a:p>
        </p:txBody>
      </p:sp>
    </p:spTree>
    <p:extLst>
      <p:ext uri="{BB962C8B-B14F-4D97-AF65-F5344CB8AC3E}">
        <p14:creationId xmlns:p14="http://schemas.microsoft.com/office/powerpoint/2010/main" val="4010367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Verileri Kod ile ekleme</a:t>
            </a:r>
          </a:p>
        </p:txBody>
      </p:sp>
      <p:sp>
        <p:nvSpPr>
          <p:cNvPr id="3" name="İçerik Yer Tutucusu 2"/>
          <p:cNvSpPr>
            <a:spLocks noGrp="1"/>
          </p:cNvSpPr>
          <p:nvPr>
            <p:ph idx="1"/>
          </p:nvPr>
        </p:nvSpPr>
        <p:spPr/>
        <p:txBody>
          <a:bodyPr>
            <a:noAutofit/>
          </a:bodyPr>
          <a:lstStyle/>
          <a:p>
            <a:r>
              <a:rPr lang="tr-TR" sz="1800" dirty="0"/>
              <a:t>Öncelikle .</a:t>
            </a:r>
            <a:r>
              <a:rPr lang="tr-TR" sz="1800" dirty="0" err="1"/>
              <a:t>aspx</a:t>
            </a:r>
            <a:r>
              <a:rPr lang="tr-TR" sz="1800" dirty="0"/>
              <a:t> uzantılı dosyamıza aşağıdaki kodu ekliyoruz.</a:t>
            </a:r>
          </a:p>
          <a:p>
            <a:pPr marL="0" indent="0">
              <a:buNone/>
            </a:pPr>
            <a:r>
              <a:rPr lang="tr-TR" sz="1800" dirty="0"/>
              <a:t>&lt;form </a:t>
            </a:r>
            <a:r>
              <a:rPr lang="tr-TR" sz="1800" dirty="0" err="1"/>
              <a:t>id</a:t>
            </a:r>
            <a:r>
              <a:rPr lang="tr-TR" sz="1800" dirty="0"/>
              <a:t>="form1" </a:t>
            </a:r>
            <a:r>
              <a:rPr lang="tr-TR" sz="1800" dirty="0" err="1"/>
              <a:t>runat</a:t>
            </a:r>
            <a:r>
              <a:rPr lang="tr-TR" sz="1800" dirty="0"/>
              <a:t>="server"&gt;</a:t>
            </a:r>
          </a:p>
          <a:p>
            <a:pPr marL="0" indent="0">
              <a:buNone/>
            </a:pPr>
            <a:r>
              <a:rPr lang="tr-TR" sz="1800" dirty="0"/>
              <a:t>    &lt;div&gt;</a:t>
            </a:r>
          </a:p>
          <a:p>
            <a:pPr marL="0" indent="0">
              <a:buNone/>
            </a:pPr>
            <a:r>
              <a:rPr lang="tr-TR" sz="1800" dirty="0"/>
              <a:t>        &lt;</a:t>
            </a:r>
            <a:r>
              <a:rPr lang="tr-TR" sz="1800" dirty="0" err="1"/>
              <a:t>asp:BulletedList</a:t>
            </a:r>
            <a:r>
              <a:rPr lang="tr-TR" sz="1800" dirty="0"/>
              <a:t> ID="BulletedList1" </a:t>
            </a:r>
            <a:r>
              <a:rPr lang="tr-TR" sz="1800" dirty="0" err="1"/>
              <a:t>runat</a:t>
            </a:r>
            <a:r>
              <a:rPr lang="tr-TR" sz="1800" dirty="0"/>
              <a:t>="server"&gt;</a:t>
            </a:r>
          </a:p>
          <a:p>
            <a:pPr marL="0" indent="0">
              <a:buNone/>
            </a:pPr>
            <a:r>
              <a:rPr lang="tr-TR" sz="1800" dirty="0"/>
              <a:t>        &lt;/</a:t>
            </a:r>
            <a:r>
              <a:rPr lang="tr-TR" sz="1800" dirty="0" err="1"/>
              <a:t>asp:BulletedList</a:t>
            </a:r>
            <a:r>
              <a:rPr lang="tr-TR" sz="1800" dirty="0"/>
              <a:t>&gt;</a:t>
            </a:r>
          </a:p>
          <a:p>
            <a:pPr marL="0" indent="0">
              <a:buNone/>
            </a:pPr>
            <a:r>
              <a:rPr lang="tr-TR" sz="1800" dirty="0"/>
              <a:t>    &lt;/div&gt;</a:t>
            </a:r>
          </a:p>
          <a:p>
            <a:pPr marL="0" indent="0">
              <a:buNone/>
            </a:pPr>
            <a:r>
              <a:rPr lang="tr-TR" sz="1800" dirty="0"/>
              <a:t>    &lt;/form&gt;</a:t>
            </a:r>
          </a:p>
        </p:txBody>
      </p:sp>
    </p:spTree>
    <p:extLst>
      <p:ext uri="{BB962C8B-B14F-4D97-AF65-F5344CB8AC3E}">
        <p14:creationId xmlns:p14="http://schemas.microsoft.com/office/powerpoint/2010/main" val="2052138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Verileri Kod İle ekleme</a:t>
            </a:r>
          </a:p>
        </p:txBody>
      </p:sp>
      <p:sp>
        <p:nvSpPr>
          <p:cNvPr id="3" name="İçerik Yer Tutucusu 2"/>
          <p:cNvSpPr>
            <a:spLocks noGrp="1"/>
          </p:cNvSpPr>
          <p:nvPr>
            <p:ph idx="1"/>
          </p:nvPr>
        </p:nvSpPr>
        <p:spPr/>
        <p:txBody>
          <a:bodyPr>
            <a:noAutofit/>
          </a:bodyPr>
          <a:lstStyle/>
          <a:p>
            <a:r>
              <a:rPr lang="tr-TR" sz="1600" dirty="0"/>
              <a:t>Ardından .</a:t>
            </a:r>
            <a:r>
              <a:rPr lang="tr-TR" sz="1600" dirty="0" err="1"/>
              <a:t>cs</a:t>
            </a:r>
            <a:r>
              <a:rPr lang="tr-TR" sz="1600" dirty="0"/>
              <a:t> uzantılı dosyamıza aşağıdaki </a:t>
            </a:r>
            <a:r>
              <a:rPr lang="tr-TR" sz="1600" dirty="0" err="1"/>
              <a:t>koduekliyoruz</a:t>
            </a:r>
            <a:r>
              <a:rPr lang="tr-TR" sz="1600" dirty="0"/>
              <a:t>.</a:t>
            </a:r>
          </a:p>
          <a:p>
            <a:pPr marL="0" indent="0">
              <a:buNone/>
            </a:pPr>
            <a:r>
              <a:rPr lang="en-US" sz="1600" dirty="0"/>
              <a:t>protected void </a:t>
            </a:r>
            <a:r>
              <a:rPr lang="en-US" sz="1600" dirty="0" err="1"/>
              <a:t>Page_Load</a:t>
            </a:r>
            <a:r>
              <a:rPr lang="en-US" sz="1600" dirty="0"/>
              <a:t>(object sender, </a:t>
            </a:r>
            <a:r>
              <a:rPr lang="en-US" sz="1600" dirty="0" err="1"/>
              <a:t>EventArgs</a:t>
            </a:r>
            <a:r>
              <a:rPr lang="en-US" sz="1600" dirty="0"/>
              <a:t> e)</a:t>
            </a:r>
          </a:p>
          <a:p>
            <a:pPr marL="0" indent="0">
              <a:buNone/>
            </a:pPr>
            <a:r>
              <a:rPr lang="tr-TR" sz="1600" dirty="0"/>
              <a:t>        {</a:t>
            </a:r>
          </a:p>
          <a:p>
            <a:pPr marL="0" indent="0">
              <a:buNone/>
            </a:pPr>
            <a:r>
              <a:rPr lang="tr-TR" sz="1600" dirty="0"/>
              <a:t>            BulletedList1.Items.Add("Ankara");</a:t>
            </a:r>
          </a:p>
          <a:p>
            <a:pPr marL="0" indent="0">
              <a:buNone/>
            </a:pPr>
            <a:r>
              <a:rPr lang="tr-TR" sz="1600" dirty="0"/>
              <a:t>            BulletedList1.Items.Add("İstanbul");</a:t>
            </a:r>
          </a:p>
          <a:p>
            <a:pPr marL="0" indent="0">
              <a:buNone/>
            </a:pPr>
            <a:r>
              <a:rPr lang="tr-TR" sz="1600" dirty="0"/>
              <a:t>            BulletedList1.Items.Add("İzmir");</a:t>
            </a:r>
          </a:p>
          <a:p>
            <a:pPr marL="0" indent="0">
              <a:buNone/>
            </a:pPr>
            <a:r>
              <a:rPr lang="tr-TR" sz="1600" dirty="0"/>
              <a:t>        } </a:t>
            </a:r>
          </a:p>
        </p:txBody>
      </p:sp>
    </p:spTree>
    <p:extLst>
      <p:ext uri="{BB962C8B-B14F-4D97-AF65-F5344CB8AC3E}">
        <p14:creationId xmlns:p14="http://schemas.microsoft.com/office/powerpoint/2010/main" val="320433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Web Uygulamaları Neden Tercih Edilir ?</a:t>
            </a:r>
            <a:endParaRPr lang="tr-TR" dirty="0"/>
          </a:p>
        </p:txBody>
      </p:sp>
      <p:sp>
        <p:nvSpPr>
          <p:cNvPr id="3" name="İçerik Yer Tutucusu 2"/>
          <p:cNvSpPr>
            <a:spLocks noGrp="1"/>
          </p:cNvSpPr>
          <p:nvPr>
            <p:ph idx="1"/>
          </p:nvPr>
        </p:nvSpPr>
        <p:spPr/>
        <p:txBody>
          <a:bodyPr>
            <a:normAutofit/>
          </a:bodyPr>
          <a:lstStyle/>
          <a:p>
            <a:r>
              <a:rPr lang="tr-TR" sz="2000" dirty="0"/>
              <a:t>Web uygulamalarının çalışması için web server üzerine geliştirdiğimiz web projesini yüklememiz yeterli olacaktır bu işlemden sonra isteyen herkes web sayfamızı ziyaret edebilir. Masaüstü uygulamalarında ise durum tam aksine kullanmak isteyen her kullanıcının bilgisayarına yüklenilmesi gerekir. Web uygulamalarını güncellemek yeni sayfalar içerik eklemek çok daha kolaydır. Diğer uygulamaların aksine web uygulamalarına erişmek için Browser yeterli olacaktır tabi internet olması gerekir.  Bir diğer avantajı ise web dışında geliştirilen uygulamaların platform bağımız olmayışıdır. Örneğin geliştirilen uygulama Windows tabanlı ise sadece bu platform üzerinde çalışacaktır ama web uygulamalarından böyle bir sorun yoktur. Kullanıcı herhangi bir browser üzerinden uygulamamıza erişebilir.</a:t>
            </a:r>
          </a:p>
        </p:txBody>
      </p:sp>
    </p:spTree>
    <p:extLst>
      <p:ext uri="{BB962C8B-B14F-4D97-AF65-F5344CB8AC3E}">
        <p14:creationId xmlns:p14="http://schemas.microsoft.com/office/powerpoint/2010/main" val="452768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Checkbox</a:t>
            </a:r>
            <a:r>
              <a:rPr lang="tr-TR" dirty="0"/>
              <a:t> </a:t>
            </a:r>
            <a:r>
              <a:rPr lang="tr-TR" dirty="0" err="1"/>
              <a:t>Kullannımı</a:t>
            </a:r>
            <a:endParaRPr lang="tr-TR" dirty="0"/>
          </a:p>
        </p:txBody>
      </p:sp>
      <p:sp>
        <p:nvSpPr>
          <p:cNvPr id="3" name="İçerik Yer Tutucusu 2"/>
          <p:cNvSpPr>
            <a:spLocks noGrp="1"/>
          </p:cNvSpPr>
          <p:nvPr>
            <p:ph idx="1"/>
          </p:nvPr>
        </p:nvSpPr>
        <p:spPr/>
        <p:txBody>
          <a:bodyPr/>
          <a:lstStyle/>
          <a:p>
            <a:r>
              <a:rPr lang="tr-TR" sz="2400" dirty="0" err="1"/>
              <a:t>CheckBox</a:t>
            </a:r>
            <a:r>
              <a:rPr lang="tr-TR" sz="2400" dirty="0"/>
              <a:t> kullanıcıya sunulan birden fazla seçenekten istediklerini seçmesini sağlayan bir elemandır.</a:t>
            </a:r>
          </a:p>
          <a:p>
            <a:r>
              <a:rPr lang="tr-TR" sz="2400" dirty="0"/>
              <a:t>Öncelikle sayfamıza bir adet </a:t>
            </a:r>
            <a:r>
              <a:rPr lang="tr-TR" sz="2400" dirty="0" err="1"/>
              <a:t>checkbox</a:t>
            </a:r>
            <a:r>
              <a:rPr lang="tr-TR" sz="2400" dirty="0"/>
              <a:t> elemanı ekleyelim.</a:t>
            </a:r>
          </a:p>
          <a:p>
            <a:pPr marL="0" indent="0">
              <a:buNone/>
            </a:pPr>
            <a:r>
              <a:rPr lang="tr-TR" sz="2400" dirty="0"/>
              <a:t>&lt;</a:t>
            </a:r>
            <a:r>
              <a:rPr lang="tr-TR" sz="2400" dirty="0" err="1"/>
              <a:t>asp:CheckBox</a:t>
            </a:r>
            <a:r>
              <a:rPr lang="tr-TR" sz="2400" dirty="0"/>
              <a:t> ID="CheckBox1" </a:t>
            </a:r>
            <a:r>
              <a:rPr lang="tr-TR" sz="2400" dirty="0" err="1"/>
              <a:t>runat</a:t>
            </a:r>
            <a:r>
              <a:rPr lang="tr-TR" sz="2400" dirty="0"/>
              <a:t>="server" </a:t>
            </a:r>
            <a:r>
              <a:rPr lang="tr-TR" sz="2400" dirty="0" err="1"/>
              <a:t>OnCheckedChanged</a:t>
            </a:r>
            <a:r>
              <a:rPr lang="tr-TR" sz="2400" dirty="0"/>
              <a:t>="CheckBox1_CheckedChanged" </a:t>
            </a:r>
            <a:r>
              <a:rPr lang="tr-TR" sz="2400" dirty="0" err="1"/>
              <a:t>AutoPostBack</a:t>
            </a:r>
            <a:r>
              <a:rPr lang="tr-TR" sz="2400" dirty="0"/>
              <a:t>="True" </a:t>
            </a:r>
            <a:r>
              <a:rPr lang="tr-TR" sz="2400" dirty="0" err="1"/>
              <a:t>Text</a:t>
            </a:r>
            <a:r>
              <a:rPr lang="tr-TR" sz="2400" dirty="0"/>
              <a:t>="seç" /&gt;</a:t>
            </a:r>
          </a:p>
          <a:p>
            <a:pPr marL="0" indent="0">
              <a:buNone/>
            </a:pPr>
            <a:endParaRPr lang="tr-TR" dirty="0"/>
          </a:p>
          <a:p>
            <a:endParaRPr lang="tr-TR" dirty="0"/>
          </a:p>
          <a:p>
            <a:endParaRPr lang="tr-TR" dirty="0"/>
          </a:p>
        </p:txBody>
      </p:sp>
      <p:sp>
        <p:nvSpPr>
          <p:cNvPr id="6" name="Dikdörtgen 5"/>
          <p:cNvSpPr/>
          <p:nvPr/>
        </p:nvSpPr>
        <p:spPr>
          <a:xfrm>
            <a:off x="751446" y="5657946"/>
            <a:ext cx="9442704" cy="523220"/>
          </a:xfrm>
          <a:prstGeom prst="rect">
            <a:avLst/>
          </a:prstGeom>
        </p:spPr>
        <p:txBody>
          <a:bodyPr wrap="square">
            <a:spAutoFit/>
          </a:bodyPr>
          <a:lstStyle/>
          <a:p>
            <a:r>
              <a:rPr lang="tr-TR" sz="1400" b="1" i="1" dirty="0" err="1">
                <a:solidFill>
                  <a:srgbClr val="000000"/>
                </a:solidFill>
                <a:hlinkClick r:id="rId2" tooltip="AutoPostBack "/>
              </a:rPr>
              <a:t>AutoPostBack</a:t>
            </a:r>
            <a:r>
              <a:rPr lang="tr-TR" sz="1400" i="1" dirty="0">
                <a:solidFill>
                  <a:srgbClr val="000000"/>
                </a:solidFill>
                <a:hlinkClick r:id="rId2" tooltip="AutoPostBack "/>
              </a:rPr>
              <a:t> </a:t>
            </a:r>
            <a:r>
              <a:rPr lang="tr-TR" sz="1400" i="1" dirty="0">
                <a:solidFill>
                  <a:srgbClr val="000000"/>
                </a:solidFill>
              </a:rPr>
              <a:t>özelliği </a:t>
            </a:r>
            <a:r>
              <a:rPr lang="tr-TR" sz="1400" b="1" i="1" dirty="0">
                <a:solidFill>
                  <a:srgbClr val="000000"/>
                </a:solidFill>
              </a:rPr>
              <a:t>True</a:t>
            </a:r>
            <a:r>
              <a:rPr lang="tr-TR" sz="1400" i="1" dirty="0">
                <a:solidFill>
                  <a:srgbClr val="000000"/>
                </a:solidFill>
              </a:rPr>
              <a:t> olduğunda;  bir işlem gerçekleştiğinde tüm web sayfasının baştan yüklenmesi yani yenilenmesi sağlanır.  Yani bilgiler sunucuya gider ve sunucudan cevap geri forma gelir.</a:t>
            </a:r>
            <a:endParaRPr lang="tr-TR" sz="1400" i="1" dirty="0"/>
          </a:p>
        </p:txBody>
      </p:sp>
    </p:spTree>
    <p:extLst>
      <p:ext uri="{BB962C8B-B14F-4D97-AF65-F5344CB8AC3E}">
        <p14:creationId xmlns:p14="http://schemas.microsoft.com/office/powerpoint/2010/main" val="3712860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Checkbox</a:t>
            </a:r>
            <a:r>
              <a:rPr lang="tr-TR" dirty="0"/>
              <a:t> </a:t>
            </a:r>
            <a:r>
              <a:rPr lang="tr-TR" dirty="0" err="1"/>
              <a:t>Kullannımı</a:t>
            </a:r>
            <a:endParaRPr lang="tr-TR" dirty="0"/>
          </a:p>
        </p:txBody>
      </p:sp>
      <p:sp>
        <p:nvSpPr>
          <p:cNvPr id="3" name="İçerik Yer Tutucusu 2"/>
          <p:cNvSpPr>
            <a:spLocks noGrp="1"/>
          </p:cNvSpPr>
          <p:nvPr>
            <p:ph idx="1"/>
          </p:nvPr>
        </p:nvSpPr>
        <p:spPr>
          <a:xfrm>
            <a:off x="751446" y="1506070"/>
            <a:ext cx="10901057" cy="4913017"/>
          </a:xfrm>
        </p:spPr>
        <p:txBody>
          <a:bodyPr>
            <a:normAutofit/>
          </a:bodyPr>
          <a:lstStyle/>
          <a:p>
            <a:r>
              <a:rPr lang="tr-TR" dirty="0"/>
              <a:t>Sonra CS sayfamıza aşağıdaki kodu ekleyelim</a:t>
            </a:r>
          </a:p>
          <a:p>
            <a:endParaRPr lang="tr-TR" dirty="0"/>
          </a:p>
          <a:p>
            <a:pPr marL="0" indent="0">
              <a:spcBef>
                <a:spcPts val="0"/>
              </a:spcBef>
              <a:spcAft>
                <a:spcPts val="0"/>
              </a:spcAft>
              <a:buNone/>
            </a:pPr>
            <a:r>
              <a:rPr lang="en-US" sz="2400" dirty="0"/>
              <a:t> protected void CheckBox1_CheckedChanged(object sender, </a:t>
            </a:r>
            <a:r>
              <a:rPr lang="en-US" sz="2400" dirty="0" err="1"/>
              <a:t>EventArgs</a:t>
            </a:r>
            <a:r>
              <a:rPr lang="en-US" sz="2400" dirty="0"/>
              <a:t> e)</a:t>
            </a:r>
          </a:p>
          <a:p>
            <a:pPr marL="0" indent="0">
              <a:spcBef>
                <a:spcPts val="0"/>
              </a:spcBef>
              <a:spcAft>
                <a:spcPts val="0"/>
              </a:spcAft>
              <a:buNone/>
            </a:pPr>
            <a:r>
              <a:rPr lang="tr-TR" sz="2400" dirty="0"/>
              <a:t>        {</a:t>
            </a:r>
          </a:p>
          <a:p>
            <a:pPr marL="0" indent="0">
              <a:spcBef>
                <a:spcPts val="0"/>
              </a:spcBef>
              <a:spcAft>
                <a:spcPts val="0"/>
              </a:spcAft>
              <a:buNone/>
            </a:pPr>
            <a:r>
              <a:rPr lang="tr-TR" sz="2400" dirty="0"/>
              <a:t>            </a:t>
            </a:r>
            <a:r>
              <a:rPr lang="tr-TR" sz="2400" dirty="0" err="1"/>
              <a:t>if</a:t>
            </a:r>
            <a:r>
              <a:rPr lang="tr-TR" sz="2400" dirty="0"/>
              <a:t> (CheckBox1.Checked)</a:t>
            </a:r>
          </a:p>
          <a:p>
            <a:pPr marL="0" indent="0">
              <a:spcBef>
                <a:spcPts val="0"/>
              </a:spcBef>
              <a:spcAft>
                <a:spcPts val="0"/>
              </a:spcAft>
              <a:buNone/>
            </a:pPr>
            <a:r>
              <a:rPr lang="tr-TR" sz="2400" dirty="0"/>
              <a:t>                CheckBox1.Text = "Seçili";</a:t>
            </a:r>
          </a:p>
          <a:p>
            <a:pPr marL="0" indent="0">
              <a:spcBef>
                <a:spcPts val="0"/>
              </a:spcBef>
              <a:spcAft>
                <a:spcPts val="0"/>
              </a:spcAft>
              <a:buNone/>
            </a:pPr>
            <a:r>
              <a:rPr lang="tr-TR" sz="2400" dirty="0"/>
              <a:t>            else</a:t>
            </a:r>
          </a:p>
          <a:p>
            <a:pPr marL="0" indent="0">
              <a:spcBef>
                <a:spcPts val="0"/>
              </a:spcBef>
              <a:spcAft>
                <a:spcPts val="0"/>
              </a:spcAft>
              <a:buNone/>
            </a:pPr>
            <a:r>
              <a:rPr lang="tr-TR" sz="2400" dirty="0"/>
              <a:t>                CheckBox1.Text = "Seçili Değil";</a:t>
            </a:r>
          </a:p>
          <a:p>
            <a:pPr marL="0" indent="0">
              <a:spcBef>
                <a:spcPts val="0"/>
              </a:spcBef>
              <a:spcAft>
                <a:spcPts val="0"/>
              </a:spcAft>
              <a:buNone/>
            </a:pPr>
            <a:r>
              <a:rPr lang="tr-TR" sz="2400" dirty="0"/>
              <a:t>        }</a:t>
            </a:r>
          </a:p>
          <a:p>
            <a:endParaRPr lang="tr-TR" dirty="0"/>
          </a:p>
          <a:p>
            <a:endParaRPr lang="tr-TR" dirty="0"/>
          </a:p>
        </p:txBody>
      </p:sp>
    </p:spTree>
    <p:extLst>
      <p:ext uri="{BB962C8B-B14F-4D97-AF65-F5344CB8AC3E}">
        <p14:creationId xmlns:p14="http://schemas.microsoft.com/office/powerpoint/2010/main" val="4270547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a:xfrm>
            <a:off x="786384" y="1499616"/>
            <a:ext cx="10133012" cy="4777366"/>
          </a:xfrm>
        </p:spPr>
        <p:txBody>
          <a:bodyPr>
            <a:normAutofit/>
          </a:bodyPr>
          <a:lstStyle/>
          <a:p>
            <a:pPr marL="0" indent="0">
              <a:spcBef>
                <a:spcPts val="0"/>
              </a:spcBef>
              <a:spcAft>
                <a:spcPts val="0"/>
              </a:spcAft>
              <a:buNone/>
            </a:pPr>
            <a:r>
              <a:rPr lang="tr-TR" sz="1600" dirty="0"/>
              <a:t>&lt;div </a:t>
            </a:r>
            <a:r>
              <a:rPr lang="tr-TR" sz="1600" dirty="0" err="1"/>
              <a:t>style</a:t>
            </a:r>
            <a:r>
              <a:rPr lang="tr-TR" sz="1600" dirty="0"/>
              <a:t>="</a:t>
            </a:r>
            <a:r>
              <a:rPr lang="tr-TR" sz="1600" dirty="0" err="1"/>
              <a:t>text-align:center</a:t>
            </a:r>
            <a:r>
              <a:rPr lang="tr-TR" sz="1600" dirty="0"/>
              <a:t>; padding-top:100px;"&gt;</a:t>
            </a:r>
          </a:p>
          <a:p>
            <a:pPr marL="0" indent="0">
              <a:spcBef>
                <a:spcPts val="0"/>
              </a:spcBef>
              <a:spcAft>
                <a:spcPts val="0"/>
              </a:spcAft>
              <a:buNone/>
            </a:pPr>
            <a:r>
              <a:rPr lang="tr-TR" sz="1600" dirty="0"/>
              <a:t>        &lt;</a:t>
            </a:r>
            <a:r>
              <a:rPr lang="tr-TR" sz="1600" dirty="0" err="1"/>
              <a:t>asp:TextBox</a:t>
            </a:r>
            <a:r>
              <a:rPr lang="tr-TR" sz="1600" dirty="0"/>
              <a:t> ID="</a:t>
            </a:r>
            <a:r>
              <a:rPr lang="tr-TR" sz="1600" dirty="0" err="1"/>
              <a:t>TextBoxKullaniciAdi</a:t>
            </a:r>
            <a:r>
              <a:rPr lang="tr-TR" sz="1600" dirty="0"/>
              <a:t>" </a:t>
            </a:r>
            <a:r>
              <a:rPr lang="tr-TR" sz="1600" dirty="0" err="1"/>
              <a:t>runat</a:t>
            </a:r>
            <a:r>
              <a:rPr lang="tr-TR" sz="1600" dirty="0"/>
              <a:t>="server" </a:t>
            </a:r>
            <a:r>
              <a:rPr lang="tr-TR" sz="1600" dirty="0" err="1"/>
              <a:t>PlaceHolder</a:t>
            </a:r>
            <a:r>
              <a:rPr lang="tr-TR" sz="1600" dirty="0"/>
              <a:t>="Adınız"&gt;&lt;/</a:t>
            </a:r>
            <a:r>
              <a:rPr lang="tr-TR" sz="1600" dirty="0" err="1"/>
              <a:t>asp:TextBox</a:t>
            </a:r>
            <a:r>
              <a:rPr lang="tr-TR" sz="1600" dirty="0"/>
              <a:t>&gt;</a:t>
            </a:r>
          </a:p>
          <a:p>
            <a:pPr marL="0" indent="0">
              <a:spcBef>
                <a:spcPts val="0"/>
              </a:spcBef>
              <a:spcAft>
                <a:spcPts val="0"/>
              </a:spcAft>
              <a:buNone/>
            </a:pPr>
            <a:r>
              <a:rPr lang="tr-TR" sz="1600" dirty="0"/>
              <a:t>        &lt;</a:t>
            </a:r>
            <a:r>
              <a:rPr lang="tr-TR" sz="1600" dirty="0" err="1"/>
              <a:t>br</a:t>
            </a:r>
            <a:r>
              <a:rPr lang="tr-TR" sz="1600" dirty="0"/>
              <a:t> /&gt;&lt;</a:t>
            </a:r>
            <a:r>
              <a:rPr lang="tr-TR" sz="1600" dirty="0" err="1"/>
              <a:t>br</a:t>
            </a:r>
            <a:r>
              <a:rPr lang="tr-TR" sz="1600" dirty="0"/>
              <a:t> /&gt;</a:t>
            </a:r>
          </a:p>
          <a:p>
            <a:pPr marL="0" indent="0">
              <a:spcBef>
                <a:spcPts val="0"/>
              </a:spcBef>
              <a:spcAft>
                <a:spcPts val="0"/>
              </a:spcAft>
              <a:buNone/>
            </a:pPr>
            <a:r>
              <a:rPr lang="tr-TR" sz="1600" dirty="0"/>
              <a:t>        &lt;</a:t>
            </a:r>
            <a:r>
              <a:rPr lang="tr-TR" sz="1600" dirty="0" err="1"/>
              <a:t>asp:TextBox</a:t>
            </a:r>
            <a:r>
              <a:rPr lang="tr-TR" sz="1600" dirty="0"/>
              <a:t> ID="</a:t>
            </a:r>
            <a:r>
              <a:rPr lang="tr-TR" sz="1600" dirty="0" err="1"/>
              <a:t>TextBoxSifre</a:t>
            </a:r>
            <a:r>
              <a:rPr lang="tr-TR" sz="1600" dirty="0"/>
              <a:t>" </a:t>
            </a:r>
            <a:r>
              <a:rPr lang="tr-TR" sz="1600" dirty="0" err="1"/>
              <a:t>runat</a:t>
            </a:r>
            <a:r>
              <a:rPr lang="tr-TR" sz="1600" dirty="0"/>
              <a:t>="server" </a:t>
            </a:r>
            <a:r>
              <a:rPr lang="tr-TR" sz="1600" dirty="0" err="1"/>
              <a:t>TextMode</a:t>
            </a:r>
            <a:r>
              <a:rPr lang="tr-TR" sz="1600" dirty="0"/>
              <a:t>="</a:t>
            </a:r>
            <a:r>
              <a:rPr lang="tr-TR" sz="1600" dirty="0" err="1"/>
              <a:t>Password</a:t>
            </a:r>
            <a:r>
              <a:rPr lang="tr-TR" sz="1600" dirty="0"/>
              <a:t>" </a:t>
            </a:r>
            <a:r>
              <a:rPr lang="tr-TR" sz="1600" dirty="0" err="1"/>
              <a:t>PlaceHolder</a:t>
            </a:r>
            <a:r>
              <a:rPr lang="tr-TR" sz="1600" dirty="0"/>
              <a:t>="******"&gt;&lt;/</a:t>
            </a:r>
            <a:r>
              <a:rPr lang="tr-TR" sz="1600" dirty="0" err="1"/>
              <a:t>asp:TextBox</a:t>
            </a:r>
            <a:r>
              <a:rPr lang="tr-TR" sz="1600" dirty="0"/>
              <a:t>&gt;</a:t>
            </a:r>
          </a:p>
          <a:p>
            <a:pPr marL="0" indent="0">
              <a:spcBef>
                <a:spcPts val="0"/>
              </a:spcBef>
              <a:spcAft>
                <a:spcPts val="0"/>
              </a:spcAft>
              <a:buNone/>
            </a:pPr>
            <a:r>
              <a:rPr lang="tr-TR" sz="1600" dirty="0"/>
              <a:t>        &lt;</a:t>
            </a:r>
            <a:r>
              <a:rPr lang="tr-TR" sz="1600" dirty="0" err="1"/>
              <a:t>br</a:t>
            </a:r>
            <a:r>
              <a:rPr lang="tr-TR" sz="1600" dirty="0"/>
              <a:t> /&gt;&lt;</a:t>
            </a:r>
            <a:r>
              <a:rPr lang="tr-TR" sz="1600" dirty="0" err="1"/>
              <a:t>br</a:t>
            </a:r>
            <a:r>
              <a:rPr lang="tr-TR" sz="1600" dirty="0"/>
              <a:t> /&gt;</a:t>
            </a:r>
          </a:p>
          <a:p>
            <a:pPr marL="0" indent="0">
              <a:spcBef>
                <a:spcPts val="0"/>
              </a:spcBef>
              <a:spcAft>
                <a:spcPts val="0"/>
              </a:spcAft>
              <a:buNone/>
            </a:pPr>
            <a:r>
              <a:rPr lang="tr-TR" sz="1600" dirty="0"/>
              <a:t>        &lt;</a:t>
            </a:r>
            <a:r>
              <a:rPr lang="tr-TR" sz="1600" dirty="0" err="1"/>
              <a:t>asp:CheckBox</a:t>
            </a:r>
            <a:r>
              <a:rPr lang="tr-TR" sz="1600" dirty="0"/>
              <a:t> ID="</a:t>
            </a:r>
            <a:r>
              <a:rPr lang="tr-TR" sz="1600" dirty="0" err="1"/>
              <a:t>CheckBoxUyelikSozlesmesi</a:t>
            </a:r>
            <a:r>
              <a:rPr lang="tr-TR" sz="1600" dirty="0"/>
              <a:t>" </a:t>
            </a:r>
            <a:r>
              <a:rPr lang="tr-TR" sz="1600" dirty="0" err="1"/>
              <a:t>runat</a:t>
            </a:r>
            <a:r>
              <a:rPr lang="tr-TR" sz="1600" dirty="0"/>
              <a:t>="server" </a:t>
            </a:r>
            <a:r>
              <a:rPr lang="tr-TR" sz="1600" dirty="0" err="1"/>
              <a:t>Text</a:t>
            </a:r>
            <a:r>
              <a:rPr lang="tr-TR" sz="1600" dirty="0"/>
              <a:t>="Üyelik Sözleşmesini Okudum" /&gt;</a:t>
            </a:r>
          </a:p>
          <a:p>
            <a:pPr marL="0" indent="0">
              <a:spcBef>
                <a:spcPts val="0"/>
              </a:spcBef>
              <a:spcAft>
                <a:spcPts val="0"/>
              </a:spcAft>
              <a:buNone/>
            </a:pPr>
            <a:r>
              <a:rPr lang="tr-TR" sz="1600" dirty="0"/>
              <a:t>        &lt;</a:t>
            </a:r>
            <a:r>
              <a:rPr lang="tr-TR" sz="1600" dirty="0" err="1"/>
              <a:t>br</a:t>
            </a:r>
            <a:r>
              <a:rPr lang="tr-TR" sz="1600" dirty="0"/>
              <a:t> /&gt;</a:t>
            </a:r>
          </a:p>
          <a:p>
            <a:pPr marL="0" indent="0">
              <a:spcBef>
                <a:spcPts val="0"/>
              </a:spcBef>
              <a:spcAft>
                <a:spcPts val="0"/>
              </a:spcAft>
              <a:buNone/>
            </a:pPr>
            <a:r>
              <a:rPr lang="tr-TR" sz="1600" dirty="0"/>
              <a:t>        &lt;</a:t>
            </a:r>
            <a:r>
              <a:rPr lang="tr-TR" sz="1600" dirty="0" err="1"/>
              <a:t>asp:Button</a:t>
            </a:r>
            <a:r>
              <a:rPr lang="tr-TR" sz="1600" dirty="0"/>
              <a:t> ID="</a:t>
            </a:r>
            <a:r>
              <a:rPr lang="tr-TR" sz="1600" dirty="0" err="1"/>
              <a:t>ButtonGiris</a:t>
            </a:r>
            <a:r>
              <a:rPr lang="tr-TR" sz="1600" dirty="0"/>
              <a:t>" </a:t>
            </a:r>
            <a:r>
              <a:rPr lang="tr-TR" sz="1600" dirty="0" err="1"/>
              <a:t>runat</a:t>
            </a:r>
            <a:r>
              <a:rPr lang="tr-TR" sz="1600" dirty="0"/>
              <a:t>="server" </a:t>
            </a:r>
            <a:r>
              <a:rPr lang="tr-TR" sz="1600" dirty="0" err="1"/>
              <a:t>Text</a:t>
            </a:r>
            <a:r>
              <a:rPr lang="tr-TR" sz="1600" dirty="0"/>
              <a:t>="Giriş" </a:t>
            </a:r>
            <a:r>
              <a:rPr lang="tr-TR" sz="1600" dirty="0" err="1"/>
              <a:t>OnClick</a:t>
            </a:r>
            <a:r>
              <a:rPr lang="tr-TR" sz="1600" dirty="0"/>
              <a:t>="</a:t>
            </a:r>
            <a:r>
              <a:rPr lang="tr-TR" sz="1600" dirty="0" err="1"/>
              <a:t>ButtonGiris_Click</a:t>
            </a:r>
            <a:r>
              <a:rPr lang="tr-TR" sz="1600" dirty="0"/>
              <a:t>" /&gt;</a:t>
            </a:r>
          </a:p>
          <a:p>
            <a:pPr marL="0" indent="0">
              <a:spcBef>
                <a:spcPts val="0"/>
              </a:spcBef>
              <a:spcAft>
                <a:spcPts val="0"/>
              </a:spcAft>
              <a:buNone/>
            </a:pPr>
            <a:r>
              <a:rPr lang="tr-TR" sz="1600" dirty="0"/>
              <a:t>        &lt;</a:t>
            </a:r>
            <a:r>
              <a:rPr lang="tr-TR" sz="1600" dirty="0" err="1"/>
              <a:t>br</a:t>
            </a:r>
            <a:r>
              <a:rPr lang="tr-TR" sz="1600" dirty="0"/>
              <a:t> /&gt;</a:t>
            </a:r>
          </a:p>
          <a:p>
            <a:pPr marL="0" indent="0">
              <a:spcBef>
                <a:spcPts val="0"/>
              </a:spcBef>
              <a:spcAft>
                <a:spcPts val="0"/>
              </a:spcAft>
              <a:buNone/>
            </a:pPr>
            <a:r>
              <a:rPr lang="tr-TR" sz="1600" dirty="0"/>
              <a:t>        &lt;</a:t>
            </a:r>
            <a:r>
              <a:rPr lang="tr-TR" sz="1600" dirty="0" err="1"/>
              <a:t>asp:Label</a:t>
            </a:r>
            <a:r>
              <a:rPr lang="tr-TR" sz="1600" dirty="0"/>
              <a:t> ID="</a:t>
            </a:r>
            <a:r>
              <a:rPr lang="tr-TR" sz="1600" dirty="0" err="1"/>
              <a:t>LabelSonuc</a:t>
            </a:r>
            <a:r>
              <a:rPr lang="tr-TR" sz="1600" dirty="0"/>
              <a:t>" </a:t>
            </a:r>
            <a:r>
              <a:rPr lang="tr-TR" sz="1600" dirty="0" err="1"/>
              <a:t>runat</a:t>
            </a:r>
            <a:r>
              <a:rPr lang="tr-TR" sz="1600" dirty="0"/>
              <a:t>="server" </a:t>
            </a:r>
            <a:r>
              <a:rPr lang="tr-TR" sz="1600" dirty="0" err="1"/>
              <a:t>Text</a:t>
            </a:r>
            <a:r>
              <a:rPr lang="tr-TR" sz="1600" dirty="0"/>
              <a:t>=""&gt;&lt;/</a:t>
            </a:r>
            <a:r>
              <a:rPr lang="tr-TR" sz="1600" dirty="0" err="1"/>
              <a:t>asp:Label</a:t>
            </a:r>
            <a:r>
              <a:rPr lang="tr-TR" sz="1600" dirty="0"/>
              <a:t>&gt;</a:t>
            </a:r>
          </a:p>
          <a:p>
            <a:pPr marL="0" indent="0">
              <a:spcBef>
                <a:spcPts val="0"/>
              </a:spcBef>
              <a:spcAft>
                <a:spcPts val="0"/>
              </a:spcAft>
              <a:buNone/>
            </a:pPr>
            <a:r>
              <a:rPr lang="tr-TR" sz="1600" dirty="0"/>
              <a:t>    &lt;/div&gt;</a:t>
            </a:r>
          </a:p>
        </p:txBody>
      </p:sp>
      <p:pic>
        <p:nvPicPr>
          <p:cNvPr id="5" name="Resi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6721" y="4869942"/>
            <a:ext cx="3854352" cy="1754692"/>
          </a:xfrm>
          <a:prstGeom prst="rect">
            <a:avLst/>
          </a:prstGeom>
        </p:spPr>
      </p:pic>
    </p:spTree>
    <p:extLst>
      <p:ext uri="{BB962C8B-B14F-4D97-AF65-F5344CB8AC3E}">
        <p14:creationId xmlns:p14="http://schemas.microsoft.com/office/powerpoint/2010/main" val="2091460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894576" y="1188720"/>
            <a:ext cx="4937760" cy="5390014"/>
          </a:xfrm>
        </p:spPr>
        <p:txBody>
          <a:bodyPr>
            <a:normAutofit/>
          </a:bodyPr>
          <a:lstStyle/>
          <a:p>
            <a:pPr marL="0" indent="0">
              <a:spcBef>
                <a:spcPts val="0"/>
              </a:spcBef>
              <a:spcAft>
                <a:spcPts val="0"/>
              </a:spcAft>
              <a:buNone/>
            </a:pPr>
            <a:r>
              <a:rPr lang="tr-TR" sz="1400" dirty="0"/>
              <a:t>//</a:t>
            </a:r>
            <a:r>
              <a:rPr lang="tr-TR" sz="1400" dirty="0" err="1"/>
              <a:t>CheckBox</a:t>
            </a:r>
            <a:r>
              <a:rPr lang="tr-TR" sz="1400" dirty="0"/>
              <a:t> </a:t>
            </a:r>
            <a:r>
              <a:rPr lang="tr-TR" sz="1400" dirty="0" err="1"/>
              <a:t>ın</a:t>
            </a:r>
            <a:r>
              <a:rPr lang="tr-TR" sz="1400" dirty="0"/>
              <a:t> </a:t>
            </a:r>
            <a:r>
              <a:rPr lang="tr-TR" sz="1400" dirty="0" err="1"/>
              <a:t>Checked</a:t>
            </a:r>
            <a:r>
              <a:rPr lang="tr-TR" sz="1400" dirty="0"/>
              <a:t> özelliği </a:t>
            </a:r>
            <a:r>
              <a:rPr lang="tr-TR" sz="1400" dirty="0" err="1"/>
              <a:t>true</a:t>
            </a:r>
            <a:r>
              <a:rPr lang="tr-TR" sz="1400" dirty="0"/>
              <a:t> ya da </a:t>
            </a:r>
            <a:r>
              <a:rPr lang="tr-TR" sz="1400" dirty="0" err="1"/>
              <a:t>false</a:t>
            </a:r>
            <a:r>
              <a:rPr lang="tr-TR" sz="1400" dirty="0"/>
              <a:t> değerlerini tutar</a:t>
            </a:r>
          </a:p>
          <a:p>
            <a:pPr marL="0" indent="0">
              <a:spcBef>
                <a:spcPts val="0"/>
              </a:spcBef>
              <a:spcAft>
                <a:spcPts val="0"/>
              </a:spcAft>
              <a:buNone/>
            </a:pPr>
            <a:r>
              <a:rPr lang="tr-TR" sz="1400" dirty="0"/>
              <a:t>            // O yüzden </a:t>
            </a:r>
            <a:r>
              <a:rPr lang="tr-TR" sz="1400" dirty="0" err="1"/>
              <a:t>bool</a:t>
            </a:r>
            <a:r>
              <a:rPr lang="tr-TR" sz="1400" dirty="0"/>
              <a:t> değişken tipi tanımladık</a:t>
            </a:r>
          </a:p>
          <a:p>
            <a:pPr marL="0" indent="0">
              <a:spcBef>
                <a:spcPts val="0"/>
              </a:spcBef>
              <a:spcAft>
                <a:spcPts val="0"/>
              </a:spcAft>
              <a:buNone/>
            </a:pPr>
            <a:r>
              <a:rPr lang="tr-TR" sz="1400" dirty="0"/>
              <a:t>            </a:t>
            </a:r>
            <a:r>
              <a:rPr lang="tr-TR" sz="1400" dirty="0" err="1"/>
              <a:t>bool</a:t>
            </a:r>
            <a:r>
              <a:rPr lang="tr-TR" sz="1400" dirty="0"/>
              <a:t> </a:t>
            </a:r>
            <a:r>
              <a:rPr lang="tr-TR" sz="1400" dirty="0" err="1"/>
              <a:t>secili_mi</a:t>
            </a:r>
            <a:r>
              <a:rPr lang="tr-TR" sz="1400" dirty="0"/>
              <a:t> = </a:t>
            </a:r>
            <a:r>
              <a:rPr lang="tr-TR" sz="1400" dirty="0" err="1"/>
              <a:t>CheckBoxUyelikSozlesmesi.Checked</a:t>
            </a:r>
            <a:r>
              <a:rPr lang="tr-TR" sz="1400" dirty="0"/>
              <a:t>;</a:t>
            </a:r>
          </a:p>
          <a:p>
            <a:pPr marL="0" indent="0">
              <a:spcBef>
                <a:spcPts val="0"/>
              </a:spcBef>
              <a:spcAft>
                <a:spcPts val="0"/>
              </a:spcAft>
              <a:buNone/>
            </a:pPr>
            <a:r>
              <a:rPr lang="tr-TR" sz="1400" dirty="0"/>
              <a:t>            //</a:t>
            </a:r>
            <a:r>
              <a:rPr lang="tr-TR" sz="1400" dirty="0" err="1"/>
              <a:t>CheckBox</a:t>
            </a:r>
            <a:r>
              <a:rPr lang="tr-TR" sz="1400" dirty="0"/>
              <a:t> </a:t>
            </a:r>
            <a:r>
              <a:rPr lang="tr-TR" sz="1400" dirty="0" err="1"/>
              <a:t>ın</a:t>
            </a:r>
            <a:r>
              <a:rPr lang="tr-TR" sz="1400" dirty="0"/>
              <a:t> seçili olup olmadığının kontrolü ! işareti ile </a:t>
            </a:r>
            <a:r>
              <a:rPr lang="tr-TR" sz="1400" dirty="0" err="1"/>
              <a:t>bool</a:t>
            </a:r>
            <a:r>
              <a:rPr lang="tr-TR" sz="1400" dirty="0"/>
              <a:t> değişken</a:t>
            </a:r>
          </a:p>
          <a:p>
            <a:pPr marL="0" indent="0">
              <a:spcBef>
                <a:spcPts val="0"/>
              </a:spcBef>
              <a:spcAft>
                <a:spcPts val="0"/>
              </a:spcAft>
              <a:buNone/>
            </a:pPr>
            <a:r>
              <a:rPr lang="tr-TR" sz="1400" dirty="0"/>
              <a:t>            // tipinin tersi alınıyor. yani </a:t>
            </a:r>
            <a:r>
              <a:rPr lang="tr-TR" sz="1400" dirty="0" err="1"/>
              <a:t>secili_mi</a:t>
            </a:r>
            <a:r>
              <a:rPr lang="tr-TR" sz="1400" dirty="0"/>
              <a:t> =</a:t>
            </a:r>
            <a:r>
              <a:rPr lang="tr-TR" sz="1400" dirty="0" err="1"/>
              <a:t>true</a:t>
            </a:r>
            <a:r>
              <a:rPr lang="tr-TR" sz="1400" dirty="0"/>
              <a:t> ise </a:t>
            </a:r>
            <a:r>
              <a:rPr lang="tr-TR" sz="1400" dirty="0" err="1"/>
              <a:t>if</a:t>
            </a:r>
            <a:r>
              <a:rPr lang="tr-TR" sz="1400" dirty="0"/>
              <a:t> kontrolüne takılmayacaktır.</a:t>
            </a:r>
          </a:p>
          <a:p>
            <a:pPr marL="0" indent="0">
              <a:spcBef>
                <a:spcPts val="0"/>
              </a:spcBef>
              <a:spcAft>
                <a:spcPts val="0"/>
              </a:spcAft>
              <a:buNone/>
            </a:pPr>
            <a:r>
              <a:rPr lang="tr-TR" sz="1400" dirty="0"/>
              <a:t>            </a:t>
            </a:r>
            <a:r>
              <a:rPr lang="tr-TR" sz="1400" dirty="0" err="1"/>
              <a:t>if</a:t>
            </a:r>
            <a:r>
              <a:rPr lang="tr-TR" sz="1400" dirty="0"/>
              <a:t> (!</a:t>
            </a:r>
            <a:r>
              <a:rPr lang="tr-TR" sz="1400" dirty="0" err="1"/>
              <a:t>secili_mi</a:t>
            </a:r>
            <a:r>
              <a:rPr lang="tr-TR" sz="1400" dirty="0"/>
              <a:t>)</a:t>
            </a:r>
          </a:p>
          <a:p>
            <a:pPr marL="0" indent="0">
              <a:spcBef>
                <a:spcPts val="0"/>
              </a:spcBef>
              <a:spcAft>
                <a:spcPts val="0"/>
              </a:spcAft>
              <a:buNone/>
            </a:pPr>
            <a:r>
              <a:rPr lang="tr-TR" sz="1400" dirty="0"/>
              <a:t>            {</a:t>
            </a:r>
          </a:p>
          <a:p>
            <a:pPr marL="0" indent="0">
              <a:spcBef>
                <a:spcPts val="0"/>
              </a:spcBef>
              <a:spcAft>
                <a:spcPts val="0"/>
              </a:spcAft>
              <a:buNone/>
            </a:pPr>
            <a:r>
              <a:rPr lang="tr-TR" sz="1400" dirty="0"/>
              <a:t>                </a:t>
            </a:r>
            <a:r>
              <a:rPr lang="tr-TR" sz="1400" dirty="0" err="1"/>
              <a:t>LabelSonuc.Text</a:t>
            </a:r>
            <a:r>
              <a:rPr lang="tr-TR" sz="1400" dirty="0"/>
              <a:t> = "Üyelik Sözleşmesini </a:t>
            </a:r>
            <a:r>
              <a:rPr lang="tr-TR" sz="1400" dirty="0" err="1"/>
              <a:t>Okudumu</a:t>
            </a:r>
            <a:r>
              <a:rPr lang="tr-TR" sz="1400" dirty="0"/>
              <a:t> seçmelisiniz!";</a:t>
            </a:r>
          </a:p>
          <a:p>
            <a:pPr marL="0" indent="0">
              <a:spcBef>
                <a:spcPts val="0"/>
              </a:spcBef>
              <a:spcAft>
                <a:spcPts val="0"/>
              </a:spcAft>
              <a:buNone/>
            </a:pPr>
            <a:r>
              <a:rPr lang="tr-TR" sz="1400" dirty="0"/>
              <a:t>                </a:t>
            </a:r>
            <a:r>
              <a:rPr lang="tr-TR" sz="1400" dirty="0" err="1"/>
              <a:t>return</a:t>
            </a:r>
            <a:r>
              <a:rPr lang="tr-TR" sz="1400" dirty="0"/>
              <a:t>;</a:t>
            </a:r>
          </a:p>
          <a:p>
            <a:pPr marL="0" indent="0">
              <a:spcBef>
                <a:spcPts val="0"/>
              </a:spcBef>
              <a:spcAft>
                <a:spcPts val="0"/>
              </a:spcAft>
              <a:buNone/>
            </a:pPr>
            <a:r>
              <a:rPr lang="tr-TR" sz="1400" dirty="0"/>
              <a:t>            }</a:t>
            </a:r>
          </a:p>
          <a:p>
            <a:pPr marL="0" indent="0">
              <a:spcBef>
                <a:spcPts val="0"/>
              </a:spcBef>
              <a:spcAft>
                <a:spcPts val="0"/>
              </a:spcAft>
              <a:buNone/>
            </a:pPr>
            <a:r>
              <a:rPr lang="tr-TR" sz="1400" dirty="0"/>
              <a:t>            </a:t>
            </a:r>
            <a:r>
              <a:rPr lang="tr-TR" sz="1400" dirty="0" err="1"/>
              <a:t>LabelSonuc.Text</a:t>
            </a:r>
            <a:r>
              <a:rPr lang="tr-TR" sz="1400" dirty="0"/>
              <a:t> = </a:t>
            </a:r>
            <a:r>
              <a:rPr lang="tr-TR" sz="1400" dirty="0" err="1"/>
              <a:t>kullanici</a:t>
            </a:r>
            <a:r>
              <a:rPr lang="tr-TR" sz="1400" dirty="0"/>
              <a:t> + ", sistemimize </a:t>
            </a:r>
            <a:r>
              <a:rPr lang="tr-TR" sz="1400" dirty="0" err="1"/>
              <a:t>hoşgeldiniz</a:t>
            </a:r>
            <a:r>
              <a:rPr lang="tr-TR" sz="1400" dirty="0"/>
              <a:t>!";</a:t>
            </a:r>
          </a:p>
        </p:txBody>
      </p:sp>
      <p:sp>
        <p:nvSpPr>
          <p:cNvPr id="5" name="İçerik Yer Tutucusu 2"/>
          <p:cNvSpPr txBox="1">
            <a:spLocks/>
          </p:cNvSpPr>
          <p:nvPr/>
        </p:nvSpPr>
        <p:spPr>
          <a:xfrm>
            <a:off x="868680" y="1335024"/>
            <a:ext cx="4937760" cy="5336683"/>
          </a:xfrm>
          <a:prstGeom prst="rect">
            <a:avLst/>
          </a:prstGeom>
          <a:solidFill>
            <a:srgbClr val="FFC000"/>
          </a:solidFill>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tr-TR" sz="1200" dirty="0"/>
              <a:t> </a:t>
            </a:r>
            <a:r>
              <a:rPr lang="tr-TR" sz="1200" dirty="0" err="1"/>
              <a:t>string</a:t>
            </a:r>
            <a:r>
              <a:rPr lang="tr-TR" sz="1200" dirty="0"/>
              <a:t> </a:t>
            </a:r>
            <a:r>
              <a:rPr lang="tr-TR" sz="1200" dirty="0" err="1"/>
              <a:t>kullanici</a:t>
            </a:r>
            <a:r>
              <a:rPr lang="tr-TR" sz="1200" dirty="0"/>
              <a:t> = </a:t>
            </a:r>
            <a:r>
              <a:rPr lang="tr-TR" sz="1200" dirty="0" err="1"/>
              <a:t>TextBoxKullaniciAdi.Text</a:t>
            </a:r>
            <a:r>
              <a:rPr lang="tr-TR" sz="1200" dirty="0"/>
              <a:t>;//kullanıcı adı </a:t>
            </a:r>
            <a:r>
              <a:rPr lang="tr-TR" sz="1200" dirty="0" err="1"/>
              <a:t>string</a:t>
            </a:r>
            <a:r>
              <a:rPr lang="tr-TR" sz="1200" dirty="0"/>
              <a:t> değişkene aktarıldı</a:t>
            </a:r>
          </a:p>
          <a:p>
            <a:pPr marL="0" indent="0">
              <a:buFont typeface="Wingdings 3" charset="2"/>
              <a:buNone/>
            </a:pPr>
            <a:r>
              <a:rPr lang="tr-TR" sz="1200" dirty="0"/>
              <a:t>            </a:t>
            </a:r>
            <a:r>
              <a:rPr lang="tr-TR" sz="1200" dirty="0" err="1"/>
              <a:t>string</a:t>
            </a:r>
            <a:r>
              <a:rPr lang="tr-TR" sz="1200" dirty="0"/>
              <a:t> </a:t>
            </a:r>
            <a:r>
              <a:rPr lang="tr-TR" sz="1200" dirty="0" err="1"/>
              <a:t>sifre</a:t>
            </a:r>
            <a:r>
              <a:rPr lang="tr-TR" sz="1200" dirty="0"/>
              <a:t> = </a:t>
            </a:r>
            <a:r>
              <a:rPr lang="tr-TR" sz="1200" dirty="0" err="1"/>
              <a:t>TextBoxSifre.Text</a:t>
            </a:r>
            <a:r>
              <a:rPr lang="tr-TR" sz="1200" dirty="0"/>
              <a:t>;//şifre </a:t>
            </a:r>
            <a:r>
              <a:rPr lang="tr-TR" sz="1200" dirty="0" err="1"/>
              <a:t>string</a:t>
            </a:r>
            <a:r>
              <a:rPr lang="tr-TR" sz="1200" dirty="0"/>
              <a:t> değişkene aktarıldı</a:t>
            </a:r>
          </a:p>
          <a:p>
            <a:pPr marL="0" indent="0">
              <a:buFont typeface="Wingdings 3" charset="2"/>
              <a:buNone/>
            </a:pPr>
            <a:r>
              <a:rPr lang="tr-TR" sz="1200" dirty="0"/>
              <a:t>            //Kullanıcı adı boş ise veya tayfun değil ise hata yazdır</a:t>
            </a:r>
          </a:p>
          <a:p>
            <a:pPr marL="0" indent="0">
              <a:buFont typeface="Wingdings 3" charset="2"/>
              <a:buNone/>
            </a:pPr>
            <a:r>
              <a:rPr lang="tr-TR" sz="1200" dirty="0"/>
              <a:t>            </a:t>
            </a:r>
            <a:r>
              <a:rPr lang="tr-TR" sz="1200" dirty="0" err="1"/>
              <a:t>if</a:t>
            </a:r>
            <a:r>
              <a:rPr lang="tr-TR" sz="1200" dirty="0"/>
              <a:t> (</a:t>
            </a:r>
            <a:r>
              <a:rPr lang="tr-TR" sz="1200" dirty="0" err="1"/>
              <a:t>kullanici.Length</a:t>
            </a:r>
            <a:r>
              <a:rPr lang="tr-TR" sz="1200" dirty="0"/>
              <a:t> == 0 || </a:t>
            </a:r>
            <a:r>
              <a:rPr lang="tr-TR" sz="1200" dirty="0" err="1"/>
              <a:t>kullanici</a:t>
            </a:r>
            <a:r>
              <a:rPr lang="tr-TR" sz="1200" dirty="0"/>
              <a:t> != "</a:t>
            </a:r>
            <a:r>
              <a:rPr lang="tr-TR" sz="1200" dirty="0" err="1"/>
              <a:t>au</a:t>
            </a:r>
            <a:r>
              <a:rPr lang="tr-TR" sz="1200" dirty="0"/>
              <a:t>")</a:t>
            </a:r>
          </a:p>
          <a:p>
            <a:pPr marL="0" indent="0">
              <a:buFont typeface="Wingdings 3" charset="2"/>
              <a:buNone/>
            </a:pPr>
            <a:r>
              <a:rPr lang="tr-TR" sz="1200" dirty="0"/>
              <a:t>            {</a:t>
            </a:r>
          </a:p>
          <a:p>
            <a:pPr marL="0" indent="0">
              <a:buFont typeface="Wingdings 3" charset="2"/>
              <a:buNone/>
            </a:pPr>
            <a:r>
              <a:rPr lang="tr-TR" sz="1200" dirty="0"/>
              <a:t>                </a:t>
            </a:r>
            <a:r>
              <a:rPr lang="tr-TR" sz="1200" dirty="0" err="1"/>
              <a:t>LabelSonuc.Text</a:t>
            </a:r>
            <a:r>
              <a:rPr lang="tr-TR" sz="1200" dirty="0"/>
              <a:t> = "Kullanıcı adı yanlış!";</a:t>
            </a:r>
          </a:p>
          <a:p>
            <a:pPr marL="0" indent="0">
              <a:buFont typeface="Wingdings 3" charset="2"/>
              <a:buNone/>
            </a:pPr>
            <a:r>
              <a:rPr lang="tr-TR" sz="1200" dirty="0"/>
              <a:t>                </a:t>
            </a:r>
            <a:r>
              <a:rPr lang="tr-TR" sz="1200" dirty="0" err="1"/>
              <a:t>return</a:t>
            </a:r>
            <a:r>
              <a:rPr lang="tr-TR" sz="1200" dirty="0"/>
              <a:t>;//aşağıdaki kod bloklarını okumaması için program geri döndürülür</a:t>
            </a:r>
          </a:p>
          <a:p>
            <a:pPr marL="0" indent="0">
              <a:buFont typeface="Wingdings 3" charset="2"/>
              <a:buNone/>
            </a:pPr>
            <a:r>
              <a:rPr lang="tr-TR" sz="1200" dirty="0"/>
              <a:t>            }</a:t>
            </a:r>
          </a:p>
          <a:p>
            <a:pPr marL="0" indent="0">
              <a:buFont typeface="Wingdings 3" charset="2"/>
              <a:buNone/>
            </a:pPr>
            <a:r>
              <a:rPr lang="tr-TR" sz="1200" dirty="0"/>
              <a:t>            //şifre boş ise veya 12345 değil ise hata yazdır</a:t>
            </a:r>
          </a:p>
          <a:p>
            <a:pPr marL="0" indent="0">
              <a:buFont typeface="Wingdings 3" charset="2"/>
              <a:buNone/>
            </a:pPr>
            <a:r>
              <a:rPr lang="tr-TR" sz="1200" dirty="0"/>
              <a:t>            </a:t>
            </a:r>
            <a:r>
              <a:rPr lang="tr-TR" sz="1200" dirty="0" err="1"/>
              <a:t>if</a:t>
            </a:r>
            <a:r>
              <a:rPr lang="tr-TR" sz="1200" dirty="0"/>
              <a:t> (</a:t>
            </a:r>
            <a:r>
              <a:rPr lang="tr-TR" sz="1200" dirty="0" err="1"/>
              <a:t>sifre.Length</a:t>
            </a:r>
            <a:r>
              <a:rPr lang="tr-TR" sz="1200" dirty="0"/>
              <a:t> == 0 || </a:t>
            </a:r>
            <a:r>
              <a:rPr lang="tr-TR" sz="1200" dirty="0" err="1"/>
              <a:t>sifre</a:t>
            </a:r>
            <a:r>
              <a:rPr lang="tr-TR" sz="1200" dirty="0"/>
              <a:t> != "12345")</a:t>
            </a:r>
          </a:p>
          <a:p>
            <a:pPr marL="0" indent="0">
              <a:buFont typeface="Wingdings 3" charset="2"/>
              <a:buNone/>
            </a:pPr>
            <a:r>
              <a:rPr lang="tr-TR" sz="1200" dirty="0"/>
              <a:t>            {</a:t>
            </a:r>
          </a:p>
          <a:p>
            <a:pPr marL="0" indent="0">
              <a:buFont typeface="Wingdings 3" charset="2"/>
              <a:buNone/>
            </a:pPr>
            <a:r>
              <a:rPr lang="tr-TR" sz="1200" dirty="0"/>
              <a:t>                </a:t>
            </a:r>
            <a:r>
              <a:rPr lang="tr-TR" sz="1200" dirty="0" err="1"/>
              <a:t>LabelSonuc.Text</a:t>
            </a:r>
            <a:r>
              <a:rPr lang="tr-TR" sz="1200" dirty="0"/>
              <a:t> = "Şifre yanlış!";</a:t>
            </a:r>
          </a:p>
          <a:p>
            <a:pPr marL="0" indent="0">
              <a:buFont typeface="Wingdings 3" charset="2"/>
              <a:buNone/>
            </a:pPr>
            <a:r>
              <a:rPr lang="tr-TR" sz="1200" dirty="0"/>
              <a:t>                </a:t>
            </a:r>
            <a:r>
              <a:rPr lang="tr-TR" sz="1200" dirty="0" err="1"/>
              <a:t>return</a:t>
            </a:r>
            <a:r>
              <a:rPr lang="tr-TR" sz="1200" dirty="0"/>
              <a:t>;</a:t>
            </a:r>
          </a:p>
          <a:p>
            <a:pPr marL="0" indent="0">
              <a:buFont typeface="Wingdings 3" charset="2"/>
              <a:buNone/>
            </a:pPr>
            <a:r>
              <a:rPr lang="tr-TR" sz="1200" dirty="0"/>
              <a:t>            }</a:t>
            </a:r>
          </a:p>
          <a:p>
            <a:pPr marL="0" indent="0">
              <a:buFont typeface="Wingdings 3" charset="2"/>
              <a:buNone/>
            </a:pPr>
            <a:r>
              <a:rPr lang="tr-TR" sz="1200" dirty="0"/>
              <a:t>            </a:t>
            </a:r>
          </a:p>
        </p:txBody>
      </p:sp>
      <p:sp>
        <p:nvSpPr>
          <p:cNvPr id="4" name="Unvan 1"/>
          <p:cNvSpPr>
            <a:spLocks noGrp="1"/>
          </p:cNvSpPr>
          <p:nvPr>
            <p:ph type="title"/>
          </p:nvPr>
        </p:nvSpPr>
        <p:spPr>
          <a:xfrm>
            <a:off x="611725" y="-128926"/>
            <a:ext cx="8911687" cy="1280890"/>
          </a:xfrm>
        </p:spPr>
        <p:txBody>
          <a:bodyPr/>
          <a:lstStyle/>
          <a:p>
            <a:r>
              <a:rPr lang="tr-TR" dirty="0"/>
              <a:t>Örnek</a:t>
            </a:r>
          </a:p>
        </p:txBody>
      </p:sp>
    </p:spTree>
    <p:extLst>
      <p:ext uri="{BB962C8B-B14F-4D97-AF65-F5344CB8AC3E}">
        <p14:creationId xmlns:p14="http://schemas.microsoft.com/office/powerpoint/2010/main" val="1673606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Checkboxlist</a:t>
            </a:r>
            <a:r>
              <a:rPr lang="tr-TR" dirty="0"/>
              <a:t> kontrolü</a:t>
            </a:r>
          </a:p>
        </p:txBody>
      </p:sp>
      <p:sp>
        <p:nvSpPr>
          <p:cNvPr id="3" name="İçerik Yer Tutucusu 2"/>
          <p:cNvSpPr>
            <a:spLocks noGrp="1"/>
          </p:cNvSpPr>
          <p:nvPr>
            <p:ph idx="1"/>
          </p:nvPr>
        </p:nvSpPr>
        <p:spPr>
          <a:xfrm>
            <a:off x="694944" y="1536192"/>
            <a:ext cx="3950208" cy="4754880"/>
          </a:xfrm>
        </p:spPr>
        <p:txBody>
          <a:bodyPr>
            <a:noAutofit/>
          </a:bodyPr>
          <a:lstStyle/>
          <a:p>
            <a:pPr marL="0" indent="0">
              <a:spcBef>
                <a:spcPts val="0"/>
              </a:spcBef>
              <a:spcAft>
                <a:spcPts val="0"/>
              </a:spcAft>
              <a:buNone/>
            </a:pPr>
            <a:r>
              <a:rPr lang="en-US" sz="1600" dirty="0"/>
              <a:t> protected void </a:t>
            </a:r>
            <a:r>
              <a:rPr lang="en-US" sz="1600" dirty="0" err="1"/>
              <a:t>BtnKaydet_Click</a:t>
            </a:r>
            <a:r>
              <a:rPr lang="en-US" sz="1600" dirty="0"/>
              <a:t>(object sender, </a:t>
            </a:r>
            <a:r>
              <a:rPr lang="en-US" sz="1600" dirty="0" err="1"/>
              <a:t>EventArgs</a:t>
            </a:r>
            <a:r>
              <a:rPr lang="en-US" sz="1600" dirty="0"/>
              <a:t> e)</a:t>
            </a:r>
          </a:p>
          <a:p>
            <a:pPr marL="0" indent="0">
              <a:spcBef>
                <a:spcPts val="0"/>
              </a:spcBef>
              <a:spcAft>
                <a:spcPts val="0"/>
              </a:spcAft>
              <a:buNone/>
            </a:pPr>
            <a:r>
              <a:rPr lang="tr-TR" sz="1600" dirty="0"/>
              <a:t>        {</a:t>
            </a:r>
          </a:p>
          <a:p>
            <a:pPr marL="0" indent="0">
              <a:spcBef>
                <a:spcPts val="0"/>
              </a:spcBef>
              <a:spcAft>
                <a:spcPts val="0"/>
              </a:spcAft>
              <a:buNone/>
            </a:pPr>
            <a:r>
              <a:rPr lang="tr-TR" sz="1600" dirty="0"/>
              <a:t>            </a:t>
            </a:r>
            <a:r>
              <a:rPr lang="tr-TR" sz="1600" dirty="0" err="1"/>
              <a:t>lblSonuc.Text</a:t>
            </a:r>
            <a:r>
              <a:rPr lang="tr-TR" sz="1600" dirty="0"/>
              <a:t> = "";</a:t>
            </a:r>
          </a:p>
          <a:p>
            <a:pPr marL="0" indent="0">
              <a:spcBef>
                <a:spcPts val="0"/>
              </a:spcBef>
              <a:spcAft>
                <a:spcPts val="0"/>
              </a:spcAft>
              <a:buNone/>
            </a:pPr>
            <a:r>
              <a:rPr lang="tr-TR" sz="1600" dirty="0"/>
              <a:t>            </a:t>
            </a:r>
            <a:r>
              <a:rPr lang="tr-TR" sz="1600" dirty="0" err="1"/>
              <a:t>for</a:t>
            </a:r>
            <a:r>
              <a:rPr lang="tr-TR" sz="1600" dirty="0"/>
              <a:t> (</a:t>
            </a:r>
            <a:r>
              <a:rPr lang="tr-TR" sz="1600" dirty="0" err="1"/>
              <a:t>int</a:t>
            </a:r>
            <a:r>
              <a:rPr lang="tr-TR" sz="1600" dirty="0"/>
              <a:t> i = 0; i &lt; </a:t>
            </a:r>
            <a:r>
              <a:rPr lang="tr-TR" sz="1600" dirty="0" err="1"/>
              <a:t>chkHobi.Items.Count</a:t>
            </a:r>
            <a:r>
              <a:rPr lang="tr-TR" sz="1600" dirty="0"/>
              <a:t>; i++)</a:t>
            </a:r>
          </a:p>
          <a:p>
            <a:pPr marL="0" indent="0">
              <a:spcBef>
                <a:spcPts val="0"/>
              </a:spcBef>
              <a:spcAft>
                <a:spcPts val="0"/>
              </a:spcAft>
              <a:buNone/>
            </a:pPr>
            <a:r>
              <a:rPr lang="tr-TR" sz="1600" dirty="0"/>
              <a:t>            {</a:t>
            </a:r>
          </a:p>
          <a:p>
            <a:pPr marL="0" indent="0">
              <a:spcBef>
                <a:spcPts val="0"/>
              </a:spcBef>
              <a:spcAft>
                <a:spcPts val="0"/>
              </a:spcAft>
              <a:buNone/>
            </a:pPr>
            <a:r>
              <a:rPr lang="tr-TR" sz="1600" dirty="0"/>
              <a:t>                </a:t>
            </a:r>
            <a:r>
              <a:rPr lang="tr-TR" sz="1600" dirty="0" err="1"/>
              <a:t>if</a:t>
            </a:r>
            <a:r>
              <a:rPr lang="tr-TR" sz="1600" dirty="0"/>
              <a:t> (</a:t>
            </a:r>
            <a:r>
              <a:rPr lang="tr-TR" sz="1600" dirty="0" err="1"/>
              <a:t>chkHobi.Items</a:t>
            </a:r>
            <a:r>
              <a:rPr lang="tr-TR" sz="1600" dirty="0"/>
              <a:t>[i].</a:t>
            </a:r>
            <a:r>
              <a:rPr lang="tr-TR" sz="1600" dirty="0" err="1"/>
              <a:t>Selected</a:t>
            </a:r>
            <a:r>
              <a:rPr lang="tr-TR" sz="1600" dirty="0"/>
              <a:t>)</a:t>
            </a:r>
          </a:p>
          <a:p>
            <a:pPr marL="0" indent="0">
              <a:spcBef>
                <a:spcPts val="0"/>
              </a:spcBef>
              <a:spcAft>
                <a:spcPts val="0"/>
              </a:spcAft>
              <a:buNone/>
            </a:pPr>
            <a:r>
              <a:rPr lang="tr-TR" sz="1600" dirty="0"/>
              <a:t>                {</a:t>
            </a:r>
          </a:p>
          <a:p>
            <a:pPr marL="0" indent="0">
              <a:spcBef>
                <a:spcPts val="0"/>
              </a:spcBef>
              <a:spcAft>
                <a:spcPts val="0"/>
              </a:spcAft>
              <a:buNone/>
            </a:pPr>
            <a:r>
              <a:rPr lang="tr-TR" sz="1600" dirty="0"/>
              <a:t>                    </a:t>
            </a:r>
            <a:r>
              <a:rPr lang="tr-TR" sz="1600" dirty="0" err="1"/>
              <a:t>lblSonuc.Text</a:t>
            </a:r>
            <a:r>
              <a:rPr lang="tr-TR" sz="1600" dirty="0"/>
              <a:t> += </a:t>
            </a:r>
            <a:r>
              <a:rPr lang="tr-TR" sz="1600" dirty="0" err="1"/>
              <a:t>chkHobi.Items</a:t>
            </a:r>
            <a:r>
              <a:rPr lang="tr-TR" sz="1600" dirty="0"/>
              <a:t>[i].Value + " ";</a:t>
            </a:r>
          </a:p>
          <a:p>
            <a:pPr marL="0" indent="0">
              <a:spcBef>
                <a:spcPts val="0"/>
              </a:spcBef>
              <a:spcAft>
                <a:spcPts val="0"/>
              </a:spcAft>
              <a:buNone/>
            </a:pPr>
            <a:r>
              <a:rPr lang="tr-TR" sz="1600" dirty="0"/>
              <a:t>            }</a:t>
            </a:r>
          </a:p>
          <a:p>
            <a:pPr marL="0" indent="0">
              <a:spcBef>
                <a:spcPts val="0"/>
              </a:spcBef>
              <a:spcAft>
                <a:spcPts val="0"/>
              </a:spcAft>
              <a:buNone/>
            </a:pPr>
            <a:r>
              <a:rPr lang="tr-TR" sz="1600" dirty="0"/>
              <a:t>        }</a:t>
            </a:r>
          </a:p>
        </p:txBody>
      </p:sp>
      <p:pic>
        <p:nvPicPr>
          <p:cNvPr id="4" name="Resim 3"/>
          <p:cNvPicPr>
            <a:picLocks noChangeAspect="1"/>
          </p:cNvPicPr>
          <p:nvPr/>
        </p:nvPicPr>
        <p:blipFill>
          <a:blip r:embed="rId2"/>
          <a:stretch>
            <a:fillRect/>
          </a:stretch>
        </p:blipFill>
        <p:spPr>
          <a:xfrm>
            <a:off x="8555047" y="1905000"/>
            <a:ext cx="3274660" cy="2671347"/>
          </a:xfrm>
          <a:prstGeom prst="rect">
            <a:avLst/>
          </a:prstGeom>
        </p:spPr>
      </p:pic>
    </p:spTree>
    <p:extLst>
      <p:ext uri="{BB962C8B-B14F-4D97-AF65-F5344CB8AC3E}">
        <p14:creationId xmlns:p14="http://schemas.microsoft.com/office/powerpoint/2010/main" val="15862816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Dropdownlist</a:t>
            </a:r>
            <a:endParaRPr lang="tr-TR" dirty="0"/>
          </a:p>
        </p:txBody>
      </p:sp>
      <p:sp>
        <p:nvSpPr>
          <p:cNvPr id="3" name="İçerik Yer Tutucusu 2"/>
          <p:cNvSpPr>
            <a:spLocks noGrp="1"/>
          </p:cNvSpPr>
          <p:nvPr>
            <p:ph idx="1"/>
          </p:nvPr>
        </p:nvSpPr>
        <p:spPr>
          <a:xfrm>
            <a:off x="905256" y="1475232"/>
            <a:ext cx="9720072" cy="4770120"/>
          </a:xfrm>
        </p:spPr>
        <p:txBody>
          <a:bodyPr>
            <a:normAutofit fontScale="92500" lnSpcReduction="10000"/>
          </a:bodyPr>
          <a:lstStyle/>
          <a:p>
            <a:pPr>
              <a:spcBef>
                <a:spcPts val="0"/>
              </a:spcBef>
              <a:spcAft>
                <a:spcPts val="0"/>
              </a:spcAft>
            </a:pPr>
            <a:r>
              <a:rPr lang="tr-TR" sz="2000" dirty="0"/>
              <a:t>Kullanıcıya seçim yaptırmak için kullanılır.</a:t>
            </a:r>
          </a:p>
          <a:p>
            <a:pPr>
              <a:spcBef>
                <a:spcPts val="0"/>
              </a:spcBef>
              <a:spcAft>
                <a:spcPts val="0"/>
              </a:spcAft>
            </a:pPr>
            <a:r>
              <a:rPr lang="tr-TR" sz="2000" b="1" dirty="0" err="1"/>
              <a:t>SelectedValue</a:t>
            </a:r>
            <a:r>
              <a:rPr lang="tr-TR" sz="2000" b="1" dirty="0"/>
              <a:t> Özelliği</a:t>
            </a:r>
          </a:p>
          <a:p>
            <a:pPr marL="0" indent="0">
              <a:spcBef>
                <a:spcPts val="0"/>
              </a:spcBef>
              <a:spcAft>
                <a:spcPts val="0"/>
              </a:spcAft>
              <a:buNone/>
            </a:pPr>
            <a:r>
              <a:rPr lang="tr-TR" sz="2000" dirty="0"/>
              <a:t>Seçili elemana ait </a:t>
            </a:r>
            <a:r>
              <a:rPr lang="tr-TR" sz="2000" dirty="0" err="1"/>
              <a:t>value</a:t>
            </a:r>
            <a:r>
              <a:rPr lang="tr-TR" sz="2000" dirty="0"/>
              <a:t> değerini verir</a:t>
            </a:r>
            <a:r>
              <a:rPr lang="tr-TR" sz="2000" dirty="0">
                <a:hlinkClick r:id="rId2"/>
              </a:rPr>
              <a:t>.</a:t>
            </a:r>
            <a:r>
              <a:rPr lang="tr-TR" sz="2000" dirty="0"/>
              <a:t> </a:t>
            </a:r>
          </a:p>
          <a:p>
            <a:pPr>
              <a:spcBef>
                <a:spcPts val="0"/>
              </a:spcBef>
              <a:spcAft>
                <a:spcPts val="0"/>
              </a:spcAft>
            </a:pPr>
            <a:endParaRPr lang="tr-TR" sz="2000" dirty="0"/>
          </a:p>
          <a:p>
            <a:pPr>
              <a:spcBef>
                <a:spcPts val="0"/>
              </a:spcBef>
              <a:spcAft>
                <a:spcPts val="0"/>
              </a:spcAft>
            </a:pPr>
            <a:r>
              <a:rPr lang="tr-TR" sz="2000" b="1" dirty="0" err="1"/>
              <a:t>SelectedIndex</a:t>
            </a:r>
            <a:r>
              <a:rPr lang="tr-TR" sz="2000" b="1" dirty="0"/>
              <a:t> Özelliği</a:t>
            </a:r>
          </a:p>
          <a:p>
            <a:pPr marL="0" indent="0">
              <a:spcBef>
                <a:spcPts val="0"/>
              </a:spcBef>
              <a:spcAft>
                <a:spcPts val="0"/>
              </a:spcAft>
              <a:buNone/>
            </a:pPr>
            <a:r>
              <a:rPr lang="tr-TR" sz="2000" dirty="0"/>
              <a:t>Seçili elemana ait </a:t>
            </a:r>
            <a:r>
              <a:rPr lang="tr-TR" sz="2000" dirty="0" err="1"/>
              <a:t>index</a:t>
            </a:r>
            <a:r>
              <a:rPr lang="tr-TR" sz="2000" dirty="0"/>
              <a:t> numarasını verir. Listedeki her elemanın sırasına göre bir </a:t>
            </a:r>
            <a:r>
              <a:rPr lang="tr-TR" sz="2000" dirty="0" err="1"/>
              <a:t>index</a:t>
            </a:r>
            <a:r>
              <a:rPr lang="tr-TR" sz="2000" dirty="0"/>
              <a:t> numarası vardır ve ilk elemanın numarası 0'dır.  Eğer seçim yapılmamışsa -1 </a:t>
            </a:r>
            <a:r>
              <a:rPr lang="tr-TR" sz="2000" dirty="0" err="1"/>
              <a:t>dir</a:t>
            </a:r>
            <a:endParaRPr lang="tr-TR" sz="2000" dirty="0"/>
          </a:p>
          <a:p>
            <a:pPr marL="0" indent="0">
              <a:spcBef>
                <a:spcPts val="0"/>
              </a:spcBef>
              <a:spcAft>
                <a:spcPts val="0"/>
              </a:spcAft>
              <a:buNone/>
            </a:pPr>
            <a:r>
              <a:rPr lang="tr-TR" sz="2000" dirty="0"/>
              <a:t>f ( DropDownList1.SelectedIndex != -1 )</a:t>
            </a:r>
          </a:p>
          <a:p>
            <a:pPr marL="0" indent="0">
              <a:spcBef>
                <a:spcPts val="0"/>
              </a:spcBef>
              <a:spcAft>
                <a:spcPts val="0"/>
              </a:spcAft>
              <a:buNone/>
            </a:pPr>
            <a:r>
              <a:rPr lang="tr-TR" sz="2000" dirty="0"/>
              <a:t>{</a:t>
            </a:r>
          </a:p>
          <a:p>
            <a:pPr marL="0" indent="0">
              <a:spcBef>
                <a:spcPts val="0"/>
              </a:spcBef>
              <a:spcAft>
                <a:spcPts val="0"/>
              </a:spcAft>
              <a:buNone/>
            </a:pPr>
            <a:r>
              <a:rPr lang="tr-TR" sz="2000" dirty="0"/>
              <a:t>// Seçim yapılmışsa yapılacak işlemleri buraya yazabiliriz.</a:t>
            </a:r>
          </a:p>
          <a:p>
            <a:pPr marL="0" indent="0">
              <a:spcBef>
                <a:spcPts val="0"/>
              </a:spcBef>
              <a:spcAft>
                <a:spcPts val="0"/>
              </a:spcAft>
              <a:buNone/>
            </a:pPr>
            <a:r>
              <a:rPr lang="tr-TR" sz="2000" dirty="0"/>
              <a:t>}</a:t>
            </a:r>
          </a:p>
          <a:p>
            <a:endParaRPr lang="tr-TR" dirty="0"/>
          </a:p>
          <a:p>
            <a:pPr marL="0" indent="0">
              <a:buNone/>
            </a:pPr>
            <a:endParaRPr lang="tr-TR" dirty="0"/>
          </a:p>
        </p:txBody>
      </p:sp>
    </p:spTree>
    <p:extLst>
      <p:ext uri="{BB962C8B-B14F-4D97-AF65-F5344CB8AC3E}">
        <p14:creationId xmlns:p14="http://schemas.microsoft.com/office/powerpoint/2010/main" val="7223149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Dropdownlist</a:t>
            </a:r>
            <a:endParaRPr lang="tr-TR" dirty="0"/>
          </a:p>
        </p:txBody>
      </p:sp>
      <p:sp>
        <p:nvSpPr>
          <p:cNvPr id="3" name="İçerik Yer Tutucusu 2"/>
          <p:cNvSpPr>
            <a:spLocks noGrp="1"/>
          </p:cNvSpPr>
          <p:nvPr>
            <p:ph idx="1"/>
          </p:nvPr>
        </p:nvSpPr>
        <p:spPr/>
        <p:txBody>
          <a:bodyPr>
            <a:normAutofit/>
          </a:bodyPr>
          <a:lstStyle/>
          <a:p>
            <a:pPr marL="0" indent="0">
              <a:spcBef>
                <a:spcPts val="0"/>
              </a:spcBef>
              <a:spcAft>
                <a:spcPts val="0"/>
              </a:spcAft>
              <a:buNone/>
            </a:pPr>
            <a:r>
              <a:rPr lang="tr-TR" sz="1800" dirty="0"/>
              <a:t> &lt;</a:t>
            </a:r>
            <a:r>
              <a:rPr lang="tr-TR" sz="1800" dirty="0" err="1"/>
              <a:t>asp:DropDownList</a:t>
            </a:r>
            <a:r>
              <a:rPr lang="tr-TR" sz="1800" dirty="0"/>
              <a:t> ID="DropDownList1" </a:t>
            </a:r>
            <a:r>
              <a:rPr lang="tr-TR" sz="1800" dirty="0" err="1"/>
              <a:t>runat</a:t>
            </a:r>
            <a:r>
              <a:rPr lang="tr-TR" sz="1800" dirty="0"/>
              <a:t>="server" </a:t>
            </a:r>
            <a:r>
              <a:rPr lang="tr-TR" sz="1800" dirty="0" err="1"/>
              <a:t>AutoPostBack</a:t>
            </a:r>
            <a:r>
              <a:rPr lang="tr-TR" sz="1800" dirty="0"/>
              <a:t>="</a:t>
            </a:r>
            <a:r>
              <a:rPr lang="tr-TR" sz="1800" dirty="0" err="1"/>
              <a:t>true</a:t>
            </a:r>
            <a:r>
              <a:rPr lang="tr-TR" sz="1800" dirty="0"/>
              <a:t>" </a:t>
            </a:r>
            <a:r>
              <a:rPr lang="tr-TR" sz="1800" dirty="0" err="1"/>
              <a:t>OnSelectedIndexChanged</a:t>
            </a:r>
            <a:r>
              <a:rPr lang="tr-TR" sz="1800" dirty="0"/>
              <a:t>="DropDownList1_SelectedIndexChanged"&gt;</a:t>
            </a:r>
          </a:p>
          <a:p>
            <a:pPr marL="0" indent="0">
              <a:spcBef>
                <a:spcPts val="0"/>
              </a:spcBef>
              <a:spcAft>
                <a:spcPts val="0"/>
              </a:spcAft>
              <a:buNone/>
            </a:pPr>
            <a:r>
              <a:rPr lang="tr-TR" sz="1800" dirty="0"/>
              <a:t>   &lt;</a:t>
            </a:r>
            <a:r>
              <a:rPr lang="tr-TR" sz="1800" dirty="0" err="1"/>
              <a:t>asp:ListItem</a:t>
            </a:r>
            <a:r>
              <a:rPr lang="tr-TR" sz="1800" dirty="0"/>
              <a:t> Value="34"&gt;İstanbul&lt;/</a:t>
            </a:r>
            <a:r>
              <a:rPr lang="tr-TR" sz="1800" dirty="0" err="1"/>
              <a:t>asp:ListItem</a:t>
            </a:r>
            <a:r>
              <a:rPr lang="tr-TR" sz="1800" dirty="0"/>
              <a:t>&gt;</a:t>
            </a:r>
          </a:p>
          <a:p>
            <a:pPr marL="0" indent="0">
              <a:spcBef>
                <a:spcPts val="0"/>
              </a:spcBef>
              <a:spcAft>
                <a:spcPts val="0"/>
              </a:spcAft>
              <a:buNone/>
            </a:pPr>
            <a:r>
              <a:rPr lang="tr-TR" sz="1800" dirty="0"/>
              <a:t>   &lt;</a:t>
            </a:r>
            <a:r>
              <a:rPr lang="tr-TR" sz="1800" dirty="0" err="1"/>
              <a:t>asp:ListItem</a:t>
            </a:r>
            <a:r>
              <a:rPr lang="tr-TR" sz="1800" dirty="0"/>
              <a:t> Value="06"&gt;Ankara&lt;/</a:t>
            </a:r>
            <a:r>
              <a:rPr lang="tr-TR" sz="1800" dirty="0" err="1"/>
              <a:t>asp:ListItem</a:t>
            </a:r>
            <a:r>
              <a:rPr lang="tr-TR" sz="1800" dirty="0"/>
              <a:t>&gt;</a:t>
            </a:r>
          </a:p>
          <a:p>
            <a:pPr marL="0" indent="0">
              <a:spcBef>
                <a:spcPts val="0"/>
              </a:spcBef>
              <a:spcAft>
                <a:spcPts val="0"/>
              </a:spcAft>
              <a:buNone/>
            </a:pPr>
            <a:r>
              <a:rPr lang="tr-TR" sz="1800" dirty="0"/>
              <a:t>   &lt;</a:t>
            </a:r>
            <a:r>
              <a:rPr lang="tr-TR" sz="1800" dirty="0" err="1"/>
              <a:t>asp:ListItem</a:t>
            </a:r>
            <a:r>
              <a:rPr lang="tr-TR" sz="1800" dirty="0"/>
              <a:t> Value="35"&gt;İzmir&lt;/</a:t>
            </a:r>
            <a:r>
              <a:rPr lang="tr-TR" sz="1800" dirty="0" err="1"/>
              <a:t>asp:ListItem</a:t>
            </a:r>
            <a:r>
              <a:rPr lang="tr-TR" sz="1800" dirty="0"/>
              <a:t>&gt;</a:t>
            </a:r>
          </a:p>
          <a:p>
            <a:pPr marL="0" indent="0">
              <a:spcBef>
                <a:spcPts val="0"/>
              </a:spcBef>
              <a:spcAft>
                <a:spcPts val="0"/>
              </a:spcAft>
              <a:buNone/>
            </a:pPr>
            <a:r>
              <a:rPr lang="pt-BR" sz="1800" dirty="0"/>
              <a:t>   &lt;asp:ListItem Value="16"&gt;Bursa&lt;/asp:ListItem&gt;</a:t>
            </a:r>
          </a:p>
          <a:p>
            <a:pPr marL="0" indent="0">
              <a:spcBef>
                <a:spcPts val="0"/>
              </a:spcBef>
              <a:spcAft>
                <a:spcPts val="0"/>
              </a:spcAft>
              <a:buNone/>
            </a:pPr>
            <a:r>
              <a:rPr lang="tr-TR" sz="1800" dirty="0"/>
              <a:t>&lt;/</a:t>
            </a:r>
            <a:r>
              <a:rPr lang="tr-TR" sz="1800" dirty="0" err="1"/>
              <a:t>asp:DropDownList</a:t>
            </a:r>
            <a:r>
              <a:rPr lang="tr-TR" sz="1800" dirty="0"/>
              <a:t>&gt;</a:t>
            </a:r>
          </a:p>
        </p:txBody>
      </p:sp>
      <p:pic>
        <p:nvPicPr>
          <p:cNvPr id="4" name="Resim 3"/>
          <p:cNvPicPr>
            <a:picLocks noChangeAspect="1"/>
          </p:cNvPicPr>
          <p:nvPr/>
        </p:nvPicPr>
        <p:blipFill>
          <a:blip r:embed="rId2"/>
          <a:stretch>
            <a:fillRect/>
          </a:stretch>
        </p:blipFill>
        <p:spPr>
          <a:xfrm>
            <a:off x="8251099" y="2839302"/>
            <a:ext cx="3023289" cy="1435427"/>
          </a:xfrm>
          <a:prstGeom prst="rect">
            <a:avLst/>
          </a:prstGeom>
        </p:spPr>
      </p:pic>
    </p:spTree>
    <p:extLst>
      <p:ext uri="{BB962C8B-B14F-4D97-AF65-F5344CB8AC3E}">
        <p14:creationId xmlns:p14="http://schemas.microsoft.com/office/powerpoint/2010/main" val="3979919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t>
            </a:r>
            <a:r>
              <a:rPr lang="tr-TR" dirty="0" err="1"/>
              <a:t>cs</a:t>
            </a:r>
            <a:r>
              <a:rPr lang="tr-TR" dirty="0"/>
              <a:t> sayfasına eklenecek kod</a:t>
            </a:r>
          </a:p>
        </p:txBody>
      </p:sp>
      <p:sp>
        <p:nvSpPr>
          <p:cNvPr id="3" name="İçerik Yer Tutucusu 2"/>
          <p:cNvSpPr>
            <a:spLocks noGrp="1"/>
          </p:cNvSpPr>
          <p:nvPr>
            <p:ph idx="1"/>
          </p:nvPr>
        </p:nvSpPr>
        <p:spPr>
          <a:xfrm>
            <a:off x="751446" y="1506071"/>
            <a:ext cx="10760850" cy="4320988"/>
          </a:xfrm>
        </p:spPr>
        <p:txBody>
          <a:bodyPr>
            <a:normAutofit/>
          </a:bodyPr>
          <a:lstStyle/>
          <a:p>
            <a:pPr marL="0" indent="0">
              <a:spcBef>
                <a:spcPts val="0"/>
              </a:spcBef>
              <a:spcAft>
                <a:spcPts val="0"/>
              </a:spcAft>
              <a:buNone/>
            </a:pPr>
            <a:r>
              <a:rPr lang="en-US" sz="2400" dirty="0"/>
              <a:t> protected void DropDownList1_SelectedIndexChanged(object sender, </a:t>
            </a:r>
            <a:r>
              <a:rPr lang="en-US" sz="2400" dirty="0" err="1"/>
              <a:t>EventArgs</a:t>
            </a:r>
            <a:r>
              <a:rPr lang="en-US" sz="2400" dirty="0"/>
              <a:t> e)</a:t>
            </a:r>
          </a:p>
          <a:p>
            <a:pPr marL="0" indent="0">
              <a:spcBef>
                <a:spcPts val="0"/>
              </a:spcBef>
              <a:spcAft>
                <a:spcPts val="0"/>
              </a:spcAft>
              <a:buNone/>
            </a:pPr>
            <a:r>
              <a:rPr lang="tr-TR" sz="2400" dirty="0"/>
              <a:t>        {</a:t>
            </a:r>
          </a:p>
          <a:p>
            <a:pPr marL="0" indent="0">
              <a:spcBef>
                <a:spcPts val="0"/>
              </a:spcBef>
              <a:spcAft>
                <a:spcPts val="0"/>
              </a:spcAft>
              <a:buNone/>
            </a:pPr>
            <a:r>
              <a:rPr lang="tr-TR" sz="2400" dirty="0"/>
              <a:t>            Label1.Text = DropDownList1.SelectedValue;</a:t>
            </a:r>
          </a:p>
          <a:p>
            <a:pPr marL="0" indent="0">
              <a:spcBef>
                <a:spcPts val="0"/>
              </a:spcBef>
              <a:spcAft>
                <a:spcPts val="0"/>
              </a:spcAft>
              <a:buNone/>
            </a:pPr>
            <a:r>
              <a:rPr lang="tr-TR" sz="2400" dirty="0"/>
              <a:t>        }</a:t>
            </a:r>
          </a:p>
        </p:txBody>
      </p:sp>
    </p:spTree>
    <p:extLst>
      <p:ext uri="{BB962C8B-B14F-4D97-AF65-F5344CB8AC3E}">
        <p14:creationId xmlns:p14="http://schemas.microsoft.com/office/powerpoint/2010/main" val="3012239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Calendar</a:t>
            </a:r>
            <a:endParaRPr lang="tr-TR" dirty="0"/>
          </a:p>
        </p:txBody>
      </p:sp>
      <p:sp>
        <p:nvSpPr>
          <p:cNvPr id="3" name="İçerik Yer Tutucusu 2"/>
          <p:cNvSpPr>
            <a:spLocks noGrp="1"/>
          </p:cNvSpPr>
          <p:nvPr>
            <p:ph idx="1"/>
          </p:nvPr>
        </p:nvSpPr>
        <p:spPr/>
        <p:txBody>
          <a:bodyPr>
            <a:normAutofit/>
          </a:bodyPr>
          <a:lstStyle/>
          <a:p>
            <a:r>
              <a:rPr lang="tr-TR" sz="2000" dirty="0"/>
              <a:t>Zaman seçimi yapmamızı sağlar.</a:t>
            </a:r>
          </a:p>
        </p:txBody>
      </p:sp>
      <p:sp>
        <p:nvSpPr>
          <p:cNvPr id="5" name="Dikdörtgen 4"/>
          <p:cNvSpPr/>
          <p:nvPr/>
        </p:nvSpPr>
        <p:spPr>
          <a:xfrm>
            <a:off x="5465064" y="2779098"/>
            <a:ext cx="6096000" cy="2031325"/>
          </a:xfrm>
          <a:prstGeom prst="rect">
            <a:avLst/>
          </a:prstGeom>
        </p:spPr>
        <p:txBody>
          <a:bodyPr>
            <a:spAutoFit/>
          </a:bodyPr>
          <a:lstStyle/>
          <a:p>
            <a:r>
              <a:rPr lang="en-US" dirty="0">
                <a:solidFill>
                  <a:srgbClr val="0000FF"/>
                </a:solidFill>
                <a:highlight>
                  <a:srgbClr val="FFFFFF"/>
                </a:highlight>
                <a:latin typeface="Consolas" panose="020B0609020204030204" pitchFamily="49" charset="0"/>
              </a:rPr>
              <a:t>protected</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Calendar1_SelectionChanged(</a:t>
            </a:r>
            <a:r>
              <a:rPr lang="en-US" dirty="0">
                <a:solidFill>
                  <a:srgbClr val="0000FF"/>
                </a:solidFill>
                <a:highlight>
                  <a:srgbClr val="FFFFFF"/>
                </a:highlight>
                <a:latin typeface="Consolas" panose="020B0609020204030204" pitchFamily="49" charset="0"/>
              </a:rPr>
              <a:t>object</a:t>
            </a:r>
            <a:r>
              <a:rPr lang="en-US" dirty="0">
                <a:solidFill>
                  <a:srgbClr val="000000"/>
                </a:solidFill>
                <a:highlight>
                  <a:srgbClr val="FFFFFF"/>
                </a:highlight>
                <a:latin typeface="Consolas" panose="020B0609020204030204" pitchFamily="49" charset="0"/>
              </a:rPr>
              <a:t> sender, </a:t>
            </a:r>
            <a:r>
              <a:rPr lang="en-US" dirty="0" err="1">
                <a:solidFill>
                  <a:srgbClr val="2B91AF"/>
                </a:solidFill>
                <a:highlight>
                  <a:srgbClr val="FFFFFF"/>
                </a:highlight>
                <a:latin typeface="Consolas" panose="020B0609020204030204" pitchFamily="49" charset="0"/>
              </a:rPr>
              <a:t>EventArgs</a:t>
            </a:r>
            <a:r>
              <a:rPr lang="en-US" dirty="0">
                <a:solidFill>
                  <a:srgbClr val="000000"/>
                </a:solidFill>
                <a:highlight>
                  <a:srgbClr val="FFFFFF"/>
                </a:highlight>
                <a:latin typeface="Consolas" panose="020B0609020204030204" pitchFamily="49" charset="0"/>
              </a:rPr>
              <a:t> e)</a:t>
            </a:r>
          </a:p>
          <a:p>
            <a:r>
              <a:rPr lang="tr-TR" dirty="0">
                <a:solidFill>
                  <a:srgbClr val="000000"/>
                </a:solidFill>
                <a:highlight>
                  <a:srgbClr val="FFFFFF"/>
                </a:highlight>
                <a:latin typeface="Consolas" panose="020B0609020204030204" pitchFamily="49" charset="0"/>
              </a:rPr>
              <a:t>        {</a:t>
            </a:r>
          </a:p>
          <a:p>
            <a:r>
              <a:rPr lang="tr-TR" dirty="0">
                <a:solidFill>
                  <a:srgbClr val="000000"/>
                </a:solidFill>
                <a:highlight>
                  <a:srgbClr val="FFFFFF"/>
                </a:highlight>
                <a:latin typeface="Consolas" panose="020B0609020204030204" pitchFamily="49" charset="0"/>
              </a:rPr>
              <a:t>            Label1.Text = Calendar1.SelectedDate.ToShortDateString();</a:t>
            </a:r>
          </a:p>
          <a:p>
            <a:r>
              <a:rPr lang="tr-TR" dirty="0">
                <a:solidFill>
                  <a:srgbClr val="000000"/>
                </a:solidFill>
                <a:highlight>
                  <a:srgbClr val="FFFFFF"/>
                </a:highlight>
                <a:latin typeface="Consolas" panose="020B0609020204030204" pitchFamily="49" charset="0"/>
              </a:rPr>
              <a:t>        }</a:t>
            </a:r>
            <a:endParaRPr lang="tr-TR" dirty="0"/>
          </a:p>
        </p:txBody>
      </p:sp>
      <p:pic>
        <p:nvPicPr>
          <p:cNvPr id="6" name="Resim 5"/>
          <p:cNvPicPr>
            <a:picLocks noChangeAspect="1"/>
          </p:cNvPicPr>
          <p:nvPr/>
        </p:nvPicPr>
        <p:blipFill>
          <a:blip r:embed="rId2"/>
          <a:stretch>
            <a:fillRect/>
          </a:stretch>
        </p:blipFill>
        <p:spPr>
          <a:xfrm>
            <a:off x="1041479" y="2701839"/>
            <a:ext cx="3013297" cy="2638936"/>
          </a:xfrm>
          <a:prstGeom prst="rect">
            <a:avLst/>
          </a:prstGeom>
        </p:spPr>
      </p:pic>
    </p:spTree>
    <p:extLst>
      <p:ext uri="{BB962C8B-B14F-4D97-AF65-F5344CB8AC3E}">
        <p14:creationId xmlns:p14="http://schemas.microsoft.com/office/powerpoint/2010/main" val="2096404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5458" y="1399032"/>
            <a:ext cx="4579423" cy="5385816"/>
          </a:xfrm>
        </p:spPr>
      </p:pic>
    </p:spTree>
    <p:extLst>
      <p:ext uri="{BB962C8B-B14F-4D97-AF65-F5344CB8AC3E}">
        <p14:creationId xmlns:p14="http://schemas.microsoft.com/office/powerpoint/2010/main" val="2782376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Web Uygulamaları Nasıl Çalışır ?</a:t>
            </a:r>
          </a:p>
        </p:txBody>
      </p:sp>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22960" y="1641083"/>
            <a:ext cx="3318350" cy="2528582"/>
          </a:xfrm>
        </p:spPr>
      </p:pic>
      <p:sp>
        <p:nvSpPr>
          <p:cNvPr id="5" name="Metin kutusu 4"/>
          <p:cNvSpPr txBox="1"/>
          <p:nvPr/>
        </p:nvSpPr>
        <p:spPr>
          <a:xfrm>
            <a:off x="5577841" y="1745147"/>
            <a:ext cx="5413248" cy="2308324"/>
          </a:xfrm>
          <a:prstGeom prst="rect">
            <a:avLst/>
          </a:prstGeom>
          <a:noFill/>
        </p:spPr>
        <p:txBody>
          <a:bodyPr wrap="square" rtlCol="0">
            <a:spAutoFit/>
          </a:bodyPr>
          <a:lstStyle/>
          <a:p>
            <a:r>
              <a:rPr lang="tr-TR" dirty="0">
                <a:hlinkClick r:id="rId3"/>
              </a:rPr>
              <a:t>Asp.net</a:t>
            </a:r>
            <a:r>
              <a:rPr lang="tr-TR" dirty="0"/>
              <a:t> server tabanlı bir web geliştirme platformudur. </a:t>
            </a:r>
          </a:p>
          <a:p>
            <a:r>
              <a:rPr lang="tr-TR" dirty="0"/>
              <a:t>Kullanıcı browser üzerinden istekte bulunur server </a:t>
            </a:r>
          </a:p>
          <a:p>
            <a:r>
              <a:rPr lang="tr-TR" dirty="0"/>
              <a:t>gelen bu isteğin karşılığı olan Html  üretir </a:t>
            </a:r>
          </a:p>
          <a:p>
            <a:r>
              <a:rPr lang="tr-TR" dirty="0"/>
              <a:t>ve istemciye gönderir çünkü browser sadece html </a:t>
            </a:r>
          </a:p>
          <a:p>
            <a:r>
              <a:rPr lang="tr-TR" dirty="0"/>
              <a:t>dilinden anlar bunun içinde bizim yazmış </a:t>
            </a:r>
          </a:p>
          <a:p>
            <a:r>
              <a:rPr lang="tr-TR" dirty="0"/>
              <a:t>olduğumuz asp.net kodları html dönüştürülür.</a:t>
            </a:r>
          </a:p>
          <a:p>
            <a:endParaRPr lang="tr-TR" dirty="0"/>
          </a:p>
        </p:txBody>
      </p:sp>
    </p:spTree>
    <p:extLst>
      <p:ext uri="{BB962C8B-B14F-4D97-AF65-F5344CB8AC3E}">
        <p14:creationId xmlns:p14="http://schemas.microsoft.com/office/powerpoint/2010/main" val="36379591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File </a:t>
            </a:r>
            <a:r>
              <a:rPr lang="tr-TR" dirty="0" err="1"/>
              <a:t>Upload</a:t>
            </a:r>
            <a:endParaRPr lang="tr-TR" dirty="0"/>
          </a:p>
        </p:txBody>
      </p:sp>
      <p:sp>
        <p:nvSpPr>
          <p:cNvPr id="3" name="İçerik Yer Tutucusu 2"/>
          <p:cNvSpPr>
            <a:spLocks noGrp="1"/>
          </p:cNvSpPr>
          <p:nvPr>
            <p:ph idx="1"/>
          </p:nvPr>
        </p:nvSpPr>
        <p:spPr/>
        <p:txBody>
          <a:bodyPr>
            <a:normAutofit/>
          </a:bodyPr>
          <a:lstStyle/>
          <a:p>
            <a:r>
              <a:rPr lang="tr-TR" sz="1600" dirty="0"/>
              <a:t>Sunucuya dosya yüklemek için kullanılan araçtır.</a:t>
            </a:r>
          </a:p>
        </p:txBody>
      </p:sp>
      <p:pic>
        <p:nvPicPr>
          <p:cNvPr id="4" name="Resim 3"/>
          <p:cNvPicPr>
            <a:picLocks noChangeAspect="1"/>
          </p:cNvPicPr>
          <p:nvPr/>
        </p:nvPicPr>
        <p:blipFill>
          <a:blip r:embed="rId2"/>
          <a:stretch>
            <a:fillRect/>
          </a:stretch>
        </p:blipFill>
        <p:spPr>
          <a:xfrm>
            <a:off x="482660" y="3082449"/>
            <a:ext cx="3458404" cy="939962"/>
          </a:xfrm>
          <a:prstGeom prst="rect">
            <a:avLst/>
          </a:prstGeom>
        </p:spPr>
      </p:pic>
      <p:sp>
        <p:nvSpPr>
          <p:cNvPr id="5" name="Dikdörtgen 4"/>
          <p:cNvSpPr/>
          <p:nvPr/>
        </p:nvSpPr>
        <p:spPr>
          <a:xfrm>
            <a:off x="4425696" y="2686086"/>
            <a:ext cx="7078916" cy="3416320"/>
          </a:xfrm>
          <a:prstGeom prst="rect">
            <a:avLst/>
          </a:prstGeom>
          <a:solidFill>
            <a:schemeClr val="bg1"/>
          </a:solidFill>
        </p:spPr>
        <p:txBody>
          <a:bodyPr wrap="square">
            <a:spAutoFit/>
          </a:bodyPr>
          <a:lstStyle/>
          <a:p>
            <a:r>
              <a:rPr lang="en-US" dirty="0">
                <a:solidFill>
                  <a:srgbClr val="0000FF"/>
                </a:solidFill>
                <a:highlight>
                  <a:srgbClr val="FFFFFF"/>
                </a:highlight>
                <a:latin typeface="Consolas" panose="020B0609020204030204" pitchFamily="49" charset="0"/>
              </a:rPr>
              <a:t>protected</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Button1_Click(</a:t>
            </a:r>
            <a:r>
              <a:rPr lang="en-US" dirty="0">
                <a:solidFill>
                  <a:srgbClr val="0000FF"/>
                </a:solidFill>
                <a:highlight>
                  <a:srgbClr val="FFFFFF"/>
                </a:highlight>
                <a:latin typeface="Consolas" panose="020B0609020204030204" pitchFamily="49" charset="0"/>
              </a:rPr>
              <a:t>object</a:t>
            </a:r>
            <a:r>
              <a:rPr lang="en-US" dirty="0">
                <a:solidFill>
                  <a:srgbClr val="000000"/>
                </a:solidFill>
                <a:highlight>
                  <a:srgbClr val="FFFFFF"/>
                </a:highlight>
                <a:latin typeface="Consolas" panose="020B0609020204030204" pitchFamily="49" charset="0"/>
              </a:rPr>
              <a:t> sender, </a:t>
            </a:r>
            <a:r>
              <a:rPr lang="en-US" dirty="0" err="1">
                <a:solidFill>
                  <a:srgbClr val="2B91AF"/>
                </a:solidFill>
                <a:highlight>
                  <a:srgbClr val="FFFFFF"/>
                </a:highlight>
                <a:latin typeface="Consolas" panose="020B0609020204030204" pitchFamily="49" charset="0"/>
              </a:rPr>
              <a:t>EventArgs</a:t>
            </a:r>
            <a:r>
              <a:rPr lang="en-US" dirty="0">
                <a:solidFill>
                  <a:srgbClr val="000000"/>
                </a:solidFill>
                <a:highlight>
                  <a:srgbClr val="FFFFFF"/>
                </a:highlight>
                <a:latin typeface="Consolas" panose="020B0609020204030204" pitchFamily="49" charset="0"/>
              </a:rPr>
              <a:t> e)</a:t>
            </a:r>
          </a:p>
          <a:p>
            <a:r>
              <a:rPr lang="tr-TR" dirty="0">
                <a:solidFill>
                  <a:srgbClr val="000000"/>
                </a:solidFill>
                <a:highlight>
                  <a:srgbClr val="FFFFFF"/>
                </a:highlight>
                <a:latin typeface="Consolas" panose="020B0609020204030204" pitchFamily="49" charset="0"/>
              </a:rPr>
              <a:t>        {</a:t>
            </a:r>
          </a:p>
          <a:p>
            <a:r>
              <a:rPr lang="tr-TR" dirty="0">
                <a:solidFill>
                  <a:srgbClr val="000000"/>
                </a:solidFill>
                <a:highlight>
                  <a:srgbClr val="FFFFFF"/>
                </a:highlight>
                <a:latin typeface="Consolas" panose="020B0609020204030204" pitchFamily="49" charset="0"/>
              </a:rPr>
              <a:t>            FileUpload1.SaveAs(</a:t>
            </a:r>
            <a:r>
              <a:rPr lang="tr-TR" dirty="0">
                <a:solidFill>
                  <a:srgbClr val="A31515"/>
                </a:solidFill>
                <a:highlight>
                  <a:srgbClr val="FFFFFF"/>
                </a:highlight>
                <a:latin typeface="Consolas" panose="020B0609020204030204" pitchFamily="49" charset="0"/>
              </a:rPr>
              <a:t>"C:\\dosya\\"</a:t>
            </a:r>
            <a:r>
              <a:rPr lang="tr-TR" dirty="0">
                <a:solidFill>
                  <a:srgbClr val="000000"/>
                </a:solidFill>
                <a:highlight>
                  <a:srgbClr val="FFFFFF"/>
                </a:highlight>
                <a:latin typeface="Consolas" panose="020B0609020204030204" pitchFamily="49" charset="0"/>
              </a:rPr>
              <a:t> + FileUpload1.FileName);</a:t>
            </a:r>
          </a:p>
          <a:p>
            <a:r>
              <a:rPr lang="tr-TR" dirty="0">
                <a:solidFill>
                  <a:srgbClr val="000000"/>
                </a:solidFill>
                <a:highlight>
                  <a:srgbClr val="FFFFFF"/>
                </a:highlight>
                <a:latin typeface="Consolas" panose="020B0609020204030204" pitchFamily="49" charset="0"/>
              </a:rPr>
              <a:t>            Label1.Text = </a:t>
            </a:r>
            <a:r>
              <a:rPr lang="tr-TR" dirty="0">
                <a:solidFill>
                  <a:srgbClr val="A31515"/>
                </a:solidFill>
                <a:highlight>
                  <a:srgbClr val="FFFFFF"/>
                </a:highlight>
                <a:latin typeface="Consolas" panose="020B0609020204030204" pitchFamily="49" charset="0"/>
              </a:rPr>
              <a:t>"Dosya Adı: "</a:t>
            </a:r>
            <a:r>
              <a:rPr lang="tr-TR" dirty="0">
                <a:solidFill>
                  <a:srgbClr val="000000"/>
                </a:solidFill>
                <a:highlight>
                  <a:srgbClr val="FFFFFF"/>
                </a:highlight>
                <a:latin typeface="Consolas" panose="020B0609020204030204" pitchFamily="49" charset="0"/>
              </a:rPr>
              <a:t> +</a:t>
            </a:r>
          </a:p>
          <a:p>
            <a:r>
              <a:rPr lang="tr-TR" dirty="0">
                <a:solidFill>
                  <a:srgbClr val="000000"/>
                </a:solidFill>
                <a:highlight>
                  <a:srgbClr val="FFFFFF"/>
                </a:highlight>
                <a:latin typeface="Consolas" panose="020B0609020204030204" pitchFamily="49" charset="0"/>
              </a:rPr>
              <a:t>                FileUpload1.PostedFile.FileName +</a:t>
            </a:r>
          </a:p>
          <a:p>
            <a:r>
              <a:rPr lang="tr-TR" dirty="0">
                <a:solidFill>
                  <a:srgbClr val="000000"/>
                </a:solidFill>
                <a:highlight>
                  <a:srgbClr val="FFFFFF"/>
                </a:highlight>
                <a:latin typeface="Consolas" panose="020B0609020204030204" pitchFamily="49" charset="0"/>
              </a:rPr>
              <a:t>                </a:t>
            </a:r>
            <a:r>
              <a:rPr lang="tr-TR" dirty="0">
                <a:solidFill>
                  <a:srgbClr val="A31515"/>
                </a:solidFill>
                <a:highlight>
                  <a:srgbClr val="FFFFFF"/>
                </a:highlight>
                <a:latin typeface="Consolas" panose="020B0609020204030204" pitchFamily="49" charset="0"/>
              </a:rPr>
              <a:t>"&lt;</a:t>
            </a:r>
            <a:r>
              <a:rPr lang="tr-TR" dirty="0" err="1">
                <a:solidFill>
                  <a:srgbClr val="A31515"/>
                </a:solidFill>
                <a:highlight>
                  <a:srgbClr val="FFFFFF"/>
                </a:highlight>
                <a:latin typeface="Consolas" panose="020B0609020204030204" pitchFamily="49" charset="0"/>
              </a:rPr>
              <a:t>br</a:t>
            </a:r>
            <a:r>
              <a:rPr lang="tr-TR" dirty="0">
                <a:solidFill>
                  <a:srgbClr val="A31515"/>
                </a:solidFill>
                <a:highlight>
                  <a:srgbClr val="FFFFFF"/>
                </a:highlight>
                <a:latin typeface="Consolas" panose="020B0609020204030204" pitchFamily="49" charset="0"/>
              </a:rPr>
              <a:t> /&gt;Dosya Boyutu: "</a:t>
            </a:r>
            <a:r>
              <a:rPr lang="tr-TR" dirty="0">
                <a:solidFill>
                  <a:srgbClr val="000000"/>
                </a:solidFill>
                <a:highlight>
                  <a:srgbClr val="FFFFFF"/>
                </a:highlight>
                <a:latin typeface="Consolas" panose="020B0609020204030204" pitchFamily="49" charset="0"/>
              </a:rPr>
              <a:t> +</a:t>
            </a:r>
          </a:p>
          <a:p>
            <a:r>
              <a:rPr lang="tr-TR" dirty="0">
                <a:solidFill>
                  <a:srgbClr val="000000"/>
                </a:solidFill>
                <a:highlight>
                  <a:srgbClr val="FFFFFF"/>
                </a:highlight>
                <a:latin typeface="Consolas" panose="020B0609020204030204" pitchFamily="49" charset="0"/>
              </a:rPr>
              <a:t>                FileUpload1.PostedFile.ContentLength +</a:t>
            </a:r>
          </a:p>
          <a:p>
            <a:r>
              <a:rPr lang="tr-TR" dirty="0">
                <a:solidFill>
                  <a:srgbClr val="000000"/>
                </a:solidFill>
                <a:highlight>
                  <a:srgbClr val="FFFFFF"/>
                </a:highlight>
                <a:latin typeface="Consolas" panose="020B0609020204030204" pitchFamily="49" charset="0"/>
              </a:rPr>
              <a:t>                </a:t>
            </a:r>
            <a:r>
              <a:rPr lang="tr-TR" dirty="0">
                <a:solidFill>
                  <a:srgbClr val="A31515"/>
                </a:solidFill>
                <a:highlight>
                  <a:srgbClr val="FFFFFF"/>
                </a:highlight>
                <a:latin typeface="Consolas" panose="020B0609020204030204" pitchFamily="49" charset="0"/>
              </a:rPr>
              <a:t>"&lt;</a:t>
            </a:r>
            <a:r>
              <a:rPr lang="tr-TR" dirty="0" err="1">
                <a:solidFill>
                  <a:srgbClr val="A31515"/>
                </a:solidFill>
                <a:highlight>
                  <a:srgbClr val="FFFFFF"/>
                </a:highlight>
                <a:latin typeface="Consolas" panose="020B0609020204030204" pitchFamily="49" charset="0"/>
              </a:rPr>
              <a:t>br</a:t>
            </a:r>
            <a:r>
              <a:rPr lang="tr-TR" dirty="0">
                <a:solidFill>
                  <a:srgbClr val="A31515"/>
                </a:solidFill>
                <a:highlight>
                  <a:srgbClr val="FFFFFF"/>
                </a:highlight>
                <a:latin typeface="Consolas" panose="020B0609020204030204" pitchFamily="49" charset="0"/>
              </a:rPr>
              <a:t> /&gt;Dosya Türü: "</a:t>
            </a:r>
            <a:r>
              <a:rPr lang="tr-TR" dirty="0">
                <a:solidFill>
                  <a:srgbClr val="000000"/>
                </a:solidFill>
                <a:highlight>
                  <a:srgbClr val="FFFFFF"/>
                </a:highlight>
                <a:latin typeface="Consolas" panose="020B0609020204030204" pitchFamily="49" charset="0"/>
              </a:rPr>
              <a:t> +</a:t>
            </a:r>
          </a:p>
          <a:p>
            <a:r>
              <a:rPr lang="tr-TR" dirty="0">
                <a:solidFill>
                  <a:srgbClr val="000000"/>
                </a:solidFill>
                <a:highlight>
                  <a:srgbClr val="FFFFFF"/>
                </a:highlight>
                <a:latin typeface="Consolas" panose="020B0609020204030204" pitchFamily="49" charset="0"/>
              </a:rPr>
              <a:t>                FileUpload1.PostedFile.ContentType;</a:t>
            </a:r>
          </a:p>
          <a:p>
            <a:r>
              <a:rPr lang="tr-TR" dirty="0">
                <a:solidFill>
                  <a:srgbClr val="000000"/>
                </a:solidFill>
                <a:highlight>
                  <a:srgbClr val="FFFFFF"/>
                </a:highlight>
                <a:latin typeface="Consolas" panose="020B0609020204030204" pitchFamily="49" charset="0"/>
              </a:rPr>
              <a:t>        }</a:t>
            </a:r>
            <a:endParaRPr lang="tr-TR" dirty="0"/>
          </a:p>
        </p:txBody>
      </p:sp>
    </p:spTree>
    <p:extLst>
      <p:ext uri="{BB962C8B-B14F-4D97-AF65-F5344CB8AC3E}">
        <p14:creationId xmlns:p14="http://schemas.microsoft.com/office/powerpoint/2010/main" val="31028571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 Form (KDV Hesaplama)</a:t>
            </a:r>
          </a:p>
        </p:txBody>
      </p:sp>
      <p:pic>
        <p:nvPicPr>
          <p:cNvPr id="4" name="Resim 3"/>
          <p:cNvPicPr>
            <a:picLocks noChangeAspect="1"/>
          </p:cNvPicPr>
          <p:nvPr/>
        </p:nvPicPr>
        <p:blipFill>
          <a:blip r:embed="rId2"/>
          <a:stretch>
            <a:fillRect/>
          </a:stretch>
        </p:blipFill>
        <p:spPr>
          <a:xfrm>
            <a:off x="611725" y="2580703"/>
            <a:ext cx="4943475" cy="1952625"/>
          </a:xfrm>
          <a:prstGeom prst="rect">
            <a:avLst/>
          </a:prstGeom>
        </p:spPr>
      </p:pic>
      <p:sp>
        <p:nvSpPr>
          <p:cNvPr id="5" name="Dikdörtgen 4"/>
          <p:cNvSpPr/>
          <p:nvPr/>
        </p:nvSpPr>
        <p:spPr>
          <a:xfrm>
            <a:off x="5821680" y="1780073"/>
            <a:ext cx="6370320" cy="3693319"/>
          </a:xfrm>
          <a:prstGeom prst="rect">
            <a:avLst/>
          </a:prstGeom>
        </p:spPr>
        <p:txBody>
          <a:bodyPr wrap="square">
            <a:spAutoFit/>
          </a:bodyPr>
          <a:lstStyle/>
          <a:p>
            <a:r>
              <a:rPr lang="tr-TR" dirty="0" err="1"/>
              <a:t>protected</a:t>
            </a:r>
            <a:r>
              <a:rPr lang="tr-TR" dirty="0"/>
              <a:t> </a:t>
            </a:r>
            <a:r>
              <a:rPr lang="tr-TR" dirty="0" err="1"/>
              <a:t>void</a:t>
            </a:r>
            <a:r>
              <a:rPr lang="tr-TR" dirty="0"/>
              <a:t> Button1_Click(</a:t>
            </a:r>
            <a:r>
              <a:rPr lang="tr-TR" dirty="0" err="1"/>
              <a:t>object</a:t>
            </a:r>
            <a:r>
              <a:rPr lang="tr-TR" dirty="0"/>
              <a:t> </a:t>
            </a:r>
            <a:r>
              <a:rPr lang="tr-TR" dirty="0" err="1"/>
              <a:t>sender</a:t>
            </a:r>
            <a:r>
              <a:rPr lang="tr-TR" dirty="0"/>
              <a:t>, </a:t>
            </a:r>
            <a:r>
              <a:rPr lang="tr-TR" dirty="0" err="1"/>
              <a:t>EventArgs</a:t>
            </a:r>
            <a:r>
              <a:rPr lang="tr-TR" dirty="0"/>
              <a:t> e)</a:t>
            </a:r>
          </a:p>
          <a:p>
            <a:r>
              <a:rPr lang="tr-TR" dirty="0"/>
              <a:t>        {</a:t>
            </a:r>
          </a:p>
          <a:p>
            <a:r>
              <a:rPr lang="tr-TR" dirty="0"/>
              <a:t>            </a:t>
            </a:r>
            <a:r>
              <a:rPr lang="tr-TR" dirty="0" err="1"/>
              <a:t>double</a:t>
            </a:r>
            <a:r>
              <a:rPr lang="tr-TR" dirty="0"/>
              <a:t> </a:t>
            </a:r>
            <a:r>
              <a:rPr lang="tr-TR" dirty="0" err="1"/>
              <a:t>alisFiyati</a:t>
            </a:r>
            <a:r>
              <a:rPr lang="tr-TR" dirty="0"/>
              <a:t>, </a:t>
            </a:r>
            <a:r>
              <a:rPr lang="tr-TR" dirty="0" err="1"/>
              <a:t>satisFiyati</a:t>
            </a:r>
            <a:r>
              <a:rPr lang="tr-TR" dirty="0"/>
              <a:t>, </a:t>
            </a:r>
            <a:r>
              <a:rPr lang="tr-TR" dirty="0" err="1"/>
              <a:t>karOrani</a:t>
            </a:r>
            <a:r>
              <a:rPr lang="tr-TR" dirty="0"/>
              <a:t>;</a:t>
            </a:r>
          </a:p>
          <a:p>
            <a:r>
              <a:rPr lang="tr-TR" dirty="0"/>
              <a:t>            </a:t>
            </a:r>
            <a:r>
              <a:rPr lang="tr-TR" dirty="0" err="1"/>
              <a:t>alisFiyati</a:t>
            </a:r>
            <a:r>
              <a:rPr lang="tr-TR" dirty="0"/>
              <a:t> = </a:t>
            </a:r>
            <a:r>
              <a:rPr lang="tr-TR" dirty="0" err="1"/>
              <a:t>Convert.ToDouble</a:t>
            </a:r>
            <a:r>
              <a:rPr lang="tr-TR" dirty="0"/>
              <a:t>(TextBox1.Text);</a:t>
            </a:r>
          </a:p>
          <a:p>
            <a:r>
              <a:rPr lang="tr-TR" dirty="0"/>
              <a:t>            </a:t>
            </a:r>
            <a:r>
              <a:rPr lang="tr-TR" dirty="0" err="1"/>
              <a:t>karOrani</a:t>
            </a:r>
            <a:r>
              <a:rPr lang="tr-TR" dirty="0"/>
              <a:t> = </a:t>
            </a:r>
            <a:r>
              <a:rPr lang="tr-TR" dirty="0" err="1"/>
              <a:t>Convert.ToDouble</a:t>
            </a:r>
            <a:r>
              <a:rPr lang="tr-TR" dirty="0"/>
              <a:t>(TextBox2.Text);</a:t>
            </a:r>
          </a:p>
          <a:p>
            <a:r>
              <a:rPr lang="tr-TR" dirty="0"/>
              <a:t>            </a:t>
            </a:r>
            <a:r>
              <a:rPr lang="tr-TR" dirty="0" err="1"/>
              <a:t>satisFiyati</a:t>
            </a:r>
            <a:r>
              <a:rPr lang="tr-TR" dirty="0"/>
              <a:t> = </a:t>
            </a:r>
            <a:r>
              <a:rPr lang="tr-TR" dirty="0" err="1"/>
              <a:t>alisFiyati</a:t>
            </a:r>
            <a:r>
              <a:rPr lang="tr-TR" dirty="0"/>
              <a:t> + (</a:t>
            </a:r>
            <a:r>
              <a:rPr lang="tr-TR" dirty="0" err="1"/>
              <a:t>alisFiyati</a:t>
            </a:r>
            <a:r>
              <a:rPr lang="tr-TR" dirty="0"/>
              <a:t> * </a:t>
            </a:r>
            <a:r>
              <a:rPr lang="tr-TR" dirty="0" err="1"/>
              <a:t>karOrani</a:t>
            </a:r>
            <a:r>
              <a:rPr lang="tr-TR" dirty="0"/>
              <a:t> / 100);</a:t>
            </a:r>
          </a:p>
          <a:p>
            <a:r>
              <a:rPr lang="tr-TR" dirty="0"/>
              <a:t>            </a:t>
            </a:r>
            <a:r>
              <a:rPr lang="tr-TR" dirty="0" err="1"/>
              <a:t>if</a:t>
            </a:r>
            <a:r>
              <a:rPr lang="tr-TR" dirty="0"/>
              <a:t> (CheckBox1.Checked)</a:t>
            </a:r>
          </a:p>
          <a:p>
            <a:r>
              <a:rPr lang="tr-TR" dirty="0"/>
              <a:t>            {</a:t>
            </a:r>
          </a:p>
          <a:p>
            <a:r>
              <a:rPr lang="tr-TR" dirty="0"/>
              <a:t>                </a:t>
            </a:r>
            <a:r>
              <a:rPr lang="tr-TR" dirty="0" err="1"/>
              <a:t>satisFiyati</a:t>
            </a:r>
            <a:r>
              <a:rPr lang="tr-TR" dirty="0"/>
              <a:t> += </a:t>
            </a:r>
            <a:r>
              <a:rPr lang="tr-TR" dirty="0" err="1"/>
              <a:t>satisFiyati</a:t>
            </a:r>
            <a:r>
              <a:rPr lang="tr-TR" dirty="0"/>
              <a:t> * 0.18;</a:t>
            </a:r>
          </a:p>
          <a:p>
            <a:r>
              <a:rPr lang="tr-TR" dirty="0"/>
              <a:t>            }</a:t>
            </a:r>
          </a:p>
          <a:p>
            <a:r>
              <a:rPr lang="tr-TR" dirty="0"/>
              <a:t>            Label1.Text = </a:t>
            </a:r>
            <a:r>
              <a:rPr lang="tr-TR" dirty="0" err="1"/>
              <a:t>satisFiyati</a:t>
            </a:r>
            <a:r>
              <a:rPr lang="tr-TR" dirty="0"/>
              <a:t> + " TL";</a:t>
            </a:r>
          </a:p>
          <a:p>
            <a:r>
              <a:rPr lang="tr-TR" dirty="0"/>
              <a:t>        }</a:t>
            </a:r>
          </a:p>
        </p:txBody>
      </p:sp>
    </p:spTree>
    <p:extLst>
      <p:ext uri="{BB962C8B-B14F-4D97-AF65-F5344CB8AC3E}">
        <p14:creationId xmlns:p14="http://schemas.microsoft.com/office/powerpoint/2010/main" val="38017130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Sayısal Loto örneği</a:t>
            </a: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6685" y="2089340"/>
            <a:ext cx="6172200" cy="2257425"/>
          </a:xfrm>
        </p:spPr>
      </p:pic>
    </p:spTree>
    <p:extLst>
      <p:ext uri="{BB962C8B-B14F-4D97-AF65-F5344CB8AC3E}">
        <p14:creationId xmlns:p14="http://schemas.microsoft.com/office/powerpoint/2010/main" val="24337532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Sayısal Loto Örneği</a:t>
            </a:r>
          </a:p>
        </p:txBody>
      </p:sp>
      <p:sp>
        <p:nvSpPr>
          <p:cNvPr id="3" name="İçerik Yer Tutucusu 2"/>
          <p:cNvSpPr>
            <a:spLocks noGrp="1"/>
          </p:cNvSpPr>
          <p:nvPr>
            <p:ph idx="1"/>
          </p:nvPr>
        </p:nvSpPr>
        <p:spPr>
          <a:xfrm>
            <a:off x="749808" y="1417320"/>
            <a:ext cx="4928616" cy="5093208"/>
          </a:xfrm>
        </p:spPr>
        <p:txBody>
          <a:bodyPr>
            <a:normAutofit/>
          </a:bodyPr>
          <a:lstStyle/>
          <a:p>
            <a:pPr marL="0" indent="0">
              <a:lnSpc>
                <a:spcPct val="120000"/>
              </a:lnSpc>
              <a:spcBef>
                <a:spcPts val="0"/>
              </a:spcBef>
              <a:spcAft>
                <a:spcPts val="0"/>
              </a:spcAft>
              <a:buNone/>
            </a:pPr>
            <a:r>
              <a:rPr lang="en-US" sz="1200" dirty="0">
                <a:solidFill>
                  <a:srgbClr val="0000FF"/>
                </a:solidFill>
                <a:highlight>
                  <a:srgbClr val="FFFFFF"/>
                </a:highlight>
                <a:latin typeface="Consolas" panose="020B0609020204030204" pitchFamily="49" charset="0"/>
              </a:rPr>
              <a:t>protected</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Button1_Click(</a:t>
            </a:r>
            <a:r>
              <a:rPr lang="en-US" sz="1200" dirty="0">
                <a:solidFill>
                  <a:srgbClr val="0000FF"/>
                </a:solidFill>
                <a:highlight>
                  <a:srgbClr val="FFFFFF"/>
                </a:highlight>
                <a:latin typeface="Consolas" panose="020B0609020204030204" pitchFamily="49" charset="0"/>
              </a:rPr>
              <a:t>object</a:t>
            </a:r>
            <a:r>
              <a:rPr lang="en-US" sz="1200" dirty="0">
                <a:solidFill>
                  <a:srgbClr val="000000"/>
                </a:solidFill>
                <a:highlight>
                  <a:srgbClr val="FFFFFF"/>
                </a:highlight>
                <a:latin typeface="Consolas" panose="020B0609020204030204" pitchFamily="49" charset="0"/>
              </a:rPr>
              <a:t> sender, </a:t>
            </a:r>
            <a:r>
              <a:rPr lang="en-US" sz="1200" dirty="0" err="1">
                <a:solidFill>
                  <a:srgbClr val="2B91AF"/>
                </a:solidFill>
                <a:highlight>
                  <a:srgbClr val="FFFFFF"/>
                </a:highlight>
                <a:latin typeface="Consolas" panose="020B0609020204030204" pitchFamily="49" charset="0"/>
              </a:rPr>
              <a:t>EventArgs</a:t>
            </a:r>
            <a:r>
              <a:rPr lang="en-US" sz="1200" dirty="0">
                <a:solidFill>
                  <a:srgbClr val="000000"/>
                </a:solidFill>
                <a:highlight>
                  <a:srgbClr val="FFFFFF"/>
                </a:highlight>
                <a:latin typeface="Consolas" panose="020B0609020204030204" pitchFamily="49" charset="0"/>
              </a:rPr>
              <a:t> e)</a:t>
            </a:r>
          </a:p>
          <a:p>
            <a:pPr marL="0" indent="0">
              <a:lnSpc>
                <a:spcPct val="120000"/>
              </a:lnSpc>
              <a:spcBef>
                <a:spcPts val="0"/>
              </a:spcBef>
              <a:spcAft>
                <a:spcPts val="0"/>
              </a:spcAft>
              <a:buNone/>
            </a:pPr>
            <a:r>
              <a:rPr lang="tr-TR" sz="1200" dirty="0">
                <a:solidFill>
                  <a:srgbClr val="000000"/>
                </a:solidFill>
                <a:highlight>
                  <a:srgbClr val="FFFFFF"/>
                </a:highlight>
                <a:latin typeface="Consolas" panose="020B0609020204030204" pitchFamily="49" charset="0"/>
              </a:rPr>
              <a:t>        {</a:t>
            </a:r>
          </a:p>
          <a:p>
            <a:pPr marL="0" indent="0">
              <a:lnSpc>
                <a:spcPct val="120000"/>
              </a:lnSpc>
              <a:spcBef>
                <a:spcPts val="0"/>
              </a:spcBef>
              <a:spcAft>
                <a:spcPts val="0"/>
              </a:spcAft>
              <a:buNone/>
            </a:pPr>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Random</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rnd</a:t>
            </a:r>
            <a:r>
              <a:rPr lang="tr-TR" sz="1200" dirty="0">
                <a:solidFill>
                  <a:srgbClr val="000000"/>
                </a:solidFill>
                <a:highlight>
                  <a:srgbClr val="FFFFFF"/>
                </a:highlight>
                <a:latin typeface="Consolas" panose="020B0609020204030204" pitchFamily="49" charset="0"/>
              </a:rPr>
              <a:t> = </a:t>
            </a:r>
            <a:r>
              <a:rPr lang="tr-TR" sz="1200" dirty="0" err="1">
                <a:solidFill>
                  <a:srgbClr val="0000FF"/>
                </a:solidFill>
                <a:highlight>
                  <a:srgbClr val="FFFFFF"/>
                </a:highlight>
                <a:latin typeface="Consolas" panose="020B0609020204030204" pitchFamily="49" charset="0"/>
              </a:rPr>
              <a:t>new</a:t>
            </a:r>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Random</a:t>
            </a:r>
            <a:r>
              <a:rPr lang="tr-TR" sz="1200" dirty="0">
                <a:solidFill>
                  <a:srgbClr val="000000"/>
                </a:solidFill>
                <a:highlight>
                  <a:srgbClr val="FFFFFF"/>
                </a:highlight>
                <a:latin typeface="Consolas" panose="020B0609020204030204" pitchFamily="49" charset="0"/>
              </a:rPr>
              <a:t>();</a:t>
            </a:r>
          </a:p>
          <a:p>
            <a:pPr marL="0" indent="0">
              <a:lnSpc>
                <a:spcPct val="120000"/>
              </a:lnSpc>
              <a:spcBef>
                <a:spcPts val="0"/>
              </a:spcBef>
              <a:spcAft>
                <a:spcPts val="0"/>
              </a:spcAft>
              <a:buNone/>
            </a:pPr>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List</a:t>
            </a:r>
            <a:r>
              <a:rPr lang="tr-TR" sz="1200" dirty="0">
                <a:solidFill>
                  <a:srgbClr val="000000"/>
                </a:solidFill>
                <a:highlight>
                  <a:srgbClr val="FFFFFF"/>
                </a:highlight>
                <a:latin typeface="Consolas" panose="020B0609020204030204" pitchFamily="49" charset="0"/>
              </a:rPr>
              <a:t>&lt;</a:t>
            </a:r>
            <a:r>
              <a:rPr lang="tr-TR" sz="1200" dirty="0" err="1">
                <a:solidFill>
                  <a:srgbClr val="0000FF"/>
                </a:solidFill>
                <a:highlight>
                  <a:srgbClr val="FFFFFF"/>
                </a:highlight>
                <a:latin typeface="Consolas" panose="020B0609020204030204" pitchFamily="49" charset="0"/>
              </a:rPr>
              <a:t>int</a:t>
            </a:r>
            <a:r>
              <a:rPr lang="tr-TR" sz="1200" dirty="0">
                <a:solidFill>
                  <a:srgbClr val="000000"/>
                </a:solidFill>
                <a:highlight>
                  <a:srgbClr val="FFFFFF"/>
                </a:highlight>
                <a:latin typeface="Consolas" panose="020B0609020204030204" pitchFamily="49" charset="0"/>
              </a:rPr>
              <a:t>&gt; </a:t>
            </a:r>
            <a:r>
              <a:rPr lang="tr-TR" sz="1200" dirty="0" err="1">
                <a:solidFill>
                  <a:srgbClr val="000000"/>
                </a:solidFill>
                <a:highlight>
                  <a:srgbClr val="FFFFFF"/>
                </a:highlight>
                <a:latin typeface="Consolas" panose="020B0609020204030204" pitchFamily="49" charset="0"/>
              </a:rPr>
              <a:t>sayilar</a:t>
            </a:r>
            <a:r>
              <a:rPr lang="tr-TR" sz="1200" dirty="0">
                <a:solidFill>
                  <a:srgbClr val="000000"/>
                </a:solidFill>
                <a:highlight>
                  <a:srgbClr val="FFFFFF"/>
                </a:highlight>
                <a:latin typeface="Consolas" panose="020B0609020204030204" pitchFamily="49" charset="0"/>
              </a:rPr>
              <a:t> = </a:t>
            </a:r>
            <a:r>
              <a:rPr lang="tr-TR" sz="1200" dirty="0" err="1">
                <a:solidFill>
                  <a:srgbClr val="0000FF"/>
                </a:solidFill>
                <a:highlight>
                  <a:srgbClr val="FFFFFF"/>
                </a:highlight>
                <a:latin typeface="Consolas" panose="020B0609020204030204" pitchFamily="49" charset="0"/>
              </a:rPr>
              <a:t>new</a:t>
            </a:r>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List</a:t>
            </a:r>
            <a:r>
              <a:rPr lang="tr-TR" sz="1200" dirty="0">
                <a:solidFill>
                  <a:srgbClr val="000000"/>
                </a:solidFill>
                <a:highlight>
                  <a:srgbClr val="FFFFFF"/>
                </a:highlight>
                <a:latin typeface="Consolas" panose="020B0609020204030204" pitchFamily="49" charset="0"/>
              </a:rPr>
              <a:t>&lt;</a:t>
            </a:r>
            <a:r>
              <a:rPr lang="tr-TR" sz="1200" dirty="0" err="1">
                <a:solidFill>
                  <a:srgbClr val="0000FF"/>
                </a:solidFill>
                <a:highlight>
                  <a:srgbClr val="FFFFFF"/>
                </a:highlight>
                <a:latin typeface="Consolas" panose="020B0609020204030204" pitchFamily="49" charset="0"/>
              </a:rPr>
              <a:t>int</a:t>
            </a:r>
            <a:r>
              <a:rPr lang="tr-TR" sz="1200" dirty="0">
                <a:solidFill>
                  <a:srgbClr val="000000"/>
                </a:solidFill>
                <a:highlight>
                  <a:srgbClr val="FFFFFF"/>
                </a:highlight>
                <a:latin typeface="Consolas" panose="020B0609020204030204" pitchFamily="49" charset="0"/>
              </a:rPr>
              <a:t>&gt;();</a:t>
            </a:r>
          </a:p>
          <a:p>
            <a:pPr marL="0" indent="0">
              <a:lnSpc>
                <a:spcPct val="120000"/>
              </a:lnSpc>
              <a:spcBef>
                <a:spcPts val="0"/>
              </a:spcBef>
              <a:spcAft>
                <a:spcPts val="0"/>
              </a:spcAft>
              <a:buNone/>
            </a:pPr>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List</a:t>
            </a:r>
            <a:r>
              <a:rPr lang="tr-TR" sz="1200" dirty="0">
                <a:solidFill>
                  <a:srgbClr val="000000"/>
                </a:solidFill>
                <a:highlight>
                  <a:srgbClr val="FFFFFF"/>
                </a:highlight>
                <a:latin typeface="Consolas" panose="020B0609020204030204" pitchFamily="49" charset="0"/>
              </a:rPr>
              <a:t>&lt;</a:t>
            </a:r>
            <a:r>
              <a:rPr lang="tr-TR" sz="1200" dirty="0" err="1">
                <a:solidFill>
                  <a:srgbClr val="0000FF"/>
                </a:solidFill>
                <a:highlight>
                  <a:srgbClr val="FFFFFF"/>
                </a:highlight>
                <a:latin typeface="Consolas" panose="020B0609020204030204" pitchFamily="49" charset="0"/>
              </a:rPr>
              <a:t>int</a:t>
            </a:r>
            <a:r>
              <a:rPr lang="tr-TR" sz="1200" dirty="0">
                <a:solidFill>
                  <a:srgbClr val="000000"/>
                </a:solidFill>
                <a:highlight>
                  <a:srgbClr val="FFFFFF"/>
                </a:highlight>
                <a:latin typeface="Consolas" panose="020B0609020204030204" pitchFamily="49" charset="0"/>
              </a:rPr>
              <a:t>&gt; tahmin = </a:t>
            </a:r>
            <a:r>
              <a:rPr lang="tr-TR" sz="1200" dirty="0" err="1">
                <a:solidFill>
                  <a:srgbClr val="0000FF"/>
                </a:solidFill>
                <a:highlight>
                  <a:srgbClr val="FFFFFF"/>
                </a:highlight>
                <a:latin typeface="Consolas" panose="020B0609020204030204" pitchFamily="49" charset="0"/>
              </a:rPr>
              <a:t>new</a:t>
            </a:r>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List</a:t>
            </a:r>
            <a:r>
              <a:rPr lang="tr-TR" sz="1200" dirty="0">
                <a:solidFill>
                  <a:srgbClr val="000000"/>
                </a:solidFill>
                <a:highlight>
                  <a:srgbClr val="FFFFFF"/>
                </a:highlight>
                <a:latin typeface="Consolas" panose="020B0609020204030204" pitchFamily="49" charset="0"/>
              </a:rPr>
              <a:t>&lt;</a:t>
            </a:r>
            <a:r>
              <a:rPr lang="tr-TR" sz="1200" dirty="0" err="1">
                <a:solidFill>
                  <a:srgbClr val="0000FF"/>
                </a:solidFill>
                <a:highlight>
                  <a:srgbClr val="FFFFFF"/>
                </a:highlight>
                <a:latin typeface="Consolas" panose="020B0609020204030204" pitchFamily="49" charset="0"/>
              </a:rPr>
              <a:t>int</a:t>
            </a:r>
            <a:r>
              <a:rPr lang="tr-TR" sz="1200" dirty="0">
                <a:solidFill>
                  <a:srgbClr val="000000"/>
                </a:solidFill>
                <a:highlight>
                  <a:srgbClr val="FFFFFF"/>
                </a:highlight>
                <a:latin typeface="Consolas" panose="020B0609020204030204" pitchFamily="49" charset="0"/>
              </a:rPr>
              <a:t>&gt;();</a:t>
            </a:r>
          </a:p>
          <a:p>
            <a:pPr marL="0" indent="0">
              <a:lnSpc>
                <a:spcPct val="120000"/>
              </a:lnSpc>
              <a:spcBef>
                <a:spcPts val="0"/>
              </a:spcBef>
              <a:spcAft>
                <a:spcPts val="0"/>
              </a:spcAft>
              <a:buNone/>
            </a:pP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for</a:t>
            </a: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int</a:t>
            </a:r>
            <a:r>
              <a:rPr lang="nn-NO" sz="1200" dirty="0">
                <a:solidFill>
                  <a:srgbClr val="000000"/>
                </a:solidFill>
                <a:highlight>
                  <a:srgbClr val="FFFFFF"/>
                </a:highlight>
                <a:latin typeface="Consolas" panose="020B0609020204030204" pitchFamily="49" charset="0"/>
              </a:rPr>
              <a:t> i = 1; i &lt;= 49; i++)</a:t>
            </a:r>
          </a:p>
          <a:p>
            <a:pPr marL="0" indent="0">
              <a:lnSpc>
                <a:spcPct val="120000"/>
              </a:lnSpc>
              <a:spcBef>
                <a:spcPts val="0"/>
              </a:spcBef>
              <a:spcAft>
                <a:spcPts val="0"/>
              </a:spcAft>
              <a:buNone/>
            </a:pPr>
            <a:r>
              <a:rPr lang="tr-TR" sz="1200" dirty="0">
                <a:solidFill>
                  <a:srgbClr val="000000"/>
                </a:solidFill>
                <a:highlight>
                  <a:srgbClr val="FFFFFF"/>
                </a:highlight>
                <a:latin typeface="Consolas" panose="020B0609020204030204" pitchFamily="49" charset="0"/>
              </a:rPr>
              <a:t>            {</a:t>
            </a:r>
          </a:p>
          <a:p>
            <a:pPr marL="0" indent="0">
              <a:lnSpc>
                <a:spcPct val="120000"/>
              </a:lnSpc>
              <a:spcBef>
                <a:spcPts val="0"/>
              </a:spcBef>
              <a:spcAft>
                <a:spcPts val="0"/>
              </a:spcAft>
              <a:buNone/>
            </a:pP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sayilar.Add</a:t>
            </a:r>
            <a:r>
              <a:rPr lang="tr-TR" sz="1200" dirty="0">
                <a:solidFill>
                  <a:srgbClr val="000000"/>
                </a:solidFill>
                <a:highlight>
                  <a:srgbClr val="FFFFFF"/>
                </a:highlight>
                <a:latin typeface="Consolas" panose="020B0609020204030204" pitchFamily="49" charset="0"/>
              </a:rPr>
              <a:t>(i);</a:t>
            </a:r>
          </a:p>
          <a:p>
            <a:pPr marL="0" indent="0">
              <a:lnSpc>
                <a:spcPct val="120000"/>
              </a:lnSpc>
              <a:spcBef>
                <a:spcPts val="0"/>
              </a:spcBef>
              <a:spcAft>
                <a:spcPts val="0"/>
              </a:spcAft>
              <a:buNone/>
            </a:pPr>
            <a:r>
              <a:rPr lang="tr-TR" sz="1200" dirty="0">
                <a:solidFill>
                  <a:srgbClr val="000000"/>
                </a:solidFill>
                <a:highlight>
                  <a:srgbClr val="FFFFFF"/>
                </a:highlight>
                <a:latin typeface="Consolas" panose="020B0609020204030204" pitchFamily="49" charset="0"/>
              </a:rPr>
              <a:t>            }</a:t>
            </a:r>
          </a:p>
          <a:p>
            <a:pPr marL="0" indent="0">
              <a:lnSpc>
                <a:spcPct val="120000"/>
              </a:lnSpc>
              <a:spcBef>
                <a:spcPts val="0"/>
              </a:spcBef>
              <a:spcAft>
                <a:spcPts val="0"/>
              </a:spcAft>
              <a:buNone/>
            </a:pPr>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for</a:t>
            </a:r>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int</a:t>
            </a:r>
            <a:r>
              <a:rPr lang="tr-TR" sz="1200" dirty="0">
                <a:solidFill>
                  <a:srgbClr val="000000"/>
                </a:solidFill>
                <a:highlight>
                  <a:srgbClr val="FFFFFF"/>
                </a:highlight>
                <a:latin typeface="Consolas" panose="020B0609020204030204" pitchFamily="49" charset="0"/>
              </a:rPr>
              <a:t> x = 1; x &lt;= 6; x++)</a:t>
            </a:r>
          </a:p>
          <a:p>
            <a:pPr marL="0" indent="0">
              <a:lnSpc>
                <a:spcPct val="120000"/>
              </a:lnSpc>
              <a:spcBef>
                <a:spcPts val="0"/>
              </a:spcBef>
              <a:spcAft>
                <a:spcPts val="0"/>
              </a:spcAft>
              <a:buNone/>
            </a:pPr>
            <a:r>
              <a:rPr lang="tr-TR" sz="1200" dirty="0">
                <a:solidFill>
                  <a:srgbClr val="000000"/>
                </a:solidFill>
                <a:highlight>
                  <a:srgbClr val="FFFFFF"/>
                </a:highlight>
                <a:latin typeface="Consolas" panose="020B0609020204030204" pitchFamily="49" charset="0"/>
              </a:rPr>
              <a:t>            {</a:t>
            </a:r>
          </a:p>
          <a:p>
            <a:pPr marL="0" indent="0">
              <a:lnSpc>
                <a:spcPct val="120000"/>
              </a:lnSpc>
              <a:spcBef>
                <a:spcPts val="0"/>
              </a:spcBef>
              <a:spcAft>
                <a:spcPts val="0"/>
              </a:spcAft>
              <a:buNone/>
            </a:pPr>
            <a:endParaRPr lang="tr-TR" sz="1200" dirty="0">
              <a:solidFill>
                <a:srgbClr val="000000"/>
              </a:solidFill>
              <a:highlight>
                <a:srgbClr val="FFFFFF"/>
              </a:highlight>
              <a:latin typeface="Consolas" panose="020B0609020204030204" pitchFamily="49" charset="0"/>
            </a:endParaRPr>
          </a:p>
          <a:p>
            <a:pPr marL="0" indent="0">
              <a:lnSpc>
                <a:spcPct val="120000"/>
              </a:lnSpc>
              <a:spcBef>
                <a:spcPts val="0"/>
              </a:spcBef>
              <a:spcAft>
                <a:spcPts val="0"/>
              </a:spcAft>
              <a:buNone/>
            </a:pPr>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int</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index</a:t>
            </a:r>
            <a:r>
              <a:rPr lang="tr-TR" sz="1200" dirty="0">
                <a:solidFill>
                  <a:srgbClr val="000000"/>
                </a:solidFill>
                <a:highlight>
                  <a:srgbClr val="FFFFFF"/>
                </a:highlight>
                <a:latin typeface="Consolas" panose="020B0609020204030204" pitchFamily="49" charset="0"/>
              </a:rPr>
              <a:t> = </a:t>
            </a:r>
            <a:r>
              <a:rPr lang="tr-TR" sz="1200" dirty="0" err="1">
                <a:solidFill>
                  <a:srgbClr val="000000"/>
                </a:solidFill>
                <a:highlight>
                  <a:srgbClr val="FFFFFF"/>
                </a:highlight>
                <a:latin typeface="Consolas" panose="020B0609020204030204" pitchFamily="49" charset="0"/>
              </a:rPr>
              <a:t>rnd.Next</a:t>
            </a:r>
            <a:r>
              <a:rPr lang="tr-TR" sz="1200" dirty="0">
                <a:solidFill>
                  <a:srgbClr val="000000"/>
                </a:solidFill>
                <a:highlight>
                  <a:srgbClr val="FFFFFF"/>
                </a:highlight>
                <a:latin typeface="Consolas" panose="020B0609020204030204" pitchFamily="49" charset="0"/>
              </a:rPr>
              <a:t>(0, </a:t>
            </a:r>
            <a:r>
              <a:rPr lang="tr-TR" sz="1200" dirty="0" err="1">
                <a:solidFill>
                  <a:srgbClr val="000000"/>
                </a:solidFill>
                <a:highlight>
                  <a:srgbClr val="FFFFFF"/>
                </a:highlight>
                <a:latin typeface="Consolas" panose="020B0609020204030204" pitchFamily="49" charset="0"/>
              </a:rPr>
              <a:t>sayilar.Count</a:t>
            </a:r>
            <a:r>
              <a:rPr lang="tr-TR" sz="1200" dirty="0">
                <a:solidFill>
                  <a:srgbClr val="000000"/>
                </a:solidFill>
                <a:highlight>
                  <a:srgbClr val="FFFFFF"/>
                </a:highlight>
                <a:latin typeface="Consolas" panose="020B0609020204030204" pitchFamily="49" charset="0"/>
              </a:rPr>
              <a:t>);</a:t>
            </a:r>
          </a:p>
          <a:p>
            <a:pPr marL="0" indent="0">
              <a:lnSpc>
                <a:spcPct val="120000"/>
              </a:lnSpc>
              <a:spcBef>
                <a:spcPts val="0"/>
              </a:spcBef>
              <a:spcAft>
                <a:spcPts val="0"/>
              </a:spcAft>
              <a:buNone/>
            </a:pP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tahmin.Add</a:t>
            </a:r>
            <a:r>
              <a:rPr lang="tr-TR" sz="1200" dirty="0">
                <a:solidFill>
                  <a:srgbClr val="000000"/>
                </a:solidFill>
                <a:highlight>
                  <a:srgbClr val="FFFFFF"/>
                </a:highlight>
                <a:latin typeface="Consolas" panose="020B0609020204030204" pitchFamily="49" charset="0"/>
              </a:rPr>
              <a:t>(</a:t>
            </a:r>
            <a:r>
              <a:rPr lang="tr-TR" sz="1200" dirty="0" err="1">
                <a:solidFill>
                  <a:srgbClr val="000000"/>
                </a:solidFill>
                <a:highlight>
                  <a:srgbClr val="FFFFFF"/>
                </a:highlight>
                <a:latin typeface="Consolas" panose="020B0609020204030204" pitchFamily="49" charset="0"/>
              </a:rPr>
              <a:t>sayilar</a:t>
            </a:r>
            <a:r>
              <a:rPr lang="tr-TR" sz="1200" dirty="0">
                <a:solidFill>
                  <a:srgbClr val="000000"/>
                </a:solidFill>
                <a:highlight>
                  <a:srgbClr val="FFFFFF"/>
                </a:highlight>
                <a:latin typeface="Consolas" panose="020B0609020204030204" pitchFamily="49" charset="0"/>
              </a:rPr>
              <a:t>[</a:t>
            </a:r>
            <a:r>
              <a:rPr lang="tr-TR" sz="1200" dirty="0" err="1">
                <a:solidFill>
                  <a:srgbClr val="000000"/>
                </a:solidFill>
                <a:highlight>
                  <a:srgbClr val="FFFFFF"/>
                </a:highlight>
                <a:latin typeface="Consolas" panose="020B0609020204030204" pitchFamily="49" charset="0"/>
              </a:rPr>
              <a:t>index</a:t>
            </a:r>
            <a:r>
              <a:rPr lang="tr-TR" sz="1200" dirty="0">
                <a:solidFill>
                  <a:srgbClr val="000000"/>
                </a:solidFill>
                <a:highlight>
                  <a:srgbClr val="FFFFFF"/>
                </a:highlight>
                <a:latin typeface="Consolas" panose="020B0609020204030204" pitchFamily="49" charset="0"/>
              </a:rPr>
              <a:t>]);</a:t>
            </a:r>
          </a:p>
          <a:p>
            <a:pPr marL="0" indent="0">
              <a:lnSpc>
                <a:spcPct val="120000"/>
              </a:lnSpc>
              <a:spcBef>
                <a:spcPts val="0"/>
              </a:spcBef>
              <a:spcAft>
                <a:spcPts val="0"/>
              </a:spcAft>
              <a:buNone/>
            </a:pP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sayilar.RemoveAt</a:t>
            </a:r>
            <a:r>
              <a:rPr lang="tr-TR" sz="1200" dirty="0">
                <a:solidFill>
                  <a:srgbClr val="000000"/>
                </a:solidFill>
                <a:highlight>
                  <a:srgbClr val="FFFFFF"/>
                </a:highlight>
                <a:latin typeface="Consolas" panose="020B0609020204030204" pitchFamily="49" charset="0"/>
              </a:rPr>
              <a:t>(</a:t>
            </a:r>
            <a:r>
              <a:rPr lang="tr-TR" sz="1200" dirty="0" err="1">
                <a:solidFill>
                  <a:srgbClr val="000000"/>
                </a:solidFill>
                <a:highlight>
                  <a:srgbClr val="FFFFFF"/>
                </a:highlight>
                <a:latin typeface="Consolas" panose="020B0609020204030204" pitchFamily="49" charset="0"/>
              </a:rPr>
              <a:t>index</a:t>
            </a:r>
            <a:r>
              <a:rPr lang="tr-TR" sz="1200" dirty="0">
                <a:solidFill>
                  <a:srgbClr val="000000"/>
                </a:solidFill>
                <a:highlight>
                  <a:srgbClr val="FFFFFF"/>
                </a:highlight>
                <a:latin typeface="Consolas" panose="020B0609020204030204" pitchFamily="49" charset="0"/>
              </a:rPr>
              <a:t>);</a:t>
            </a:r>
          </a:p>
          <a:p>
            <a:pPr marL="0" indent="0">
              <a:lnSpc>
                <a:spcPct val="120000"/>
              </a:lnSpc>
              <a:spcBef>
                <a:spcPts val="0"/>
              </a:spcBef>
              <a:spcAft>
                <a:spcPts val="0"/>
              </a:spcAft>
              <a:buNone/>
            </a:pPr>
            <a:r>
              <a:rPr lang="tr-TR" sz="1200" dirty="0">
                <a:solidFill>
                  <a:srgbClr val="000000"/>
                </a:solidFill>
                <a:highlight>
                  <a:srgbClr val="FFFFFF"/>
                </a:highlight>
                <a:latin typeface="Consolas" panose="020B0609020204030204" pitchFamily="49" charset="0"/>
              </a:rPr>
              <a:t>            }</a:t>
            </a:r>
          </a:p>
        </p:txBody>
      </p:sp>
      <p:sp>
        <p:nvSpPr>
          <p:cNvPr id="4" name="Dikdörtgen 3"/>
          <p:cNvSpPr/>
          <p:nvPr/>
        </p:nvSpPr>
        <p:spPr>
          <a:xfrm>
            <a:off x="7299960" y="2499295"/>
            <a:ext cx="4303776" cy="1848198"/>
          </a:xfrm>
          <a:prstGeom prst="rect">
            <a:avLst/>
          </a:prstGeom>
        </p:spPr>
        <p:txBody>
          <a:bodyPr wrap="square">
            <a:spAutoFit/>
          </a:bodyPr>
          <a:lstStyle/>
          <a:p>
            <a:pPr>
              <a:lnSpc>
                <a:spcPct val="120000"/>
              </a:lnSpc>
            </a:pP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tahmin.Sort</a:t>
            </a:r>
            <a:r>
              <a:rPr lang="tr-TR" sz="1200" dirty="0">
                <a:solidFill>
                  <a:srgbClr val="000000"/>
                </a:solidFill>
                <a:highlight>
                  <a:srgbClr val="FFFFFF"/>
                </a:highlight>
                <a:latin typeface="Consolas" panose="020B0609020204030204" pitchFamily="49" charset="0"/>
              </a:rPr>
              <a:t>();</a:t>
            </a:r>
          </a:p>
          <a:p>
            <a:pPr>
              <a:lnSpc>
                <a:spcPct val="120000"/>
              </a:lnSpc>
            </a:pPr>
            <a:r>
              <a:rPr lang="tr-TR" sz="1200" dirty="0">
                <a:solidFill>
                  <a:srgbClr val="000000"/>
                </a:solidFill>
                <a:highlight>
                  <a:srgbClr val="FFFFFF"/>
                </a:highlight>
                <a:latin typeface="Consolas" panose="020B0609020204030204" pitchFamily="49" charset="0"/>
              </a:rPr>
              <a:t>            Label1.Text = tahmin[0].</a:t>
            </a:r>
            <a:r>
              <a:rPr lang="tr-TR" sz="1200" dirty="0" err="1">
                <a:solidFill>
                  <a:srgbClr val="000000"/>
                </a:solidFill>
                <a:highlight>
                  <a:srgbClr val="FFFFFF"/>
                </a:highlight>
                <a:latin typeface="Consolas" panose="020B0609020204030204" pitchFamily="49" charset="0"/>
              </a:rPr>
              <a:t>ToString</a:t>
            </a:r>
            <a:r>
              <a:rPr lang="tr-TR" sz="1200" dirty="0">
                <a:solidFill>
                  <a:srgbClr val="000000"/>
                </a:solidFill>
                <a:highlight>
                  <a:srgbClr val="FFFFFF"/>
                </a:highlight>
                <a:latin typeface="Consolas" panose="020B0609020204030204" pitchFamily="49" charset="0"/>
              </a:rPr>
              <a:t>();</a:t>
            </a:r>
          </a:p>
          <a:p>
            <a:pPr>
              <a:lnSpc>
                <a:spcPct val="120000"/>
              </a:lnSpc>
            </a:pPr>
            <a:r>
              <a:rPr lang="tr-TR" sz="1200" dirty="0">
                <a:solidFill>
                  <a:srgbClr val="000000"/>
                </a:solidFill>
                <a:highlight>
                  <a:srgbClr val="FFFFFF"/>
                </a:highlight>
                <a:latin typeface="Consolas" panose="020B0609020204030204" pitchFamily="49" charset="0"/>
              </a:rPr>
              <a:t>            Label2.Text = tahmin[1].</a:t>
            </a:r>
            <a:r>
              <a:rPr lang="tr-TR" sz="1200" dirty="0" err="1">
                <a:solidFill>
                  <a:srgbClr val="000000"/>
                </a:solidFill>
                <a:highlight>
                  <a:srgbClr val="FFFFFF"/>
                </a:highlight>
                <a:latin typeface="Consolas" panose="020B0609020204030204" pitchFamily="49" charset="0"/>
              </a:rPr>
              <a:t>ToString</a:t>
            </a:r>
            <a:r>
              <a:rPr lang="tr-TR" sz="1200" dirty="0">
                <a:solidFill>
                  <a:srgbClr val="000000"/>
                </a:solidFill>
                <a:highlight>
                  <a:srgbClr val="FFFFFF"/>
                </a:highlight>
                <a:latin typeface="Consolas" panose="020B0609020204030204" pitchFamily="49" charset="0"/>
              </a:rPr>
              <a:t>();</a:t>
            </a:r>
          </a:p>
          <a:p>
            <a:pPr>
              <a:lnSpc>
                <a:spcPct val="120000"/>
              </a:lnSpc>
            </a:pPr>
            <a:r>
              <a:rPr lang="tr-TR" sz="1200" dirty="0">
                <a:solidFill>
                  <a:srgbClr val="000000"/>
                </a:solidFill>
                <a:highlight>
                  <a:srgbClr val="FFFFFF"/>
                </a:highlight>
                <a:latin typeface="Consolas" panose="020B0609020204030204" pitchFamily="49" charset="0"/>
              </a:rPr>
              <a:t>            Label3.Text = tahmin[2].</a:t>
            </a:r>
            <a:r>
              <a:rPr lang="tr-TR" sz="1200" dirty="0" err="1">
                <a:solidFill>
                  <a:srgbClr val="000000"/>
                </a:solidFill>
                <a:highlight>
                  <a:srgbClr val="FFFFFF"/>
                </a:highlight>
                <a:latin typeface="Consolas" panose="020B0609020204030204" pitchFamily="49" charset="0"/>
              </a:rPr>
              <a:t>ToString</a:t>
            </a:r>
            <a:r>
              <a:rPr lang="tr-TR" sz="1200" dirty="0">
                <a:solidFill>
                  <a:srgbClr val="000000"/>
                </a:solidFill>
                <a:highlight>
                  <a:srgbClr val="FFFFFF"/>
                </a:highlight>
                <a:latin typeface="Consolas" panose="020B0609020204030204" pitchFamily="49" charset="0"/>
              </a:rPr>
              <a:t>();</a:t>
            </a:r>
          </a:p>
          <a:p>
            <a:pPr>
              <a:lnSpc>
                <a:spcPct val="120000"/>
              </a:lnSpc>
            </a:pPr>
            <a:r>
              <a:rPr lang="tr-TR" sz="1200" dirty="0">
                <a:solidFill>
                  <a:srgbClr val="000000"/>
                </a:solidFill>
                <a:highlight>
                  <a:srgbClr val="FFFFFF"/>
                </a:highlight>
                <a:latin typeface="Consolas" panose="020B0609020204030204" pitchFamily="49" charset="0"/>
              </a:rPr>
              <a:t>            Label4.Text = tahmin[3].</a:t>
            </a:r>
            <a:r>
              <a:rPr lang="tr-TR" sz="1200" dirty="0" err="1">
                <a:solidFill>
                  <a:srgbClr val="000000"/>
                </a:solidFill>
                <a:highlight>
                  <a:srgbClr val="FFFFFF"/>
                </a:highlight>
                <a:latin typeface="Consolas" panose="020B0609020204030204" pitchFamily="49" charset="0"/>
              </a:rPr>
              <a:t>ToString</a:t>
            </a:r>
            <a:r>
              <a:rPr lang="tr-TR" sz="1200" dirty="0">
                <a:solidFill>
                  <a:srgbClr val="000000"/>
                </a:solidFill>
                <a:highlight>
                  <a:srgbClr val="FFFFFF"/>
                </a:highlight>
                <a:latin typeface="Consolas" panose="020B0609020204030204" pitchFamily="49" charset="0"/>
              </a:rPr>
              <a:t>();</a:t>
            </a:r>
          </a:p>
          <a:p>
            <a:pPr>
              <a:lnSpc>
                <a:spcPct val="120000"/>
              </a:lnSpc>
            </a:pPr>
            <a:r>
              <a:rPr lang="tr-TR" sz="1200" dirty="0">
                <a:solidFill>
                  <a:srgbClr val="000000"/>
                </a:solidFill>
                <a:highlight>
                  <a:srgbClr val="FFFFFF"/>
                </a:highlight>
                <a:latin typeface="Consolas" panose="020B0609020204030204" pitchFamily="49" charset="0"/>
              </a:rPr>
              <a:t>            Label5.Text = tahmin[4].</a:t>
            </a:r>
            <a:r>
              <a:rPr lang="tr-TR" sz="1200" dirty="0" err="1">
                <a:solidFill>
                  <a:srgbClr val="000000"/>
                </a:solidFill>
                <a:highlight>
                  <a:srgbClr val="FFFFFF"/>
                </a:highlight>
                <a:latin typeface="Consolas" panose="020B0609020204030204" pitchFamily="49" charset="0"/>
              </a:rPr>
              <a:t>ToString</a:t>
            </a:r>
            <a:r>
              <a:rPr lang="tr-TR" sz="1200" dirty="0">
                <a:solidFill>
                  <a:srgbClr val="000000"/>
                </a:solidFill>
                <a:highlight>
                  <a:srgbClr val="FFFFFF"/>
                </a:highlight>
                <a:latin typeface="Consolas" panose="020B0609020204030204" pitchFamily="49" charset="0"/>
              </a:rPr>
              <a:t>();</a:t>
            </a:r>
          </a:p>
          <a:p>
            <a:pPr>
              <a:lnSpc>
                <a:spcPct val="120000"/>
              </a:lnSpc>
            </a:pPr>
            <a:r>
              <a:rPr lang="tr-TR" sz="1200" dirty="0">
                <a:solidFill>
                  <a:srgbClr val="000000"/>
                </a:solidFill>
                <a:highlight>
                  <a:srgbClr val="FFFFFF"/>
                </a:highlight>
                <a:latin typeface="Consolas" panose="020B0609020204030204" pitchFamily="49" charset="0"/>
              </a:rPr>
              <a:t>            Label6.Text = tahmin[5].</a:t>
            </a:r>
            <a:r>
              <a:rPr lang="tr-TR" sz="1200" dirty="0" err="1">
                <a:solidFill>
                  <a:srgbClr val="000000"/>
                </a:solidFill>
                <a:highlight>
                  <a:srgbClr val="FFFFFF"/>
                </a:highlight>
                <a:latin typeface="Consolas" panose="020B0609020204030204" pitchFamily="49" charset="0"/>
              </a:rPr>
              <a:t>ToString</a:t>
            </a:r>
            <a:r>
              <a:rPr lang="tr-TR" sz="1200" dirty="0">
                <a:solidFill>
                  <a:srgbClr val="000000"/>
                </a:solidFill>
                <a:highlight>
                  <a:srgbClr val="FFFFFF"/>
                </a:highlight>
                <a:latin typeface="Consolas" panose="020B0609020204030204" pitchFamily="49" charset="0"/>
              </a:rPr>
              <a:t>();</a:t>
            </a:r>
          </a:p>
          <a:p>
            <a:pPr>
              <a:lnSpc>
                <a:spcPct val="120000"/>
              </a:lnSpc>
            </a:pPr>
            <a:r>
              <a:rPr lang="tr-TR" sz="1200" dirty="0">
                <a:solidFill>
                  <a:srgbClr val="000000"/>
                </a:solidFill>
                <a:highlight>
                  <a:srgbClr val="FFFFFF"/>
                </a:highlight>
                <a:latin typeface="Consolas" panose="020B0609020204030204" pitchFamily="49" charset="0"/>
              </a:rPr>
              <a:t>        }</a:t>
            </a:r>
            <a:endParaRPr lang="tr-TR" sz="1200" dirty="0"/>
          </a:p>
        </p:txBody>
      </p:sp>
    </p:spTree>
    <p:extLst>
      <p:ext uri="{BB962C8B-B14F-4D97-AF65-F5344CB8AC3E}">
        <p14:creationId xmlns:p14="http://schemas.microsoft.com/office/powerpoint/2010/main" val="13726536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4 işlem örneği</a:t>
            </a:r>
          </a:p>
        </p:txBody>
      </p:sp>
      <p:sp>
        <p:nvSpPr>
          <p:cNvPr id="5" name="İçerik Yer Tutucusu 4"/>
          <p:cNvSpPr>
            <a:spLocks noGrp="1"/>
          </p:cNvSpPr>
          <p:nvPr>
            <p:ph idx="1"/>
          </p:nvPr>
        </p:nvSpPr>
        <p:spPr>
          <a:xfrm>
            <a:off x="932688" y="1463040"/>
            <a:ext cx="5907024" cy="5120640"/>
          </a:xfrm>
        </p:spPr>
        <p:txBody>
          <a:bodyPr>
            <a:normAutofit/>
          </a:bodyPr>
          <a:lstStyle/>
          <a:p>
            <a:pPr>
              <a:spcBef>
                <a:spcPts val="0"/>
              </a:spcBef>
              <a:spcAft>
                <a:spcPts val="0"/>
              </a:spcAft>
            </a:pPr>
            <a:r>
              <a:rPr lang="tr-TR" dirty="0" err="1"/>
              <a:t>protected</a:t>
            </a:r>
            <a:r>
              <a:rPr lang="tr-TR" dirty="0"/>
              <a:t> </a:t>
            </a:r>
            <a:r>
              <a:rPr lang="tr-TR" dirty="0" err="1"/>
              <a:t>void</a:t>
            </a:r>
            <a:r>
              <a:rPr lang="tr-TR" dirty="0"/>
              <a:t> Button1_Click(</a:t>
            </a:r>
            <a:r>
              <a:rPr lang="tr-TR" dirty="0" err="1"/>
              <a:t>object</a:t>
            </a:r>
            <a:r>
              <a:rPr lang="tr-TR" dirty="0"/>
              <a:t> </a:t>
            </a:r>
            <a:r>
              <a:rPr lang="tr-TR" dirty="0" err="1"/>
              <a:t>sender</a:t>
            </a:r>
            <a:r>
              <a:rPr lang="tr-TR" dirty="0"/>
              <a:t>, </a:t>
            </a:r>
            <a:r>
              <a:rPr lang="tr-TR" dirty="0" err="1"/>
              <a:t>EventArgs</a:t>
            </a:r>
            <a:r>
              <a:rPr lang="tr-TR" dirty="0"/>
              <a:t> e)</a:t>
            </a:r>
          </a:p>
          <a:p>
            <a:pPr marL="0" indent="0">
              <a:spcBef>
                <a:spcPts val="0"/>
              </a:spcBef>
              <a:spcAft>
                <a:spcPts val="0"/>
              </a:spcAft>
              <a:buNone/>
            </a:pPr>
            <a:r>
              <a:rPr lang="tr-TR" dirty="0"/>
              <a:t>    {</a:t>
            </a:r>
          </a:p>
          <a:p>
            <a:pPr marL="0" indent="0">
              <a:spcBef>
                <a:spcPts val="0"/>
              </a:spcBef>
              <a:spcAft>
                <a:spcPts val="0"/>
              </a:spcAft>
              <a:buNone/>
            </a:pPr>
            <a:r>
              <a:rPr lang="tr-TR" dirty="0"/>
              <a:t>        </a:t>
            </a:r>
            <a:r>
              <a:rPr lang="tr-TR" dirty="0" err="1"/>
              <a:t>double</a:t>
            </a:r>
            <a:r>
              <a:rPr lang="tr-TR" dirty="0"/>
              <a:t> sayi1, sayi2, </a:t>
            </a:r>
            <a:r>
              <a:rPr lang="tr-TR" dirty="0" err="1"/>
              <a:t>sonuc</a:t>
            </a:r>
            <a:r>
              <a:rPr lang="tr-TR" dirty="0"/>
              <a:t>=0;</a:t>
            </a:r>
          </a:p>
          <a:p>
            <a:pPr marL="0" indent="0">
              <a:spcBef>
                <a:spcPts val="0"/>
              </a:spcBef>
              <a:spcAft>
                <a:spcPts val="0"/>
              </a:spcAft>
              <a:buNone/>
            </a:pPr>
            <a:r>
              <a:rPr lang="tr-TR" dirty="0"/>
              <a:t>        sayi1 = </a:t>
            </a:r>
            <a:r>
              <a:rPr lang="tr-TR" dirty="0" err="1"/>
              <a:t>Convert.ToDouble</a:t>
            </a:r>
            <a:r>
              <a:rPr lang="tr-TR" dirty="0"/>
              <a:t>(TextBox1.Text);</a:t>
            </a:r>
          </a:p>
          <a:p>
            <a:pPr marL="0" indent="0">
              <a:spcBef>
                <a:spcPts val="0"/>
              </a:spcBef>
              <a:spcAft>
                <a:spcPts val="0"/>
              </a:spcAft>
              <a:buNone/>
            </a:pPr>
            <a:r>
              <a:rPr lang="tr-TR" dirty="0"/>
              <a:t>        sayi2 = </a:t>
            </a:r>
            <a:r>
              <a:rPr lang="tr-TR" dirty="0" err="1"/>
              <a:t>Convert.ToDouble</a:t>
            </a:r>
            <a:r>
              <a:rPr lang="tr-TR" dirty="0"/>
              <a:t>(TextBox2.Text);</a:t>
            </a:r>
          </a:p>
          <a:p>
            <a:pPr marL="0" indent="0">
              <a:spcBef>
                <a:spcPts val="0"/>
              </a:spcBef>
              <a:spcAft>
                <a:spcPts val="0"/>
              </a:spcAft>
              <a:buNone/>
            </a:pPr>
            <a:r>
              <a:rPr lang="tr-TR" dirty="0"/>
              <a:t>        </a:t>
            </a:r>
            <a:r>
              <a:rPr lang="tr-TR" dirty="0" err="1"/>
              <a:t>if</a:t>
            </a:r>
            <a:r>
              <a:rPr lang="tr-TR" dirty="0"/>
              <a:t>(RadioButton1.Checked)</a:t>
            </a:r>
          </a:p>
          <a:p>
            <a:pPr marL="0" indent="0">
              <a:spcBef>
                <a:spcPts val="0"/>
              </a:spcBef>
              <a:spcAft>
                <a:spcPts val="0"/>
              </a:spcAft>
              <a:buNone/>
            </a:pPr>
            <a:r>
              <a:rPr lang="tr-TR" dirty="0"/>
              <a:t>            </a:t>
            </a:r>
            <a:r>
              <a:rPr lang="tr-TR" dirty="0" err="1"/>
              <a:t>sonuc</a:t>
            </a:r>
            <a:r>
              <a:rPr lang="tr-TR" dirty="0"/>
              <a:t> = sayi1 + sayi2;</a:t>
            </a:r>
          </a:p>
          <a:p>
            <a:pPr marL="0" indent="0">
              <a:spcBef>
                <a:spcPts val="0"/>
              </a:spcBef>
              <a:spcAft>
                <a:spcPts val="0"/>
              </a:spcAft>
              <a:buNone/>
            </a:pPr>
            <a:r>
              <a:rPr lang="tr-TR" dirty="0"/>
              <a:t>        }</a:t>
            </a:r>
          </a:p>
          <a:p>
            <a:pPr marL="0" indent="0">
              <a:spcBef>
                <a:spcPts val="0"/>
              </a:spcBef>
              <a:spcAft>
                <a:spcPts val="0"/>
              </a:spcAft>
              <a:buNone/>
            </a:pPr>
            <a:r>
              <a:rPr lang="tr-TR" dirty="0"/>
              <a:t>        else </a:t>
            </a:r>
            <a:r>
              <a:rPr lang="tr-TR" dirty="0" err="1"/>
              <a:t>if</a:t>
            </a:r>
            <a:r>
              <a:rPr lang="tr-TR" dirty="0"/>
              <a:t>(RadioButton2.Checked)</a:t>
            </a:r>
          </a:p>
          <a:p>
            <a:pPr marL="0" indent="0">
              <a:spcBef>
                <a:spcPts val="0"/>
              </a:spcBef>
              <a:spcAft>
                <a:spcPts val="0"/>
              </a:spcAft>
              <a:buNone/>
            </a:pPr>
            <a:r>
              <a:rPr lang="tr-TR" dirty="0"/>
              <a:t>        {</a:t>
            </a:r>
          </a:p>
          <a:p>
            <a:pPr marL="0" indent="0">
              <a:spcBef>
                <a:spcPts val="0"/>
              </a:spcBef>
              <a:spcAft>
                <a:spcPts val="0"/>
              </a:spcAft>
              <a:buNone/>
            </a:pPr>
            <a:r>
              <a:rPr lang="tr-TR" dirty="0"/>
              <a:t>            </a:t>
            </a:r>
            <a:r>
              <a:rPr lang="tr-TR" dirty="0" err="1"/>
              <a:t>sonuc</a:t>
            </a:r>
            <a:r>
              <a:rPr lang="tr-TR" dirty="0"/>
              <a:t> = sayi1 - sayi2;</a:t>
            </a:r>
          </a:p>
          <a:p>
            <a:pPr marL="0" indent="0">
              <a:spcBef>
                <a:spcPts val="0"/>
              </a:spcBef>
              <a:spcAft>
                <a:spcPts val="0"/>
              </a:spcAft>
              <a:buNone/>
            </a:pPr>
            <a:r>
              <a:rPr lang="tr-TR" dirty="0"/>
              <a:t>        }</a:t>
            </a:r>
          </a:p>
          <a:p>
            <a:pPr marL="0" indent="0">
              <a:buNone/>
            </a:pPr>
            <a:r>
              <a:rPr lang="tr-TR" dirty="0"/>
              <a:t>   </a:t>
            </a: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7185" y="1234059"/>
            <a:ext cx="5572125" cy="2066925"/>
          </a:xfrm>
          <a:prstGeom prst="rect">
            <a:avLst/>
          </a:prstGeom>
        </p:spPr>
      </p:pic>
      <p:sp>
        <p:nvSpPr>
          <p:cNvPr id="3" name="Dikdörtgen 2"/>
          <p:cNvSpPr/>
          <p:nvPr/>
        </p:nvSpPr>
        <p:spPr>
          <a:xfrm>
            <a:off x="7528560" y="3083296"/>
            <a:ext cx="4480750" cy="3436376"/>
          </a:xfrm>
          <a:prstGeom prst="rect">
            <a:avLst/>
          </a:prstGeom>
        </p:spPr>
        <p:txBody>
          <a:bodyPr wrap="square">
            <a:spAutoFit/>
          </a:bodyPr>
          <a:lstStyle/>
          <a:p>
            <a:r>
              <a:rPr lang="tr-TR" dirty="0"/>
              <a:t>     else </a:t>
            </a:r>
            <a:r>
              <a:rPr lang="tr-TR" dirty="0" err="1"/>
              <a:t>if</a:t>
            </a:r>
            <a:r>
              <a:rPr lang="tr-TR" dirty="0"/>
              <a:t> (RadioButton3.Checked)</a:t>
            </a:r>
          </a:p>
          <a:p>
            <a:r>
              <a:rPr lang="tr-TR" dirty="0"/>
              <a:t>        {</a:t>
            </a:r>
          </a:p>
          <a:p>
            <a:r>
              <a:rPr lang="tr-TR" dirty="0"/>
              <a:t>            </a:t>
            </a:r>
            <a:r>
              <a:rPr lang="tr-TR" dirty="0" err="1"/>
              <a:t>sonuc</a:t>
            </a:r>
            <a:r>
              <a:rPr lang="tr-TR" dirty="0"/>
              <a:t> = sayi1 * sayi2;</a:t>
            </a:r>
          </a:p>
          <a:p>
            <a:r>
              <a:rPr lang="tr-TR" dirty="0"/>
              <a:t>        }</a:t>
            </a:r>
          </a:p>
          <a:p>
            <a:r>
              <a:rPr lang="tr-TR" dirty="0"/>
              <a:t>        else</a:t>
            </a:r>
          </a:p>
          <a:p>
            <a:r>
              <a:rPr lang="tr-TR" dirty="0"/>
              <a:t>        {</a:t>
            </a:r>
          </a:p>
          <a:p>
            <a:r>
              <a:rPr lang="tr-TR" dirty="0"/>
              <a:t>            </a:t>
            </a:r>
            <a:r>
              <a:rPr lang="tr-TR" dirty="0" err="1"/>
              <a:t>sonuc</a:t>
            </a:r>
            <a:r>
              <a:rPr lang="tr-TR" dirty="0"/>
              <a:t> = sayi1 / sayi2;</a:t>
            </a:r>
          </a:p>
          <a:p>
            <a:r>
              <a:rPr lang="tr-TR" dirty="0"/>
              <a:t>        }</a:t>
            </a:r>
          </a:p>
          <a:p>
            <a:r>
              <a:rPr lang="tr-TR" dirty="0"/>
              <a:t> </a:t>
            </a:r>
          </a:p>
          <a:p>
            <a:r>
              <a:rPr lang="tr-TR" dirty="0"/>
              <a:t>        Label4.Text = </a:t>
            </a:r>
            <a:r>
              <a:rPr lang="tr-TR" dirty="0" err="1"/>
              <a:t>sonuc.ToString</a:t>
            </a:r>
            <a:r>
              <a:rPr lang="tr-TR" dirty="0"/>
              <a:t>();</a:t>
            </a:r>
          </a:p>
          <a:p>
            <a:r>
              <a:rPr lang="tr-TR" dirty="0"/>
              <a:t>    }</a:t>
            </a:r>
          </a:p>
          <a:p>
            <a:r>
              <a:rPr lang="tr-TR" dirty="0"/>
              <a:t>}</a:t>
            </a:r>
          </a:p>
        </p:txBody>
      </p:sp>
      <p:cxnSp>
        <p:nvCxnSpPr>
          <p:cNvPr id="7" name="Dirsek Bağlayıcısı 6"/>
          <p:cNvCxnSpPr/>
          <p:nvPr/>
        </p:nvCxnSpPr>
        <p:spPr>
          <a:xfrm flipV="1">
            <a:off x="3346704" y="3300984"/>
            <a:ext cx="4526280" cy="2779776"/>
          </a:xfrm>
          <a:prstGeom prst="bentConnector3">
            <a:avLst>
              <a:gd name="adj1" fmla="val 8414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2035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05053" y="2727706"/>
            <a:ext cx="4038600" cy="1657350"/>
          </a:xfrm>
        </p:spPr>
      </p:pic>
      <p:sp>
        <p:nvSpPr>
          <p:cNvPr id="5" name="Dikdörtgen 4"/>
          <p:cNvSpPr/>
          <p:nvPr/>
        </p:nvSpPr>
        <p:spPr>
          <a:xfrm>
            <a:off x="1210056" y="2232904"/>
            <a:ext cx="6096000" cy="3416320"/>
          </a:xfrm>
          <a:prstGeom prst="rect">
            <a:avLst/>
          </a:prstGeom>
        </p:spPr>
        <p:txBody>
          <a:bodyPr>
            <a:spAutoFit/>
          </a:bodyPr>
          <a:lstStyle/>
          <a:p>
            <a:r>
              <a:rPr lang="tr-TR" dirty="0" err="1"/>
              <a:t>protected</a:t>
            </a:r>
            <a:r>
              <a:rPr lang="tr-TR" dirty="0"/>
              <a:t> </a:t>
            </a:r>
            <a:r>
              <a:rPr lang="tr-TR" dirty="0" err="1"/>
              <a:t>void</a:t>
            </a:r>
            <a:r>
              <a:rPr lang="tr-TR" dirty="0"/>
              <a:t> Button1_Click(</a:t>
            </a:r>
            <a:r>
              <a:rPr lang="tr-TR" dirty="0" err="1"/>
              <a:t>object</a:t>
            </a:r>
            <a:r>
              <a:rPr lang="tr-TR" dirty="0"/>
              <a:t> </a:t>
            </a:r>
            <a:r>
              <a:rPr lang="tr-TR" dirty="0" err="1"/>
              <a:t>sender</a:t>
            </a:r>
            <a:r>
              <a:rPr lang="tr-TR" dirty="0"/>
              <a:t>, </a:t>
            </a:r>
            <a:r>
              <a:rPr lang="tr-TR" dirty="0" err="1"/>
              <a:t>EventArgs</a:t>
            </a:r>
            <a:r>
              <a:rPr lang="tr-TR" dirty="0"/>
              <a:t> e)</a:t>
            </a:r>
          </a:p>
          <a:p>
            <a:r>
              <a:rPr lang="tr-TR" dirty="0"/>
              <a:t>        {</a:t>
            </a:r>
          </a:p>
          <a:p>
            <a:r>
              <a:rPr lang="tr-TR" dirty="0"/>
              <a:t>            </a:t>
            </a:r>
            <a:r>
              <a:rPr lang="tr-TR" dirty="0" err="1"/>
              <a:t>int</a:t>
            </a:r>
            <a:r>
              <a:rPr lang="tr-TR" dirty="0"/>
              <a:t> </a:t>
            </a:r>
            <a:r>
              <a:rPr lang="tr-TR" dirty="0" err="1"/>
              <a:t>kisa</a:t>
            </a:r>
            <a:r>
              <a:rPr lang="tr-TR" dirty="0"/>
              <a:t>, uzun;</a:t>
            </a:r>
          </a:p>
          <a:p>
            <a:r>
              <a:rPr lang="tr-TR" dirty="0"/>
              <a:t>            </a:t>
            </a:r>
            <a:r>
              <a:rPr lang="tr-TR" dirty="0" err="1"/>
              <a:t>kisa</a:t>
            </a:r>
            <a:r>
              <a:rPr lang="tr-TR" dirty="0"/>
              <a:t> = Convert.ToInt32(TextBox1.Text);</a:t>
            </a:r>
          </a:p>
          <a:p>
            <a:r>
              <a:rPr lang="tr-TR" dirty="0"/>
              <a:t>            uzun = Convert.ToInt32(TextBox2.Text);</a:t>
            </a:r>
          </a:p>
          <a:p>
            <a:r>
              <a:rPr lang="tr-TR" dirty="0"/>
              <a:t>            </a:t>
            </a:r>
            <a:r>
              <a:rPr lang="tr-TR" dirty="0" err="1"/>
              <a:t>int</a:t>
            </a:r>
            <a:r>
              <a:rPr lang="tr-TR" dirty="0"/>
              <a:t> alan = </a:t>
            </a:r>
            <a:r>
              <a:rPr lang="tr-TR" dirty="0" err="1"/>
              <a:t>kisa</a:t>
            </a:r>
            <a:r>
              <a:rPr lang="tr-TR" dirty="0"/>
              <a:t> * uzun;</a:t>
            </a:r>
          </a:p>
          <a:p>
            <a:r>
              <a:rPr lang="tr-TR" dirty="0"/>
              <a:t>            </a:t>
            </a:r>
            <a:r>
              <a:rPr lang="tr-TR" dirty="0" err="1"/>
              <a:t>int</a:t>
            </a:r>
            <a:r>
              <a:rPr lang="tr-TR" dirty="0"/>
              <a:t> </a:t>
            </a:r>
            <a:r>
              <a:rPr lang="tr-TR" dirty="0" err="1"/>
              <a:t>cevre</a:t>
            </a:r>
            <a:r>
              <a:rPr lang="tr-TR" dirty="0"/>
              <a:t> = (</a:t>
            </a:r>
            <a:r>
              <a:rPr lang="tr-TR" dirty="0" err="1"/>
              <a:t>kisa</a:t>
            </a:r>
            <a:r>
              <a:rPr lang="tr-TR" dirty="0"/>
              <a:t> + uzun) * 2;</a:t>
            </a:r>
          </a:p>
          <a:p>
            <a:r>
              <a:rPr lang="tr-TR" dirty="0"/>
              <a:t>            Label3.Text = "Alan = " + alan;</a:t>
            </a:r>
          </a:p>
          <a:p>
            <a:r>
              <a:rPr lang="tr-TR" dirty="0"/>
              <a:t>            Label4.Text = "Çevre = " + </a:t>
            </a:r>
            <a:r>
              <a:rPr lang="tr-TR" dirty="0" err="1"/>
              <a:t>cevre</a:t>
            </a:r>
            <a:r>
              <a:rPr lang="tr-TR" dirty="0"/>
              <a:t>;</a:t>
            </a:r>
          </a:p>
          <a:p>
            <a:r>
              <a:rPr lang="tr-TR" dirty="0"/>
              <a:t> </a:t>
            </a:r>
          </a:p>
          <a:p>
            <a:r>
              <a:rPr lang="tr-TR" dirty="0"/>
              <a:t>        }</a:t>
            </a:r>
            <a:endParaRPr lang="tr-TR" dirty="0">
              <a:effectLst/>
            </a:endParaRPr>
          </a:p>
        </p:txBody>
      </p:sp>
    </p:spTree>
    <p:extLst>
      <p:ext uri="{BB962C8B-B14F-4D97-AF65-F5344CB8AC3E}">
        <p14:creationId xmlns:p14="http://schemas.microsoft.com/office/powerpoint/2010/main" val="475006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Taksitli Fiyat</a:t>
            </a: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6240" y="1752119"/>
            <a:ext cx="4241043" cy="3389949"/>
          </a:xfrm>
        </p:spPr>
      </p:pic>
    </p:spTree>
    <p:extLst>
      <p:ext uri="{BB962C8B-B14F-4D97-AF65-F5344CB8AC3E}">
        <p14:creationId xmlns:p14="http://schemas.microsoft.com/office/powerpoint/2010/main" val="9789653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4809744" y="1362456"/>
            <a:ext cx="7382256" cy="5358384"/>
          </a:xfrm>
        </p:spPr>
        <p:txBody>
          <a:bodyPr>
            <a:normAutofit lnSpcReduction="10000"/>
          </a:bodyPr>
          <a:lstStyle/>
          <a:p>
            <a:pPr marL="0" indent="0">
              <a:spcBef>
                <a:spcPts val="0"/>
              </a:spcBef>
              <a:spcAft>
                <a:spcPts val="0"/>
              </a:spcAft>
              <a:buNone/>
            </a:pPr>
            <a:r>
              <a:rPr lang="tr-TR" dirty="0" err="1">
                <a:solidFill>
                  <a:srgbClr val="0000FF"/>
                </a:solidFill>
              </a:rPr>
              <a:t>protected</a:t>
            </a:r>
            <a:r>
              <a:rPr lang="tr-TR" dirty="0">
                <a:solidFill>
                  <a:srgbClr val="0000FF"/>
                </a:solidFill>
              </a:rPr>
              <a:t> </a:t>
            </a:r>
            <a:r>
              <a:rPr lang="tr-TR" dirty="0" err="1">
                <a:solidFill>
                  <a:srgbClr val="0000FF"/>
                </a:solidFill>
              </a:rPr>
              <a:t>void</a:t>
            </a:r>
            <a:r>
              <a:rPr lang="tr-TR" dirty="0">
                <a:solidFill>
                  <a:srgbClr val="0000FF"/>
                </a:solidFill>
              </a:rPr>
              <a:t> </a:t>
            </a:r>
            <a:r>
              <a:rPr lang="tr-TR" dirty="0" err="1">
                <a:solidFill>
                  <a:srgbClr val="0000FF"/>
                </a:solidFill>
              </a:rPr>
              <a:t>Page_Load</a:t>
            </a:r>
            <a:r>
              <a:rPr lang="tr-TR" dirty="0">
                <a:solidFill>
                  <a:srgbClr val="0000FF"/>
                </a:solidFill>
              </a:rPr>
              <a:t>(</a:t>
            </a:r>
            <a:r>
              <a:rPr lang="tr-TR" dirty="0" err="1">
                <a:solidFill>
                  <a:srgbClr val="0000FF"/>
                </a:solidFill>
              </a:rPr>
              <a:t>object</a:t>
            </a:r>
            <a:r>
              <a:rPr lang="tr-TR" dirty="0">
                <a:solidFill>
                  <a:srgbClr val="0000FF"/>
                </a:solidFill>
              </a:rPr>
              <a:t> </a:t>
            </a:r>
            <a:r>
              <a:rPr lang="tr-TR" dirty="0" err="1">
                <a:solidFill>
                  <a:srgbClr val="0000FF"/>
                </a:solidFill>
              </a:rPr>
              <a:t>sender</a:t>
            </a:r>
            <a:r>
              <a:rPr lang="tr-TR" dirty="0">
                <a:solidFill>
                  <a:srgbClr val="0000FF"/>
                </a:solidFill>
              </a:rPr>
              <a:t>, </a:t>
            </a:r>
            <a:r>
              <a:rPr lang="tr-TR" dirty="0" err="1">
                <a:solidFill>
                  <a:srgbClr val="0000FF"/>
                </a:solidFill>
              </a:rPr>
              <a:t>EventArgs</a:t>
            </a:r>
            <a:r>
              <a:rPr lang="tr-TR" dirty="0">
                <a:solidFill>
                  <a:srgbClr val="0000FF"/>
                </a:solidFill>
              </a:rPr>
              <a:t> e)</a:t>
            </a:r>
            <a:endParaRPr lang="tr-TR" dirty="0"/>
          </a:p>
          <a:p>
            <a:pPr marL="0" indent="0">
              <a:spcBef>
                <a:spcPts val="0"/>
              </a:spcBef>
              <a:spcAft>
                <a:spcPts val="0"/>
              </a:spcAft>
              <a:buNone/>
            </a:pPr>
            <a:r>
              <a:rPr lang="tr-TR" dirty="0">
                <a:solidFill>
                  <a:srgbClr val="0000FF"/>
                </a:solidFill>
              </a:rPr>
              <a:t>        {</a:t>
            </a:r>
            <a:endParaRPr lang="tr-TR" dirty="0"/>
          </a:p>
          <a:p>
            <a:pPr marL="0" indent="0">
              <a:spcBef>
                <a:spcPts val="0"/>
              </a:spcBef>
              <a:spcAft>
                <a:spcPts val="0"/>
              </a:spcAft>
              <a:buNone/>
            </a:pPr>
            <a:r>
              <a:rPr lang="tr-TR" dirty="0">
                <a:solidFill>
                  <a:srgbClr val="0000FF"/>
                </a:solidFill>
              </a:rPr>
              <a:t>            </a:t>
            </a:r>
            <a:r>
              <a:rPr lang="tr-TR" dirty="0" err="1">
                <a:solidFill>
                  <a:srgbClr val="0000FF"/>
                </a:solidFill>
              </a:rPr>
              <a:t>txtTaksitFiyat.Text</a:t>
            </a:r>
            <a:r>
              <a:rPr lang="tr-TR" dirty="0">
                <a:solidFill>
                  <a:srgbClr val="0000FF"/>
                </a:solidFill>
              </a:rPr>
              <a:t> = "</a:t>
            </a:r>
            <a:r>
              <a:rPr lang="tr-TR">
                <a:solidFill>
                  <a:srgbClr val="0000FF"/>
                </a:solidFill>
              </a:rPr>
              <a:t>0";      </a:t>
            </a:r>
            <a:endParaRPr lang="tr-TR" dirty="0"/>
          </a:p>
          <a:p>
            <a:pPr marL="0" indent="0">
              <a:spcBef>
                <a:spcPts val="0"/>
              </a:spcBef>
              <a:spcAft>
                <a:spcPts val="0"/>
              </a:spcAft>
              <a:buNone/>
            </a:pPr>
            <a:r>
              <a:rPr lang="tr-TR" dirty="0">
                <a:solidFill>
                  <a:srgbClr val="0000FF"/>
                </a:solidFill>
              </a:rPr>
              <a:t>            </a:t>
            </a:r>
            <a:r>
              <a:rPr lang="tr-TR" dirty="0" err="1">
                <a:solidFill>
                  <a:srgbClr val="0000FF"/>
                </a:solidFill>
              </a:rPr>
              <a:t>txtFiyat.Text</a:t>
            </a:r>
            <a:r>
              <a:rPr lang="tr-TR" dirty="0">
                <a:solidFill>
                  <a:srgbClr val="0000FF"/>
                </a:solidFill>
              </a:rPr>
              <a:t> = "100";</a:t>
            </a:r>
            <a:endParaRPr lang="tr-TR" dirty="0"/>
          </a:p>
          <a:p>
            <a:pPr marL="0" indent="0">
              <a:spcBef>
                <a:spcPts val="0"/>
              </a:spcBef>
              <a:spcAft>
                <a:spcPts val="0"/>
              </a:spcAft>
              <a:buNone/>
            </a:pPr>
            <a:r>
              <a:rPr lang="tr-TR" dirty="0">
                <a:solidFill>
                  <a:srgbClr val="0000FF"/>
                </a:solidFill>
              </a:rPr>
              <a:t>        }</a:t>
            </a:r>
            <a:endParaRPr lang="tr-TR" dirty="0"/>
          </a:p>
          <a:p>
            <a:pPr marL="0" indent="0">
              <a:spcBef>
                <a:spcPts val="0"/>
              </a:spcBef>
              <a:spcAft>
                <a:spcPts val="0"/>
              </a:spcAft>
              <a:buNone/>
            </a:pPr>
            <a:r>
              <a:rPr lang="tr-TR" dirty="0">
                <a:solidFill>
                  <a:srgbClr val="0000FF"/>
                </a:solidFill>
              </a:rPr>
              <a:t>        </a:t>
            </a:r>
            <a:r>
              <a:rPr lang="tr-TR" dirty="0" err="1">
                <a:solidFill>
                  <a:srgbClr val="0000FF"/>
                </a:solidFill>
              </a:rPr>
              <a:t>protected</a:t>
            </a:r>
            <a:r>
              <a:rPr lang="tr-TR" dirty="0">
                <a:solidFill>
                  <a:srgbClr val="0000FF"/>
                </a:solidFill>
              </a:rPr>
              <a:t> </a:t>
            </a:r>
            <a:r>
              <a:rPr lang="tr-TR" dirty="0" err="1">
                <a:solidFill>
                  <a:srgbClr val="0000FF"/>
                </a:solidFill>
              </a:rPr>
              <a:t>void</a:t>
            </a:r>
            <a:r>
              <a:rPr lang="tr-TR" dirty="0">
                <a:solidFill>
                  <a:srgbClr val="0000FF"/>
                </a:solidFill>
              </a:rPr>
              <a:t> RadyoBtn3_CheckedChanged(</a:t>
            </a:r>
            <a:r>
              <a:rPr lang="tr-TR" dirty="0" err="1">
                <a:solidFill>
                  <a:srgbClr val="0000FF"/>
                </a:solidFill>
              </a:rPr>
              <a:t>object</a:t>
            </a:r>
            <a:r>
              <a:rPr lang="tr-TR" dirty="0">
                <a:solidFill>
                  <a:srgbClr val="0000FF"/>
                </a:solidFill>
              </a:rPr>
              <a:t> </a:t>
            </a:r>
            <a:r>
              <a:rPr lang="tr-TR" dirty="0" err="1">
                <a:solidFill>
                  <a:srgbClr val="0000FF"/>
                </a:solidFill>
              </a:rPr>
              <a:t>sender</a:t>
            </a:r>
            <a:r>
              <a:rPr lang="tr-TR" dirty="0">
                <a:solidFill>
                  <a:srgbClr val="0000FF"/>
                </a:solidFill>
              </a:rPr>
              <a:t>, </a:t>
            </a:r>
            <a:r>
              <a:rPr lang="tr-TR" dirty="0" err="1">
                <a:solidFill>
                  <a:srgbClr val="0000FF"/>
                </a:solidFill>
              </a:rPr>
              <a:t>EventArgs</a:t>
            </a:r>
            <a:r>
              <a:rPr lang="tr-TR" dirty="0">
                <a:solidFill>
                  <a:srgbClr val="0000FF"/>
                </a:solidFill>
              </a:rPr>
              <a:t> e)</a:t>
            </a:r>
            <a:endParaRPr lang="tr-TR" dirty="0"/>
          </a:p>
          <a:p>
            <a:pPr marL="0" indent="0">
              <a:spcBef>
                <a:spcPts val="0"/>
              </a:spcBef>
              <a:spcAft>
                <a:spcPts val="0"/>
              </a:spcAft>
              <a:buNone/>
            </a:pPr>
            <a:r>
              <a:rPr lang="tr-TR" dirty="0">
                <a:solidFill>
                  <a:srgbClr val="0000FF"/>
                </a:solidFill>
              </a:rPr>
              <a:t>        {</a:t>
            </a:r>
            <a:endParaRPr lang="tr-TR" dirty="0"/>
          </a:p>
          <a:p>
            <a:pPr marL="0" indent="0">
              <a:spcBef>
                <a:spcPts val="0"/>
              </a:spcBef>
              <a:spcAft>
                <a:spcPts val="0"/>
              </a:spcAft>
              <a:buNone/>
            </a:pPr>
            <a:r>
              <a:rPr lang="tr-TR" dirty="0">
                <a:solidFill>
                  <a:srgbClr val="0000FF"/>
                </a:solidFill>
              </a:rPr>
              <a:t>            </a:t>
            </a:r>
            <a:r>
              <a:rPr lang="tr-TR" dirty="0" err="1">
                <a:solidFill>
                  <a:srgbClr val="0000FF"/>
                </a:solidFill>
              </a:rPr>
              <a:t>double</a:t>
            </a:r>
            <a:r>
              <a:rPr lang="tr-TR" dirty="0">
                <a:solidFill>
                  <a:srgbClr val="0000FF"/>
                </a:solidFill>
              </a:rPr>
              <a:t> taksit = </a:t>
            </a:r>
            <a:r>
              <a:rPr lang="tr-TR" dirty="0" err="1">
                <a:solidFill>
                  <a:srgbClr val="0000FF"/>
                </a:solidFill>
              </a:rPr>
              <a:t>Math.Round</a:t>
            </a:r>
            <a:r>
              <a:rPr lang="tr-TR" dirty="0">
                <a:solidFill>
                  <a:srgbClr val="0000FF"/>
                </a:solidFill>
              </a:rPr>
              <a:t>(</a:t>
            </a:r>
            <a:r>
              <a:rPr lang="tr-TR" dirty="0" err="1">
                <a:solidFill>
                  <a:srgbClr val="0000FF"/>
                </a:solidFill>
              </a:rPr>
              <a:t>double.Parse</a:t>
            </a:r>
            <a:r>
              <a:rPr lang="tr-TR" dirty="0">
                <a:solidFill>
                  <a:srgbClr val="0000FF"/>
                </a:solidFill>
              </a:rPr>
              <a:t>(</a:t>
            </a:r>
            <a:r>
              <a:rPr lang="tr-TR" dirty="0" err="1">
                <a:solidFill>
                  <a:srgbClr val="0000FF"/>
                </a:solidFill>
              </a:rPr>
              <a:t>txtFiyat.Text</a:t>
            </a:r>
            <a:r>
              <a:rPr lang="tr-TR" dirty="0">
                <a:solidFill>
                  <a:srgbClr val="0000FF"/>
                </a:solidFill>
              </a:rPr>
              <a:t>) / 3.0,2);</a:t>
            </a:r>
            <a:endParaRPr lang="tr-TR" dirty="0"/>
          </a:p>
          <a:p>
            <a:pPr marL="0" indent="0">
              <a:spcBef>
                <a:spcPts val="0"/>
              </a:spcBef>
              <a:spcAft>
                <a:spcPts val="0"/>
              </a:spcAft>
              <a:buNone/>
            </a:pPr>
            <a:r>
              <a:rPr lang="tr-TR" dirty="0">
                <a:solidFill>
                  <a:srgbClr val="0000FF"/>
                </a:solidFill>
              </a:rPr>
              <a:t>            </a:t>
            </a:r>
            <a:r>
              <a:rPr lang="tr-TR" dirty="0" err="1">
                <a:solidFill>
                  <a:srgbClr val="0000FF"/>
                </a:solidFill>
              </a:rPr>
              <a:t>txtTaksitFiyat.Text</a:t>
            </a:r>
            <a:r>
              <a:rPr lang="tr-TR" dirty="0">
                <a:solidFill>
                  <a:srgbClr val="0000FF"/>
                </a:solidFill>
              </a:rPr>
              <a:t> = </a:t>
            </a:r>
            <a:r>
              <a:rPr lang="tr-TR" dirty="0" err="1">
                <a:solidFill>
                  <a:srgbClr val="0000FF"/>
                </a:solidFill>
              </a:rPr>
              <a:t>taksit.ToString</a:t>
            </a:r>
            <a:r>
              <a:rPr lang="tr-TR" dirty="0">
                <a:solidFill>
                  <a:srgbClr val="0000FF"/>
                </a:solidFill>
              </a:rPr>
              <a:t>();</a:t>
            </a:r>
            <a:endParaRPr lang="tr-TR" dirty="0"/>
          </a:p>
          <a:p>
            <a:pPr marL="0" indent="0">
              <a:spcBef>
                <a:spcPts val="0"/>
              </a:spcBef>
              <a:spcAft>
                <a:spcPts val="0"/>
              </a:spcAft>
              <a:buNone/>
            </a:pPr>
            <a:r>
              <a:rPr lang="tr-TR" dirty="0">
                <a:solidFill>
                  <a:srgbClr val="0000FF"/>
                </a:solidFill>
              </a:rPr>
              <a:t>        }</a:t>
            </a:r>
            <a:endParaRPr lang="tr-TR" dirty="0"/>
          </a:p>
          <a:p>
            <a:pPr marL="0" indent="0">
              <a:spcBef>
                <a:spcPts val="0"/>
              </a:spcBef>
              <a:spcAft>
                <a:spcPts val="0"/>
              </a:spcAft>
              <a:buNone/>
            </a:pPr>
            <a:r>
              <a:rPr lang="tr-TR" dirty="0">
                <a:solidFill>
                  <a:srgbClr val="0000FF"/>
                </a:solidFill>
              </a:rPr>
              <a:t>        </a:t>
            </a:r>
            <a:r>
              <a:rPr lang="tr-TR" dirty="0" err="1">
                <a:solidFill>
                  <a:srgbClr val="0000FF"/>
                </a:solidFill>
              </a:rPr>
              <a:t>protected</a:t>
            </a:r>
            <a:r>
              <a:rPr lang="tr-TR" dirty="0">
                <a:solidFill>
                  <a:srgbClr val="0000FF"/>
                </a:solidFill>
              </a:rPr>
              <a:t> </a:t>
            </a:r>
            <a:r>
              <a:rPr lang="tr-TR" dirty="0" err="1">
                <a:solidFill>
                  <a:srgbClr val="0000FF"/>
                </a:solidFill>
              </a:rPr>
              <a:t>void</a:t>
            </a:r>
            <a:r>
              <a:rPr lang="tr-TR" dirty="0">
                <a:solidFill>
                  <a:srgbClr val="0000FF"/>
                </a:solidFill>
              </a:rPr>
              <a:t> RadyoBtn6_CheckedChanged(</a:t>
            </a:r>
            <a:r>
              <a:rPr lang="tr-TR" dirty="0" err="1">
                <a:solidFill>
                  <a:srgbClr val="0000FF"/>
                </a:solidFill>
              </a:rPr>
              <a:t>object</a:t>
            </a:r>
            <a:r>
              <a:rPr lang="tr-TR" dirty="0">
                <a:solidFill>
                  <a:srgbClr val="0000FF"/>
                </a:solidFill>
              </a:rPr>
              <a:t> </a:t>
            </a:r>
            <a:r>
              <a:rPr lang="tr-TR" dirty="0" err="1">
                <a:solidFill>
                  <a:srgbClr val="0000FF"/>
                </a:solidFill>
              </a:rPr>
              <a:t>sender</a:t>
            </a:r>
            <a:r>
              <a:rPr lang="tr-TR" dirty="0">
                <a:solidFill>
                  <a:srgbClr val="0000FF"/>
                </a:solidFill>
              </a:rPr>
              <a:t>, </a:t>
            </a:r>
            <a:r>
              <a:rPr lang="tr-TR" dirty="0" err="1">
                <a:solidFill>
                  <a:srgbClr val="0000FF"/>
                </a:solidFill>
              </a:rPr>
              <a:t>EventArgs</a:t>
            </a:r>
            <a:r>
              <a:rPr lang="tr-TR" dirty="0">
                <a:solidFill>
                  <a:srgbClr val="0000FF"/>
                </a:solidFill>
              </a:rPr>
              <a:t> e)</a:t>
            </a:r>
            <a:endParaRPr lang="tr-TR" dirty="0"/>
          </a:p>
          <a:p>
            <a:pPr marL="0" indent="0">
              <a:spcBef>
                <a:spcPts val="0"/>
              </a:spcBef>
              <a:spcAft>
                <a:spcPts val="0"/>
              </a:spcAft>
              <a:buNone/>
            </a:pPr>
            <a:r>
              <a:rPr lang="tr-TR" dirty="0">
                <a:solidFill>
                  <a:srgbClr val="0000FF"/>
                </a:solidFill>
              </a:rPr>
              <a:t>        {</a:t>
            </a:r>
            <a:endParaRPr lang="tr-TR" dirty="0"/>
          </a:p>
          <a:p>
            <a:pPr marL="0" indent="0">
              <a:spcBef>
                <a:spcPts val="0"/>
              </a:spcBef>
              <a:spcAft>
                <a:spcPts val="0"/>
              </a:spcAft>
              <a:buNone/>
            </a:pPr>
            <a:r>
              <a:rPr lang="tr-TR" dirty="0">
                <a:solidFill>
                  <a:srgbClr val="0000FF"/>
                </a:solidFill>
              </a:rPr>
              <a:t>            </a:t>
            </a:r>
            <a:r>
              <a:rPr lang="tr-TR" dirty="0" err="1">
                <a:solidFill>
                  <a:srgbClr val="0000FF"/>
                </a:solidFill>
              </a:rPr>
              <a:t>double</a:t>
            </a:r>
            <a:r>
              <a:rPr lang="tr-TR" dirty="0">
                <a:solidFill>
                  <a:srgbClr val="0000FF"/>
                </a:solidFill>
              </a:rPr>
              <a:t> taksit = </a:t>
            </a:r>
            <a:r>
              <a:rPr lang="tr-TR" dirty="0" err="1">
                <a:solidFill>
                  <a:srgbClr val="0000FF"/>
                </a:solidFill>
              </a:rPr>
              <a:t>Math.Round</a:t>
            </a:r>
            <a:r>
              <a:rPr lang="tr-TR" dirty="0">
                <a:solidFill>
                  <a:srgbClr val="0000FF"/>
                </a:solidFill>
              </a:rPr>
              <a:t>(</a:t>
            </a:r>
            <a:r>
              <a:rPr lang="tr-TR" dirty="0" err="1">
                <a:solidFill>
                  <a:srgbClr val="0000FF"/>
                </a:solidFill>
              </a:rPr>
              <a:t>double.Parse</a:t>
            </a:r>
            <a:r>
              <a:rPr lang="tr-TR" dirty="0">
                <a:solidFill>
                  <a:srgbClr val="0000FF"/>
                </a:solidFill>
              </a:rPr>
              <a:t>(</a:t>
            </a:r>
            <a:r>
              <a:rPr lang="tr-TR" dirty="0" err="1">
                <a:solidFill>
                  <a:srgbClr val="0000FF"/>
                </a:solidFill>
              </a:rPr>
              <a:t>txtFiyat.Text</a:t>
            </a:r>
            <a:r>
              <a:rPr lang="tr-TR" dirty="0">
                <a:solidFill>
                  <a:srgbClr val="0000FF"/>
                </a:solidFill>
              </a:rPr>
              <a:t>) / 6.0,2);</a:t>
            </a:r>
            <a:endParaRPr lang="tr-TR" dirty="0"/>
          </a:p>
          <a:p>
            <a:pPr marL="0" indent="0">
              <a:spcBef>
                <a:spcPts val="0"/>
              </a:spcBef>
              <a:spcAft>
                <a:spcPts val="0"/>
              </a:spcAft>
              <a:buNone/>
            </a:pPr>
            <a:r>
              <a:rPr lang="tr-TR" dirty="0">
                <a:solidFill>
                  <a:srgbClr val="0000FF"/>
                </a:solidFill>
              </a:rPr>
              <a:t>            </a:t>
            </a:r>
            <a:r>
              <a:rPr lang="tr-TR" dirty="0" err="1">
                <a:solidFill>
                  <a:srgbClr val="0000FF"/>
                </a:solidFill>
              </a:rPr>
              <a:t>txtTaksitFiyat.Text</a:t>
            </a:r>
            <a:r>
              <a:rPr lang="tr-TR" dirty="0">
                <a:solidFill>
                  <a:srgbClr val="0000FF"/>
                </a:solidFill>
              </a:rPr>
              <a:t> = </a:t>
            </a:r>
            <a:r>
              <a:rPr lang="tr-TR" dirty="0" err="1">
                <a:solidFill>
                  <a:srgbClr val="0000FF"/>
                </a:solidFill>
              </a:rPr>
              <a:t>taksit.ToString</a:t>
            </a:r>
            <a:r>
              <a:rPr lang="tr-TR" dirty="0">
                <a:solidFill>
                  <a:srgbClr val="0000FF"/>
                </a:solidFill>
              </a:rPr>
              <a:t>();</a:t>
            </a:r>
            <a:endParaRPr lang="tr-TR" dirty="0"/>
          </a:p>
          <a:p>
            <a:pPr marL="0" indent="0">
              <a:spcBef>
                <a:spcPts val="0"/>
              </a:spcBef>
              <a:spcAft>
                <a:spcPts val="0"/>
              </a:spcAft>
              <a:buNone/>
            </a:pPr>
            <a:r>
              <a:rPr lang="tr-TR" dirty="0">
                <a:solidFill>
                  <a:srgbClr val="0000FF"/>
                </a:solidFill>
              </a:rPr>
              <a:t>          }</a:t>
            </a:r>
            <a:endParaRPr lang="tr-TR" dirty="0"/>
          </a:p>
          <a:p>
            <a:pPr marL="0" indent="0">
              <a:spcBef>
                <a:spcPts val="0"/>
              </a:spcBef>
              <a:spcAft>
                <a:spcPts val="0"/>
              </a:spcAft>
              <a:buNone/>
            </a:pPr>
            <a:r>
              <a:rPr lang="tr-TR" dirty="0">
                <a:solidFill>
                  <a:srgbClr val="0000FF"/>
                </a:solidFill>
              </a:rPr>
              <a:t>        </a:t>
            </a:r>
            <a:r>
              <a:rPr lang="tr-TR" dirty="0" err="1">
                <a:solidFill>
                  <a:srgbClr val="0000FF"/>
                </a:solidFill>
              </a:rPr>
              <a:t>protected</a:t>
            </a:r>
            <a:r>
              <a:rPr lang="tr-TR" dirty="0">
                <a:solidFill>
                  <a:srgbClr val="0000FF"/>
                </a:solidFill>
              </a:rPr>
              <a:t> </a:t>
            </a:r>
            <a:r>
              <a:rPr lang="tr-TR" dirty="0" err="1">
                <a:solidFill>
                  <a:srgbClr val="0000FF"/>
                </a:solidFill>
              </a:rPr>
              <a:t>void</a:t>
            </a:r>
            <a:r>
              <a:rPr lang="tr-TR" dirty="0">
                <a:solidFill>
                  <a:srgbClr val="0000FF"/>
                </a:solidFill>
              </a:rPr>
              <a:t> RadyoBtn9_CheckedChanged(</a:t>
            </a:r>
            <a:r>
              <a:rPr lang="tr-TR" dirty="0" err="1">
                <a:solidFill>
                  <a:srgbClr val="0000FF"/>
                </a:solidFill>
              </a:rPr>
              <a:t>object</a:t>
            </a:r>
            <a:r>
              <a:rPr lang="tr-TR" dirty="0">
                <a:solidFill>
                  <a:srgbClr val="0000FF"/>
                </a:solidFill>
              </a:rPr>
              <a:t> </a:t>
            </a:r>
            <a:r>
              <a:rPr lang="tr-TR" dirty="0" err="1">
                <a:solidFill>
                  <a:srgbClr val="0000FF"/>
                </a:solidFill>
              </a:rPr>
              <a:t>sender</a:t>
            </a:r>
            <a:r>
              <a:rPr lang="tr-TR" dirty="0">
                <a:solidFill>
                  <a:srgbClr val="0000FF"/>
                </a:solidFill>
              </a:rPr>
              <a:t>, </a:t>
            </a:r>
            <a:r>
              <a:rPr lang="tr-TR" dirty="0" err="1">
                <a:solidFill>
                  <a:srgbClr val="0000FF"/>
                </a:solidFill>
              </a:rPr>
              <a:t>EventArgs</a:t>
            </a:r>
            <a:r>
              <a:rPr lang="tr-TR" dirty="0">
                <a:solidFill>
                  <a:srgbClr val="0000FF"/>
                </a:solidFill>
              </a:rPr>
              <a:t> e)</a:t>
            </a:r>
            <a:endParaRPr lang="tr-TR" dirty="0"/>
          </a:p>
          <a:p>
            <a:pPr marL="0" indent="0">
              <a:spcBef>
                <a:spcPts val="0"/>
              </a:spcBef>
              <a:spcAft>
                <a:spcPts val="0"/>
              </a:spcAft>
              <a:buNone/>
            </a:pPr>
            <a:r>
              <a:rPr lang="tr-TR" dirty="0">
                <a:solidFill>
                  <a:srgbClr val="0000FF"/>
                </a:solidFill>
              </a:rPr>
              <a:t>        {</a:t>
            </a:r>
            <a:endParaRPr lang="tr-TR" dirty="0"/>
          </a:p>
          <a:p>
            <a:pPr marL="0" indent="0">
              <a:spcBef>
                <a:spcPts val="0"/>
              </a:spcBef>
              <a:spcAft>
                <a:spcPts val="0"/>
              </a:spcAft>
              <a:buNone/>
            </a:pPr>
            <a:r>
              <a:rPr lang="tr-TR" dirty="0">
                <a:solidFill>
                  <a:srgbClr val="0000FF"/>
                </a:solidFill>
              </a:rPr>
              <a:t>            </a:t>
            </a:r>
            <a:r>
              <a:rPr lang="tr-TR" dirty="0" err="1">
                <a:solidFill>
                  <a:srgbClr val="0000FF"/>
                </a:solidFill>
              </a:rPr>
              <a:t>double</a:t>
            </a:r>
            <a:r>
              <a:rPr lang="tr-TR" dirty="0">
                <a:solidFill>
                  <a:srgbClr val="0000FF"/>
                </a:solidFill>
              </a:rPr>
              <a:t> taksit = </a:t>
            </a:r>
            <a:r>
              <a:rPr lang="tr-TR" dirty="0" err="1">
                <a:solidFill>
                  <a:srgbClr val="0000FF"/>
                </a:solidFill>
              </a:rPr>
              <a:t>Math.Round</a:t>
            </a:r>
            <a:r>
              <a:rPr lang="tr-TR" dirty="0">
                <a:solidFill>
                  <a:srgbClr val="0000FF"/>
                </a:solidFill>
              </a:rPr>
              <a:t>(</a:t>
            </a:r>
            <a:r>
              <a:rPr lang="tr-TR" dirty="0" err="1">
                <a:solidFill>
                  <a:srgbClr val="0000FF"/>
                </a:solidFill>
              </a:rPr>
              <a:t>double.Parse</a:t>
            </a:r>
            <a:r>
              <a:rPr lang="tr-TR" dirty="0">
                <a:solidFill>
                  <a:srgbClr val="0000FF"/>
                </a:solidFill>
              </a:rPr>
              <a:t>(</a:t>
            </a:r>
            <a:r>
              <a:rPr lang="tr-TR" dirty="0" err="1">
                <a:solidFill>
                  <a:srgbClr val="0000FF"/>
                </a:solidFill>
              </a:rPr>
              <a:t>txtFiyat.Text</a:t>
            </a:r>
            <a:r>
              <a:rPr lang="tr-TR" dirty="0">
                <a:solidFill>
                  <a:srgbClr val="0000FF"/>
                </a:solidFill>
              </a:rPr>
              <a:t>) / 9.0,2);</a:t>
            </a:r>
            <a:endParaRPr lang="tr-TR" dirty="0"/>
          </a:p>
          <a:p>
            <a:pPr marL="0" indent="0">
              <a:spcBef>
                <a:spcPts val="0"/>
              </a:spcBef>
              <a:spcAft>
                <a:spcPts val="0"/>
              </a:spcAft>
              <a:buNone/>
            </a:pPr>
            <a:r>
              <a:rPr lang="tr-TR" dirty="0">
                <a:solidFill>
                  <a:srgbClr val="0000FF"/>
                </a:solidFill>
              </a:rPr>
              <a:t>            </a:t>
            </a:r>
            <a:r>
              <a:rPr lang="tr-TR" dirty="0" err="1">
                <a:solidFill>
                  <a:srgbClr val="0000FF"/>
                </a:solidFill>
              </a:rPr>
              <a:t>txtTaksitFiyat.Text</a:t>
            </a:r>
            <a:r>
              <a:rPr lang="tr-TR" dirty="0">
                <a:solidFill>
                  <a:srgbClr val="0000FF"/>
                </a:solidFill>
              </a:rPr>
              <a:t> = </a:t>
            </a:r>
            <a:r>
              <a:rPr lang="tr-TR" dirty="0" err="1">
                <a:solidFill>
                  <a:srgbClr val="0000FF"/>
                </a:solidFill>
              </a:rPr>
              <a:t>taksit.ToString</a:t>
            </a:r>
            <a:r>
              <a:rPr lang="tr-TR" dirty="0">
                <a:solidFill>
                  <a:srgbClr val="0000FF"/>
                </a:solidFill>
              </a:rPr>
              <a:t>();</a:t>
            </a:r>
            <a:endParaRPr lang="tr-TR" dirty="0"/>
          </a:p>
          <a:p>
            <a:pPr marL="0" indent="0">
              <a:spcBef>
                <a:spcPts val="0"/>
              </a:spcBef>
              <a:spcAft>
                <a:spcPts val="0"/>
              </a:spcAft>
              <a:buNone/>
            </a:pPr>
            <a:r>
              <a:rPr lang="tr-TR" dirty="0">
                <a:solidFill>
                  <a:srgbClr val="0000FF"/>
                </a:solidFill>
              </a:rPr>
              <a:t>        }</a:t>
            </a:r>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725" y="1971057"/>
            <a:ext cx="3667637" cy="3391373"/>
          </a:xfrm>
          <a:prstGeom prst="rect">
            <a:avLst/>
          </a:prstGeom>
        </p:spPr>
      </p:pic>
    </p:spTree>
    <p:extLst>
      <p:ext uri="{BB962C8B-B14F-4D97-AF65-F5344CB8AC3E}">
        <p14:creationId xmlns:p14="http://schemas.microsoft.com/office/powerpoint/2010/main" val="42264450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Not Hesapla</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927544" y="1506070"/>
            <a:ext cx="8199879" cy="2197249"/>
          </a:xfrm>
          <a:prstGeom prst="rect">
            <a:avLst/>
          </a:prstGeom>
        </p:spPr>
      </p:pic>
    </p:spTree>
    <p:extLst>
      <p:ext uri="{BB962C8B-B14F-4D97-AF65-F5344CB8AC3E}">
        <p14:creationId xmlns:p14="http://schemas.microsoft.com/office/powerpoint/2010/main" val="37149577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Not Hesapla</a:t>
            </a:r>
          </a:p>
        </p:txBody>
      </p:sp>
      <p:sp>
        <p:nvSpPr>
          <p:cNvPr id="3" name="İçerik Yer Tutucusu 2"/>
          <p:cNvSpPr>
            <a:spLocks noGrp="1"/>
          </p:cNvSpPr>
          <p:nvPr>
            <p:ph idx="1"/>
          </p:nvPr>
        </p:nvSpPr>
        <p:spPr>
          <a:xfrm>
            <a:off x="678294" y="1314046"/>
            <a:ext cx="4552074" cy="5169050"/>
          </a:xfrm>
        </p:spPr>
        <p:txBody>
          <a:bodyPr>
            <a:normAutofit fontScale="92500" lnSpcReduction="10000"/>
          </a:bodyPr>
          <a:lstStyle/>
          <a:p>
            <a:pPr>
              <a:spcBef>
                <a:spcPts val="0"/>
              </a:spcBef>
              <a:spcAft>
                <a:spcPts val="0"/>
              </a:spcAft>
            </a:pPr>
            <a:r>
              <a:rPr lang="en-US" dirty="0"/>
              <a:t>protected void BtnHesapla_Click(object sender, EventArgs e)</a:t>
            </a:r>
          </a:p>
          <a:p>
            <a:pPr>
              <a:spcBef>
                <a:spcPts val="0"/>
              </a:spcBef>
              <a:spcAft>
                <a:spcPts val="0"/>
              </a:spcAft>
            </a:pPr>
            <a:r>
              <a:rPr lang="tr-TR" dirty="0"/>
              <a:t>        {</a:t>
            </a:r>
          </a:p>
          <a:p>
            <a:pPr>
              <a:spcBef>
                <a:spcPts val="0"/>
              </a:spcBef>
              <a:spcAft>
                <a:spcPts val="0"/>
              </a:spcAft>
            </a:pPr>
            <a:r>
              <a:rPr lang="fr-FR" dirty="0"/>
              <a:t>            double v, f, ort = 0;</a:t>
            </a:r>
          </a:p>
          <a:p>
            <a:pPr>
              <a:spcBef>
                <a:spcPts val="0"/>
              </a:spcBef>
              <a:spcAft>
                <a:spcPts val="0"/>
              </a:spcAft>
            </a:pPr>
            <a:r>
              <a:rPr lang="tr-TR" dirty="0"/>
              <a:t>            v = Convert.ToDouble(vize.Text);</a:t>
            </a:r>
          </a:p>
          <a:p>
            <a:pPr>
              <a:spcBef>
                <a:spcPts val="0"/>
              </a:spcBef>
              <a:spcAft>
                <a:spcPts val="0"/>
              </a:spcAft>
            </a:pPr>
            <a:r>
              <a:rPr lang="tr-TR" dirty="0"/>
              <a:t>            f = Convert.ToDouble(final.Text);</a:t>
            </a:r>
          </a:p>
          <a:p>
            <a:pPr>
              <a:spcBef>
                <a:spcPts val="0"/>
              </a:spcBef>
              <a:spcAft>
                <a:spcPts val="0"/>
              </a:spcAft>
            </a:pPr>
            <a:r>
              <a:rPr lang="tr-TR" dirty="0"/>
              <a:t>            ort = v*0.4 + f*0.6;</a:t>
            </a:r>
          </a:p>
          <a:p>
            <a:pPr>
              <a:spcBef>
                <a:spcPts val="0"/>
              </a:spcBef>
              <a:spcAft>
                <a:spcPts val="0"/>
              </a:spcAft>
            </a:pPr>
            <a:r>
              <a:rPr lang="tr-TR" dirty="0"/>
              <a:t>            lblOrtalama.Text = "ortalama=" + ort.ToString();</a:t>
            </a:r>
          </a:p>
          <a:p>
            <a:pPr>
              <a:spcBef>
                <a:spcPts val="0"/>
              </a:spcBef>
              <a:spcAft>
                <a:spcPts val="0"/>
              </a:spcAft>
            </a:pPr>
            <a:endParaRPr lang="tr-TR" dirty="0"/>
          </a:p>
          <a:p>
            <a:pPr>
              <a:spcBef>
                <a:spcPts val="0"/>
              </a:spcBef>
              <a:spcAft>
                <a:spcPts val="0"/>
              </a:spcAft>
            </a:pPr>
            <a:r>
              <a:rPr lang="tr-TR" dirty="0"/>
              <a:t>            if (ort &gt;= 50)</a:t>
            </a:r>
          </a:p>
          <a:p>
            <a:pPr>
              <a:spcBef>
                <a:spcPts val="0"/>
              </a:spcBef>
              <a:spcAft>
                <a:spcPts val="0"/>
              </a:spcAft>
            </a:pPr>
            <a:r>
              <a:rPr lang="tr-TR" dirty="0"/>
              <a:t>            {</a:t>
            </a:r>
          </a:p>
          <a:p>
            <a:pPr>
              <a:spcBef>
                <a:spcPts val="0"/>
              </a:spcBef>
              <a:spcAft>
                <a:spcPts val="0"/>
              </a:spcAft>
            </a:pPr>
            <a:r>
              <a:rPr lang="tr-TR" dirty="0"/>
              <a:t>                lblDurum.Text = "Geçti";</a:t>
            </a:r>
          </a:p>
          <a:p>
            <a:pPr>
              <a:spcBef>
                <a:spcPts val="0"/>
              </a:spcBef>
              <a:spcAft>
                <a:spcPts val="0"/>
              </a:spcAft>
            </a:pPr>
            <a:r>
              <a:rPr lang="tr-TR" dirty="0"/>
              <a:t>                lblDurum.BackColor = System.Drawing.Color.Blue;</a:t>
            </a:r>
          </a:p>
          <a:p>
            <a:pPr>
              <a:spcBef>
                <a:spcPts val="0"/>
              </a:spcBef>
              <a:spcAft>
                <a:spcPts val="0"/>
              </a:spcAft>
            </a:pPr>
            <a:r>
              <a:rPr lang="tr-TR" dirty="0"/>
              <a:t>                lblDurum.ForeColor = System.Drawing.Color.White;</a:t>
            </a:r>
          </a:p>
          <a:p>
            <a:pPr>
              <a:spcBef>
                <a:spcPts val="0"/>
              </a:spcBef>
              <a:spcAft>
                <a:spcPts val="0"/>
              </a:spcAft>
            </a:pPr>
            <a:r>
              <a:rPr lang="tr-TR" dirty="0"/>
              <a:t>            }</a:t>
            </a:r>
          </a:p>
          <a:p>
            <a:pPr>
              <a:spcBef>
                <a:spcPts val="0"/>
              </a:spcBef>
              <a:spcAft>
                <a:spcPts val="0"/>
              </a:spcAft>
            </a:pPr>
            <a:r>
              <a:rPr lang="tr-TR" dirty="0"/>
              <a:t>            else</a:t>
            </a:r>
          </a:p>
          <a:p>
            <a:pPr>
              <a:spcBef>
                <a:spcPts val="0"/>
              </a:spcBef>
              <a:spcAft>
                <a:spcPts val="0"/>
              </a:spcAft>
            </a:pPr>
            <a:r>
              <a:rPr lang="tr-TR" dirty="0"/>
              <a:t>            {</a:t>
            </a:r>
          </a:p>
          <a:p>
            <a:pPr>
              <a:spcBef>
                <a:spcPts val="0"/>
              </a:spcBef>
              <a:spcAft>
                <a:spcPts val="0"/>
              </a:spcAft>
            </a:pPr>
            <a:r>
              <a:rPr lang="tr-TR" dirty="0"/>
              <a:t>                lblDurum.Text = "Kaldı";</a:t>
            </a:r>
          </a:p>
          <a:p>
            <a:pPr>
              <a:spcBef>
                <a:spcPts val="0"/>
              </a:spcBef>
              <a:spcAft>
                <a:spcPts val="0"/>
              </a:spcAft>
            </a:pPr>
            <a:r>
              <a:rPr lang="tr-TR" dirty="0"/>
              <a:t>                lblDurum.BackColor = System.Drawing.Color.Red;</a:t>
            </a:r>
          </a:p>
          <a:p>
            <a:pPr>
              <a:spcBef>
                <a:spcPts val="0"/>
              </a:spcBef>
              <a:spcAft>
                <a:spcPts val="0"/>
              </a:spcAft>
            </a:pPr>
            <a:r>
              <a:rPr lang="tr-TR" dirty="0"/>
              <a:t>                lblDurum.ForeColor = System.Drawing.Color.White;</a:t>
            </a:r>
          </a:p>
          <a:p>
            <a:pPr>
              <a:spcBef>
                <a:spcPts val="0"/>
              </a:spcBef>
              <a:spcAft>
                <a:spcPts val="0"/>
              </a:spcAft>
            </a:pPr>
            <a:r>
              <a:rPr lang="tr-TR" dirty="0"/>
              <a:t>            }</a:t>
            </a:r>
          </a:p>
          <a:p>
            <a:pPr>
              <a:spcBef>
                <a:spcPts val="0"/>
              </a:spcBef>
              <a:spcAft>
                <a:spcPts val="0"/>
              </a:spcAft>
            </a:pPr>
            <a:r>
              <a:rPr lang="tr-TR" dirty="0"/>
              <a:t>        }</a:t>
            </a:r>
          </a:p>
          <a:p>
            <a:pPr>
              <a:spcBef>
                <a:spcPts val="0"/>
              </a:spcBef>
              <a:spcAft>
                <a:spcPts val="0"/>
              </a:spcAft>
            </a:pPr>
            <a:endParaRPr lang="tr-TR" dirty="0"/>
          </a:p>
        </p:txBody>
      </p:sp>
      <p:sp>
        <p:nvSpPr>
          <p:cNvPr id="4" name="İçerik Yer Tutucusu 2"/>
          <p:cNvSpPr txBox="1">
            <a:spLocks/>
          </p:cNvSpPr>
          <p:nvPr/>
        </p:nvSpPr>
        <p:spPr>
          <a:xfrm>
            <a:off x="7214616" y="1853543"/>
            <a:ext cx="4123061" cy="4320988"/>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spcBef>
                <a:spcPts val="0"/>
              </a:spcBef>
              <a:spcAft>
                <a:spcPts val="0"/>
              </a:spcAft>
            </a:pPr>
            <a:endParaRPr lang="tr-TR" dirty="0"/>
          </a:p>
          <a:p>
            <a:pPr>
              <a:spcBef>
                <a:spcPts val="0"/>
              </a:spcBef>
              <a:spcAft>
                <a:spcPts val="0"/>
              </a:spcAft>
            </a:pPr>
            <a:r>
              <a:rPr lang="tr-TR" dirty="0"/>
              <a:t>        </a:t>
            </a:r>
            <a:r>
              <a:rPr lang="tr-TR" dirty="0" err="1"/>
              <a:t>protected</a:t>
            </a:r>
            <a:r>
              <a:rPr lang="tr-TR" dirty="0"/>
              <a:t> </a:t>
            </a:r>
            <a:r>
              <a:rPr lang="tr-TR" dirty="0" err="1"/>
              <a:t>void</a:t>
            </a:r>
            <a:r>
              <a:rPr lang="tr-TR" dirty="0"/>
              <a:t> </a:t>
            </a:r>
            <a:r>
              <a:rPr lang="tr-TR" dirty="0" err="1"/>
              <a:t>BtnTemizle_Click</a:t>
            </a:r>
            <a:r>
              <a:rPr lang="tr-TR" dirty="0"/>
              <a:t>(</a:t>
            </a:r>
            <a:r>
              <a:rPr lang="tr-TR" dirty="0" err="1"/>
              <a:t>object</a:t>
            </a:r>
            <a:r>
              <a:rPr lang="tr-TR" dirty="0"/>
              <a:t> </a:t>
            </a:r>
            <a:r>
              <a:rPr lang="tr-TR" dirty="0" err="1"/>
              <a:t>sender</a:t>
            </a:r>
            <a:r>
              <a:rPr lang="tr-TR" dirty="0"/>
              <a:t>, </a:t>
            </a:r>
            <a:r>
              <a:rPr lang="tr-TR" dirty="0" err="1"/>
              <a:t>EventArgs</a:t>
            </a:r>
            <a:r>
              <a:rPr lang="tr-TR" dirty="0"/>
              <a:t> e)</a:t>
            </a:r>
          </a:p>
          <a:p>
            <a:pPr>
              <a:spcBef>
                <a:spcPts val="0"/>
              </a:spcBef>
              <a:spcAft>
                <a:spcPts val="0"/>
              </a:spcAft>
            </a:pPr>
            <a:r>
              <a:rPr lang="tr-TR" dirty="0"/>
              <a:t>        {</a:t>
            </a:r>
          </a:p>
          <a:p>
            <a:pPr>
              <a:spcBef>
                <a:spcPts val="0"/>
              </a:spcBef>
              <a:spcAft>
                <a:spcPts val="0"/>
              </a:spcAft>
            </a:pPr>
            <a:r>
              <a:rPr lang="tr-TR" dirty="0"/>
              <a:t>            </a:t>
            </a:r>
            <a:r>
              <a:rPr lang="tr-TR" dirty="0" err="1"/>
              <a:t>vize.Text</a:t>
            </a:r>
            <a:r>
              <a:rPr lang="tr-TR" dirty="0"/>
              <a:t> = "";</a:t>
            </a:r>
          </a:p>
          <a:p>
            <a:pPr>
              <a:spcBef>
                <a:spcPts val="0"/>
              </a:spcBef>
              <a:spcAft>
                <a:spcPts val="0"/>
              </a:spcAft>
            </a:pPr>
            <a:r>
              <a:rPr lang="tr-TR" dirty="0"/>
              <a:t>            </a:t>
            </a:r>
            <a:r>
              <a:rPr lang="tr-TR" dirty="0" err="1"/>
              <a:t>final.Text</a:t>
            </a:r>
            <a:r>
              <a:rPr lang="tr-TR" dirty="0"/>
              <a:t> = "";</a:t>
            </a:r>
          </a:p>
          <a:p>
            <a:pPr>
              <a:spcBef>
                <a:spcPts val="0"/>
              </a:spcBef>
              <a:spcAft>
                <a:spcPts val="0"/>
              </a:spcAft>
            </a:pPr>
            <a:r>
              <a:rPr lang="tr-TR" dirty="0"/>
              <a:t>            </a:t>
            </a:r>
            <a:r>
              <a:rPr lang="tr-TR" dirty="0" err="1"/>
              <a:t>lblOrtalama.Text</a:t>
            </a:r>
            <a:r>
              <a:rPr lang="tr-TR" dirty="0"/>
              <a:t> = "ortalama=?";</a:t>
            </a:r>
          </a:p>
          <a:p>
            <a:pPr>
              <a:spcBef>
                <a:spcPts val="0"/>
              </a:spcBef>
              <a:spcAft>
                <a:spcPts val="0"/>
              </a:spcAft>
            </a:pPr>
            <a:r>
              <a:rPr lang="tr-TR" dirty="0"/>
              <a:t>            </a:t>
            </a:r>
            <a:r>
              <a:rPr lang="tr-TR" dirty="0" err="1"/>
              <a:t>lblDurum.Text</a:t>
            </a:r>
            <a:r>
              <a:rPr lang="tr-TR" dirty="0"/>
              <a:t> = "geçti/kaldı?";</a:t>
            </a:r>
          </a:p>
          <a:p>
            <a:pPr>
              <a:spcBef>
                <a:spcPts val="0"/>
              </a:spcBef>
              <a:spcAft>
                <a:spcPts val="0"/>
              </a:spcAft>
            </a:pPr>
            <a:r>
              <a:rPr lang="tr-TR" dirty="0"/>
              <a:t>            </a:t>
            </a:r>
            <a:r>
              <a:rPr lang="tr-TR" dirty="0" err="1"/>
              <a:t>lblDurum.BackColor</a:t>
            </a:r>
            <a:r>
              <a:rPr lang="tr-TR" dirty="0"/>
              <a:t> = </a:t>
            </a:r>
            <a:r>
              <a:rPr lang="tr-TR" dirty="0" err="1"/>
              <a:t>System.Drawing.Color.White</a:t>
            </a:r>
            <a:r>
              <a:rPr lang="tr-TR" dirty="0"/>
              <a:t>;</a:t>
            </a:r>
          </a:p>
          <a:p>
            <a:pPr>
              <a:spcBef>
                <a:spcPts val="0"/>
              </a:spcBef>
              <a:spcAft>
                <a:spcPts val="0"/>
              </a:spcAft>
            </a:pPr>
            <a:r>
              <a:rPr lang="tr-TR" dirty="0"/>
              <a:t>        }</a:t>
            </a:r>
          </a:p>
        </p:txBody>
      </p:sp>
    </p:spTree>
    <p:extLst>
      <p:ext uri="{BB962C8B-B14F-4D97-AF65-F5344CB8AC3E}">
        <p14:creationId xmlns:p14="http://schemas.microsoft.com/office/powerpoint/2010/main" val="3822344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Web Uygulamaları Nasıl Çalışır ?</a:t>
            </a:r>
            <a:endParaRPr lang="tr-TR" dirty="0"/>
          </a:p>
        </p:txBody>
      </p:sp>
      <p:sp>
        <p:nvSpPr>
          <p:cNvPr id="3" name="İçerik Yer Tutucusu 2"/>
          <p:cNvSpPr>
            <a:spLocks noGrp="1"/>
          </p:cNvSpPr>
          <p:nvPr>
            <p:ph idx="1"/>
          </p:nvPr>
        </p:nvSpPr>
        <p:spPr/>
        <p:txBody>
          <a:bodyPr>
            <a:normAutofit fontScale="92500"/>
          </a:bodyPr>
          <a:lstStyle/>
          <a:p>
            <a:r>
              <a:rPr lang="tr-TR" sz="2400" dirty="0"/>
              <a:t>Server tarafında </a:t>
            </a:r>
            <a:r>
              <a:rPr lang="tr-TR" sz="2400" i="1" dirty="0"/>
              <a:t>Web uygulaması</a:t>
            </a:r>
            <a:r>
              <a:rPr lang="tr-TR" sz="2400" dirty="0"/>
              <a:t> Microsoft Internet Information Services(IIS) altında çalışır. Internet Information Services, web uygulamasının yayınlanmasını ve çalışmasını sağlayan, istemcilerden http ve FTP üzerinden gelen talepleri Microsoft Windows sunucu tabanlı işletim sistemlerinde karşılar. </a:t>
            </a:r>
            <a:r>
              <a:rPr lang="tr-TR" sz="2400" dirty="0" err="1"/>
              <a:t>Asp.Net</a:t>
            </a:r>
            <a:r>
              <a:rPr lang="tr-TR" sz="2400" dirty="0"/>
              <a:t> uygulamaları geliştirmek için IIS’ e ihtiyacınız vardır. Ancak bunun için </a:t>
            </a:r>
            <a:r>
              <a:rPr lang="tr-TR" sz="2400" dirty="0" err="1"/>
              <a:t>IIS’in</a:t>
            </a:r>
            <a:r>
              <a:rPr lang="tr-TR" sz="2400" dirty="0"/>
              <a:t> ayarlanması gerekmektedir. İşletim </a:t>
            </a:r>
            <a:r>
              <a:rPr lang="tr-TR" sz="2400" dirty="0" err="1"/>
              <a:t>sistemizde</a:t>
            </a:r>
            <a:r>
              <a:rPr lang="tr-TR" sz="2400" dirty="0"/>
              <a:t> IIS varsa ve  Visual </a:t>
            </a:r>
            <a:r>
              <a:rPr lang="tr-TR" sz="2400" dirty="0" err="1"/>
              <a:t>Studio</a:t>
            </a:r>
            <a:r>
              <a:rPr lang="tr-TR" sz="2400" dirty="0"/>
              <a:t> .NET daha sonra kurduysanız,</a:t>
            </a:r>
            <a:r>
              <a:rPr lang="tr-TR" sz="2400" i="1" dirty="0"/>
              <a:t> Visual </a:t>
            </a:r>
            <a:r>
              <a:rPr lang="tr-TR" sz="2400" i="1" dirty="0" err="1"/>
              <a:t>Studio</a:t>
            </a:r>
            <a:r>
              <a:rPr lang="tr-TR" sz="2400" dirty="0"/>
              <a:t> .NET sizin için </a:t>
            </a:r>
            <a:r>
              <a:rPr lang="tr-TR" sz="2400" i="1" dirty="0" err="1"/>
              <a:t>IIS</a:t>
            </a:r>
            <a:r>
              <a:rPr lang="tr-TR" sz="2400" dirty="0" err="1"/>
              <a:t>’i</a:t>
            </a:r>
            <a:r>
              <a:rPr lang="tr-TR" sz="2400" dirty="0"/>
              <a:t> ayarlayacaktır ve .NET </a:t>
            </a:r>
            <a:r>
              <a:rPr lang="tr-TR" sz="2400" dirty="0" err="1"/>
              <a:t>Framework’ü</a:t>
            </a:r>
            <a:r>
              <a:rPr lang="tr-TR" sz="2400" dirty="0"/>
              <a:t> </a:t>
            </a:r>
            <a:r>
              <a:rPr lang="tr-TR" sz="2400" dirty="0" err="1"/>
              <a:t>IIS’e</a:t>
            </a:r>
            <a:r>
              <a:rPr lang="tr-TR" sz="2400" dirty="0"/>
              <a:t> yükleyecektir.</a:t>
            </a:r>
          </a:p>
          <a:p>
            <a:endParaRPr lang="tr-TR" dirty="0"/>
          </a:p>
          <a:p>
            <a:endParaRPr lang="tr-TR" dirty="0"/>
          </a:p>
        </p:txBody>
      </p:sp>
    </p:spTree>
    <p:extLst>
      <p:ext uri="{BB962C8B-B14F-4D97-AF65-F5344CB8AC3E}">
        <p14:creationId xmlns:p14="http://schemas.microsoft.com/office/powerpoint/2010/main" val="34087718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Listview</a:t>
            </a:r>
            <a:r>
              <a:rPr lang="tr-TR" dirty="0"/>
              <a:t> Uygulaması</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438590" y="2050351"/>
            <a:ext cx="6658556" cy="3097721"/>
          </a:xfrm>
          <a:prstGeom prst="rect">
            <a:avLst/>
          </a:prstGeom>
        </p:spPr>
      </p:pic>
    </p:spTree>
    <p:extLst>
      <p:ext uri="{BB962C8B-B14F-4D97-AF65-F5344CB8AC3E}">
        <p14:creationId xmlns:p14="http://schemas.microsoft.com/office/powerpoint/2010/main" val="24896679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Listbox</a:t>
            </a:r>
            <a:r>
              <a:rPr lang="tr-TR" dirty="0"/>
              <a:t> Uygulaması</a:t>
            </a:r>
          </a:p>
        </p:txBody>
      </p:sp>
      <p:sp>
        <p:nvSpPr>
          <p:cNvPr id="3" name="İçerik Yer Tutucusu 2"/>
          <p:cNvSpPr>
            <a:spLocks noGrp="1"/>
          </p:cNvSpPr>
          <p:nvPr>
            <p:ph idx="1"/>
          </p:nvPr>
        </p:nvSpPr>
        <p:spPr/>
        <p:txBody>
          <a:bodyPr>
            <a:noAutofit/>
          </a:bodyPr>
          <a:lstStyle/>
          <a:p>
            <a:r>
              <a:rPr lang="tr-TR" sz="1800" b="1" dirty="0"/>
              <a:t>Ekle </a:t>
            </a:r>
            <a:r>
              <a:rPr lang="tr-TR" sz="1800" b="1" dirty="0" err="1"/>
              <a:t>Butornu</a:t>
            </a:r>
            <a:endParaRPr lang="tr-TR" sz="1800" b="1" dirty="0"/>
          </a:p>
          <a:p>
            <a:endParaRPr lang="tr-TR" sz="800" dirty="0"/>
          </a:p>
          <a:p>
            <a:pPr>
              <a:spcBef>
                <a:spcPts val="0"/>
              </a:spcBef>
              <a:spcAft>
                <a:spcPts val="0"/>
              </a:spcAft>
            </a:pPr>
            <a:r>
              <a:rPr lang="en-US" sz="1800" dirty="0"/>
              <a:t>protected void Button1_Click(object sender, EventArgs e)</a:t>
            </a:r>
          </a:p>
          <a:p>
            <a:pPr>
              <a:spcBef>
                <a:spcPts val="0"/>
              </a:spcBef>
              <a:spcAft>
                <a:spcPts val="0"/>
              </a:spcAft>
            </a:pPr>
            <a:r>
              <a:rPr lang="tr-TR" sz="1800" dirty="0"/>
              <a:t>        {</a:t>
            </a:r>
          </a:p>
          <a:p>
            <a:pPr>
              <a:spcBef>
                <a:spcPts val="0"/>
              </a:spcBef>
              <a:spcAft>
                <a:spcPts val="0"/>
              </a:spcAft>
            </a:pPr>
            <a:r>
              <a:rPr lang="tr-TR" sz="1800" dirty="0"/>
              <a:t>            for (int i = 0; i &lt;= ListBox1.Items.Count - 1; i++)</a:t>
            </a:r>
          </a:p>
          <a:p>
            <a:pPr>
              <a:spcBef>
                <a:spcPts val="0"/>
              </a:spcBef>
              <a:spcAft>
                <a:spcPts val="0"/>
              </a:spcAft>
            </a:pPr>
            <a:r>
              <a:rPr lang="tr-TR" sz="1800" dirty="0"/>
              <a:t>            {</a:t>
            </a:r>
          </a:p>
          <a:p>
            <a:pPr>
              <a:spcBef>
                <a:spcPts val="0"/>
              </a:spcBef>
              <a:spcAft>
                <a:spcPts val="0"/>
              </a:spcAft>
            </a:pPr>
            <a:r>
              <a:rPr lang="tr-TR" sz="1800" dirty="0"/>
              <a:t>                if (ListBox1.Items[i].Selected)</a:t>
            </a:r>
          </a:p>
          <a:p>
            <a:pPr>
              <a:spcBef>
                <a:spcPts val="0"/>
              </a:spcBef>
              <a:spcAft>
                <a:spcPts val="0"/>
              </a:spcAft>
            </a:pPr>
            <a:r>
              <a:rPr lang="tr-TR" sz="1800" dirty="0"/>
              <a:t>                {</a:t>
            </a:r>
          </a:p>
          <a:p>
            <a:pPr>
              <a:spcBef>
                <a:spcPts val="0"/>
              </a:spcBef>
              <a:spcAft>
                <a:spcPts val="0"/>
              </a:spcAft>
            </a:pPr>
            <a:r>
              <a:rPr lang="tr-TR" sz="1800" dirty="0"/>
              <a:t>                    ListBox2.Items.Add(ListBox1.Items[i]);</a:t>
            </a:r>
          </a:p>
          <a:p>
            <a:pPr>
              <a:spcBef>
                <a:spcPts val="0"/>
              </a:spcBef>
              <a:spcAft>
                <a:spcPts val="0"/>
              </a:spcAft>
            </a:pPr>
            <a:r>
              <a:rPr lang="tr-TR" sz="1800" dirty="0"/>
              <a:t>                }</a:t>
            </a:r>
          </a:p>
          <a:p>
            <a:pPr>
              <a:spcBef>
                <a:spcPts val="0"/>
              </a:spcBef>
              <a:spcAft>
                <a:spcPts val="0"/>
              </a:spcAft>
            </a:pPr>
            <a:r>
              <a:rPr lang="tr-TR" sz="1800" dirty="0"/>
              <a:t>            }</a:t>
            </a:r>
          </a:p>
          <a:p>
            <a:pPr>
              <a:spcBef>
                <a:spcPts val="0"/>
              </a:spcBef>
              <a:spcAft>
                <a:spcPts val="0"/>
              </a:spcAft>
            </a:pPr>
            <a:r>
              <a:rPr lang="tr-TR" sz="1800" dirty="0"/>
              <a:t>        }</a:t>
            </a:r>
          </a:p>
        </p:txBody>
      </p:sp>
    </p:spTree>
    <p:extLst>
      <p:ext uri="{BB962C8B-B14F-4D97-AF65-F5344CB8AC3E}">
        <p14:creationId xmlns:p14="http://schemas.microsoft.com/office/powerpoint/2010/main" val="29775160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Listbox</a:t>
            </a:r>
            <a:r>
              <a:rPr lang="tr-TR" dirty="0"/>
              <a:t> Uygulaması</a:t>
            </a:r>
          </a:p>
        </p:txBody>
      </p:sp>
      <p:sp>
        <p:nvSpPr>
          <p:cNvPr id="3" name="İçerik Yer Tutucusu 2"/>
          <p:cNvSpPr>
            <a:spLocks noGrp="1"/>
          </p:cNvSpPr>
          <p:nvPr>
            <p:ph idx="1"/>
          </p:nvPr>
        </p:nvSpPr>
        <p:spPr/>
        <p:txBody>
          <a:bodyPr>
            <a:normAutofit fontScale="77500" lnSpcReduction="20000"/>
          </a:bodyPr>
          <a:lstStyle/>
          <a:p>
            <a:r>
              <a:rPr lang="tr-TR" sz="1800" b="1" dirty="0"/>
              <a:t>Çıkar </a:t>
            </a:r>
            <a:r>
              <a:rPr lang="tr-TR" sz="1800" b="1" dirty="0" err="1"/>
              <a:t>Butornu</a:t>
            </a:r>
            <a:endParaRPr lang="tr-TR" sz="1800" b="1" dirty="0"/>
          </a:p>
          <a:p>
            <a:endParaRPr lang="tr-TR" sz="800" dirty="0"/>
          </a:p>
          <a:p>
            <a:pPr>
              <a:spcBef>
                <a:spcPts val="0"/>
              </a:spcBef>
              <a:spcAft>
                <a:spcPts val="0"/>
              </a:spcAft>
            </a:pPr>
            <a:r>
              <a:rPr lang="en-US" sz="2000" dirty="0"/>
              <a:t>protected void Button2_Click(object sender, EventArgs e)</a:t>
            </a:r>
          </a:p>
          <a:p>
            <a:pPr>
              <a:spcBef>
                <a:spcPts val="0"/>
              </a:spcBef>
              <a:spcAft>
                <a:spcPts val="0"/>
              </a:spcAft>
            </a:pPr>
            <a:r>
              <a:rPr lang="tr-TR" sz="2000" dirty="0"/>
              <a:t>        {</a:t>
            </a:r>
          </a:p>
          <a:p>
            <a:pPr>
              <a:spcBef>
                <a:spcPts val="0"/>
              </a:spcBef>
              <a:spcAft>
                <a:spcPts val="0"/>
              </a:spcAft>
            </a:pPr>
            <a:r>
              <a:rPr lang="tr-TR" sz="2000" dirty="0"/>
              <a:t>            for (int i = 0; i &lt;= ListBox2.Items.Count - 1; i++)</a:t>
            </a:r>
          </a:p>
          <a:p>
            <a:pPr>
              <a:spcBef>
                <a:spcPts val="0"/>
              </a:spcBef>
              <a:spcAft>
                <a:spcPts val="0"/>
              </a:spcAft>
            </a:pPr>
            <a:r>
              <a:rPr lang="tr-TR" sz="2000" dirty="0"/>
              <a:t>            {</a:t>
            </a:r>
          </a:p>
          <a:p>
            <a:pPr>
              <a:spcBef>
                <a:spcPts val="0"/>
              </a:spcBef>
              <a:spcAft>
                <a:spcPts val="0"/>
              </a:spcAft>
            </a:pPr>
            <a:r>
              <a:rPr lang="tr-TR" sz="2000" dirty="0"/>
              <a:t>                if (ListBox2.Items[i].Selected)</a:t>
            </a:r>
          </a:p>
          <a:p>
            <a:pPr>
              <a:spcBef>
                <a:spcPts val="0"/>
              </a:spcBef>
              <a:spcAft>
                <a:spcPts val="0"/>
              </a:spcAft>
            </a:pPr>
            <a:r>
              <a:rPr lang="tr-TR" sz="2000" dirty="0"/>
              <a:t>                {</a:t>
            </a:r>
          </a:p>
          <a:p>
            <a:pPr>
              <a:spcBef>
                <a:spcPts val="0"/>
              </a:spcBef>
              <a:spcAft>
                <a:spcPts val="0"/>
              </a:spcAft>
            </a:pPr>
            <a:r>
              <a:rPr lang="tr-TR" sz="2000" dirty="0"/>
              <a:t>                    ListBox2.Items.RemoveAt(i);</a:t>
            </a:r>
          </a:p>
          <a:p>
            <a:pPr>
              <a:spcBef>
                <a:spcPts val="0"/>
              </a:spcBef>
              <a:spcAft>
                <a:spcPts val="0"/>
              </a:spcAft>
            </a:pPr>
            <a:r>
              <a:rPr lang="tr-TR" sz="2000" dirty="0"/>
              <a:t>                }</a:t>
            </a:r>
          </a:p>
          <a:p>
            <a:pPr>
              <a:spcBef>
                <a:spcPts val="0"/>
              </a:spcBef>
              <a:spcAft>
                <a:spcPts val="0"/>
              </a:spcAft>
            </a:pPr>
            <a:r>
              <a:rPr lang="tr-TR" sz="2000" dirty="0"/>
              <a:t>            }</a:t>
            </a:r>
          </a:p>
          <a:p>
            <a:pPr>
              <a:spcBef>
                <a:spcPts val="0"/>
              </a:spcBef>
              <a:spcAft>
                <a:spcPts val="0"/>
              </a:spcAft>
            </a:pPr>
            <a:r>
              <a:rPr lang="tr-TR" sz="2000" dirty="0"/>
              <a:t>        }</a:t>
            </a:r>
            <a:endParaRPr lang="tr-TR" sz="3200" dirty="0"/>
          </a:p>
        </p:txBody>
      </p:sp>
    </p:spTree>
    <p:extLst>
      <p:ext uri="{BB962C8B-B14F-4D97-AF65-F5344CB8AC3E}">
        <p14:creationId xmlns:p14="http://schemas.microsoft.com/office/powerpoint/2010/main" val="16256205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Hesap Makinesi</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4782312" y="1709355"/>
            <a:ext cx="3794950" cy="4967670"/>
          </a:xfrm>
          <a:prstGeom prst="rect">
            <a:avLst/>
          </a:prstGeom>
        </p:spPr>
      </p:pic>
    </p:spTree>
    <p:extLst>
      <p:ext uri="{BB962C8B-B14F-4D97-AF65-F5344CB8AC3E}">
        <p14:creationId xmlns:p14="http://schemas.microsoft.com/office/powerpoint/2010/main" val="27337512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a:xfrm>
            <a:off x="751447" y="1506071"/>
            <a:ext cx="4177170" cy="4320988"/>
          </a:xfrm>
        </p:spPr>
        <p:txBody>
          <a:bodyPr>
            <a:normAutofit/>
          </a:bodyPr>
          <a:lstStyle/>
          <a:p>
            <a:r>
              <a:rPr lang="tr-TR" sz="2000" dirty="0"/>
              <a:t>Bu örnekte form elemanlarına girilen değerleri en altta bulunan   </a:t>
            </a:r>
            <a:r>
              <a:rPr lang="tr-TR" sz="2000" dirty="0" err="1"/>
              <a:t>bulletedlist</a:t>
            </a:r>
            <a:r>
              <a:rPr lang="tr-TR" sz="2000" dirty="0"/>
              <a:t> elemanına eklemesi sağlanacaktır.</a:t>
            </a:r>
          </a:p>
        </p:txBody>
      </p:sp>
      <p:pic>
        <p:nvPicPr>
          <p:cNvPr id="5" name="Resim 4"/>
          <p:cNvPicPr>
            <a:picLocks noChangeAspect="1"/>
          </p:cNvPicPr>
          <p:nvPr/>
        </p:nvPicPr>
        <p:blipFill>
          <a:blip r:embed="rId2"/>
          <a:stretch>
            <a:fillRect/>
          </a:stretch>
        </p:blipFill>
        <p:spPr>
          <a:xfrm>
            <a:off x="5758243" y="1347025"/>
            <a:ext cx="5882069" cy="4111123"/>
          </a:xfrm>
          <a:prstGeom prst="rect">
            <a:avLst/>
          </a:prstGeom>
        </p:spPr>
      </p:pic>
    </p:spTree>
    <p:extLst>
      <p:ext uri="{BB962C8B-B14F-4D97-AF65-F5344CB8AC3E}">
        <p14:creationId xmlns:p14="http://schemas.microsoft.com/office/powerpoint/2010/main" val="8368009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Örnek-Devamı</a:t>
            </a:r>
          </a:p>
        </p:txBody>
      </p:sp>
      <p:sp>
        <p:nvSpPr>
          <p:cNvPr id="3" name="İçerik Yer Tutucusu 2"/>
          <p:cNvSpPr>
            <a:spLocks noGrp="1"/>
          </p:cNvSpPr>
          <p:nvPr>
            <p:ph idx="1"/>
          </p:nvPr>
        </p:nvSpPr>
        <p:spPr/>
        <p:txBody>
          <a:bodyPr>
            <a:normAutofit/>
          </a:bodyPr>
          <a:lstStyle/>
          <a:p>
            <a:pPr>
              <a:spcBef>
                <a:spcPts val="0"/>
              </a:spcBef>
              <a:spcAft>
                <a:spcPts val="0"/>
              </a:spcAft>
            </a:pPr>
            <a:r>
              <a:rPr lang="en-US" sz="1600" dirty="0">
                <a:solidFill>
                  <a:srgbClr val="0000FF"/>
                </a:solidFill>
                <a:latin typeface="Consolas" panose="020B0609020204030204" pitchFamily="49" charset="0"/>
              </a:rPr>
              <a:t>protected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btnKaydet_Click</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object</a:t>
            </a:r>
            <a:r>
              <a:rPr lang="en-US" sz="1600" dirty="0">
                <a:solidFill>
                  <a:srgbClr val="000000"/>
                </a:solidFill>
                <a:latin typeface="Consolas" panose="020B0609020204030204" pitchFamily="49" charset="0"/>
              </a:rPr>
              <a:t> sender, </a:t>
            </a:r>
            <a:r>
              <a:rPr lang="en-US" sz="1600" dirty="0" err="1">
                <a:solidFill>
                  <a:srgbClr val="000000"/>
                </a:solidFill>
                <a:latin typeface="Consolas" panose="020B0609020204030204" pitchFamily="49" charset="0"/>
              </a:rPr>
              <a:t>EventArgs</a:t>
            </a:r>
            <a:r>
              <a:rPr lang="en-US" sz="1600" dirty="0">
                <a:solidFill>
                  <a:srgbClr val="000000"/>
                </a:solidFill>
                <a:latin typeface="Consolas" panose="020B0609020204030204" pitchFamily="49" charset="0"/>
              </a:rPr>
              <a:t> e)</a:t>
            </a:r>
          </a:p>
          <a:p>
            <a:pPr>
              <a:spcBef>
                <a:spcPts val="0"/>
              </a:spcBef>
              <a:spcAft>
                <a:spcPts val="0"/>
              </a:spcAft>
            </a:pPr>
            <a:r>
              <a:rPr lang="tr-TR" sz="1600" dirty="0">
                <a:solidFill>
                  <a:srgbClr val="000000"/>
                </a:solidFill>
                <a:latin typeface="Consolas" panose="020B0609020204030204" pitchFamily="49" charset="0"/>
              </a:rPr>
              <a:t>    {</a:t>
            </a:r>
          </a:p>
          <a:p>
            <a:pPr>
              <a:spcBef>
                <a:spcPts val="0"/>
              </a:spcBef>
              <a:spcAft>
                <a:spcPts val="0"/>
              </a:spcAft>
            </a:pPr>
            <a:r>
              <a:rPr lang="tr-TR" sz="1600" dirty="0">
                <a:solidFill>
                  <a:srgbClr val="000000"/>
                </a:solidFill>
                <a:latin typeface="Consolas" panose="020B0609020204030204" pitchFamily="49" charset="0"/>
              </a:rPr>
              <a:t>        BulletedList1.Items.Add(TextBox1.Text);</a:t>
            </a:r>
          </a:p>
          <a:p>
            <a:pPr>
              <a:spcBef>
                <a:spcPts val="0"/>
              </a:spcBef>
              <a:spcAft>
                <a:spcPts val="0"/>
              </a:spcAft>
            </a:pPr>
            <a:r>
              <a:rPr lang="tr-TR" sz="1600" dirty="0">
                <a:solidFill>
                  <a:srgbClr val="000000"/>
                </a:solidFill>
                <a:latin typeface="Consolas" panose="020B0609020204030204" pitchFamily="49" charset="0"/>
              </a:rPr>
              <a:t>        BulletedList1.Items.Add(TextBox2.Text);</a:t>
            </a:r>
          </a:p>
          <a:p>
            <a:pPr>
              <a:spcBef>
                <a:spcPts val="0"/>
              </a:spcBef>
              <a:spcAft>
                <a:spcPts val="0"/>
              </a:spcAft>
            </a:pPr>
            <a:r>
              <a:rPr lang="tr-TR" sz="1600" dirty="0">
                <a:solidFill>
                  <a:srgbClr val="000000"/>
                </a:solidFill>
                <a:latin typeface="Consolas" panose="020B0609020204030204" pitchFamily="49" charset="0"/>
              </a:rPr>
              <a:t>        BulletedList1.Items.Add(TextBox5.Text);</a:t>
            </a:r>
          </a:p>
          <a:p>
            <a:pPr>
              <a:spcBef>
                <a:spcPts val="0"/>
              </a:spcBef>
              <a:spcAft>
                <a:spcPts val="0"/>
              </a:spcAft>
            </a:pPr>
            <a:r>
              <a:rPr lang="tr-TR" sz="1600" dirty="0">
                <a:solidFill>
                  <a:srgbClr val="000000"/>
                </a:solidFill>
                <a:latin typeface="Consolas" panose="020B0609020204030204" pitchFamily="49" charset="0"/>
              </a:rPr>
              <a:t>        BulletedList1.Items.Add(RadioButtonList1.SelectedItem.Text);</a:t>
            </a:r>
          </a:p>
          <a:p>
            <a:pPr>
              <a:spcBef>
                <a:spcPts val="0"/>
              </a:spcBef>
              <a:spcAft>
                <a:spcPts val="0"/>
              </a:spcAft>
            </a:pPr>
            <a:r>
              <a:rPr lang="tr-TR" sz="1600" dirty="0">
                <a:solidFill>
                  <a:srgbClr val="000000"/>
                </a:solidFill>
                <a:latin typeface="Consolas" panose="020B0609020204030204" pitchFamily="49" charset="0"/>
              </a:rPr>
              <a:t>        BulletedList1.Items.Add(DropDownList1.SelectedItem.Text);</a:t>
            </a:r>
          </a:p>
          <a:p>
            <a:pPr>
              <a:spcBef>
                <a:spcPts val="0"/>
              </a:spcBef>
              <a:spcAft>
                <a:spcPts val="0"/>
              </a:spcAft>
            </a:pPr>
            <a:r>
              <a:rPr lang="tr-TR" sz="1600" dirty="0">
                <a:solidFill>
                  <a:srgbClr val="000000"/>
                </a:solidFill>
                <a:latin typeface="Consolas" panose="020B0609020204030204" pitchFamily="49" charset="0"/>
              </a:rPr>
              <a:t>        BulletedList1.Items.Add(FileUpload1.FileName);</a:t>
            </a:r>
          </a:p>
          <a:p>
            <a:pPr>
              <a:spcBef>
                <a:spcPts val="0"/>
              </a:spcBef>
              <a:spcAft>
                <a:spcPts val="0"/>
              </a:spcAft>
            </a:pPr>
            <a:r>
              <a:rPr lang="tr-TR" sz="1600" dirty="0">
                <a:solidFill>
                  <a:srgbClr val="000000"/>
                </a:solidFill>
                <a:latin typeface="Consolas" panose="020B0609020204030204" pitchFamily="49" charset="0"/>
              </a:rPr>
              <a:t>        BulletedList1.Items.Add(ListBox1.SelectedItem.Text);</a:t>
            </a:r>
          </a:p>
          <a:p>
            <a:pPr>
              <a:spcBef>
                <a:spcPts val="0"/>
              </a:spcBef>
              <a:spcAft>
                <a:spcPts val="0"/>
              </a:spcAft>
            </a:pPr>
            <a:r>
              <a:rPr lang="tr-TR" sz="1600" dirty="0">
                <a:solidFill>
                  <a:srgbClr val="000000"/>
                </a:solidFill>
                <a:latin typeface="Consolas" panose="020B0609020204030204" pitchFamily="49" charset="0"/>
              </a:rPr>
              <a:t>        BulletedList1.Items.Add(TextBox6.Text);</a:t>
            </a:r>
          </a:p>
          <a:p>
            <a:pPr>
              <a:spcBef>
                <a:spcPts val="0"/>
              </a:spcBef>
              <a:spcAft>
                <a:spcPts val="0"/>
              </a:spcAft>
            </a:pPr>
            <a:r>
              <a:rPr lang="tr-TR" sz="1600" dirty="0">
                <a:solidFill>
                  <a:srgbClr val="000000"/>
                </a:solidFill>
                <a:latin typeface="Consolas" panose="020B0609020204030204" pitchFamily="49" charset="0"/>
              </a:rPr>
              <a:t>    }</a:t>
            </a:r>
            <a:endParaRPr lang="tr-TR" sz="1600" dirty="0"/>
          </a:p>
        </p:txBody>
      </p:sp>
    </p:spTree>
    <p:extLst>
      <p:ext uri="{BB962C8B-B14F-4D97-AF65-F5344CB8AC3E}">
        <p14:creationId xmlns:p14="http://schemas.microsoft.com/office/powerpoint/2010/main" val="21656890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Veriyi Web Tarayıcısında Doğrulama</a:t>
            </a:r>
          </a:p>
        </p:txBody>
      </p:sp>
      <p:sp>
        <p:nvSpPr>
          <p:cNvPr id="3" name="İçerik Yer Tutucusu 2"/>
          <p:cNvSpPr>
            <a:spLocks noGrp="1"/>
          </p:cNvSpPr>
          <p:nvPr>
            <p:ph idx="1"/>
          </p:nvPr>
        </p:nvSpPr>
        <p:spPr/>
        <p:txBody>
          <a:bodyPr>
            <a:normAutofit/>
          </a:bodyPr>
          <a:lstStyle/>
          <a:p>
            <a:r>
              <a:rPr lang="tr-TR" sz="1800" dirty="0"/>
              <a:t>ASP.NET web form modeli, doğrulamayı web tarayıcıda gerçekleştirir. Bu işlemi yaparken dinamik HTML’yi destekleyen tarayıcılarda doğrulama kontrollerini kullanır. Doğrulama kontrolleri (Validation), tarayıcıda çalışan ve sunucuya gidip gelme gerekliliğinden kaçınan JavaScript kodu oluşturur. Program geliştirici yalnızca ASP.NET doğrulama kontrollerini web form üzerine sürükleyip bırakır, özelliklerini ayarlar (ister properties penceresinden, ister kodlarla) ve gerçekleştirilecek doğrulama kurallarını ve görüntülenecek hata iletilerini belirtir.</a:t>
            </a:r>
          </a:p>
        </p:txBody>
      </p:sp>
    </p:spTree>
    <p:extLst>
      <p:ext uri="{BB962C8B-B14F-4D97-AF65-F5344CB8AC3E}">
        <p14:creationId xmlns:p14="http://schemas.microsoft.com/office/powerpoint/2010/main" val="20043780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Veriyi Web Tarayıcısında Doğrulama</a:t>
            </a:r>
          </a:p>
        </p:txBody>
      </p:sp>
      <p:sp>
        <p:nvSpPr>
          <p:cNvPr id="3" name="İçerik Yer Tutucusu 2"/>
          <p:cNvSpPr>
            <a:spLocks noGrp="1"/>
          </p:cNvSpPr>
          <p:nvPr>
            <p:ph idx="1"/>
          </p:nvPr>
        </p:nvSpPr>
        <p:spPr/>
        <p:txBody>
          <a:bodyPr>
            <a:noAutofit/>
          </a:bodyPr>
          <a:lstStyle/>
          <a:p>
            <a:r>
              <a:rPr lang="tr-TR" sz="1400" dirty="0"/>
              <a:t>Doğrulama kontrolleri araç kutusunda doğrulama (</a:t>
            </a:r>
            <a:r>
              <a:rPr lang="tr-TR" sz="1400" dirty="0" err="1"/>
              <a:t>validation</a:t>
            </a:r>
            <a:r>
              <a:rPr lang="tr-TR" sz="1400" dirty="0"/>
              <a:t>) sekmesinde bulunur ve aşağıdakilerden oluşmaktadır.</a:t>
            </a:r>
          </a:p>
          <a:p>
            <a:r>
              <a:rPr lang="tr-TR" sz="1400" b="1" dirty="0" err="1"/>
              <a:t>RequiredFieldValidator</a:t>
            </a:r>
            <a:r>
              <a:rPr lang="tr-TR" sz="1400" b="1" dirty="0"/>
              <a:t>: </a:t>
            </a:r>
            <a:r>
              <a:rPr lang="tr-TR" sz="1400" dirty="0"/>
              <a:t>Kullanıcının  kontrole  veri  girmesine  zorlamak  için kullanılan denetimdir.</a:t>
            </a:r>
          </a:p>
          <a:p>
            <a:r>
              <a:rPr lang="tr-TR" sz="1400" b="1" dirty="0" err="1"/>
              <a:t>CompareValidator</a:t>
            </a:r>
            <a:r>
              <a:rPr lang="tr-TR" sz="1400" b="1" dirty="0"/>
              <a:t>: </a:t>
            </a:r>
            <a:r>
              <a:rPr lang="tr-TR" sz="1400" dirty="0"/>
              <a:t>Girilen bir veriyi sabit bir değerle, başka bir kontrole girilen değerle ya da </a:t>
            </a:r>
            <a:r>
              <a:rPr lang="tr-TR" sz="1400" dirty="0" err="1"/>
              <a:t>veritabanındaki</a:t>
            </a:r>
            <a:r>
              <a:rPr lang="tr-TR" sz="1400" dirty="0"/>
              <a:t> bir veriyle kıyaslamak için kullanılır.</a:t>
            </a:r>
          </a:p>
          <a:p>
            <a:r>
              <a:rPr lang="tr-TR" sz="1400" b="1" dirty="0" err="1"/>
              <a:t>RangeValidator</a:t>
            </a:r>
            <a:r>
              <a:rPr lang="tr-TR" sz="1400" b="1" dirty="0"/>
              <a:t>:  </a:t>
            </a:r>
            <a:r>
              <a:rPr lang="tr-TR" sz="1400" dirty="0"/>
              <a:t>Kullanıcının  kontrole  veri  girerken  belirli  aralıklarda  veri girmesini sağlamak için kullanılır</a:t>
            </a:r>
          </a:p>
          <a:p>
            <a:r>
              <a:rPr lang="tr-TR" sz="1400" b="1" dirty="0" err="1"/>
              <a:t>RegularExpressionValidator</a:t>
            </a:r>
            <a:r>
              <a:rPr lang="tr-TR" sz="1400" b="1" dirty="0"/>
              <a:t>: </a:t>
            </a:r>
            <a:r>
              <a:rPr lang="tr-TR" sz="1400" dirty="0"/>
              <a:t>Kullanıcının belirli bir format ya da biçime göre veri girmesini sağlamak için kullanılır.</a:t>
            </a:r>
          </a:p>
          <a:p>
            <a:r>
              <a:rPr lang="tr-TR" sz="1400" b="1" dirty="0" err="1"/>
              <a:t>CustomValidator</a:t>
            </a:r>
            <a:r>
              <a:rPr lang="tr-TR" sz="1400" b="1" dirty="0"/>
              <a:t>:  </a:t>
            </a:r>
            <a:r>
              <a:rPr lang="tr-TR" sz="1400" dirty="0"/>
              <a:t>Programcının  kendi  özel  doğrulama  mantığını  tanımlaması için kullanılan denetimdir.</a:t>
            </a:r>
          </a:p>
          <a:p>
            <a:r>
              <a:rPr lang="tr-TR" sz="1400" b="1" dirty="0" err="1"/>
              <a:t>ValidationSummary</a:t>
            </a:r>
            <a:r>
              <a:rPr lang="tr-TR" sz="1400" b="1" dirty="0"/>
              <a:t>: </a:t>
            </a:r>
            <a:r>
              <a:rPr lang="tr-TR" sz="1400" dirty="0"/>
              <a:t>Doğrulama  denetimleri  sonucu  oluşan  uyarı  metinlerini biçimli bir şekilde görüntülemek için kullanılan denetimdir</a:t>
            </a:r>
          </a:p>
        </p:txBody>
      </p:sp>
    </p:spTree>
    <p:extLst>
      <p:ext uri="{BB962C8B-B14F-4D97-AF65-F5344CB8AC3E}">
        <p14:creationId xmlns:p14="http://schemas.microsoft.com/office/powerpoint/2010/main" val="31449939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RequiredFieldValidator</a:t>
            </a:r>
            <a:r>
              <a:rPr lang="tr-TR" dirty="0"/>
              <a:t> Kontrolü</a:t>
            </a:r>
          </a:p>
        </p:txBody>
      </p:sp>
      <p:sp>
        <p:nvSpPr>
          <p:cNvPr id="3" name="İçerik Yer Tutucusu 2"/>
          <p:cNvSpPr>
            <a:spLocks noGrp="1"/>
          </p:cNvSpPr>
          <p:nvPr>
            <p:ph idx="1"/>
          </p:nvPr>
        </p:nvSpPr>
        <p:spPr>
          <a:xfrm>
            <a:off x="751447" y="1506070"/>
            <a:ext cx="5365890" cy="4922161"/>
          </a:xfrm>
        </p:spPr>
        <p:txBody>
          <a:bodyPr>
            <a:normAutofit fontScale="92500" lnSpcReduction="20000"/>
          </a:bodyPr>
          <a:lstStyle/>
          <a:p>
            <a:r>
              <a:rPr lang="tr-TR" sz="1800" b="1" dirty="0" err="1"/>
              <a:t>ErrorMessage</a:t>
            </a:r>
            <a:r>
              <a:rPr lang="tr-TR" sz="1800" b="1" dirty="0"/>
              <a:t> özelliği; </a:t>
            </a:r>
            <a:r>
              <a:rPr lang="tr-TR" sz="1800" dirty="0"/>
              <a:t>kullanıcıya, hata gerçekleştiğinde yani ilgili metin kutusunu boş bıraktığında gösterilecek uyarıdır. </a:t>
            </a:r>
          </a:p>
          <a:p>
            <a:r>
              <a:rPr lang="tr-TR" sz="1800" b="1" dirty="0" err="1"/>
              <a:t>ControlToValidate</a:t>
            </a:r>
            <a:r>
              <a:rPr lang="tr-TR" sz="1800" b="1" dirty="0"/>
              <a:t> özelliği, </a:t>
            </a:r>
            <a:r>
              <a:rPr lang="tr-TR" sz="1800" dirty="0"/>
              <a:t>ilgili doğrulama kontrolünün hangi metin kutusunu denetlediğini belirlediğiniz özelliktir.</a:t>
            </a:r>
          </a:p>
          <a:p>
            <a:r>
              <a:rPr lang="tr-TR" sz="1800" b="1" dirty="0" err="1"/>
              <a:t>Display</a:t>
            </a:r>
            <a:r>
              <a:rPr lang="tr-TR" sz="1800" b="1" dirty="0"/>
              <a:t> özelliği, </a:t>
            </a:r>
            <a:r>
              <a:rPr lang="tr-TR" sz="1800" dirty="0"/>
              <a:t>hata iletisinin görüntülenme biçimini belirleyen özelliktir. Doğrulama kontrolünün, hata iletisini sayfaya eklendiği yerde göstermesi için bu özelliği static, hata iletileri için belirlenen ortak bir yerde görüntülenmesi için bu özelliği </a:t>
            </a:r>
            <a:r>
              <a:rPr lang="tr-TR" sz="1800" dirty="0" err="1"/>
              <a:t>dinamic</a:t>
            </a:r>
            <a:r>
              <a:rPr lang="tr-TR" sz="1800" dirty="0"/>
              <a:t> olarak ayarlanır.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6637" y="1506070"/>
            <a:ext cx="3992990" cy="4547258"/>
          </a:xfrm>
          <a:prstGeom prst="rect">
            <a:avLst/>
          </a:prstGeom>
        </p:spPr>
      </p:pic>
    </p:spTree>
    <p:extLst>
      <p:ext uri="{BB962C8B-B14F-4D97-AF65-F5344CB8AC3E}">
        <p14:creationId xmlns:p14="http://schemas.microsoft.com/office/powerpoint/2010/main" val="2723593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CompareValidator</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2196" y="1315928"/>
            <a:ext cx="2599458" cy="4933817"/>
          </a:xfrm>
        </p:spPr>
      </p:pic>
      <p:sp>
        <p:nvSpPr>
          <p:cNvPr id="6" name="Metin kutusu 5"/>
          <p:cNvSpPr txBox="1"/>
          <p:nvPr/>
        </p:nvSpPr>
        <p:spPr>
          <a:xfrm>
            <a:off x="525357" y="1151964"/>
            <a:ext cx="6940672" cy="5305397"/>
          </a:xfrm>
          <a:prstGeom prst="rect">
            <a:avLst/>
          </a:prstGeom>
          <a:noFill/>
        </p:spPr>
        <p:txBody>
          <a:bodyPr wrap="square" rtlCol="0">
            <a:spAutoFit/>
          </a:bodyPr>
          <a:lstStyle/>
          <a:p>
            <a:r>
              <a:rPr lang="tr-TR" b="1" dirty="0" err="1"/>
              <a:t>ControlToValidate</a:t>
            </a:r>
            <a:r>
              <a:rPr lang="tr-TR" b="1" dirty="0"/>
              <a:t>: </a:t>
            </a:r>
            <a:r>
              <a:rPr lang="tr-TR" dirty="0"/>
              <a:t>Karşılaştırılacak olan birinci form elemanını belirler.</a:t>
            </a:r>
          </a:p>
          <a:p>
            <a:endParaRPr lang="tr-TR" dirty="0"/>
          </a:p>
          <a:p>
            <a:r>
              <a:rPr lang="tr-TR" b="1" dirty="0" err="1"/>
              <a:t>ControlToCompare</a:t>
            </a:r>
            <a:r>
              <a:rPr lang="tr-TR" b="1" dirty="0"/>
              <a:t>: </a:t>
            </a:r>
            <a:r>
              <a:rPr lang="tr-TR" dirty="0"/>
              <a:t>Karşılaştırılacak olan ikinci form elemanını belirler.</a:t>
            </a:r>
          </a:p>
          <a:p>
            <a:endParaRPr lang="tr-TR" dirty="0"/>
          </a:p>
          <a:p>
            <a:r>
              <a:rPr lang="tr-TR" b="1" dirty="0" err="1"/>
              <a:t>ErrorMessage</a:t>
            </a:r>
            <a:r>
              <a:rPr lang="tr-TR" b="1" dirty="0"/>
              <a:t>: </a:t>
            </a:r>
            <a:r>
              <a:rPr lang="tr-TR" dirty="0"/>
              <a:t>Karşılaştırma sonucu eşleşme sağlanamazsa verilecek hata mesajı.</a:t>
            </a:r>
          </a:p>
          <a:p>
            <a:endParaRPr lang="tr-TR" dirty="0"/>
          </a:p>
          <a:p>
            <a:r>
              <a:rPr lang="tr-TR" b="1" dirty="0" err="1"/>
              <a:t>Type</a:t>
            </a:r>
            <a:r>
              <a:rPr lang="tr-TR" b="1" dirty="0"/>
              <a:t>: </a:t>
            </a:r>
            <a:r>
              <a:rPr lang="tr-TR" dirty="0"/>
              <a:t>Karşılaştırılacak olan değer tipi burada belirlenir. </a:t>
            </a:r>
            <a:r>
              <a:rPr lang="tr-TR" dirty="0" err="1"/>
              <a:t>String</a:t>
            </a:r>
            <a:r>
              <a:rPr lang="tr-TR" dirty="0"/>
              <a:t>, </a:t>
            </a:r>
            <a:r>
              <a:rPr lang="tr-TR" dirty="0" err="1"/>
              <a:t>Integer</a:t>
            </a:r>
            <a:r>
              <a:rPr lang="tr-TR" dirty="0"/>
              <a:t>, </a:t>
            </a:r>
            <a:r>
              <a:rPr lang="tr-TR" dirty="0" err="1"/>
              <a:t>Double</a:t>
            </a:r>
            <a:r>
              <a:rPr lang="tr-TR" dirty="0"/>
              <a:t>, </a:t>
            </a:r>
            <a:r>
              <a:rPr lang="tr-TR" dirty="0" err="1"/>
              <a:t>Date</a:t>
            </a:r>
            <a:r>
              <a:rPr lang="tr-TR" dirty="0"/>
              <a:t>, </a:t>
            </a:r>
            <a:r>
              <a:rPr lang="tr-TR" dirty="0" err="1"/>
              <a:t>Currency</a:t>
            </a:r>
            <a:r>
              <a:rPr lang="tr-TR" dirty="0"/>
              <a:t> değerlerinden biri seçilir.</a:t>
            </a:r>
          </a:p>
          <a:p>
            <a:endParaRPr lang="tr-TR" dirty="0"/>
          </a:p>
          <a:p>
            <a:r>
              <a:rPr lang="tr-TR" b="1" dirty="0" err="1"/>
              <a:t>Operator</a:t>
            </a:r>
            <a:r>
              <a:rPr lang="tr-TR" b="1" dirty="0"/>
              <a:t>: </a:t>
            </a:r>
            <a:r>
              <a:rPr lang="tr-TR" dirty="0"/>
              <a:t>Karşılaştırma işleminin hangi kritere göre yapılacağı belirlenir. Eşitlik karşılaştırılacaksa </a:t>
            </a:r>
            <a:r>
              <a:rPr lang="tr-TR" dirty="0" err="1"/>
              <a:t>Equal</a:t>
            </a:r>
            <a:r>
              <a:rPr lang="tr-TR" dirty="0"/>
              <a:t> seçilir. Diğer seçilebilecek değerler </a:t>
            </a:r>
            <a:r>
              <a:rPr lang="tr-TR" dirty="0" err="1"/>
              <a:t>NotEqual</a:t>
            </a:r>
            <a:r>
              <a:rPr lang="tr-TR" dirty="0"/>
              <a:t>, </a:t>
            </a:r>
            <a:r>
              <a:rPr lang="tr-TR" dirty="0" err="1"/>
              <a:t>GreaterThan</a:t>
            </a:r>
            <a:r>
              <a:rPr lang="tr-TR" dirty="0"/>
              <a:t>, </a:t>
            </a:r>
            <a:r>
              <a:rPr lang="tr-TR" dirty="0" err="1"/>
              <a:t>GreaterThanEqual</a:t>
            </a:r>
            <a:r>
              <a:rPr lang="tr-TR" dirty="0"/>
              <a:t>, </a:t>
            </a:r>
            <a:r>
              <a:rPr lang="tr-TR" dirty="0" err="1"/>
              <a:t>LessThan</a:t>
            </a:r>
            <a:r>
              <a:rPr lang="tr-TR" dirty="0"/>
              <a:t>, </a:t>
            </a:r>
            <a:r>
              <a:rPr lang="tr-TR" dirty="0" err="1"/>
              <a:t>LessThanEqual</a:t>
            </a:r>
            <a:r>
              <a:rPr lang="tr-TR" dirty="0"/>
              <a:t> ve </a:t>
            </a:r>
            <a:r>
              <a:rPr lang="tr-TR" dirty="0" err="1"/>
              <a:t>DataTypeCheck</a:t>
            </a:r>
            <a:r>
              <a:rPr lang="tr-TR" dirty="0"/>
              <a:t>’ tir.</a:t>
            </a:r>
          </a:p>
          <a:p>
            <a:endParaRPr lang="tr-TR" dirty="0"/>
          </a:p>
          <a:p>
            <a:r>
              <a:rPr lang="tr-TR" b="1" dirty="0" err="1"/>
              <a:t>ValueToCompare</a:t>
            </a:r>
            <a:r>
              <a:rPr lang="tr-TR" b="1" dirty="0"/>
              <a:t>: </a:t>
            </a:r>
            <a:r>
              <a:rPr lang="tr-TR" dirty="0"/>
              <a:t>Sabit bir değer ile karşılaştırma yapılacaksa değer bu alana girilir.</a:t>
            </a:r>
          </a:p>
        </p:txBody>
      </p:sp>
    </p:spTree>
    <p:extLst>
      <p:ext uri="{BB962C8B-B14F-4D97-AF65-F5344CB8AC3E}">
        <p14:creationId xmlns:p14="http://schemas.microsoft.com/office/powerpoint/2010/main" val="3700480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Asp.Net</a:t>
            </a:r>
            <a:endParaRPr lang="tr-TR" dirty="0"/>
          </a:p>
        </p:txBody>
      </p:sp>
      <p:sp>
        <p:nvSpPr>
          <p:cNvPr id="3" name="İçerik Yer Tutucusu 2"/>
          <p:cNvSpPr>
            <a:spLocks noGrp="1"/>
          </p:cNvSpPr>
          <p:nvPr>
            <p:ph idx="1"/>
          </p:nvPr>
        </p:nvSpPr>
        <p:spPr/>
        <p:txBody>
          <a:bodyPr/>
          <a:lstStyle/>
          <a:p>
            <a:r>
              <a:rPr lang="tr-TR" sz="2800" dirty="0" err="1"/>
              <a:t>Asp.Net</a:t>
            </a:r>
            <a:r>
              <a:rPr lang="tr-TR" sz="2800" dirty="0"/>
              <a:t> uygulaması geliştirmek için, Microsoft .Net Framework kullanılmalıyız. .Net </a:t>
            </a:r>
            <a:r>
              <a:rPr lang="tr-TR" sz="2800" dirty="0" err="1"/>
              <a:t>framework</a:t>
            </a:r>
            <a:r>
              <a:rPr lang="tr-TR" sz="2800" dirty="0"/>
              <a:t>’ u tüm teknolojileri bir arada toplayan platformdur. Bu platformu kullanarak masaüstü uygulamaları, web uygulamaları, web servisleri geliştirebiliriz.</a:t>
            </a:r>
          </a:p>
          <a:p>
            <a:endParaRPr lang="tr-TR" dirty="0"/>
          </a:p>
        </p:txBody>
      </p:sp>
    </p:spTree>
    <p:extLst>
      <p:ext uri="{BB962C8B-B14F-4D97-AF65-F5344CB8AC3E}">
        <p14:creationId xmlns:p14="http://schemas.microsoft.com/office/powerpoint/2010/main" val="5416392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RangeValidator</a:t>
            </a:r>
            <a:r>
              <a:rPr lang="tr-TR" dirty="0"/>
              <a:t> Kontrolü</a:t>
            </a:r>
          </a:p>
        </p:txBody>
      </p:sp>
      <p:sp>
        <p:nvSpPr>
          <p:cNvPr id="3" name="İçerik Yer Tutucusu 2"/>
          <p:cNvSpPr>
            <a:spLocks noGrp="1"/>
          </p:cNvSpPr>
          <p:nvPr>
            <p:ph idx="1"/>
          </p:nvPr>
        </p:nvSpPr>
        <p:spPr/>
        <p:txBody>
          <a:bodyPr>
            <a:normAutofit/>
          </a:bodyPr>
          <a:lstStyle/>
          <a:p>
            <a:r>
              <a:rPr lang="tr-TR" sz="1600" b="1" dirty="0"/>
              <a:t>ErrorMessage: </a:t>
            </a:r>
            <a:r>
              <a:rPr lang="tr-TR" sz="1600" dirty="0"/>
              <a:t>Hata mesajı</a:t>
            </a:r>
          </a:p>
          <a:p>
            <a:r>
              <a:rPr lang="tr-TR" sz="1600" b="1" dirty="0" err="1"/>
              <a:t>ControlToValidate</a:t>
            </a:r>
            <a:r>
              <a:rPr lang="tr-TR" sz="1600" b="1" dirty="0"/>
              <a:t>: </a:t>
            </a:r>
            <a:r>
              <a:rPr lang="tr-TR" sz="1600" dirty="0"/>
              <a:t>Uygulanacak metin kutusu</a:t>
            </a:r>
          </a:p>
          <a:p>
            <a:r>
              <a:rPr lang="tr-TR" sz="1600" b="1" dirty="0" err="1"/>
              <a:t>Display</a:t>
            </a:r>
            <a:r>
              <a:rPr lang="tr-TR" sz="1600" b="1" dirty="0"/>
              <a:t>: </a:t>
            </a:r>
            <a:r>
              <a:rPr lang="tr-TR" sz="1600" dirty="0"/>
              <a:t>Görüntülenme yöntemi</a:t>
            </a:r>
          </a:p>
          <a:p>
            <a:r>
              <a:rPr lang="tr-TR" sz="1600" b="1" dirty="0" err="1"/>
              <a:t>MaximumValue</a:t>
            </a:r>
            <a:r>
              <a:rPr lang="tr-TR" sz="1600" b="1" dirty="0"/>
              <a:t>: </a:t>
            </a:r>
            <a:r>
              <a:rPr lang="tr-TR" sz="1600" dirty="0" err="1"/>
              <a:t>Max</a:t>
            </a:r>
            <a:r>
              <a:rPr lang="tr-TR" sz="1600" dirty="0"/>
              <a:t> değer</a:t>
            </a:r>
          </a:p>
          <a:p>
            <a:r>
              <a:rPr lang="tr-TR" sz="1600" b="1" dirty="0" err="1"/>
              <a:t>MinimumValue</a:t>
            </a:r>
            <a:r>
              <a:rPr lang="tr-TR" sz="1600" b="1" dirty="0"/>
              <a:t>: </a:t>
            </a:r>
            <a:r>
              <a:rPr lang="tr-TR" sz="1600" dirty="0" err="1"/>
              <a:t>Min</a:t>
            </a:r>
            <a:r>
              <a:rPr lang="tr-TR" sz="1600" dirty="0"/>
              <a:t> değer</a:t>
            </a: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1076" y="1506071"/>
            <a:ext cx="5734050" cy="3145536"/>
          </a:xfrm>
          <a:prstGeom prst="rect">
            <a:avLst/>
          </a:prstGeom>
        </p:spPr>
      </p:pic>
    </p:spTree>
    <p:extLst>
      <p:ext uri="{BB962C8B-B14F-4D97-AF65-F5344CB8AC3E}">
        <p14:creationId xmlns:p14="http://schemas.microsoft.com/office/powerpoint/2010/main" val="3329029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RegularExpressionValidator</a:t>
            </a:r>
            <a:endParaRPr lang="tr-TR" dirty="0"/>
          </a:p>
        </p:txBody>
      </p:sp>
      <p:sp>
        <p:nvSpPr>
          <p:cNvPr id="3" name="İçerik Yer Tutucusu 2"/>
          <p:cNvSpPr>
            <a:spLocks noGrp="1"/>
          </p:cNvSpPr>
          <p:nvPr>
            <p:ph idx="1"/>
          </p:nvPr>
        </p:nvSpPr>
        <p:spPr>
          <a:xfrm>
            <a:off x="751446" y="1506071"/>
            <a:ext cx="4579505" cy="4320988"/>
          </a:xfrm>
        </p:spPr>
        <p:txBody>
          <a:bodyPr/>
          <a:lstStyle/>
          <a:p>
            <a:r>
              <a:rPr lang="tr-TR" b="1" dirty="0" err="1"/>
              <a:t>ControlToValidate</a:t>
            </a:r>
            <a:r>
              <a:rPr lang="tr-TR" b="1" dirty="0"/>
              <a:t>:</a:t>
            </a:r>
            <a:r>
              <a:rPr lang="tr-TR" dirty="0"/>
              <a:t> Geçerlilik işleminin uygulanacağı kontrolü belirler.</a:t>
            </a:r>
          </a:p>
          <a:p>
            <a:r>
              <a:rPr lang="tr-TR" b="1" dirty="0" err="1"/>
              <a:t>ErrorMessage</a:t>
            </a:r>
            <a:r>
              <a:rPr lang="tr-TR" b="1" dirty="0"/>
              <a:t>:</a:t>
            </a:r>
            <a:r>
              <a:rPr lang="tr-TR" dirty="0"/>
              <a:t> Girdi istenilen formatta değilse gösterilecek hata mesajı.</a:t>
            </a:r>
          </a:p>
          <a:p>
            <a:r>
              <a:rPr lang="tr-TR" b="1" dirty="0" err="1"/>
              <a:t>ValidationExpression</a:t>
            </a:r>
            <a:r>
              <a:rPr lang="tr-TR" b="1" dirty="0"/>
              <a:t>:</a:t>
            </a:r>
            <a:r>
              <a:rPr lang="tr-TR" dirty="0"/>
              <a:t> Bu kısım girdilerin hangi formatta olacağını belirler. Önceden belirlenmiş olan birçok format arasından seçim yapabileceğiniz gibi, kendi düzenli ifadenizi de oluşturabilirsiniz.</a:t>
            </a:r>
          </a:p>
          <a:p>
            <a:endParaRPr lang="tr-TR" dirty="0"/>
          </a:p>
        </p:txBody>
      </p:sp>
      <p:pic>
        <p:nvPicPr>
          <p:cNvPr id="4" name="Resim 3"/>
          <p:cNvPicPr>
            <a:picLocks noChangeAspect="1"/>
          </p:cNvPicPr>
          <p:nvPr/>
        </p:nvPicPr>
        <p:blipFill>
          <a:blip r:embed="rId2"/>
          <a:stretch>
            <a:fillRect/>
          </a:stretch>
        </p:blipFill>
        <p:spPr>
          <a:xfrm>
            <a:off x="9252013" y="1367027"/>
            <a:ext cx="2623985" cy="4460031"/>
          </a:xfrm>
          <a:prstGeom prst="rect">
            <a:avLst/>
          </a:prstGeom>
        </p:spPr>
      </p:pic>
    </p:spTree>
    <p:extLst>
      <p:ext uri="{BB962C8B-B14F-4D97-AF65-F5344CB8AC3E}">
        <p14:creationId xmlns:p14="http://schemas.microsoft.com/office/powerpoint/2010/main" val="24915229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ValidationSummary</a:t>
            </a:r>
            <a:r>
              <a:rPr lang="tr-TR" dirty="0"/>
              <a:t> Kontrolü</a:t>
            </a:r>
          </a:p>
        </p:txBody>
      </p:sp>
      <p:sp>
        <p:nvSpPr>
          <p:cNvPr id="3" name="İçerik Yer Tutucusu 2"/>
          <p:cNvSpPr>
            <a:spLocks noGrp="1"/>
          </p:cNvSpPr>
          <p:nvPr>
            <p:ph idx="1"/>
          </p:nvPr>
        </p:nvSpPr>
        <p:spPr/>
        <p:txBody>
          <a:bodyPr>
            <a:normAutofit/>
          </a:bodyPr>
          <a:lstStyle/>
          <a:p>
            <a:r>
              <a:rPr lang="tr-TR" sz="1800" dirty="0"/>
              <a:t>Sayfa içinde birden fazla doğrulama kontrolü kullanılmışsa bu kontrollerin görüntülemesi yapılırken bir araya toplayan kontroldür. </a:t>
            </a:r>
          </a:p>
          <a:p>
            <a:endParaRPr lang="tr-TR" sz="1800" dirty="0"/>
          </a:p>
          <a:p>
            <a:r>
              <a:rPr lang="tr-TR" sz="1800" dirty="0"/>
              <a:t>Örnek olarak sayfa içine eklenen </a:t>
            </a:r>
            <a:r>
              <a:rPr lang="tr-TR" sz="1800" dirty="0" err="1"/>
              <a:t>RequiredFieldValidator</a:t>
            </a:r>
            <a:r>
              <a:rPr lang="tr-TR" sz="1800" dirty="0"/>
              <a:t> nesnesinin bilgileri aşağıdaki gibi değiştirilir.</a:t>
            </a:r>
          </a:p>
          <a:p>
            <a:r>
              <a:rPr lang="tr-TR" sz="1400" dirty="0"/>
              <a:t>ErrorMessage: "Hata mesajı"</a:t>
            </a:r>
          </a:p>
          <a:p>
            <a:r>
              <a:rPr lang="tr-TR" sz="1400" dirty="0" err="1"/>
              <a:t>ControlToValidate</a:t>
            </a:r>
            <a:r>
              <a:rPr lang="tr-TR" sz="1400" dirty="0"/>
              <a:t>: TextBox1</a:t>
            </a:r>
          </a:p>
          <a:p>
            <a:r>
              <a:rPr lang="tr-TR" sz="1400" dirty="0" err="1"/>
              <a:t>Display</a:t>
            </a:r>
            <a:r>
              <a:rPr lang="tr-TR" sz="1400" dirty="0"/>
              <a:t>: DinamicText: (1)</a:t>
            </a:r>
            <a:endParaRPr lang="tr-TR" sz="2000" dirty="0"/>
          </a:p>
          <a:p>
            <a:endParaRPr lang="tr-TR" sz="1800" dirty="0"/>
          </a:p>
        </p:txBody>
      </p:sp>
    </p:spTree>
    <p:extLst>
      <p:ext uri="{BB962C8B-B14F-4D97-AF65-F5344CB8AC3E}">
        <p14:creationId xmlns:p14="http://schemas.microsoft.com/office/powerpoint/2010/main" val="123623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pPr algn="ctr"/>
            <a:r>
              <a:rPr lang="tr-TR" b="1" dirty="0"/>
              <a:t>ASP.NET Proje Oluşturma  </a:t>
            </a:r>
            <a:br>
              <a:rPr lang="tr-TR" b="1" dirty="0"/>
            </a:br>
            <a:r>
              <a:rPr lang="tr-TR" b="1" dirty="0"/>
              <a:t>Web Form</a:t>
            </a:r>
            <a:endParaRPr lang="tr-TR" dirty="0"/>
          </a:p>
        </p:txBody>
      </p:sp>
    </p:spTree>
    <p:extLst>
      <p:ext uri="{BB962C8B-B14F-4D97-AF65-F5344CB8AC3E}">
        <p14:creationId xmlns:p14="http://schemas.microsoft.com/office/powerpoint/2010/main" val="1762018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Web Form</a:t>
            </a:r>
            <a:endParaRPr lang="tr-TR" dirty="0"/>
          </a:p>
        </p:txBody>
      </p:sp>
      <p:sp>
        <p:nvSpPr>
          <p:cNvPr id="3" name="İçerik Yer Tutucusu 2"/>
          <p:cNvSpPr>
            <a:spLocks noGrp="1"/>
          </p:cNvSpPr>
          <p:nvPr>
            <p:ph idx="1"/>
          </p:nvPr>
        </p:nvSpPr>
        <p:spPr/>
        <p:txBody>
          <a:bodyPr>
            <a:normAutofit fontScale="92500" lnSpcReduction="10000"/>
          </a:bodyPr>
          <a:lstStyle/>
          <a:p>
            <a:r>
              <a:rPr lang="tr-TR" sz="2400" dirty="0">
                <a:hlinkClick r:id="rId2"/>
              </a:rPr>
              <a:t>Web form</a:t>
            </a:r>
            <a:r>
              <a:rPr lang="tr-TR" sz="2400" dirty="0"/>
              <a:t>ların uzantısı </a:t>
            </a:r>
            <a:r>
              <a:rPr lang="tr-TR" sz="2400" b="1" dirty="0"/>
              <a:t>Active Server </a:t>
            </a:r>
            <a:r>
              <a:rPr lang="tr-TR" sz="2400" b="1" dirty="0" err="1"/>
              <a:t>Pages</a:t>
            </a:r>
            <a:r>
              <a:rPr lang="tr-TR" sz="2400" b="1" dirty="0"/>
              <a:t> </a:t>
            </a:r>
            <a:r>
              <a:rPr lang="tr-TR" sz="2400" b="1" dirty="0" err="1"/>
              <a:t>Extended</a:t>
            </a:r>
            <a:r>
              <a:rPr lang="tr-TR" sz="2400" dirty="0"/>
              <a:t> kısaltması olan .</a:t>
            </a:r>
            <a:r>
              <a:rPr lang="tr-TR" sz="2400" dirty="0" err="1"/>
              <a:t>aspx</a:t>
            </a:r>
            <a:r>
              <a:rPr lang="tr-TR" sz="2400" dirty="0"/>
              <a:t>’ tir. Web formun (</a:t>
            </a:r>
            <a:r>
              <a:rPr lang="tr-TR" sz="2400" dirty="0" err="1"/>
              <a:t>code</a:t>
            </a:r>
            <a:r>
              <a:rPr lang="tr-TR" sz="2400" dirty="0"/>
              <a:t> </a:t>
            </a:r>
            <a:r>
              <a:rPr lang="tr-TR" sz="2400" dirty="0" err="1"/>
              <a:t>behind</a:t>
            </a:r>
            <a:r>
              <a:rPr lang="tr-TR" sz="2400" dirty="0"/>
              <a:t>)arka tarafında ise c# için </a:t>
            </a:r>
            <a:r>
              <a:rPr lang="tr-TR" sz="2400" dirty="0" err="1"/>
              <a:t>aspx.cs</a:t>
            </a:r>
            <a:r>
              <a:rPr lang="tr-TR" sz="2400" dirty="0"/>
              <a:t> uzantısı vardır. Dizayn sayfası ile </a:t>
            </a:r>
            <a:r>
              <a:rPr lang="tr-TR" sz="2400" b="1" dirty="0" err="1"/>
              <a:t>code</a:t>
            </a:r>
            <a:r>
              <a:rPr lang="tr-TR" sz="2400" b="1" dirty="0"/>
              <a:t> </a:t>
            </a:r>
            <a:r>
              <a:rPr lang="tr-TR" sz="2400" b="1" dirty="0" err="1"/>
              <a:t>behind</a:t>
            </a:r>
            <a:r>
              <a:rPr lang="tr-TR" sz="2400" dirty="0"/>
              <a:t> sayfası arasındaki ilişkiyi ise dizayn sayfasında @</a:t>
            </a:r>
            <a:r>
              <a:rPr lang="tr-TR" sz="2400" dirty="0" err="1"/>
              <a:t>Page</a:t>
            </a:r>
            <a:r>
              <a:rPr lang="tr-TR" sz="2400" dirty="0"/>
              <a:t> ile sağlanır.</a:t>
            </a:r>
          </a:p>
          <a:p>
            <a:endParaRPr lang="tr-TR" sz="2400" dirty="0"/>
          </a:p>
          <a:p>
            <a:r>
              <a:rPr lang="tr-TR" sz="2400" dirty="0"/>
              <a:t>&lt;%@ </a:t>
            </a:r>
            <a:r>
              <a:rPr lang="tr-TR" sz="2400" dirty="0" err="1"/>
              <a:t>Page</a:t>
            </a:r>
            <a:r>
              <a:rPr lang="tr-TR" sz="2400" dirty="0"/>
              <a:t> </a:t>
            </a:r>
            <a:r>
              <a:rPr lang="tr-TR" sz="2400" dirty="0" err="1"/>
              <a:t>Title</a:t>
            </a:r>
            <a:r>
              <a:rPr lang="tr-TR" sz="2400" dirty="0"/>
              <a:t>=”Home </a:t>
            </a:r>
            <a:r>
              <a:rPr lang="tr-TR" sz="2400" dirty="0" err="1"/>
              <a:t>Page</a:t>
            </a:r>
            <a:r>
              <a:rPr lang="tr-TR" sz="2400" dirty="0"/>
              <a:t>” Language=”C#” </a:t>
            </a:r>
            <a:r>
              <a:rPr lang="tr-TR" sz="2400" dirty="0" err="1"/>
              <a:t>MasterPageFile</a:t>
            </a:r>
            <a:r>
              <a:rPr lang="tr-TR" sz="2400" dirty="0"/>
              <a:t>=”~/</a:t>
            </a:r>
            <a:r>
              <a:rPr lang="tr-TR" sz="2400" dirty="0" err="1"/>
              <a:t>Site.Master</a:t>
            </a:r>
            <a:r>
              <a:rPr lang="tr-TR" sz="2400" dirty="0"/>
              <a:t>” </a:t>
            </a:r>
            <a:r>
              <a:rPr lang="tr-TR" sz="2400" dirty="0" err="1"/>
              <a:t>AutoEventWireup</a:t>
            </a:r>
            <a:r>
              <a:rPr lang="tr-TR" sz="2400" dirty="0"/>
              <a:t>=”</a:t>
            </a:r>
            <a:r>
              <a:rPr lang="tr-TR" sz="2400" dirty="0" err="1"/>
              <a:t>true</a:t>
            </a:r>
            <a:r>
              <a:rPr lang="tr-TR" sz="2400" dirty="0"/>
              <a:t>” </a:t>
            </a:r>
            <a:r>
              <a:rPr lang="tr-TR" sz="2400" dirty="0" err="1"/>
              <a:t>CodeBehind</a:t>
            </a:r>
            <a:r>
              <a:rPr lang="tr-TR" sz="2400" dirty="0"/>
              <a:t>=”</a:t>
            </a:r>
            <a:r>
              <a:rPr lang="tr-TR" sz="2400" dirty="0" err="1"/>
              <a:t>Default.aspx.cs</a:t>
            </a:r>
            <a:r>
              <a:rPr lang="tr-TR" sz="2400" dirty="0"/>
              <a:t>” </a:t>
            </a:r>
            <a:r>
              <a:rPr lang="tr-TR" sz="2400" dirty="0" err="1"/>
              <a:t>Inherits</a:t>
            </a:r>
            <a:r>
              <a:rPr lang="tr-TR" sz="2400" dirty="0"/>
              <a:t>=”WebApplication1._Default” %&gt;</a:t>
            </a:r>
          </a:p>
          <a:p>
            <a:endParaRPr lang="tr-TR" sz="2400" dirty="0"/>
          </a:p>
          <a:p>
            <a:endParaRPr lang="tr-TR" sz="2400" dirty="0"/>
          </a:p>
        </p:txBody>
      </p:sp>
    </p:spTree>
    <p:extLst>
      <p:ext uri="{BB962C8B-B14F-4D97-AF65-F5344CB8AC3E}">
        <p14:creationId xmlns:p14="http://schemas.microsoft.com/office/powerpoint/2010/main" val="1394250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000" b="1" dirty="0"/>
              <a:t>File -&gt; New Project</a:t>
            </a:r>
            <a:r>
              <a:rPr lang="tr-TR" sz="2000" dirty="0"/>
              <a:t> seçeneğinden yeni Projemizi açabiliriz. (</a:t>
            </a:r>
            <a:r>
              <a:rPr lang="tr-TR" sz="2000" dirty="0" err="1"/>
              <a:t>Ctrl+Shift+N</a:t>
            </a:r>
            <a:r>
              <a:rPr lang="tr-TR" sz="2000" dirty="0"/>
              <a:t>)</a:t>
            </a:r>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3733" y="2581656"/>
            <a:ext cx="7189679" cy="3778250"/>
          </a:xfrm>
        </p:spPr>
      </p:pic>
    </p:spTree>
    <p:extLst>
      <p:ext uri="{BB962C8B-B14F-4D97-AF65-F5344CB8AC3E}">
        <p14:creationId xmlns:p14="http://schemas.microsoft.com/office/powerpoint/2010/main" val="3550215334"/>
      </p:ext>
    </p:extLst>
  </p:cSld>
  <p:clrMapOvr>
    <a:masterClrMapping/>
  </p:clrMapOvr>
</p:sld>
</file>

<file path=ppt/theme/theme1.xml><?xml version="1.0" encoding="utf-8"?>
<a:theme xmlns:a="http://schemas.openxmlformats.org/drawingml/2006/main" name="Tema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1" id="{EACBC432-91AE-4BE0-9B87-63413B3335BF}" vid="{C72FA0EC-1440-40B2-A82F-B4C3AA145C48}"/>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Tema1</Template>
  <TotalTime>1653</TotalTime>
  <Words>3855</Words>
  <Application>Microsoft Office PowerPoint</Application>
  <PresentationFormat>Geniş ekran</PresentationFormat>
  <Paragraphs>434</Paragraphs>
  <Slides>62</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62</vt:i4>
      </vt:variant>
    </vt:vector>
  </HeadingPairs>
  <TitlesOfParts>
    <vt:vector size="69" baseType="lpstr">
      <vt:lpstr>Arial</vt:lpstr>
      <vt:lpstr>Calibri</vt:lpstr>
      <vt:lpstr>Consolas</vt:lpstr>
      <vt:lpstr>Segoe UI</vt:lpstr>
      <vt:lpstr>Segoe UI Light</vt:lpstr>
      <vt:lpstr>Wingdings 3</vt:lpstr>
      <vt:lpstr>Tema1</vt:lpstr>
      <vt:lpstr>Asp.Net Giriş</vt:lpstr>
      <vt:lpstr>Asp.Net</vt:lpstr>
      <vt:lpstr>Web Uygulamaları Neden Tercih Edilir ?</vt:lpstr>
      <vt:lpstr>Web Uygulamaları Nasıl Çalışır ?</vt:lpstr>
      <vt:lpstr>Web Uygulamaları Nasıl Çalışır ?</vt:lpstr>
      <vt:lpstr>Asp.Net</vt:lpstr>
      <vt:lpstr>ASP.NET Proje Oluşturma   Web Form</vt:lpstr>
      <vt:lpstr>Web Form</vt:lpstr>
      <vt:lpstr>File -&gt; New Project seçeneğinden yeni Projemizi açabiliriz. (Ctrl+Shift+N)</vt:lpstr>
      <vt:lpstr>Templates seçeneği altında Uygulamayı geliştireceğimiz dili seçiyoruz. Visual C# sağ tarafta ise ASP.NET Web Application seçili olması gerekli.</vt:lpstr>
      <vt:lpstr>PowerPoint Sunusu</vt:lpstr>
      <vt:lpstr>Projeyi açtıktan sonra sağ tarafta Solution Explorer altında projemiz ile ilgili dosyaları görebiliriz. Solution Explorer kapalı ise View -&gt; Solution Explorer (Ctrl + Alt + L) ile açabiliriz.</vt:lpstr>
      <vt:lpstr>Solution Explorer : Çözüm altında birden fazla projemiz bulunabilir. Bunun için Solution Explorer sağ tıklayarak Add -&gt; New Project seçeneğinden yeni bir proje ekleyebiliriz.</vt:lpstr>
      <vt:lpstr>İkinci projeyi ekledikten projeye sağ tıklayıp Set StartUp Project seçeneğinden başlangıç projesini değiştirebiliriz. F5 kısa yolu ile ilk projemizi çalıştırıp tarayıcı üzerinde görüntüleyebiliriz. </vt:lpstr>
      <vt:lpstr>ASP.NET Yazı Yazdırma (Response.Write)</vt:lpstr>
      <vt:lpstr>Örnek</vt:lpstr>
      <vt:lpstr>PowerPoint Sunusu</vt:lpstr>
      <vt:lpstr>Örnek</vt:lpstr>
      <vt:lpstr>Response.Write ile HTML Kodlarının Kullanımı</vt:lpstr>
      <vt:lpstr>Response.Write ile JavaScript Kodlarının Kullanımı</vt:lpstr>
      <vt:lpstr>ASP.Net Sayfa Yönlendirme (Response.Redirect)</vt:lpstr>
      <vt:lpstr>Form Elemanları</vt:lpstr>
      <vt:lpstr>Textbox (Metin Alanı) :</vt:lpstr>
      <vt:lpstr>Örnek:</vt:lpstr>
      <vt:lpstr>Label </vt:lpstr>
      <vt:lpstr>Bulleted List (Madde İmli Liste)</vt:lpstr>
      <vt:lpstr>Ekleme yaptıktan sonra kod ekranı;</vt:lpstr>
      <vt:lpstr>Verileri Kod ile ekleme</vt:lpstr>
      <vt:lpstr>Verileri Kod İle ekleme</vt:lpstr>
      <vt:lpstr>Checkbox Kullannımı</vt:lpstr>
      <vt:lpstr>Checkbox Kullannımı</vt:lpstr>
      <vt:lpstr>Örnek</vt:lpstr>
      <vt:lpstr>Örnek</vt:lpstr>
      <vt:lpstr>Checkboxlist kontrolü</vt:lpstr>
      <vt:lpstr>Dropdownlist</vt:lpstr>
      <vt:lpstr>Dropdownlist</vt:lpstr>
      <vt:lpstr>.cs sayfasına eklenecek kod</vt:lpstr>
      <vt:lpstr>Calendar</vt:lpstr>
      <vt:lpstr>PowerPoint Sunusu</vt:lpstr>
      <vt:lpstr>File Upload</vt:lpstr>
      <vt:lpstr>Örnek Form (KDV Hesaplama)</vt:lpstr>
      <vt:lpstr>Sayısal Loto örneği</vt:lpstr>
      <vt:lpstr>Sayısal Loto Örneği</vt:lpstr>
      <vt:lpstr>4 işlem örneği</vt:lpstr>
      <vt:lpstr>PowerPoint Sunusu</vt:lpstr>
      <vt:lpstr>Taksitli Fiyat</vt:lpstr>
      <vt:lpstr>PowerPoint Sunusu</vt:lpstr>
      <vt:lpstr>Not Hesapla</vt:lpstr>
      <vt:lpstr>Not Hesapla</vt:lpstr>
      <vt:lpstr>Listview Uygulaması</vt:lpstr>
      <vt:lpstr>Listbox Uygulaması</vt:lpstr>
      <vt:lpstr>Listbox Uygulaması</vt:lpstr>
      <vt:lpstr>Hesap Makinesi</vt:lpstr>
      <vt:lpstr>Örnek</vt:lpstr>
      <vt:lpstr>Örnek-Devamı</vt:lpstr>
      <vt:lpstr>Veriyi Web Tarayıcısında Doğrulama</vt:lpstr>
      <vt:lpstr>Veriyi Web Tarayıcısında Doğrulama</vt:lpstr>
      <vt:lpstr>RequiredFieldValidator Kontrolü</vt:lpstr>
      <vt:lpstr>CompareValidator</vt:lpstr>
      <vt:lpstr>RangeValidator Kontrolü</vt:lpstr>
      <vt:lpstr>RegularExpressionValidator</vt:lpstr>
      <vt:lpstr>ValidationSummary Kontrolü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Proje Oluşturma – Web Form</dc:title>
  <dc:creator>Emre&amp;Ceyda</dc:creator>
  <cp:lastModifiedBy>Mehmet Akif KARAÖZ</cp:lastModifiedBy>
  <cp:revision>164</cp:revision>
  <dcterms:created xsi:type="dcterms:W3CDTF">2017-10-05T03:53:58Z</dcterms:created>
  <dcterms:modified xsi:type="dcterms:W3CDTF">2023-12-20T13:55:25Z</dcterms:modified>
</cp:coreProperties>
</file>