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7" r:id="rId2"/>
    <p:sldId id="348" r:id="rId3"/>
    <p:sldId id="370" r:id="rId4"/>
    <p:sldId id="362" r:id="rId5"/>
    <p:sldId id="371" r:id="rId6"/>
    <p:sldId id="347" r:id="rId7"/>
    <p:sldId id="321" r:id="rId8"/>
  </p:sldIdLst>
  <p:sldSz cx="1188085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yt k" initials="fk" lastIdx="1" clrIdx="0">
    <p:extLst>
      <p:ext uri="{19B8F6BF-5375-455C-9EA6-DF929625EA0E}">
        <p15:presenceInfo xmlns:p15="http://schemas.microsoft.com/office/powerpoint/2012/main" userId="5d0e5b1fc11b83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5" autoAdjust="0"/>
    <p:restoredTop sz="94789"/>
  </p:normalViewPr>
  <p:slideViewPr>
    <p:cSldViewPr>
      <p:cViewPr varScale="1">
        <p:scale>
          <a:sx n="81" d="100"/>
          <a:sy n="81" d="100"/>
        </p:scale>
        <p:origin x="1123" y="67"/>
      </p:cViewPr>
      <p:guideLst>
        <p:guide orient="horz" pos="2160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5809" y="1143000"/>
            <a:ext cx="534638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hasCustomPrompt="1"/>
          </p:nvPr>
        </p:nvSpPr>
        <p:spPr>
          <a:xfrm>
            <a:off x="891065" y="2130428"/>
            <a:ext cx="10098722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 hasCustomPrompt="1"/>
          </p:nvPr>
        </p:nvSpPr>
        <p:spPr>
          <a:xfrm>
            <a:off x="1782127" y="3886200"/>
            <a:ext cx="831659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8613616" y="274641"/>
            <a:ext cx="2673191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594044" y="274641"/>
            <a:ext cx="7821559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938507" y="4406903"/>
            <a:ext cx="1009872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938507" y="2906713"/>
            <a:ext cx="100987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 hasCustomPrompt="1"/>
          </p:nvPr>
        </p:nvSpPr>
        <p:spPr>
          <a:xfrm>
            <a:off x="594043" y="1600203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6039433" y="1600203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6035307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6035307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594044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>
          <a:xfrm>
            <a:off x="4645084" y="273053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594044" y="143510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2328731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28731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2328731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594043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94043" y="1600203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594043" y="6356353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4.05.2023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4059292" y="6356353"/>
            <a:ext cx="3762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514609" y="6356353"/>
            <a:ext cx="2772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0A2EC5D-B77F-C54E-543D-FB96582176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499860"/>
            <a:ext cx="261302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Gizlilik Sınıflandırması : KoçDigital İçi Paylaşım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dirty="0"/>
          </a:p>
        </p:txBody>
      </p:sp>
      <p:pic>
        <p:nvPicPr>
          <p:cNvPr id="10" name="Content Placeholder 9" descr="WhatsApp Image 2022-07-02 at 01.24.00 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80231" cy="6897882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628057" y="2996952"/>
            <a:ext cx="575950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120" b="1" dirty="0">
                <a:solidFill>
                  <a:schemeClr val="bg1"/>
                </a:solidFill>
                <a:latin typeface="Ink Free" panose="03080402000500000000" charset="0"/>
              </a:rPr>
              <a:t>Wise </a:t>
            </a:r>
            <a:r>
              <a:rPr lang="tr-TR" sz="3120" b="1" dirty="0" err="1">
                <a:solidFill>
                  <a:schemeClr val="bg1"/>
                </a:solidFill>
                <a:latin typeface="Ink Free" panose="03080402000500000000" charset="0"/>
              </a:rPr>
              <a:t>QA</a:t>
            </a:r>
            <a:r>
              <a:rPr lang="tr-TR" sz="3120" b="1">
                <a:solidFill>
                  <a:schemeClr val="bg1"/>
                </a:solidFill>
                <a:latin typeface="Ink Free" panose="03080402000500000000" charset="0"/>
              </a:rPr>
              <a:t> Team 1</a:t>
            </a:r>
            <a:endParaRPr lang="tr-TR" sz="3120" b="1" i="0">
              <a:solidFill>
                <a:schemeClr val="bg1"/>
              </a:solidFill>
              <a:effectLst/>
              <a:latin typeface="Ink Free" panose="03080402000500000000" charset="0"/>
            </a:endParaRPr>
          </a:p>
          <a:p>
            <a:r>
              <a:rPr lang="tr-TR" altLang="en-GB" sz="3120" b="1" err="1">
                <a:solidFill>
                  <a:schemeClr val="bg1"/>
                </a:solidFill>
                <a:latin typeface="Ink Free" panose="03080402000500000000" charset="0"/>
                <a:cs typeface="Ink Free" panose="03080402000500000000" charset="0"/>
              </a:rPr>
              <a:t>Mentor</a:t>
            </a:r>
            <a:r>
              <a:rPr lang="tr-TR" altLang="en-GB" sz="3120" b="1">
                <a:solidFill>
                  <a:schemeClr val="bg1"/>
                </a:solidFill>
                <a:latin typeface="Ink Free" panose="03080402000500000000" charset="0"/>
                <a:cs typeface="Ink Free" panose="03080402000500000000" charset="0"/>
              </a:rPr>
              <a:t> Toplantısı</a:t>
            </a:r>
          </a:p>
          <a:p>
            <a:r>
              <a:rPr lang="tr-TR" altLang="en-GB" sz="3120" b="1">
                <a:solidFill>
                  <a:schemeClr val="bg1"/>
                </a:solidFill>
                <a:latin typeface="Ink Free" panose="03080402000500000000" charset="0"/>
                <a:cs typeface="Ink Free" panose="03080402000500000000" charset="0"/>
              </a:rPr>
              <a:t>-/05/2023</a:t>
            </a:r>
          </a:p>
          <a:p>
            <a:r>
              <a:rPr lang="tr-TR" altLang="en-GB" sz="3120" b="1">
                <a:solidFill>
                  <a:schemeClr val="bg1"/>
                </a:solidFill>
                <a:latin typeface="Ink Free" panose="03080402000500000000" charset="0"/>
                <a:sym typeface="+mn-ea"/>
              </a:rPr>
              <a:t>istqb temel kavramlar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8282"/>
            <a:ext cx="11881469" cy="695628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36337" y="2304032"/>
            <a:ext cx="5790058" cy="421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GB" sz="2435">
                <a:solidFill>
                  <a:schemeClr val="bg1"/>
                </a:solidFill>
                <a:sym typeface="+mn-ea"/>
              </a:rPr>
              <a:t>         Geçen Haftanın Değerlendirmesi</a:t>
            </a:r>
            <a:endParaRPr lang="tr-TR" altLang="en-GB" sz="320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GB" sz="2435">
                <a:solidFill>
                  <a:schemeClr val="bg1"/>
                </a:solidFill>
                <a:sym typeface="+mn-ea"/>
              </a:rPr>
              <a:t>Neleri güzel yaptım?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GB" sz="2435">
                <a:solidFill>
                  <a:schemeClr val="bg1"/>
                </a:solidFill>
                <a:sym typeface="+mn-ea"/>
              </a:rPr>
              <a:t>Neleri daha güzel yapabilirdim?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  <a:p>
            <a:endParaRPr lang="tr-TR" altLang="en-GB" sz="2435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None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45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06B7650C-3122-4747-B77D-F60FC893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1" y="188640"/>
            <a:ext cx="7992888" cy="1143000"/>
          </a:xfrm>
        </p:spPr>
        <p:txBody>
          <a:bodyPr>
            <a:noAutofit/>
          </a:bodyPr>
          <a:lstStyle/>
          <a:p>
            <a:pPr marL="342900" marR="0" lvl="1" indent="-203200" rtl="0">
              <a:spcBef>
                <a:spcPts val="0"/>
              </a:spcBef>
              <a:spcAft>
                <a:spcPts val="0"/>
              </a:spcAft>
            </a:pPr>
            <a:r>
              <a:rPr lang="tr-TR" sz="3600" b="1">
                <a:solidFill>
                  <a:srgbClr val="7030A0"/>
                </a:solidFill>
                <a:latin typeface="Calibri"/>
                <a:cs typeface="Calibri"/>
                <a:sym typeface="Calibri"/>
              </a:rPr>
              <a:t>Verification &amp; Validation                             </a:t>
            </a:r>
            <a:br>
              <a:rPr lang="tr-TR" sz="3600" b="1">
                <a:solidFill>
                  <a:srgbClr val="7030A0"/>
                </a:solidFill>
                <a:latin typeface="Calibri"/>
                <a:cs typeface="Calibri"/>
                <a:sym typeface="Calibri"/>
              </a:rPr>
            </a:br>
            <a:endParaRPr lang="tr-TR" sz="360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B42BAE0D-F845-4363-9687-0819801D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79" y="908720"/>
            <a:ext cx="10585174" cy="5421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>
                <a:solidFill>
                  <a:srgbClr val="7030A0"/>
                </a:solidFill>
                <a:latin typeface="Calibri"/>
                <a:cs typeface="Calibri"/>
              </a:rPr>
              <a:t>Doğrulama(Verification): </a:t>
            </a:r>
            <a:r>
              <a:rPr lang="tr-TR" sz="2400">
                <a:solidFill>
                  <a:srgbClr val="7030A0"/>
                </a:solidFill>
                <a:latin typeface="Calibri"/>
                <a:cs typeface="Calibri"/>
              </a:rPr>
              <a:t>Yazılımın doğru şekilde üretilmesini sağlamaktır.Geliştirme sürecinde her aşamanın çıktısı, o aşamanın gereklerine göre kontrol edilir. Mesela uygulamada online satış bölümü varmı? Uygulama ürün stoklarını gösteriyor mu ?</a:t>
            </a:r>
          </a:p>
          <a:p>
            <a:pPr marL="0" indent="0">
              <a:buNone/>
            </a:pPr>
            <a:r>
              <a:rPr lang="tr-TR" sz="2400">
                <a:solidFill>
                  <a:srgbClr val="7030A0"/>
                </a:solidFill>
                <a:latin typeface="Calibri"/>
                <a:cs typeface="Calibri"/>
              </a:rPr>
              <a:t>Doğrulama ile Ürün doğru mu geliştirildi?sorusuna cevap aranır.</a:t>
            </a:r>
          </a:p>
          <a:p>
            <a:pPr marL="0" indent="0">
              <a:buNone/>
            </a:pPr>
            <a:r>
              <a:rPr lang="tr-TR" sz="2400" b="1">
                <a:solidFill>
                  <a:srgbClr val="7030A0"/>
                </a:solidFill>
                <a:latin typeface="Calibri"/>
                <a:cs typeface="Calibri"/>
              </a:rPr>
              <a:t>Onaylama(Validation): </a:t>
            </a:r>
            <a:r>
              <a:rPr lang="tr-TR" sz="2400">
                <a:solidFill>
                  <a:srgbClr val="7030A0"/>
                </a:solidFill>
                <a:latin typeface="Calibri"/>
                <a:cs typeface="Calibri"/>
              </a:rPr>
              <a:t>Geliştirilen yazılımın kullanım amacına uyduğunun gösterilmesidir. Mesela uygulama kullanıcı dostu mu? Uygulama standartlara uygun mu? Onaylama ile Doğru ürün mü geliştirildi?sorusuna cevap aranır.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33F52DC-C603-468A-A998-A0529B16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97" y="3861048"/>
            <a:ext cx="4955704" cy="299695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A657BF6-8206-486A-AA94-920313D0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3" y="3861048"/>
            <a:ext cx="5580385" cy="25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06B7650C-3122-4747-B77D-F60FC893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1" y="188640"/>
            <a:ext cx="7992888" cy="1143000"/>
          </a:xfrm>
        </p:spPr>
        <p:txBody>
          <a:bodyPr>
            <a:normAutofit/>
          </a:bodyPr>
          <a:lstStyle/>
          <a:p>
            <a:pPr marL="342900" marR="0" lvl="1" indent="-203200" rtl="0">
              <a:spcBef>
                <a:spcPts val="0"/>
              </a:spcBef>
              <a:spcAft>
                <a:spcPts val="0"/>
              </a:spcAft>
            </a:pPr>
            <a:r>
              <a:rPr lang="tr-TR" sz="3600" b="1" dirty="0" err="1">
                <a:solidFill>
                  <a:srgbClr val="7030A0"/>
                </a:solidFill>
                <a:latin typeface="Calibri"/>
                <a:cs typeface="Calibri"/>
              </a:rPr>
              <a:t>Error</a:t>
            </a:r>
            <a:r>
              <a:rPr lang="tr-TR" sz="3600" b="1" dirty="0">
                <a:solidFill>
                  <a:srgbClr val="7030A0"/>
                </a:solidFill>
                <a:latin typeface="Calibri"/>
                <a:cs typeface="Calibri"/>
              </a:rPr>
              <a:t>- </a:t>
            </a:r>
            <a:r>
              <a:rPr lang="tr-TR" sz="3600" b="1" dirty="0" err="1">
                <a:solidFill>
                  <a:srgbClr val="7030A0"/>
                </a:solidFill>
                <a:latin typeface="Calibri"/>
                <a:cs typeface="Calibri"/>
              </a:rPr>
              <a:t>Defect</a:t>
            </a:r>
            <a:r>
              <a:rPr lang="tr-TR" sz="3600" b="1" dirty="0">
                <a:solidFill>
                  <a:srgbClr val="7030A0"/>
                </a:solidFill>
                <a:latin typeface="Calibri"/>
                <a:cs typeface="Calibri"/>
              </a:rPr>
              <a:t>/</a:t>
            </a:r>
            <a:r>
              <a:rPr lang="tr-TR" sz="3600" b="1" dirty="0" err="1">
                <a:solidFill>
                  <a:srgbClr val="7030A0"/>
                </a:solidFill>
                <a:latin typeface="Calibri"/>
                <a:cs typeface="Calibri"/>
              </a:rPr>
              <a:t>Bug</a:t>
            </a:r>
            <a:r>
              <a:rPr lang="tr-TR" sz="3600" b="1" dirty="0">
                <a:solidFill>
                  <a:srgbClr val="7030A0"/>
                </a:solidFill>
                <a:latin typeface="Calibri"/>
                <a:cs typeface="Calibri"/>
              </a:rPr>
              <a:t>- </a:t>
            </a:r>
            <a:r>
              <a:rPr lang="tr-TR" sz="3600" b="1" dirty="0" err="1">
                <a:solidFill>
                  <a:srgbClr val="7030A0"/>
                </a:solidFill>
                <a:latin typeface="Calibri"/>
                <a:cs typeface="Calibri"/>
              </a:rPr>
              <a:t>Failure</a:t>
            </a:r>
            <a:br>
              <a:rPr lang="tr-TR" sz="4400" b="1" dirty="0">
                <a:solidFill>
                  <a:srgbClr val="7030A0"/>
                </a:solidFill>
                <a:latin typeface="Calibri"/>
                <a:cs typeface="Calibri"/>
                <a:sym typeface="Calibri"/>
              </a:rPr>
            </a:br>
            <a:endParaRPr lang="tr-TR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B42BAE0D-F845-4363-9687-0819801D0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3" y="836712"/>
            <a:ext cx="11729647" cy="5377661"/>
          </a:xfrm>
        </p:spPr>
        <p:txBody>
          <a:bodyPr>
            <a:noAutofit/>
          </a:bodyPr>
          <a:lstStyle/>
          <a:p>
            <a:pPr marL="0" indent="185738">
              <a:buNone/>
            </a:pP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Yanlış/Hata(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Error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):Bir insan tarafından gerçekleştirilen kodlamadaki mantık veya yazım hatasından ortaya çıkan ve doğru olmayan sonuç üreten bir eylemdir.</a:t>
            </a:r>
          </a:p>
          <a:p>
            <a:pPr marL="0" indent="185738">
              <a:buNone/>
            </a:pP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Kusur/Hata (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Defect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/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Bug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) :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tester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tarafından bulunan ve raporlanan hataya kusur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Defect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/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Bug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denir.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Actual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result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ile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expected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result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arasındaki farklardır.</a:t>
            </a:r>
          </a:p>
          <a:p>
            <a:pPr marL="0" indent="185738">
              <a:buNone/>
            </a:pP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Arıza (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Failure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) : Son kullanıcı/müşteriye ulaşan hataya </a:t>
            </a:r>
            <a:r>
              <a:rPr lang="tr-TR" sz="2200" dirty="0" err="1">
                <a:solidFill>
                  <a:srgbClr val="7030A0"/>
                </a:solidFill>
                <a:latin typeface="Calibri"/>
                <a:cs typeface="Calibri"/>
              </a:rPr>
              <a:t>failure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denir.</a:t>
            </a: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7779FC2D-F591-BB02-09D1-A5646EFC99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7521" y="2642967"/>
            <a:ext cx="2309970" cy="996047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594DE22D-26BE-EDD8-4A7C-F72B2249C9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8189" y="4123972"/>
            <a:ext cx="2705097" cy="721354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8485130C-74EB-2C27-6336-32F9362517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0176" y="5360530"/>
            <a:ext cx="2415742" cy="966038"/>
          </a:xfrm>
          <a:prstGeom prst="rect">
            <a:avLst/>
          </a:prstGeom>
        </p:spPr>
      </p:pic>
      <p:sp>
        <p:nvSpPr>
          <p:cNvPr id="9" name="Ok: Aşağı 8">
            <a:extLst>
              <a:ext uri="{FF2B5EF4-FFF2-40B4-BE49-F238E27FC236}">
                <a16:creationId xmlns:a16="http://schemas.microsoft.com/office/drawing/2014/main" id="{00C14DCE-29A3-D637-5C6A-36FF231AF51D}"/>
              </a:ext>
            </a:extLst>
          </p:cNvPr>
          <p:cNvSpPr/>
          <p:nvPr/>
        </p:nvSpPr>
        <p:spPr>
          <a:xfrm>
            <a:off x="9487288" y="3664958"/>
            <a:ext cx="950437" cy="4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1CD0D16C-43BD-9BA1-79E2-1F6C1C0A2487}"/>
              </a:ext>
            </a:extLst>
          </p:cNvPr>
          <p:cNvSpPr/>
          <p:nvPr/>
        </p:nvSpPr>
        <p:spPr>
          <a:xfrm>
            <a:off x="9487289" y="4891259"/>
            <a:ext cx="950437" cy="436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Tech Expert Advices: Difference between Error, Fault/Defect/Bug &amp; Failure">
            <a:extLst>
              <a:ext uri="{FF2B5EF4-FFF2-40B4-BE49-F238E27FC236}">
                <a16:creationId xmlns:a16="http://schemas.microsoft.com/office/drawing/2014/main" id="{432E54CC-9B0F-4A64-A73A-D689305F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99" y="2783339"/>
            <a:ext cx="6057357" cy="34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DCE71D35-6691-EEE7-3CC4-087EC48C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5134" y="1728979"/>
            <a:ext cx="3019846" cy="2657846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E9C63553-2F31-0775-3BFB-5AA88D171E70}"/>
              </a:ext>
            </a:extLst>
          </p:cNvPr>
          <p:cNvSpPr txBox="1"/>
          <p:nvPr/>
        </p:nvSpPr>
        <p:spPr>
          <a:xfrm>
            <a:off x="899865" y="2826448"/>
            <a:ext cx="6544309" cy="377090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u="sng" spc="-5" dirty="0">
                <a:solidFill>
                  <a:srgbClr val="002060"/>
                </a:solidFill>
                <a:latin typeface="Calibri"/>
                <a:cs typeface="Calibri"/>
              </a:rPr>
              <a:t>Neler</a:t>
            </a:r>
            <a:r>
              <a:rPr sz="2200" b="1" u="sng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200" b="1" u="sng" spc="-20" dirty="0">
                <a:solidFill>
                  <a:srgbClr val="002060"/>
                </a:solidFill>
                <a:latin typeface="Calibri"/>
                <a:cs typeface="Calibri"/>
              </a:rPr>
              <a:t>test </a:t>
            </a:r>
            <a:r>
              <a:rPr sz="2200" b="1" u="sng" spc="-5" dirty="0">
                <a:solidFill>
                  <a:srgbClr val="002060"/>
                </a:solidFill>
                <a:latin typeface="Calibri"/>
                <a:cs typeface="Calibri"/>
              </a:rPr>
              <a:t>edilir?</a:t>
            </a:r>
            <a:endParaRPr sz="2200" b="1" u="sng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Yazılımdan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istenilenler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yerinde</a:t>
            </a:r>
            <a:r>
              <a:rPr sz="22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ve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 yapılmış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mı?</a:t>
            </a: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Yazılım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istenilen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 işlevleri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yerine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getiriyor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mu?</a:t>
            </a: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Yazılım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işlevleri 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yaparken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hata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veriyor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mu?</a:t>
            </a: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Yazılım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istenilen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hızda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yapıyor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mu?</a:t>
            </a: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Yazılım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istenilen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kadar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işlev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yapabiliyor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mu?</a:t>
            </a: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Yazılım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istenilen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 işlevleri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en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çok</a:t>
            </a: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ne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kadar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yapıyor?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Yazılım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istenilen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7030A0"/>
                </a:solidFill>
                <a:latin typeface="Calibri"/>
                <a:cs typeface="Calibri"/>
              </a:rPr>
              <a:t>kolay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yapıyor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mu?</a:t>
            </a:r>
            <a:endParaRPr lang="tr-TR"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lang="tr-TR" sz="2200" spc="-25" dirty="0">
                <a:solidFill>
                  <a:srgbClr val="7030A0"/>
                </a:solidFill>
                <a:latin typeface="Calibri"/>
                <a:cs typeface="Calibri"/>
              </a:rPr>
              <a:t>Yazılım</a:t>
            </a:r>
            <a:r>
              <a:rPr lang="tr-TR"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spc="-10" dirty="0">
                <a:solidFill>
                  <a:srgbClr val="7030A0"/>
                </a:solidFill>
                <a:latin typeface="Calibri"/>
                <a:cs typeface="Calibri"/>
              </a:rPr>
              <a:t>istenilen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spc="-5" dirty="0">
                <a:solidFill>
                  <a:srgbClr val="7030A0"/>
                </a:solidFill>
                <a:latin typeface="Calibri"/>
                <a:cs typeface="Calibri"/>
              </a:rPr>
              <a:t>işlevleri</a:t>
            </a:r>
            <a:r>
              <a:rPr lang="tr-TR"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spc="-10" dirty="0">
                <a:solidFill>
                  <a:srgbClr val="7030A0"/>
                </a:solidFill>
                <a:latin typeface="Calibri"/>
                <a:cs typeface="Calibri"/>
              </a:rPr>
              <a:t>güvenli</a:t>
            </a:r>
            <a:r>
              <a:rPr lang="tr-TR" sz="22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spc="-15" dirty="0">
                <a:solidFill>
                  <a:srgbClr val="7030A0"/>
                </a:solidFill>
                <a:latin typeface="Calibri"/>
                <a:cs typeface="Calibri"/>
              </a:rPr>
              <a:t>yapıyor</a:t>
            </a:r>
            <a:r>
              <a:rPr lang="tr-TR" sz="2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mu?</a:t>
            </a:r>
          </a:p>
          <a:p>
            <a:pPr marL="342900" indent="-342900">
              <a:lnSpc>
                <a:spcPct val="100000"/>
              </a:lnSpc>
              <a:buSzPct val="116666"/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lang="tr-TR" sz="2200" spc="-25" dirty="0">
                <a:solidFill>
                  <a:srgbClr val="7030A0"/>
                </a:solidFill>
                <a:latin typeface="Calibri"/>
                <a:cs typeface="Calibri"/>
              </a:rPr>
              <a:t>Yazılım</a:t>
            </a:r>
            <a:r>
              <a:rPr lang="tr-TR"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spc="-5" dirty="0">
                <a:solidFill>
                  <a:srgbClr val="7030A0"/>
                </a:solidFill>
                <a:latin typeface="Calibri"/>
                <a:cs typeface="Calibri"/>
              </a:rPr>
              <a:t>işlevleri her </a:t>
            </a:r>
            <a:r>
              <a:rPr lang="tr-TR" sz="2200" spc="-10" dirty="0">
                <a:solidFill>
                  <a:srgbClr val="7030A0"/>
                </a:solidFill>
                <a:latin typeface="Calibri"/>
                <a:cs typeface="Calibri"/>
              </a:rPr>
              <a:t>zaman</a:t>
            </a:r>
            <a:r>
              <a:rPr lang="tr-TR"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spc="-10" dirty="0">
                <a:solidFill>
                  <a:srgbClr val="7030A0"/>
                </a:solidFill>
                <a:latin typeface="Calibri"/>
                <a:cs typeface="Calibri"/>
              </a:rPr>
              <a:t>yapabiliyor</a:t>
            </a:r>
            <a:r>
              <a:rPr lang="tr-TR"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tr-TR" sz="2200" dirty="0">
                <a:solidFill>
                  <a:srgbClr val="7030A0"/>
                </a:solidFill>
                <a:latin typeface="Calibri"/>
                <a:cs typeface="Calibri"/>
              </a:rPr>
              <a:t>mu?</a:t>
            </a:r>
          </a:p>
          <a:p>
            <a:pPr>
              <a:lnSpc>
                <a:spcPct val="100000"/>
              </a:lnSpc>
              <a:buSzPct val="116666"/>
              <a:tabLst>
                <a:tab pos="419100" algn="l"/>
              </a:tabLst>
            </a:pP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CF4E473-6CC0-012F-125B-B1619C16EDAA}"/>
              </a:ext>
            </a:extLst>
          </p:cNvPr>
          <p:cNvSpPr txBox="1">
            <a:spLocks/>
          </p:cNvSpPr>
          <p:nvPr/>
        </p:nvSpPr>
        <p:spPr>
          <a:xfrm>
            <a:off x="2412033" y="146780"/>
            <a:ext cx="984595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tr-TR" spc="-60" dirty="0" err="1">
                <a:solidFill>
                  <a:srgbClr val="7030A0"/>
                </a:solidFill>
              </a:rPr>
              <a:t>Testing</a:t>
            </a:r>
            <a:r>
              <a:rPr lang="tr-TR" spc="5" dirty="0">
                <a:solidFill>
                  <a:srgbClr val="7030A0"/>
                </a:solidFill>
              </a:rPr>
              <a:t> </a:t>
            </a:r>
            <a:r>
              <a:rPr lang="tr-TR" spc="-5" dirty="0">
                <a:solidFill>
                  <a:srgbClr val="7030A0"/>
                </a:solidFill>
              </a:rPr>
              <a:t>Niçin</a:t>
            </a:r>
            <a:r>
              <a:rPr lang="tr-TR" spc="10" dirty="0">
                <a:solidFill>
                  <a:srgbClr val="7030A0"/>
                </a:solidFill>
              </a:rPr>
              <a:t> </a:t>
            </a:r>
            <a:r>
              <a:rPr lang="tr-TR" spc="-35" dirty="0">
                <a:solidFill>
                  <a:srgbClr val="7030A0"/>
                </a:solidFill>
              </a:rPr>
              <a:t>Gereklidir,</a:t>
            </a:r>
            <a:r>
              <a:rPr lang="tr-TR" spc="25" dirty="0">
                <a:solidFill>
                  <a:srgbClr val="7030A0"/>
                </a:solidFill>
              </a:rPr>
              <a:t> </a:t>
            </a:r>
            <a:r>
              <a:rPr lang="tr-TR" dirty="0">
                <a:solidFill>
                  <a:srgbClr val="7030A0"/>
                </a:solidFill>
              </a:rPr>
              <a:t>Neden</a:t>
            </a:r>
            <a:r>
              <a:rPr lang="tr-TR" spc="-5" dirty="0">
                <a:solidFill>
                  <a:srgbClr val="7030A0"/>
                </a:solidFill>
              </a:rPr>
              <a:t> </a:t>
            </a:r>
            <a:r>
              <a:rPr lang="tr-TR" spc="-40" dirty="0">
                <a:solidFill>
                  <a:srgbClr val="7030A0"/>
                </a:solidFill>
              </a:rPr>
              <a:t>Yapılır</a:t>
            </a:r>
            <a:r>
              <a:rPr lang="tr-TR" spc="10" dirty="0">
                <a:solidFill>
                  <a:srgbClr val="7030A0"/>
                </a:solidFill>
              </a:rPr>
              <a:t> </a:t>
            </a:r>
            <a:r>
              <a:rPr lang="tr-TR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6D80E7C-C476-1E88-31C3-7CCA6C06EE6D}"/>
              </a:ext>
            </a:extLst>
          </p:cNvPr>
          <p:cNvSpPr txBox="1"/>
          <p:nvPr/>
        </p:nvSpPr>
        <p:spPr>
          <a:xfrm>
            <a:off x="919931" y="796156"/>
            <a:ext cx="9124950" cy="212878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Yazılımda</a:t>
            </a:r>
            <a:r>
              <a:rPr sz="22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hata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olabilir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Yazılımın</a:t>
            </a:r>
            <a:r>
              <a:rPr sz="22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güvenirliliği</a:t>
            </a:r>
            <a:r>
              <a:rPr sz="22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öğrenilmek</a:t>
            </a:r>
            <a:r>
              <a:rPr sz="22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istenebilir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Yüksek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arıza</a:t>
            </a: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maliyeti önlemek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istenebilir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Arızaların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telafi edilemeyecek</a:t>
            </a:r>
            <a:r>
              <a:rPr sz="22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sonuçları olabilir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Piyasada güvenilir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ve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başarılı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etiketi tescil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edilmek</a:t>
            </a:r>
            <a:r>
              <a:rPr sz="22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istenebilir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  <a:p>
            <a:pPr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4191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Olumsuz hukuki</a:t>
            </a:r>
            <a:r>
              <a:rPr sz="22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sonuçları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önlemek için</a:t>
            </a:r>
            <a:endParaRPr sz="22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F2A5179-2A40-C862-06C5-D1814935DE39}"/>
              </a:ext>
            </a:extLst>
          </p:cNvPr>
          <p:cNvSpPr txBox="1"/>
          <p:nvPr/>
        </p:nvSpPr>
        <p:spPr>
          <a:xfrm>
            <a:off x="6773791" y="3135507"/>
            <a:ext cx="2012278" cy="34618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r>
              <a:rPr lang="tr-TR" sz="2200" b="1" spc="-10" dirty="0" err="1">
                <a:solidFill>
                  <a:srgbClr val="FF99FF"/>
                </a:solidFill>
                <a:latin typeface="Calibri"/>
                <a:cs typeface="Calibri"/>
              </a:rPr>
              <a:t>verification</a:t>
            </a:r>
            <a:endParaRPr lang="tr-TR" sz="2200" dirty="0">
              <a:latin typeface="Calibri"/>
              <a:cs typeface="Calibri"/>
            </a:endParaRPr>
          </a:p>
          <a:p>
            <a:r>
              <a:rPr sz="2200" b="1" spc="-10" dirty="0">
                <a:solidFill>
                  <a:srgbClr val="FF99FF"/>
                </a:solidFill>
                <a:latin typeface="Calibri"/>
                <a:cs typeface="Calibri"/>
              </a:rPr>
              <a:t>validation</a:t>
            </a:r>
            <a:endParaRPr sz="2200" dirty="0">
              <a:latin typeface="Calibri"/>
              <a:cs typeface="Calibri"/>
            </a:endParaRPr>
          </a:p>
          <a:p>
            <a:pPr marR="5080"/>
            <a:r>
              <a:rPr sz="2200" b="1" spc="-10" dirty="0">
                <a:solidFill>
                  <a:srgbClr val="FF99FF"/>
                </a:solidFill>
                <a:latin typeface="Calibri"/>
                <a:cs typeface="Calibri"/>
              </a:rPr>
              <a:t>reliability 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99FF"/>
                </a:solidFill>
                <a:latin typeface="Calibri"/>
                <a:cs typeface="Calibri"/>
              </a:rPr>
              <a:t>p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er</a:t>
            </a:r>
            <a:r>
              <a:rPr sz="2200" b="1" spc="-35" dirty="0">
                <a:solidFill>
                  <a:srgbClr val="FF99FF"/>
                </a:solidFill>
                <a:latin typeface="Calibri"/>
                <a:cs typeface="Calibri"/>
              </a:rPr>
              <a:t>f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o</a:t>
            </a:r>
            <a:r>
              <a:rPr sz="2200" b="1" dirty="0">
                <a:solidFill>
                  <a:srgbClr val="FF99FF"/>
                </a:solidFill>
                <a:latin typeface="Calibri"/>
                <a:cs typeface="Calibri"/>
              </a:rPr>
              <a:t>r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ma</a:t>
            </a:r>
            <a:r>
              <a:rPr sz="2200" b="1" dirty="0">
                <a:solidFill>
                  <a:srgbClr val="FF99FF"/>
                </a:solidFill>
                <a:latin typeface="Calibri"/>
                <a:cs typeface="Calibri"/>
              </a:rPr>
              <a:t>n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ce  load</a:t>
            </a:r>
            <a:endParaRPr sz="2200" dirty="0">
              <a:latin typeface="Calibri"/>
              <a:cs typeface="Calibri"/>
            </a:endParaRPr>
          </a:p>
          <a:p>
            <a:pPr marR="459740"/>
            <a:r>
              <a:rPr sz="2200" b="1" spc="-15" dirty="0">
                <a:solidFill>
                  <a:srgbClr val="FF99FF"/>
                </a:solidFill>
                <a:latin typeface="Calibri"/>
                <a:cs typeface="Calibri"/>
              </a:rPr>
              <a:t>stress </a:t>
            </a:r>
            <a:r>
              <a:rPr sz="2200" b="1" spc="-10" dirty="0">
                <a:solidFill>
                  <a:srgbClr val="FF99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99FF"/>
                </a:solidFill>
                <a:latin typeface="Calibri"/>
                <a:cs typeface="Calibri"/>
              </a:rPr>
              <a:t>us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FF99FF"/>
                </a:solidFill>
                <a:latin typeface="Calibri"/>
                <a:cs typeface="Calibri"/>
              </a:rPr>
              <a:t>b</a:t>
            </a:r>
            <a:r>
              <a:rPr sz="2200" b="1" spc="-5" dirty="0">
                <a:solidFill>
                  <a:srgbClr val="FF99FF"/>
                </a:solidFill>
                <a:latin typeface="Calibri"/>
                <a:cs typeface="Calibri"/>
              </a:rPr>
              <a:t>ili</a:t>
            </a:r>
            <a:r>
              <a:rPr sz="2200" b="1" dirty="0">
                <a:solidFill>
                  <a:srgbClr val="FF99FF"/>
                </a:solidFill>
                <a:latin typeface="Calibri"/>
                <a:cs typeface="Calibri"/>
              </a:rPr>
              <a:t>ty</a:t>
            </a:r>
            <a:endParaRPr lang="tr-TR" sz="2200" b="1" dirty="0">
              <a:solidFill>
                <a:srgbClr val="FF99FF"/>
              </a:solidFill>
              <a:latin typeface="Calibri"/>
              <a:cs typeface="Calibri"/>
            </a:endParaRPr>
          </a:p>
          <a:p>
            <a:pPr marR="459740"/>
            <a:r>
              <a:rPr lang="tr-TR" sz="2200" b="1" spc="-5" dirty="0" err="1">
                <a:solidFill>
                  <a:srgbClr val="FF99FF"/>
                </a:solidFill>
                <a:latin typeface="Calibri"/>
                <a:cs typeface="Calibri"/>
              </a:rPr>
              <a:t>security</a:t>
            </a:r>
            <a:r>
              <a:rPr lang="tr-TR" sz="2200" b="1" spc="-5" dirty="0">
                <a:solidFill>
                  <a:srgbClr val="FF99FF"/>
                </a:solidFill>
                <a:latin typeface="Calibri"/>
                <a:cs typeface="Calibri"/>
              </a:rPr>
              <a:t> </a:t>
            </a:r>
            <a:r>
              <a:rPr lang="tr-TR" sz="2200" b="1" dirty="0">
                <a:solidFill>
                  <a:srgbClr val="FF99FF"/>
                </a:solidFill>
                <a:latin typeface="Calibri"/>
                <a:cs typeface="Calibri"/>
              </a:rPr>
              <a:t> </a:t>
            </a:r>
            <a:r>
              <a:rPr lang="tr-TR" sz="2200" b="1" spc="-15" dirty="0" err="1">
                <a:solidFill>
                  <a:srgbClr val="FF99FF"/>
                </a:solidFill>
                <a:latin typeface="Calibri"/>
                <a:cs typeface="Calibri"/>
              </a:rPr>
              <a:t>c</a:t>
            </a:r>
            <a:r>
              <a:rPr lang="tr-TR" sz="2200" b="1" spc="-5" dirty="0" err="1">
                <a:solidFill>
                  <a:srgbClr val="FF99FF"/>
                </a:solidFill>
                <a:latin typeface="Calibri"/>
                <a:cs typeface="Calibri"/>
              </a:rPr>
              <a:t>om</a:t>
            </a:r>
            <a:r>
              <a:rPr lang="tr-TR" sz="2200" b="1" dirty="0" err="1">
                <a:solidFill>
                  <a:srgbClr val="FF99FF"/>
                </a:solidFill>
                <a:latin typeface="Calibri"/>
                <a:cs typeface="Calibri"/>
              </a:rPr>
              <a:t>p</a:t>
            </a:r>
            <a:r>
              <a:rPr lang="tr-TR" sz="2200" b="1" spc="-30" dirty="0" err="1">
                <a:solidFill>
                  <a:srgbClr val="FF99FF"/>
                </a:solidFill>
                <a:latin typeface="Calibri"/>
                <a:cs typeface="Calibri"/>
              </a:rPr>
              <a:t>a</a:t>
            </a:r>
            <a:r>
              <a:rPr lang="tr-TR" sz="2200" b="1" dirty="0" err="1">
                <a:solidFill>
                  <a:srgbClr val="FF99FF"/>
                </a:solidFill>
                <a:latin typeface="Calibri"/>
                <a:cs typeface="Calibri"/>
              </a:rPr>
              <a:t>t</a:t>
            </a:r>
            <a:r>
              <a:rPr lang="tr-TR" sz="2200" b="1" spc="-5" dirty="0" err="1">
                <a:solidFill>
                  <a:srgbClr val="FF99FF"/>
                </a:solidFill>
                <a:latin typeface="Calibri"/>
                <a:cs typeface="Calibri"/>
              </a:rPr>
              <a:t>i</a:t>
            </a:r>
            <a:r>
              <a:rPr lang="tr-TR" sz="2200" b="1" dirty="0" err="1">
                <a:solidFill>
                  <a:srgbClr val="FF99FF"/>
                </a:solidFill>
                <a:latin typeface="Calibri"/>
                <a:cs typeface="Calibri"/>
              </a:rPr>
              <a:t>b</a:t>
            </a:r>
            <a:r>
              <a:rPr lang="tr-TR" sz="2200" b="1" spc="-5" dirty="0" err="1">
                <a:solidFill>
                  <a:srgbClr val="FF99FF"/>
                </a:solidFill>
                <a:latin typeface="Calibri"/>
                <a:cs typeface="Calibri"/>
              </a:rPr>
              <a:t>ili</a:t>
            </a:r>
            <a:r>
              <a:rPr lang="tr-TR" sz="2200" b="1" dirty="0" err="1">
                <a:solidFill>
                  <a:srgbClr val="FF99FF"/>
                </a:solidFill>
                <a:latin typeface="Calibri"/>
                <a:cs typeface="Calibri"/>
              </a:rPr>
              <a:t>ty</a:t>
            </a:r>
            <a:endParaRPr lang="tr-TR" sz="2200" dirty="0">
              <a:latin typeface="Calibri"/>
              <a:cs typeface="Calibri"/>
            </a:endParaRPr>
          </a:p>
          <a:p>
            <a:pPr marR="459740"/>
            <a:endParaRPr sz="2200" dirty="0">
              <a:latin typeface="Calibri"/>
              <a:cs typeface="Calibri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BE75E89-1E91-CBA5-8658-E4A2BF8C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83" y="841766"/>
            <a:ext cx="3214694" cy="1984681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13FFDE65-080E-06DA-6A72-B48A7B868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483" y="3403646"/>
            <a:ext cx="281979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7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1881469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91953" y="2276872"/>
            <a:ext cx="5790058" cy="234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tr-TR" altLang="en-GB" sz="2435">
                <a:solidFill>
                  <a:schemeClr val="bg1"/>
                </a:solidFill>
                <a:sym typeface="+mn-ea"/>
              </a:rPr>
              <a:t> Bir sonraki hafta toplantı içeriği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altLang="en-GB" sz="2435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35">
                <a:solidFill>
                  <a:schemeClr val="bg1"/>
                </a:solidFill>
              </a:rPr>
              <a:t>Haftalık Değerlendirme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GB" sz="2435">
                <a:solidFill>
                  <a:schemeClr val="bg1"/>
                </a:solidFill>
                <a:sym typeface="+mn-ea"/>
              </a:rPr>
              <a:t>Manuel olarak User Story ve Test Case yazımı</a:t>
            </a:r>
            <a:endParaRPr lang="tr-TR" sz="2435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3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8085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3801" y="280729"/>
            <a:ext cx="10326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GB" sz="4800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Kemerini bağla! </a:t>
            </a:r>
          </a:p>
          <a:p>
            <a:r>
              <a:rPr lang="tr-TR" altLang="en-GB" sz="4800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Uçuşa geçiyoruz!!!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3109</TotalTime>
  <Words>317</Words>
  <Application>Microsoft Office PowerPoint</Application>
  <PresentationFormat>Özel</PresentationFormat>
  <Paragraphs>49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Candara</vt:lpstr>
      <vt:lpstr>Ink Free</vt:lpstr>
      <vt:lpstr>Wingdings</vt:lpstr>
      <vt:lpstr>Ofis Teması</vt:lpstr>
      <vt:lpstr>PowerPoint Sunusu</vt:lpstr>
      <vt:lpstr>PowerPoint Sunusu</vt:lpstr>
      <vt:lpstr>Verification &amp; Validation                              </vt:lpstr>
      <vt:lpstr>Error- Defect/Bug- Failure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resul yuksektepe</dc:creator>
  <cp:lastModifiedBy>Tarık Burak Kumcu</cp:lastModifiedBy>
  <cp:revision>260</cp:revision>
  <dcterms:created xsi:type="dcterms:W3CDTF">2022-06-13T16:52:00Z</dcterms:created>
  <dcterms:modified xsi:type="dcterms:W3CDTF">2023-05-04T16:30:34Z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0636185BD2654017A91554155C01119B</vt:lpwstr>
  </property>
  <property fmtid="{D5CDD505-2E9C-101B-9397-08002B2CF9AE}" pid="3" name="KSOProductBuildVer">
    <vt:lpwstr>2057-11.2.0.11254</vt:lpwstr>
  </property>
  <property fmtid="{D5CDD505-2E9C-101B-9397-08002B2CF9AE}" pid="4" name="MSIP_Label_e6e9a0e7-89b1-44d3-af3e-41fcc7a49d79_Enabled">
    <vt:lpwstr>true</vt:lpwstr>
  </property>
  <property fmtid="{D5CDD505-2E9C-101B-9397-08002B2CF9AE}" pid="5" name="MSIP_Label_e6e9a0e7-89b1-44d3-af3e-41fcc7a49d79_SetDate">
    <vt:lpwstr>2023-05-04T16:30:34Z</vt:lpwstr>
  </property>
  <property fmtid="{D5CDD505-2E9C-101B-9397-08002B2CF9AE}" pid="6" name="MSIP_Label_e6e9a0e7-89b1-44d3-af3e-41fcc7a49d79_Method">
    <vt:lpwstr>Standard</vt:lpwstr>
  </property>
  <property fmtid="{D5CDD505-2E9C-101B-9397-08002B2CF9AE}" pid="7" name="MSIP_Label_e6e9a0e7-89b1-44d3-af3e-41fcc7a49d79_Name">
    <vt:lpwstr>KOÇDİGİTAL İÇİ</vt:lpwstr>
  </property>
  <property fmtid="{D5CDD505-2E9C-101B-9397-08002B2CF9AE}" pid="8" name="MSIP_Label_e6e9a0e7-89b1-44d3-af3e-41fcc7a49d79_SiteId">
    <vt:lpwstr>1e1aa76b-4b02-45f4-9417-2e13eb0da973</vt:lpwstr>
  </property>
  <property fmtid="{D5CDD505-2E9C-101B-9397-08002B2CF9AE}" pid="9" name="MSIP_Label_e6e9a0e7-89b1-44d3-af3e-41fcc7a49d79_ActionId">
    <vt:lpwstr>d20ff401-3b8d-48cc-99ea-12174dbc9799</vt:lpwstr>
  </property>
  <property fmtid="{D5CDD505-2E9C-101B-9397-08002B2CF9AE}" pid="10" name="MSIP_Label_e6e9a0e7-89b1-44d3-af3e-41fcc7a49d79_ContentBits">
    <vt:lpwstr>2</vt:lpwstr>
  </property>
  <property fmtid="{D5CDD505-2E9C-101B-9397-08002B2CF9AE}" pid="11" name="ClassificationContentMarkingFooterLocations">
    <vt:lpwstr>Ofis Teması:8</vt:lpwstr>
  </property>
  <property fmtid="{D5CDD505-2E9C-101B-9397-08002B2CF9AE}" pid="12" name="ClassificationContentMarkingFooterText">
    <vt:lpwstr>Gizlilik Sınıflandırması : KoçDigital İçi Paylaşım</vt:lpwstr>
  </property>
</Properties>
</file>