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13"/>
  </p:notesMasterIdLst>
  <p:sldIdLst>
    <p:sldId id="317" r:id="rId2"/>
    <p:sldId id="348" r:id="rId3"/>
    <p:sldId id="358" r:id="rId4"/>
    <p:sldId id="349" r:id="rId5"/>
    <p:sldId id="356" r:id="rId6"/>
    <p:sldId id="352" r:id="rId7"/>
    <p:sldId id="350" r:id="rId8"/>
    <p:sldId id="357" r:id="rId9"/>
    <p:sldId id="355" r:id="rId10"/>
    <p:sldId id="347" r:id="rId11"/>
    <p:sldId id="321" r:id="rId12"/>
  </p:sldIdLst>
  <p:sldSz cx="1188085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C7908B91-6454-4B1F-92D2-57BAA08B57AC}">
          <p14:sldIdLst>
            <p14:sldId id="317"/>
            <p14:sldId id="348"/>
            <p14:sldId id="358"/>
            <p14:sldId id="349"/>
            <p14:sldId id="356"/>
            <p14:sldId id="352"/>
            <p14:sldId id="350"/>
            <p14:sldId id="357"/>
            <p14:sldId id="355"/>
            <p14:sldId id="347"/>
            <p14:sldId id="321"/>
          </p14:sldIdLst>
        </p14:section>
        <p14:section name="Başlıksız Bölüm" id="{475C855D-2168-40C7-8AE7-A90C8A0F3096}">
          <p14:sldIdLst/>
        </p14:section>
      </p14:sectionLst>
    </p:ext>
    <p:ext uri="{EFAFB233-063F-42B5-8137-9DF3F51BA10A}">
      <p15:sldGuideLst xmlns:p15="http://schemas.microsoft.com/office/powerpoint/2012/main">
        <p15:guide id="1" orient="horz" pos="2160">
          <p15:clr>
            <a:srgbClr val="A4A3A4"/>
          </p15:clr>
        </p15:guide>
        <p15:guide id="2" pos="374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yt k" initials="fk" lastIdx="1" clrIdx="0">
    <p:extLst>
      <p:ext uri="{19B8F6BF-5375-455C-9EA6-DF929625EA0E}">
        <p15:presenceInfo xmlns:p15="http://schemas.microsoft.com/office/powerpoint/2012/main" userId="5d0e5b1fc11b83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Orta Stil 2 - Vurgu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4789"/>
  </p:normalViewPr>
  <p:slideViewPr>
    <p:cSldViewPr>
      <p:cViewPr varScale="1">
        <p:scale>
          <a:sx n="104" d="100"/>
          <a:sy n="104" d="100"/>
        </p:scale>
        <p:origin x="1128" y="114"/>
      </p:cViewPr>
      <p:guideLst>
        <p:guide orient="horz" pos="2160"/>
        <p:guide pos="3742"/>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3/27/2023</a:t>
            </a:fld>
            <a:endParaRPr lang="en-US"/>
          </a:p>
        </p:txBody>
      </p:sp>
      <p:sp>
        <p:nvSpPr>
          <p:cNvPr id="4" name="Slide Image Placeholder 3"/>
          <p:cNvSpPr>
            <a:spLocks noGrp="1" noRot="1" noChangeAspect="1"/>
          </p:cNvSpPr>
          <p:nvPr>
            <p:ph type="sldImg" idx="2"/>
          </p:nvPr>
        </p:nvSpPr>
        <p:spPr>
          <a:xfrm>
            <a:off x="755809" y="1143000"/>
            <a:ext cx="5346383"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hasCustomPrompt="1"/>
          </p:nvPr>
        </p:nvSpPr>
        <p:spPr>
          <a:xfrm>
            <a:off x="891065" y="2130428"/>
            <a:ext cx="10098722" cy="1470025"/>
          </a:xfrm>
        </p:spPr>
        <p:txBody>
          <a:bodyPr/>
          <a:lstStyle/>
          <a:p>
            <a:r>
              <a:rPr lang="tr-TR"/>
              <a:t>Asıl başlık stili için tıklatın</a:t>
            </a:r>
          </a:p>
        </p:txBody>
      </p:sp>
      <p:sp>
        <p:nvSpPr>
          <p:cNvPr id="3" name="2 Alt Başlık"/>
          <p:cNvSpPr>
            <a:spLocks noGrp="1"/>
          </p:cNvSpPr>
          <p:nvPr>
            <p:ph type="subTitle" idx="1" hasCustomPrompt="1"/>
          </p:nvPr>
        </p:nvSpPr>
        <p:spPr>
          <a:xfrm>
            <a:off x="1782127" y="3886200"/>
            <a:ext cx="8316596"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27.03.2023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hasCustomPrompt="1"/>
          </p:nvPr>
        </p:nvSpPr>
        <p:spPr/>
        <p:txBody>
          <a:bodyPr/>
          <a:lstStyle/>
          <a:p>
            <a:r>
              <a:rPr lang="tr-TR"/>
              <a:t>Asıl başlık stili için tıklatın</a:t>
            </a:r>
          </a:p>
        </p:txBody>
      </p:sp>
      <p:sp>
        <p:nvSpPr>
          <p:cNvPr id="3" name="2 Dikey Metin Yer Tutucusu"/>
          <p:cNvSpPr>
            <a:spLocks noGrp="1"/>
          </p:cNvSpPr>
          <p:nvPr>
            <p:ph type="body" orient="vert" idx="1" hasCustomPrompt="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27.03.2023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hasCustomPrompt="1"/>
          </p:nvPr>
        </p:nvSpPr>
        <p:spPr>
          <a:xfrm>
            <a:off x="8613616" y="274641"/>
            <a:ext cx="2673191" cy="5851525"/>
          </a:xfrm>
        </p:spPr>
        <p:txBody>
          <a:bodyPr vert="eaVert"/>
          <a:lstStyle/>
          <a:p>
            <a:r>
              <a:rPr lang="tr-TR"/>
              <a:t>Asıl başlık stili için tıklatın</a:t>
            </a:r>
          </a:p>
        </p:txBody>
      </p:sp>
      <p:sp>
        <p:nvSpPr>
          <p:cNvPr id="3" name="2 Dikey Metin Yer Tutucusu"/>
          <p:cNvSpPr>
            <a:spLocks noGrp="1"/>
          </p:cNvSpPr>
          <p:nvPr>
            <p:ph type="body" orient="vert" idx="1" hasCustomPrompt="1"/>
          </p:nvPr>
        </p:nvSpPr>
        <p:spPr>
          <a:xfrm>
            <a:off x="594044" y="274641"/>
            <a:ext cx="7821559"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27.03.2023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hasCustomPrompt="1"/>
          </p:nvPr>
        </p:nvSpPr>
        <p:spPr/>
        <p:txBody>
          <a:bodyPr/>
          <a:lstStyle/>
          <a:p>
            <a:r>
              <a:rPr lang="tr-TR"/>
              <a:t>Asıl başlık stili için tıklatın</a:t>
            </a:r>
          </a:p>
        </p:txBody>
      </p:sp>
      <p:sp>
        <p:nvSpPr>
          <p:cNvPr id="3" name="2 İçerik Yer Tutucusu"/>
          <p:cNvSpPr>
            <a:spLocks noGrp="1"/>
          </p:cNvSpPr>
          <p:nvPr>
            <p:ph idx="1" hasCustomPrompt="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27.03.2023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hasCustomPrompt="1"/>
          </p:nvPr>
        </p:nvSpPr>
        <p:spPr>
          <a:xfrm>
            <a:off x="938507" y="4406903"/>
            <a:ext cx="10098722"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hasCustomPrompt="1"/>
          </p:nvPr>
        </p:nvSpPr>
        <p:spPr>
          <a:xfrm>
            <a:off x="938507" y="2906713"/>
            <a:ext cx="10098722"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27.03.2023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hasCustomPrompt="1"/>
          </p:nvPr>
        </p:nvSpPr>
        <p:spPr/>
        <p:txBody>
          <a:bodyPr/>
          <a:lstStyle/>
          <a:p>
            <a:r>
              <a:rPr lang="tr-TR"/>
              <a:t>Asıl başlık stili için tıklatın</a:t>
            </a:r>
          </a:p>
        </p:txBody>
      </p:sp>
      <p:sp>
        <p:nvSpPr>
          <p:cNvPr id="3" name="2 İçerik Yer Tutucusu"/>
          <p:cNvSpPr>
            <a:spLocks noGrp="1"/>
          </p:cNvSpPr>
          <p:nvPr>
            <p:ph sz="half" idx="1" hasCustomPrompt="1"/>
          </p:nvPr>
        </p:nvSpPr>
        <p:spPr>
          <a:xfrm>
            <a:off x="594043" y="1600203"/>
            <a:ext cx="5247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hasCustomPrompt="1"/>
          </p:nvPr>
        </p:nvSpPr>
        <p:spPr>
          <a:xfrm>
            <a:off x="6039433" y="1600203"/>
            <a:ext cx="5247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p>
            <a:fld id="{A23720DD-5B6D-40BF-8493-A6B52D484E6B}" type="datetimeFigureOut">
              <a:rPr lang="tr-TR" smtClean="0"/>
              <a:t>27.03.2023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hasCustomPrompt="1"/>
          </p:nvPr>
        </p:nvSpPr>
        <p:spPr/>
        <p:txBody>
          <a:bodyPr/>
          <a:lstStyle>
            <a:lvl1pPr>
              <a:defRPr/>
            </a:lvl1pPr>
          </a:lstStyle>
          <a:p>
            <a:r>
              <a:rPr lang="tr-TR"/>
              <a:t>Asıl başlık stili için tıklatın</a:t>
            </a:r>
          </a:p>
        </p:txBody>
      </p:sp>
      <p:sp>
        <p:nvSpPr>
          <p:cNvPr id="3" name="2 Metin Yer Tutucusu"/>
          <p:cNvSpPr>
            <a:spLocks noGrp="1"/>
          </p:cNvSpPr>
          <p:nvPr>
            <p:ph type="body" idx="1" hasCustomPrompt="1"/>
          </p:nvPr>
        </p:nvSpPr>
        <p:spPr>
          <a:xfrm>
            <a:off x="594042" y="1535113"/>
            <a:ext cx="524943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hasCustomPrompt="1"/>
          </p:nvPr>
        </p:nvSpPr>
        <p:spPr>
          <a:xfrm>
            <a:off x="594042" y="2174875"/>
            <a:ext cx="524943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hasCustomPrompt="1"/>
          </p:nvPr>
        </p:nvSpPr>
        <p:spPr>
          <a:xfrm>
            <a:off x="6035307" y="1535113"/>
            <a:ext cx="525150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hasCustomPrompt="1"/>
          </p:nvPr>
        </p:nvSpPr>
        <p:spPr>
          <a:xfrm>
            <a:off x="6035307" y="2174875"/>
            <a:ext cx="525150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p>
            <a:fld id="{A23720DD-5B6D-40BF-8493-A6B52D484E6B}" type="datetimeFigureOut">
              <a:rPr lang="tr-TR" smtClean="0"/>
              <a:t>27.03.2023</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hasCustomPrompt="1"/>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p>
            <a:fld id="{A23720DD-5B6D-40BF-8493-A6B52D484E6B}" type="datetimeFigureOut">
              <a:rPr lang="tr-TR" smtClean="0"/>
              <a:t>27.03.2023</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A23720DD-5B6D-40BF-8493-A6B52D484E6B}" type="datetimeFigureOut">
              <a:rPr lang="tr-TR" smtClean="0"/>
              <a:t>27.03.2023</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hasCustomPrompt="1"/>
          </p:nvPr>
        </p:nvSpPr>
        <p:spPr>
          <a:xfrm>
            <a:off x="594044" y="273050"/>
            <a:ext cx="3908718"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hasCustomPrompt="1"/>
          </p:nvPr>
        </p:nvSpPr>
        <p:spPr>
          <a:xfrm>
            <a:off x="4645084" y="273053"/>
            <a:ext cx="66417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hasCustomPrompt="1"/>
          </p:nvPr>
        </p:nvSpPr>
        <p:spPr>
          <a:xfrm>
            <a:off x="594044" y="1435103"/>
            <a:ext cx="390871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27.03.2023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hasCustomPrompt="1"/>
          </p:nvPr>
        </p:nvSpPr>
        <p:spPr>
          <a:xfrm>
            <a:off x="2328731" y="4800600"/>
            <a:ext cx="712851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2328731" y="612775"/>
            <a:ext cx="712851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hasCustomPrompt="1"/>
          </p:nvPr>
        </p:nvSpPr>
        <p:spPr>
          <a:xfrm>
            <a:off x="2328731" y="5367338"/>
            <a:ext cx="712851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27.03.2023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8000"/>
            <a:lum/>
          </a:blip>
          <a:srcRect/>
          <a:stretch>
            <a:fillRect/>
          </a:stretch>
        </a:blipFill>
        <a:effectLst/>
      </p:bgPr>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594043" y="274638"/>
            <a:ext cx="10692765"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2 Metin Yer Tutucusu"/>
          <p:cNvSpPr>
            <a:spLocks noGrp="1"/>
          </p:cNvSpPr>
          <p:nvPr>
            <p:ph type="body" idx="1"/>
          </p:nvPr>
        </p:nvSpPr>
        <p:spPr>
          <a:xfrm>
            <a:off x="594043" y="1600203"/>
            <a:ext cx="10692765"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594043" y="6356353"/>
            <a:ext cx="277219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27.03.2023</a:t>
            </a:fld>
            <a:endParaRPr lang="tr-TR"/>
          </a:p>
        </p:txBody>
      </p:sp>
      <p:sp>
        <p:nvSpPr>
          <p:cNvPr id="5" name="4 Altbilgi Yer Tutucusu"/>
          <p:cNvSpPr>
            <a:spLocks noGrp="1"/>
          </p:cNvSpPr>
          <p:nvPr>
            <p:ph type="ftr" sz="quarter" idx="3"/>
          </p:nvPr>
        </p:nvSpPr>
        <p:spPr>
          <a:xfrm>
            <a:off x="4059292" y="6356353"/>
            <a:ext cx="376226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8514609" y="6356353"/>
            <a:ext cx="277219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ltLang="en-US" dirty="0"/>
          </a:p>
        </p:txBody>
      </p:sp>
      <p:pic>
        <p:nvPicPr>
          <p:cNvPr id="10" name="Content Placeholder 9" descr="WhatsApp Image 2022-07-02 at 01.24.00 (2)"/>
          <p:cNvPicPr>
            <a:picLocks noGrp="1" noChangeAspect="1"/>
          </p:cNvPicPr>
          <p:nvPr>
            <p:ph idx="1"/>
          </p:nvPr>
        </p:nvPicPr>
        <p:blipFill>
          <a:blip r:embed="rId2"/>
          <a:stretch>
            <a:fillRect/>
          </a:stretch>
        </p:blipFill>
        <p:spPr>
          <a:xfrm>
            <a:off x="0" y="0"/>
            <a:ext cx="11880231" cy="6897882"/>
          </a:xfrm>
          <a:prstGeom prst="rect">
            <a:avLst/>
          </a:prstGeom>
        </p:spPr>
      </p:pic>
      <p:sp>
        <p:nvSpPr>
          <p:cNvPr id="11" name="Text Box 10"/>
          <p:cNvSpPr txBox="1"/>
          <p:nvPr/>
        </p:nvSpPr>
        <p:spPr>
          <a:xfrm>
            <a:off x="2628057" y="2996952"/>
            <a:ext cx="5759505" cy="2012859"/>
          </a:xfrm>
          <a:prstGeom prst="rect">
            <a:avLst/>
          </a:prstGeom>
          <a:noFill/>
        </p:spPr>
        <p:txBody>
          <a:bodyPr wrap="square" rtlCol="0">
            <a:spAutoFit/>
          </a:bodyPr>
          <a:lstStyle/>
          <a:p>
            <a:r>
              <a:rPr lang="tr-TR" sz="3120" b="1" dirty="0">
                <a:solidFill>
                  <a:schemeClr val="bg1"/>
                </a:solidFill>
                <a:latin typeface="Ink Free" panose="03080402000500000000" charset="0"/>
              </a:rPr>
              <a:t>Wise </a:t>
            </a:r>
            <a:r>
              <a:rPr lang="tr-TR" sz="3120" b="1" dirty="0" err="1">
                <a:solidFill>
                  <a:schemeClr val="bg1"/>
                </a:solidFill>
                <a:latin typeface="Ink Free" panose="03080402000500000000" charset="0"/>
              </a:rPr>
              <a:t>QA</a:t>
            </a:r>
            <a:r>
              <a:rPr lang="tr-TR" sz="3120" b="1">
                <a:solidFill>
                  <a:schemeClr val="bg1"/>
                </a:solidFill>
                <a:latin typeface="Ink Free" panose="03080402000500000000" charset="0"/>
              </a:rPr>
              <a:t> Team x</a:t>
            </a:r>
          </a:p>
          <a:p>
            <a:r>
              <a:rPr lang="tr-TR" altLang="en-GB" sz="3120" b="1">
                <a:solidFill>
                  <a:schemeClr val="bg1"/>
                </a:solidFill>
                <a:latin typeface="Ink Free" panose="03080402000500000000" charset="0"/>
                <a:cs typeface="Ink Free" panose="03080402000500000000" charset="0"/>
              </a:rPr>
              <a:t>Mentor Toplantısı</a:t>
            </a:r>
          </a:p>
          <a:p>
            <a:r>
              <a:rPr lang="tr-TR" altLang="en-GB" sz="3120" b="1">
                <a:solidFill>
                  <a:schemeClr val="bg1"/>
                </a:solidFill>
                <a:latin typeface="Ink Free" panose="03080402000500000000" charset="0"/>
                <a:cs typeface="Ink Free" panose="03080402000500000000" charset="0"/>
              </a:rPr>
              <a:t>-/03/2023</a:t>
            </a:r>
          </a:p>
          <a:p>
            <a:r>
              <a:rPr lang="tr-TR" altLang="en-GB" sz="3120" b="1">
                <a:solidFill>
                  <a:schemeClr val="bg1"/>
                </a:solidFill>
                <a:latin typeface="Ink Free" panose="03080402000500000000" charset="0"/>
                <a:sym typeface="+mn-ea"/>
              </a:rPr>
              <a:t>Agile Vs Waterfall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ltLang="en-US"/>
          </a:p>
        </p:txBody>
      </p:sp>
      <p:pic>
        <p:nvPicPr>
          <p:cNvPr id="4" name="Content Placeholder 3"/>
          <p:cNvPicPr>
            <a:picLocks noGrp="1" noChangeAspect="1"/>
          </p:cNvPicPr>
          <p:nvPr>
            <p:ph idx="1"/>
          </p:nvPr>
        </p:nvPicPr>
        <p:blipFill>
          <a:blip r:embed="rId2"/>
          <a:stretch>
            <a:fillRect/>
          </a:stretch>
        </p:blipFill>
        <p:spPr>
          <a:xfrm>
            <a:off x="0" y="1"/>
            <a:ext cx="11881469" cy="6858000"/>
          </a:xfrm>
          <a:prstGeom prst="rect">
            <a:avLst/>
          </a:prstGeom>
        </p:spPr>
      </p:pic>
      <p:sp>
        <p:nvSpPr>
          <p:cNvPr id="5" name="Text Box 4"/>
          <p:cNvSpPr txBox="1"/>
          <p:nvPr/>
        </p:nvSpPr>
        <p:spPr>
          <a:xfrm>
            <a:off x="1691953" y="2276872"/>
            <a:ext cx="5790058" cy="1591205"/>
          </a:xfrm>
          <a:prstGeom prst="rect">
            <a:avLst/>
          </a:prstGeom>
          <a:noFill/>
        </p:spPr>
        <p:txBody>
          <a:bodyPr wrap="square" rtlCol="0">
            <a:spAutoFit/>
          </a:bodyPr>
          <a:lstStyle/>
          <a:p>
            <a:pPr algn="ctr">
              <a:buFont typeface="Arial" panose="020B0604020202020204" pitchFamily="34" charset="0"/>
              <a:buNone/>
            </a:pPr>
            <a:r>
              <a:rPr lang="tr-TR" altLang="en-GB" sz="2435">
                <a:solidFill>
                  <a:schemeClr val="bg1"/>
                </a:solidFill>
                <a:sym typeface="+mn-ea"/>
              </a:rPr>
              <a:t> Bir sonraki hafta toplantı içeriği</a:t>
            </a:r>
          </a:p>
          <a:p>
            <a:pPr marL="342900" indent="-342900">
              <a:buFont typeface="Arial" panose="020B0604020202020204" pitchFamily="34" charset="0"/>
              <a:buChar char="•"/>
            </a:pPr>
            <a:endParaRPr lang="tr-TR" altLang="en-GB" sz="2435">
              <a:solidFill>
                <a:schemeClr val="bg1"/>
              </a:solidFill>
              <a:sym typeface="+mn-ea"/>
            </a:endParaRPr>
          </a:p>
          <a:p>
            <a:pPr marL="342900" indent="-342900">
              <a:buFont typeface="Arial" panose="020B0604020202020204" pitchFamily="34" charset="0"/>
              <a:buChar char="•"/>
            </a:pPr>
            <a:r>
              <a:rPr lang="tr-TR" sz="2435">
                <a:solidFill>
                  <a:schemeClr val="bg1"/>
                </a:solidFill>
              </a:rPr>
              <a:t>Haftalık Değerlendirme</a:t>
            </a:r>
          </a:p>
          <a:p>
            <a:pPr marL="342900" indent="-342900">
              <a:buFont typeface="Arial" panose="020B0604020202020204" pitchFamily="34" charset="0"/>
              <a:buChar char="•"/>
            </a:pPr>
            <a:r>
              <a:rPr lang="tr-TR" sz="2435">
                <a:solidFill>
                  <a:schemeClr val="bg1"/>
                </a:solidFill>
              </a:rPr>
              <a:t>Functional/Dinamik Testler</a:t>
            </a:r>
          </a:p>
        </p:txBody>
      </p:sp>
    </p:spTree>
    <p:extLst>
      <p:ext uri="{BB962C8B-B14F-4D97-AF65-F5344CB8AC3E}">
        <p14:creationId xmlns:p14="http://schemas.microsoft.com/office/powerpoint/2010/main" val="198471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ltLang="en-US"/>
          </a:p>
        </p:txBody>
      </p:sp>
      <p:pic>
        <p:nvPicPr>
          <p:cNvPr id="4" name="Content Placeholder 3"/>
          <p:cNvPicPr>
            <a:picLocks noGrp="1" noChangeAspect="1"/>
          </p:cNvPicPr>
          <p:nvPr>
            <p:ph idx="1"/>
          </p:nvPr>
        </p:nvPicPr>
        <p:blipFill>
          <a:blip r:embed="rId2"/>
          <a:stretch>
            <a:fillRect/>
          </a:stretch>
        </p:blipFill>
        <p:spPr>
          <a:xfrm>
            <a:off x="0" y="0"/>
            <a:ext cx="11880850" cy="6858000"/>
          </a:xfrm>
          <a:prstGeom prst="rect">
            <a:avLst/>
          </a:prstGeom>
        </p:spPr>
      </p:pic>
      <p:sp>
        <p:nvSpPr>
          <p:cNvPr id="5" name="Text Box 4"/>
          <p:cNvSpPr txBox="1"/>
          <p:nvPr/>
        </p:nvSpPr>
        <p:spPr>
          <a:xfrm>
            <a:off x="323801" y="280729"/>
            <a:ext cx="10326439" cy="1569660"/>
          </a:xfrm>
          <a:prstGeom prst="rect">
            <a:avLst/>
          </a:prstGeom>
          <a:noFill/>
        </p:spPr>
        <p:txBody>
          <a:bodyPr wrap="square" rtlCol="0">
            <a:spAutoFit/>
          </a:bodyPr>
          <a:lstStyle/>
          <a:p>
            <a:r>
              <a:rPr lang="tr-TR" altLang="en-GB" sz="4800">
                <a:solidFill>
                  <a:schemeClr val="bg1"/>
                </a:solidFill>
                <a:latin typeface="Candara" panose="020E0502030303020204" charset="0"/>
                <a:cs typeface="Candara" panose="020E0502030303020204" charset="0"/>
              </a:rPr>
              <a:t>Kemerini bağla! </a:t>
            </a:r>
          </a:p>
          <a:p>
            <a:r>
              <a:rPr lang="tr-TR" altLang="en-GB" sz="4800">
                <a:solidFill>
                  <a:schemeClr val="bg1"/>
                </a:solidFill>
                <a:latin typeface="Candara" panose="020E0502030303020204" charset="0"/>
                <a:cs typeface="Candara" panose="020E0502030303020204" charset="0"/>
              </a:rPr>
              <a:t>Uçuşa geçiyoruz!!!</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ltLang="en-US"/>
          </a:p>
        </p:txBody>
      </p:sp>
      <p:pic>
        <p:nvPicPr>
          <p:cNvPr id="4" name="Content Placeholder 3"/>
          <p:cNvPicPr>
            <a:picLocks noGrp="1" noChangeAspect="1"/>
          </p:cNvPicPr>
          <p:nvPr>
            <p:ph idx="1"/>
          </p:nvPr>
        </p:nvPicPr>
        <p:blipFill>
          <a:blip r:embed="rId2"/>
          <a:stretch>
            <a:fillRect/>
          </a:stretch>
        </p:blipFill>
        <p:spPr>
          <a:xfrm>
            <a:off x="0" y="-98282"/>
            <a:ext cx="11881469" cy="6956282"/>
          </a:xfrm>
          <a:prstGeom prst="rect">
            <a:avLst/>
          </a:prstGeom>
        </p:spPr>
      </p:pic>
      <p:sp>
        <p:nvSpPr>
          <p:cNvPr id="5" name="Text Box 4"/>
          <p:cNvSpPr txBox="1"/>
          <p:nvPr/>
        </p:nvSpPr>
        <p:spPr>
          <a:xfrm>
            <a:off x="1736337" y="2304032"/>
            <a:ext cx="5790058" cy="4214231"/>
          </a:xfrm>
          <a:prstGeom prst="rect">
            <a:avLst/>
          </a:prstGeom>
          <a:noFill/>
        </p:spPr>
        <p:txBody>
          <a:bodyPr wrap="square" rtlCol="0">
            <a:spAutoFit/>
          </a:bodyPr>
          <a:lstStyle/>
          <a:p>
            <a:r>
              <a:rPr lang="tr-TR" altLang="en-GB" sz="2435">
                <a:solidFill>
                  <a:schemeClr val="bg1"/>
                </a:solidFill>
                <a:sym typeface="+mn-ea"/>
              </a:rPr>
              <a:t>         Geçen Haftanın Değerlendirmesi</a:t>
            </a:r>
            <a:endParaRPr lang="tr-TR" altLang="en-GB" sz="3200">
              <a:solidFill>
                <a:schemeClr val="bg1"/>
              </a:solidFill>
              <a:sym typeface="+mn-ea"/>
            </a:endParaRPr>
          </a:p>
          <a:p>
            <a:pPr marL="342900" indent="-342900">
              <a:buFont typeface="Arial" panose="020B0604020202020204" pitchFamily="34" charset="0"/>
              <a:buChar char="•"/>
            </a:pPr>
            <a:endParaRPr lang="tr-TR" altLang="en-GB" sz="2435">
              <a:solidFill>
                <a:schemeClr val="bg1"/>
              </a:solidFill>
              <a:sym typeface="+mn-ea"/>
            </a:endParaRPr>
          </a:p>
          <a:p>
            <a:pPr marL="342900" indent="-342900">
              <a:buFont typeface="Arial" panose="020B0604020202020204" pitchFamily="34" charset="0"/>
              <a:buChar char="•"/>
            </a:pPr>
            <a:r>
              <a:rPr lang="tr-TR" altLang="en-GB" sz="2435">
                <a:solidFill>
                  <a:schemeClr val="bg1"/>
                </a:solidFill>
                <a:sym typeface="+mn-ea"/>
              </a:rPr>
              <a:t>Neleri güzel yaptım?</a:t>
            </a:r>
          </a:p>
          <a:p>
            <a:pPr marL="342900" indent="-342900">
              <a:buFont typeface="Arial" panose="020B0604020202020204" pitchFamily="34" charset="0"/>
              <a:buChar char="•"/>
            </a:pPr>
            <a:r>
              <a:rPr lang="tr-TR" altLang="en-GB" sz="2435">
                <a:solidFill>
                  <a:schemeClr val="bg1"/>
                </a:solidFill>
                <a:sym typeface="+mn-ea"/>
              </a:rPr>
              <a:t>Neleri daha güzel yapabilirdim?</a:t>
            </a:r>
          </a:p>
          <a:p>
            <a:pPr marL="342900" indent="-342900">
              <a:buFont typeface="Arial" panose="020B0604020202020204" pitchFamily="34" charset="0"/>
              <a:buChar char="•"/>
            </a:pPr>
            <a:endParaRPr lang="tr-TR" altLang="en-GB" sz="2435">
              <a:solidFill>
                <a:schemeClr val="bg1"/>
              </a:solidFill>
              <a:sym typeface="+mn-ea"/>
            </a:endParaRPr>
          </a:p>
          <a:p>
            <a:pPr marL="342900" indent="-342900">
              <a:buFont typeface="Arial" panose="020B0604020202020204" pitchFamily="34" charset="0"/>
              <a:buChar char="•"/>
            </a:pPr>
            <a:endParaRPr lang="tr-TR" altLang="en-GB" sz="2435">
              <a:solidFill>
                <a:schemeClr val="bg1"/>
              </a:solidFill>
              <a:sym typeface="+mn-ea"/>
            </a:endParaRPr>
          </a:p>
          <a:p>
            <a:endParaRPr lang="tr-TR" altLang="en-GB" sz="2435">
              <a:solidFill>
                <a:schemeClr val="bg1"/>
              </a:solidFill>
            </a:endParaRPr>
          </a:p>
          <a:p>
            <a:pPr marL="342900" indent="-342900">
              <a:buFont typeface="Arial" panose="020B0604020202020204" pitchFamily="34" charset="0"/>
              <a:buChar char="•"/>
            </a:pPr>
            <a:endParaRPr lang="tr-TR" altLang="en-GB" sz="2435">
              <a:solidFill>
                <a:schemeClr val="bg1"/>
              </a:solidFill>
              <a:sym typeface="+mn-ea"/>
            </a:endParaRPr>
          </a:p>
          <a:p>
            <a:pPr marL="342900" indent="-342900">
              <a:buFont typeface="Arial" panose="020B0604020202020204" pitchFamily="34" charset="0"/>
              <a:buChar char="•"/>
            </a:pPr>
            <a:endParaRPr lang="tr-TR" altLang="en-GB" sz="2435">
              <a:solidFill>
                <a:schemeClr val="bg1"/>
              </a:solidFill>
              <a:sym typeface="+mn-ea"/>
            </a:endParaRPr>
          </a:p>
          <a:p>
            <a:pPr marL="342900" indent="-342900">
              <a:buFont typeface="Arial" panose="020B0604020202020204" pitchFamily="34" charset="0"/>
              <a:buChar char="•"/>
            </a:pPr>
            <a:endParaRPr lang="tr-TR" altLang="en-GB" sz="2435">
              <a:solidFill>
                <a:schemeClr val="bg1"/>
              </a:solidFill>
            </a:endParaRPr>
          </a:p>
          <a:p>
            <a:pPr marL="342900" indent="-342900">
              <a:buFont typeface="Arial" panose="020B0604020202020204" pitchFamily="34" charset="0"/>
              <a:buNone/>
            </a:pPr>
            <a:endParaRPr lang="tr-TR" altLang="en-GB" sz="2435">
              <a:solidFill>
                <a:schemeClr val="bg1"/>
              </a:solidFill>
              <a:sym typeface="+mn-ea"/>
            </a:endParaRPr>
          </a:p>
        </p:txBody>
      </p:sp>
    </p:spTree>
    <p:extLst>
      <p:ext uri="{BB962C8B-B14F-4D97-AF65-F5344CB8AC3E}">
        <p14:creationId xmlns:p14="http://schemas.microsoft.com/office/powerpoint/2010/main" val="623450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4B8300-8A03-4CCE-A4C8-DB84B9A4B0F3}"/>
              </a:ext>
            </a:extLst>
          </p:cNvPr>
          <p:cNvSpPr>
            <a:spLocks noGrp="1"/>
          </p:cNvSpPr>
          <p:nvPr>
            <p:ph type="title"/>
          </p:nvPr>
        </p:nvSpPr>
        <p:spPr/>
        <p:txBody>
          <a:bodyPr>
            <a:normAutofit fontScale="90000"/>
          </a:bodyPr>
          <a:lstStyle/>
          <a:p>
            <a:r>
              <a:rPr lang="tr-TR" sz="3100" b="1">
                <a:solidFill>
                  <a:srgbClr val="7030A0"/>
                </a:solidFill>
                <a:latin typeface="Calibri"/>
                <a:ea typeface="+mn-ea"/>
                <a:cs typeface="Calibri"/>
              </a:rPr>
              <a:t>SDLC MODELLERİ</a:t>
            </a:r>
            <a:br>
              <a:rPr lang="tr-TR"/>
            </a:br>
            <a:endParaRPr lang="tr-TR"/>
          </a:p>
        </p:txBody>
      </p:sp>
      <p:sp>
        <p:nvSpPr>
          <p:cNvPr id="3" name="İçerik Yer Tutucusu 2">
            <a:extLst>
              <a:ext uri="{FF2B5EF4-FFF2-40B4-BE49-F238E27FC236}">
                <a16:creationId xmlns:a16="http://schemas.microsoft.com/office/drawing/2014/main" id="{4C477A38-BEF0-4C39-B578-D210FD7F2784}"/>
              </a:ext>
            </a:extLst>
          </p:cNvPr>
          <p:cNvSpPr>
            <a:spLocks noGrp="1"/>
          </p:cNvSpPr>
          <p:nvPr>
            <p:ph idx="1"/>
          </p:nvPr>
        </p:nvSpPr>
        <p:spPr>
          <a:xfrm>
            <a:off x="594043" y="1011867"/>
            <a:ext cx="10692765" cy="5114299"/>
          </a:xfrm>
        </p:spPr>
        <p:txBody>
          <a:bodyPr>
            <a:normAutofit lnSpcReduction="10000"/>
          </a:bodyPr>
          <a:lstStyle/>
          <a:p>
            <a:pPr marL="0" indent="0">
              <a:buNone/>
            </a:pPr>
            <a:r>
              <a:rPr lang="tr-TR" sz="2400">
                <a:solidFill>
                  <a:srgbClr val="7030A0"/>
                </a:solidFill>
                <a:latin typeface="Calibri"/>
                <a:cs typeface="Calibri"/>
              </a:rPr>
              <a:t>SDLC Yazılım organizasyonu içinde bir yazılım projesi için izlenen süreçtir. Yazılımların nasıl geliştirileceği, korunacağı, değiştirileceği veya sürdürülebileceğine dair ayrıntılı plan içerir.Yaşam döngüsü, yazılım kalitesini ve genel geliştirmesürecini iyileştirme yöntemlerini anlatır.</a:t>
            </a:r>
          </a:p>
          <a:p>
            <a:pPr marL="0" indent="0">
              <a:buNone/>
            </a:pPr>
            <a:r>
              <a:rPr lang="tr-TR" sz="2400">
                <a:solidFill>
                  <a:srgbClr val="7030A0"/>
                </a:solidFill>
                <a:latin typeface="Calibri"/>
                <a:cs typeface="Calibri"/>
              </a:rPr>
              <a:t>   </a:t>
            </a:r>
            <a:r>
              <a:rPr lang="tr-TR" sz="2400" b="1">
                <a:solidFill>
                  <a:srgbClr val="7030A0"/>
                </a:solidFill>
                <a:latin typeface="Calibri"/>
                <a:cs typeface="Calibri"/>
              </a:rPr>
              <a:t>SDLC Modelleri</a:t>
            </a:r>
          </a:p>
          <a:p>
            <a:pPr marL="0" indent="0">
              <a:buNone/>
            </a:pPr>
            <a:r>
              <a:rPr lang="tr-TR" sz="2400">
                <a:solidFill>
                  <a:srgbClr val="7030A0"/>
                </a:solidFill>
                <a:latin typeface="Calibri"/>
                <a:cs typeface="Calibri"/>
              </a:rPr>
              <a:t>•</a:t>
            </a:r>
            <a:r>
              <a:rPr lang="tr-TR" sz="2400" b="1">
                <a:solidFill>
                  <a:srgbClr val="7030A0"/>
                </a:solidFill>
                <a:latin typeface="Calibri"/>
                <a:cs typeface="Calibri"/>
              </a:rPr>
              <a:t>Waterfall Model</a:t>
            </a:r>
          </a:p>
          <a:p>
            <a:pPr marL="0" indent="0">
              <a:buNone/>
            </a:pPr>
            <a:r>
              <a:rPr lang="tr-TR" sz="2400">
                <a:solidFill>
                  <a:srgbClr val="7030A0"/>
                </a:solidFill>
                <a:latin typeface="Calibri"/>
                <a:cs typeface="Calibri"/>
              </a:rPr>
              <a:t>•</a:t>
            </a:r>
            <a:r>
              <a:rPr lang="tr-TR" sz="2400" b="1">
                <a:solidFill>
                  <a:srgbClr val="7030A0"/>
                </a:solidFill>
                <a:latin typeface="Calibri"/>
                <a:cs typeface="Calibri"/>
              </a:rPr>
              <a:t>Agile Model</a:t>
            </a:r>
          </a:p>
          <a:p>
            <a:pPr marL="0" indent="0">
              <a:buNone/>
            </a:pPr>
            <a:r>
              <a:rPr lang="tr-TR" sz="2400">
                <a:solidFill>
                  <a:srgbClr val="7030A0"/>
                </a:solidFill>
                <a:latin typeface="Calibri"/>
                <a:cs typeface="Calibri"/>
              </a:rPr>
              <a:t>•Spiral Model</a:t>
            </a:r>
          </a:p>
          <a:p>
            <a:pPr marL="0" indent="0">
              <a:buNone/>
            </a:pPr>
            <a:r>
              <a:rPr lang="tr-TR" sz="2400">
                <a:solidFill>
                  <a:srgbClr val="7030A0"/>
                </a:solidFill>
                <a:latin typeface="Calibri"/>
                <a:cs typeface="Calibri"/>
              </a:rPr>
              <a:t>•V Model</a:t>
            </a:r>
          </a:p>
          <a:p>
            <a:pPr marL="0" indent="0">
              <a:buNone/>
            </a:pPr>
            <a:r>
              <a:rPr lang="tr-TR" sz="2400">
                <a:solidFill>
                  <a:srgbClr val="7030A0"/>
                </a:solidFill>
                <a:latin typeface="Calibri"/>
                <a:cs typeface="Calibri"/>
              </a:rPr>
              <a:t>•Big Bang Model</a:t>
            </a:r>
          </a:p>
          <a:p>
            <a:pPr marL="0" indent="0">
              <a:buNone/>
            </a:pPr>
            <a:r>
              <a:rPr lang="tr-TR" sz="2400">
                <a:solidFill>
                  <a:srgbClr val="7030A0"/>
                </a:solidFill>
                <a:latin typeface="Calibri"/>
                <a:cs typeface="Calibri"/>
              </a:rPr>
              <a:t>•Iterative Model</a:t>
            </a:r>
          </a:p>
          <a:p>
            <a:pPr marL="0" indent="0">
              <a:buNone/>
            </a:pPr>
            <a:r>
              <a:rPr lang="tr-TR" sz="2400">
                <a:solidFill>
                  <a:srgbClr val="7030A0"/>
                </a:solidFill>
                <a:latin typeface="Calibri"/>
                <a:cs typeface="Calibri"/>
              </a:rPr>
              <a:t>•RAD (Rapid Application Dev.) Model</a:t>
            </a:r>
          </a:p>
          <a:p>
            <a:pPr marL="0" indent="0">
              <a:buNone/>
            </a:pPr>
            <a:r>
              <a:rPr lang="tr-TR" sz="2400">
                <a:solidFill>
                  <a:srgbClr val="7030A0"/>
                </a:solidFill>
                <a:latin typeface="Calibri"/>
                <a:cs typeface="Calibri"/>
              </a:rPr>
              <a:t>•Prototyping Model</a:t>
            </a:r>
          </a:p>
        </p:txBody>
      </p:sp>
      <p:pic>
        <p:nvPicPr>
          <p:cNvPr id="1026" name="Picture 2" descr="Yazılım Geliştirme Yaşam Döngüsü ve Modelleri | by Ata Kavuncu | Medium">
            <a:extLst>
              <a:ext uri="{FF2B5EF4-FFF2-40B4-BE49-F238E27FC236}">
                <a16:creationId xmlns:a16="http://schemas.microsoft.com/office/drawing/2014/main" id="{FFB04686-5545-4BC9-9F0D-67044656F8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481" y="2060848"/>
            <a:ext cx="5143500" cy="4011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70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B0534EE-5929-6E5B-F7D4-4125FC98B01A}"/>
              </a:ext>
            </a:extLst>
          </p:cNvPr>
          <p:cNvSpPr>
            <a:spLocks noGrp="1"/>
          </p:cNvSpPr>
          <p:nvPr>
            <p:ph idx="1"/>
          </p:nvPr>
        </p:nvSpPr>
        <p:spPr>
          <a:xfrm>
            <a:off x="594042" y="764704"/>
            <a:ext cx="10818991" cy="4525963"/>
          </a:xfrm>
        </p:spPr>
        <p:txBody>
          <a:bodyPr/>
          <a:lstStyle/>
          <a:p>
            <a:pPr marL="0" indent="0">
              <a:buNone/>
            </a:pPr>
            <a:endParaRPr lang="tr-TR" sz="300" b="1" u="sng">
              <a:solidFill>
                <a:srgbClr val="7030A0"/>
              </a:solidFill>
              <a:latin typeface="Calibri"/>
              <a:cs typeface="Calibri"/>
            </a:endParaRPr>
          </a:p>
          <a:p>
            <a:pPr marL="0" indent="0">
              <a:buNone/>
            </a:pPr>
            <a:endParaRPr lang="tr-TR" sz="3200">
              <a:solidFill>
                <a:srgbClr val="7030A0"/>
              </a:solidFill>
              <a:latin typeface="Calibri"/>
              <a:cs typeface="Calibri"/>
            </a:endParaRPr>
          </a:p>
          <a:p>
            <a:endParaRPr lang="tr-TR" sz="3200">
              <a:solidFill>
                <a:srgbClr val="7030A0"/>
              </a:solidFill>
              <a:latin typeface="Calibri"/>
              <a:cs typeface="Calibri"/>
            </a:endParaRPr>
          </a:p>
          <a:p>
            <a:endParaRPr lang="tr-TR" sz="3200">
              <a:solidFill>
                <a:srgbClr val="7030A0"/>
              </a:solidFill>
              <a:latin typeface="Calibri"/>
              <a:cs typeface="Calibri"/>
            </a:endParaRPr>
          </a:p>
        </p:txBody>
      </p:sp>
      <p:sp>
        <p:nvSpPr>
          <p:cNvPr id="5" name="Google Shape;98;p1">
            <a:extLst>
              <a:ext uri="{FF2B5EF4-FFF2-40B4-BE49-F238E27FC236}">
                <a16:creationId xmlns:a16="http://schemas.microsoft.com/office/drawing/2014/main" id="{EDF1FF54-BE1D-42DA-A4CD-1FB2A1F61405}"/>
              </a:ext>
            </a:extLst>
          </p:cNvPr>
          <p:cNvSpPr txBox="1"/>
          <p:nvPr/>
        </p:nvSpPr>
        <p:spPr>
          <a:xfrm>
            <a:off x="0" y="471401"/>
            <a:ext cx="11450806" cy="5112568"/>
          </a:xfrm>
          <a:prstGeom prst="rect">
            <a:avLst/>
          </a:prstGeom>
          <a:noFill/>
          <a:ln>
            <a:noFill/>
          </a:ln>
        </p:spPr>
        <p:txBody>
          <a:bodyPr spcFirstLastPara="1" wrap="square" lIns="91425" tIns="45700" rIns="91425" bIns="45700" anchor="t" anchorCtr="0">
            <a:noAutofit/>
          </a:bodyPr>
          <a:lstStyle/>
          <a:p>
            <a:pPr marL="342900" marR="0" lvl="1" indent="-203200" algn="l" rtl="0">
              <a:spcBef>
                <a:spcPts val="0"/>
              </a:spcBef>
              <a:spcAft>
                <a:spcPts val="0"/>
              </a:spcAft>
              <a:buClr>
                <a:schemeClr val="dk1"/>
              </a:buClr>
              <a:buSzPts val="2200"/>
              <a:buFont typeface="Noto Sans Symbols"/>
              <a:buNone/>
            </a:pPr>
            <a:r>
              <a:rPr lang="tr-TR" sz="2800" b="1">
                <a:solidFill>
                  <a:srgbClr val="7030A0"/>
                </a:solidFill>
                <a:latin typeface="Calibri"/>
                <a:cs typeface="Calibri"/>
              </a:rPr>
              <a:t>                                                           Waterfall </a:t>
            </a:r>
          </a:p>
          <a:p>
            <a:pPr marL="0" marR="0" lvl="1" indent="93663" algn="l" rtl="0">
              <a:spcBef>
                <a:spcPts val="0"/>
              </a:spcBef>
              <a:spcAft>
                <a:spcPts val="0"/>
              </a:spcAft>
              <a:buClr>
                <a:schemeClr val="dk1"/>
              </a:buClr>
              <a:buSzPts val="2200"/>
              <a:buFont typeface="Noto Sans Symbols"/>
              <a:buNone/>
            </a:pPr>
            <a:r>
              <a:rPr lang="tr-TR" sz="2400">
                <a:solidFill>
                  <a:srgbClr val="7030A0"/>
                </a:solidFill>
                <a:latin typeface="Calibri"/>
                <a:cs typeface="Calibri"/>
              </a:rPr>
              <a:t>Yazılım geliştirmenin sıralı yoludur. Çok az şirket bu yaklaşımı takip ediyor. Proje çok basit olduğunda ve başka gereksinim değişikliği olmadığında, bu yaklaşımı takip edeceğiz.</a:t>
            </a:r>
          </a:p>
          <a:p>
            <a:pPr marL="0" marR="0" lvl="1" indent="93663" algn="l" rtl="0">
              <a:spcBef>
                <a:spcPts val="0"/>
              </a:spcBef>
              <a:spcAft>
                <a:spcPts val="0"/>
              </a:spcAft>
              <a:buClr>
                <a:schemeClr val="dk1"/>
              </a:buClr>
              <a:buSzPts val="2200"/>
              <a:buFont typeface="Noto Sans Symbols"/>
              <a:buNone/>
            </a:pPr>
            <a:r>
              <a:rPr lang="tr-TR" sz="2400">
                <a:solidFill>
                  <a:srgbClr val="7030A0"/>
                </a:solidFill>
                <a:latin typeface="Calibri"/>
                <a:cs typeface="Calibri"/>
              </a:rPr>
              <a:t>● Analiz adımında, tüm yazılım gereksinimleri </a:t>
            </a:r>
          </a:p>
          <a:p>
            <a:pPr marL="0" marR="0" lvl="1" indent="93663" algn="l" rtl="0">
              <a:spcBef>
                <a:spcPts val="0"/>
              </a:spcBef>
              <a:spcAft>
                <a:spcPts val="0"/>
              </a:spcAft>
              <a:buClr>
                <a:schemeClr val="dk1"/>
              </a:buClr>
              <a:buSzPts val="2200"/>
              <a:buFont typeface="Noto Sans Symbols"/>
              <a:buNone/>
            </a:pPr>
            <a:r>
              <a:rPr lang="tr-TR" sz="2400">
                <a:solidFill>
                  <a:srgbClr val="7030A0"/>
                </a:solidFill>
                <a:latin typeface="Calibri"/>
                <a:cs typeface="Calibri"/>
              </a:rPr>
              <a:t>net bir şekilde belirlenerek analiz dokümanı üretilir.</a:t>
            </a:r>
          </a:p>
          <a:p>
            <a:pPr marL="0" marR="0" lvl="1" indent="93663" algn="l" rtl="0">
              <a:spcBef>
                <a:spcPts val="0"/>
              </a:spcBef>
              <a:spcAft>
                <a:spcPts val="0"/>
              </a:spcAft>
              <a:buClr>
                <a:schemeClr val="dk1"/>
              </a:buClr>
              <a:buSzPts val="2200"/>
              <a:buFont typeface="Noto Sans Symbols"/>
              <a:buNone/>
            </a:pPr>
            <a:r>
              <a:rPr lang="tr-TR" sz="2400">
                <a:solidFill>
                  <a:srgbClr val="7030A0"/>
                </a:solidFill>
                <a:latin typeface="Calibri"/>
                <a:cs typeface="Calibri"/>
              </a:rPr>
              <a:t>● Tasarım adımında; yazılımın arayüz, veritabanı, </a:t>
            </a:r>
          </a:p>
          <a:p>
            <a:pPr marL="0" marR="0" lvl="1" indent="93663" algn="l" rtl="0">
              <a:spcBef>
                <a:spcPts val="0"/>
              </a:spcBef>
              <a:spcAft>
                <a:spcPts val="0"/>
              </a:spcAft>
              <a:buClr>
                <a:schemeClr val="dk1"/>
              </a:buClr>
              <a:buSzPts val="2200"/>
              <a:buFont typeface="Noto Sans Symbols"/>
              <a:buNone/>
            </a:pPr>
            <a:r>
              <a:rPr lang="tr-TR" sz="2400">
                <a:solidFill>
                  <a:srgbClr val="7030A0"/>
                </a:solidFill>
                <a:latin typeface="Calibri"/>
                <a:cs typeface="Calibri"/>
              </a:rPr>
              <a:t>sınıf vb. tasarımları yapılarak tasarım dökümanı üretilir.</a:t>
            </a:r>
          </a:p>
          <a:p>
            <a:pPr marL="0" marR="0" lvl="1" indent="93663" algn="l" rtl="0">
              <a:spcBef>
                <a:spcPts val="0"/>
              </a:spcBef>
              <a:spcAft>
                <a:spcPts val="0"/>
              </a:spcAft>
              <a:buClr>
                <a:schemeClr val="dk1"/>
              </a:buClr>
              <a:buSzPts val="2200"/>
              <a:buFont typeface="Noto Sans Symbols"/>
              <a:buNone/>
            </a:pPr>
            <a:r>
              <a:rPr lang="tr-TR" sz="2400">
                <a:solidFill>
                  <a:srgbClr val="7030A0"/>
                </a:solidFill>
                <a:latin typeface="Calibri"/>
                <a:cs typeface="Calibri"/>
              </a:rPr>
              <a:t>● Kodlama adımında yazılım; analiz ve tasarım </a:t>
            </a:r>
          </a:p>
          <a:p>
            <a:pPr marL="0" marR="0" lvl="1" indent="93663" algn="l" rtl="0">
              <a:spcBef>
                <a:spcPts val="0"/>
              </a:spcBef>
              <a:spcAft>
                <a:spcPts val="0"/>
              </a:spcAft>
              <a:buClr>
                <a:schemeClr val="dk1"/>
              </a:buClr>
              <a:buSzPts val="2200"/>
              <a:buFont typeface="Noto Sans Symbols"/>
              <a:buNone/>
            </a:pPr>
            <a:r>
              <a:rPr lang="tr-TR" sz="2400">
                <a:solidFill>
                  <a:srgbClr val="7030A0"/>
                </a:solidFill>
                <a:latin typeface="Calibri"/>
                <a:cs typeface="Calibri"/>
              </a:rPr>
              <a:t>dokümanlarında belirtilen şekilde kodlanır.</a:t>
            </a:r>
          </a:p>
          <a:p>
            <a:pPr marL="0" marR="0" lvl="1" indent="93663" algn="l" rtl="0">
              <a:spcBef>
                <a:spcPts val="0"/>
              </a:spcBef>
              <a:spcAft>
                <a:spcPts val="0"/>
              </a:spcAft>
              <a:buClr>
                <a:schemeClr val="dk1"/>
              </a:buClr>
              <a:buSzPts val="2200"/>
              <a:buFont typeface="Noto Sans Symbols"/>
              <a:buNone/>
            </a:pPr>
            <a:r>
              <a:rPr lang="tr-TR" sz="2400">
                <a:solidFill>
                  <a:srgbClr val="7030A0"/>
                </a:solidFill>
                <a:latin typeface="Calibri"/>
                <a:cs typeface="Calibri"/>
              </a:rPr>
              <a:t>● Test adımında; analiz ve tasarım dokümanlarındaki </a:t>
            </a:r>
          </a:p>
          <a:p>
            <a:pPr marL="0" marR="0" lvl="1" indent="93663" algn="l" rtl="0">
              <a:spcBef>
                <a:spcPts val="0"/>
              </a:spcBef>
              <a:spcAft>
                <a:spcPts val="0"/>
              </a:spcAft>
              <a:buClr>
                <a:schemeClr val="dk1"/>
              </a:buClr>
              <a:buSzPts val="2200"/>
              <a:buFont typeface="Noto Sans Symbols"/>
              <a:buNone/>
            </a:pPr>
            <a:r>
              <a:rPr lang="tr-TR" sz="2400">
                <a:solidFill>
                  <a:srgbClr val="7030A0"/>
                </a:solidFill>
                <a:latin typeface="Calibri"/>
                <a:cs typeface="Calibri"/>
              </a:rPr>
              <a:t>tüm fonksiyonel ve fonksiyonel olmayan gereksinimler </a:t>
            </a:r>
          </a:p>
          <a:p>
            <a:pPr marL="0" marR="0" lvl="1" indent="93663" algn="l" rtl="0">
              <a:spcBef>
                <a:spcPts val="0"/>
              </a:spcBef>
              <a:spcAft>
                <a:spcPts val="0"/>
              </a:spcAft>
              <a:buClr>
                <a:schemeClr val="dk1"/>
              </a:buClr>
              <a:buSzPts val="2200"/>
              <a:buFont typeface="Noto Sans Symbols"/>
              <a:buNone/>
            </a:pPr>
            <a:r>
              <a:rPr lang="tr-TR" sz="2400">
                <a:solidFill>
                  <a:srgbClr val="7030A0"/>
                </a:solidFill>
                <a:latin typeface="Calibri"/>
                <a:cs typeface="Calibri"/>
              </a:rPr>
              <a:t>ve tasarımlar için test senaryoları yazılır ve bu test </a:t>
            </a:r>
          </a:p>
          <a:p>
            <a:pPr marL="0" marR="0" lvl="1" indent="93663" algn="l" rtl="0">
              <a:spcBef>
                <a:spcPts val="0"/>
              </a:spcBef>
              <a:spcAft>
                <a:spcPts val="0"/>
              </a:spcAft>
              <a:buClr>
                <a:schemeClr val="dk1"/>
              </a:buClr>
              <a:buSzPts val="2200"/>
              <a:buFont typeface="Noto Sans Symbols"/>
              <a:buNone/>
            </a:pPr>
            <a:r>
              <a:rPr lang="tr-TR" sz="2400">
                <a:solidFill>
                  <a:srgbClr val="7030A0"/>
                </a:solidFill>
                <a:latin typeface="Calibri"/>
                <a:cs typeface="Calibri"/>
              </a:rPr>
              <a:t>senaryoları icra edilerek yazılımın testleri yapılır.</a:t>
            </a:r>
          </a:p>
          <a:p>
            <a:pPr marL="0" marR="0" lvl="1" indent="93663" algn="l" rtl="0">
              <a:spcBef>
                <a:spcPts val="0"/>
              </a:spcBef>
              <a:spcAft>
                <a:spcPts val="0"/>
              </a:spcAft>
              <a:buClr>
                <a:schemeClr val="dk1"/>
              </a:buClr>
              <a:buSzPts val="2200"/>
              <a:buFont typeface="Noto Sans Symbols"/>
              <a:buNone/>
            </a:pPr>
            <a:r>
              <a:rPr lang="tr-TR" sz="2400">
                <a:solidFill>
                  <a:srgbClr val="7030A0"/>
                </a:solidFill>
                <a:latin typeface="Calibri"/>
                <a:cs typeface="Calibri"/>
              </a:rPr>
              <a:t>● Test adımı sonunda, yazılımda herhangi bir hata bulunmazsa,entegrasyon adımına geçilir     ve yazılım, canlı ortama entegre edilerek müşterinin kullanımına açılır.</a:t>
            </a:r>
          </a:p>
          <a:p>
            <a:pPr marL="342900" marR="0" lvl="1" indent="-203200" algn="l" rtl="0">
              <a:spcBef>
                <a:spcPts val="0"/>
              </a:spcBef>
              <a:spcAft>
                <a:spcPts val="0"/>
              </a:spcAft>
              <a:buClr>
                <a:schemeClr val="dk1"/>
              </a:buClr>
              <a:buSzPts val="2200"/>
              <a:buFont typeface="Noto Sans Symbols"/>
              <a:buNone/>
            </a:pPr>
            <a:endParaRPr lang="tr-TR" sz="3200" b="1">
              <a:solidFill>
                <a:srgbClr val="7030A0"/>
              </a:solidFill>
              <a:latin typeface="Calibri"/>
              <a:cs typeface="Calibri"/>
            </a:endParaRPr>
          </a:p>
        </p:txBody>
      </p:sp>
      <p:pic>
        <p:nvPicPr>
          <p:cNvPr id="2" name="Resim 1">
            <a:extLst>
              <a:ext uri="{FF2B5EF4-FFF2-40B4-BE49-F238E27FC236}">
                <a16:creationId xmlns:a16="http://schemas.microsoft.com/office/drawing/2014/main" id="{86DAB9D9-528C-40AB-A72B-F4096429596A}"/>
              </a:ext>
            </a:extLst>
          </p:cNvPr>
          <p:cNvPicPr>
            <a:picLocks noChangeAspect="1"/>
          </p:cNvPicPr>
          <p:nvPr/>
        </p:nvPicPr>
        <p:blipFill>
          <a:blip r:embed="rId2"/>
          <a:stretch>
            <a:fillRect/>
          </a:stretch>
        </p:blipFill>
        <p:spPr>
          <a:xfrm>
            <a:off x="6999044" y="1700807"/>
            <a:ext cx="4855876" cy="3589859"/>
          </a:xfrm>
          <a:prstGeom prst="rect">
            <a:avLst/>
          </a:prstGeom>
        </p:spPr>
      </p:pic>
    </p:spTree>
    <p:extLst>
      <p:ext uri="{BB962C8B-B14F-4D97-AF65-F5344CB8AC3E}">
        <p14:creationId xmlns:p14="http://schemas.microsoft.com/office/powerpoint/2010/main" val="2751783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B0534EE-5929-6E5B-F7D4-4125FC98B01A}"/>
              </a:ext>
            </a:extLst>
          </p:cNvPr>
          <p:cNvSpPr>
            <a:spLocks noGrp="1"/>
          </p:cNvSpPr>
          <p:nvPr>
            <p:ph idx="1"/>
          </p:nvPr>
        </p:nvSpPr>
        <p:spPr>
          <a:xfrm>
            <a:off x="594042" y="764704"/>
            <a:ext cx="10818991" cy="4525963"/>
          </a:xfrm>
        </p:spPr>
        <p:txBody>
          <a:bodyPr/>
          <a:lstStyle/>
          <a:p>
            <a:pPr marL="0" indent="0">
              <a:buNone/>
            </a:pPr>
            <a:endParaRPr lang="tr-TR" sz="300" b="1" u="sng">
              <a:solidFill>
                <a:srgbClr val="7030A0"/>
              </a:solidFill>
              <a:latin typeface="Calibri"/>
              <a:cs typeface="Calibri"/>
            </a:endParaRPr>
          </a:p>
          <a:p>
            <a:pPr marL="0" indent="0">
              <a:buNone/>
            </a:pPr>
            <a:endParaRPr lang="tr-TR" sz="3200">
              <a:solidFill>
                <a:srgbClr val="7030A0"/>
              </a:solidFill>
              <a:latin typeface="Calibri"/>
              <a:cs typeface="Calibri"/>
            </a:endParaRPr>
          </a:p>
          <a:p>
            <a:endParaRPr lang="tr-TR" sz="3200">
              <a:solidFill>
                <a:srgbClr val="7030A0"/>
              </a:solidFill>
              <a:latin typeface="Calibri"/>
              <a:cs typeface="Calibri"/>
            </a:endParaRPr>
          </a:p>
          <a:p>
            <a:endParaRPr lang="tr-TR" sz="3200">
              <a:solidFill>
                <a:srgbClr val="7030A0"/>
              </a:solidFill>
              <a:latin typeface="Calibri"/>
              <a:cs typeface="Calibri"/>
            </a:endParaRPr>
          </a:p>
        </p:txBody>
      </p:sp>
      <p:sp>
        <p:nvSpPr>
          <p:cNvPr id="5" name="Google Shape;98;p1">
            <a:extLst>
              <a:ext uri="{FF2B5EF4-FFF2-40B4-BE49-F238E27FC236}">
                <a16:creationId xmlns:a16="http://schemas.microsoft.com/office/drawing/2014/main" id="{EDF1FF54-BE1D-42DA-A4CD-1FB2A1F61405}"/>
              </a:ext>
            </a:extLst>
          </p:cNvPr>
          <p:cNvSpPr txBox="1"/>
          <p:nvPr/>
        </p:nvSpPr>
        <p:spPr>
          <a:xfrm>
            <a:off x="323801" y="476672"/>
            <a:ext cx="11450806" cy="5112568"/>
          </a:xfrm>
          <a:prstGeom prst="rect">
            <a:avLst/>
          </a:prstGeom>
          <a:noFill/>
          <a:ln>
            <a:noFill/>
          </a:ln>
        </p:spPr>
        <p:txBody>
          <a:bodyPr spcFirstLastPara="1" wrap="square" lIns="91425" tIns="45700" rIns="91425" bIns="45700" anchor="t" anchorCtr="0">
            <a:noAutofit/>
          </a:bodyPr>
          <a:lstStyle/>
          <a:p>
            <a:pPr marL="342900" marR="0" lvl="1" indent="-203200" algn="l" rtl="0">
              <a:spcBef>
                <a:spcPts val="0"/>
              </a:spcBef>
              <a:spcAft>
                <a:spcPts val="0"/>
              </a:spcAft>
              <a:buClr>
                <a:schemeClr val="dk1"/>
              </a:buClr>
              <a:buSzPts val="2200"/>
              <a:buFont typeface="Noto Sans Symbols"/>
              <a:buNone/>
            </a:pPr>
            <a:r>
              <a:rPr lang="tr-TR" sz="2800" b="1">
                <a:solidFill>
                  <a:srgbClr val="7030A0"/>
                </a:solidFill>
                <a:latin typeface="Calibri"/>
                <a:cs typeface="Calibri"/>
              </a:rPr>
              <a:t> </a:t>
            </a:r>
          </a:p>
          <a:p>
            <a:pPr marL="0" marR="0" lvl="1" indent="93663" algn="l" rtl="0">
              <a:spcBef>
                <a:spcPts val="0"/>
              </a:spcBef>
              <a:spcAft>
                <a:spcPts val="0"/>
              </a:spcAft>
              <a:buClr>
                <a:schemeClr val="dk1"/>
              </a:buClr>
              <a:buSzPts val="2200"/>
              <a:buFont typeface="Noto Sans Symbols"/>
              <a:buNone/>
            </a:pPr>
            <a:r>
              <a:rPr lang="tr-TR" sz="2400">
                <a:solidFill>
                  <a:srgbClr val="7030A0"/>
                </a:solidFill>
                <a:latin typeface="Calibri"/>
                <a:cs typeface="Calibri"/>
              </a:rPr>
              <a:t>Ürün geliştiricilerin yıllardır kullanmış oldukları Waterfall proje yönetimi modelinin, karmaşık problemleri çözmek için yetersiz olması, müşteri taleplerinin sürekli değişimi ve proje ekibinin buna ayak uyduramaması gibi sebepler Agile(Çevik) Yönetim Manifesto’sunun hazırlanmasına sebep oldu</a:t>
            </a:r>
          </a:p>
          <a:p>
            <a:pPr marL="0" marR="0" lvl="1" indent="93663" algn="l" rtl="0">
              <a:spcBef>
                <a:spcPts val="0"/>
              </a:spcBef>
              <a:spcAft>
                <a:spcPts val="0"/>
              </a:spcAft>
              <a:buClr>
                <a:schemeClr val="dk1"/>
              </a:buClr>
              <a:buSzPts val="2200"/>
              <a:buFont typeface="Noto Sans Symbols"/>
              <a:buNone/>
            </a:pPr>
            <a:r>
              <a:rPr lang="tr-TR" sz="2400">
                <a:solidFill>
                  <a:srgbClr val="7030A0"/>
                </a:solidFill>
                <a:latin typeface="Calibri"/>
                <a:cs typeface="Calibri"/>
              </a:rPr>
              <a:t>Waterfall modelinin en temel sorunu; müşterinin ürünü sadece proje sonunda görebilmesi ve test edebilmesiydi. Agile felsefe bunu ortadan kaldırmak için, ürünü ufak parçalara böldü ve her parça sonunda müşteri ile buluşturdu.</a:t>
            </a:r>
          </a:p>
          <a:p>
            <a:pPr marL="0" marR="0" lvl="1" indent="93663" algn="l" rtl="0">
              <a:spcBef>
                <a:spcPts val="0"/>
              </a:spcBef>
              <a:spcAft>
                <a:spcPts val="0"/>
              </a:spcAft>
              <a:buClr>
                <a:schemeClr val="dk1"/>
              </a:buClr>
              <a:buSzPts val="2200"/>
              <a:buFont typeface="Noto Sans Symbols"/>
              <a:buNone/>
            </a:pPr>
            <a:r>
              <a:rPr lang="tr-TR" sz="2400">
                <a:solidFill>
                  <a:srgbClr val="7030A0"/>
                </a:solidFill>
                <a:latin typeface="Calibri"/>
                <a:cs typeface="Calibri"/>
              </a:rPr>
              <a:t>Agile Manifesto’da ise özetle şunlar söylendi;</a:t>
            </a:r>
          </a:p>
          <a:p>
            <a:pPr marL="0" marR="0" lvl="1" indent="93663" algn="l" rtl="0">
              <a:spcBef>
                <a:spcPts val="0"/>
              </a:spcBef>
              <a:spcAft>
                <a:spcPts val="0"/>
              </a:spcAft>
              <a:buClr>
                <a:schemeClr val="dk1"/>
              </a:buClr>
              <a:buSzPts val="2200"/>
              <a:buFont typeface="Noto Sans Symbols"/>
              <a:buNone/>
            </a:pPr>
            <a:r>
              <a:rPr lang="tr-TR" sz="2400">
                <a:solidFill>
                  <a:srgbClr val="7030A0"/>
                </a:solidFill>
                <a:latin typeface="Calibri"/>
                <a:cs typeface="Calibri"/>
              </a:rPr>
              <a:t>1. Bürokrasi ve hiyerarşiyi ortadan kaldır. Süreçler ve araçlardan ziyade bireyler ve etkileşimlere odaklan.</a:t>
            </a:r>
          </a:p>
          <a:p>
            <a:pPr marL="0" marR="0" lvl="1" indent="93663" algn="l" rtl="0">
              <a:spcBef>
                <a:spcPts val="0"/>
              </a:spcBef>
              <a:spcAft>
                <a:spcPts val="0"/>
              </a:spcAft>
              <a:buClr>
                <a:schemeClr val="dk1"/>
              </a:buClr>
              <a:buSzPts val="2200"/>
              <a:buFont typeface="Noto Sans Symbols"/>
              <a:buNone/>
            </a:pPr>
            <a:r>
              <a:rPr lang="tr-TR" sz="2400">
                <a:solidFill>
                  <a:srgbClr val="7030A0"/>
                </a:solidFill>
                <a:latin typeface="Calibri"/>
                <a:cs typeface="Calibri"/>
              </a:rPr>
              <a:t>2. Dökümantasyonu minimize et.</a:t>
            </a:r>
          </a:p>
          <a:p>
            <a:pPr marL="0" marR="0" lvl="1" indent="93663" algn="l" rtl="0">
              <a:spcBef>
                <a:spcPts val="0"/>
              </a:spcBef>
              <a:spcAft>
                <a:spcPts val="0"/>
              </a:spcAft>
              <a:buClr>
                <a:schemeClr val="dk1"/>
              </a:buClr>
              <a:buSzPts val="2200"/>
              <a:buFont typeface="Noto Sans Symbols"/>
              <a:buNone/>
            </a:pPr>
            <a:r>
              <a:rPr lang="tr-TR" sz="2400">
                <a:solidFill>
                  <a:srgbClr val="7030A0"/>
                </a:solidFill>
                <a:latin typeface="Calibri"/>
                <a:cs typeface="Calibri"/>
              </a:rPr>
              <a:t>3. Sözleşmeler yerine müşteriyi masada tut.</a:t>
            </a:r>
          </a:p>
          <a:p>
            <a:pPr marL="0" marR="0" lvl="1" indent="93663" algn="l" rtl="0">
              <a:spcBef>
                <a:spcPts val="0"/>
              </a:spcBef>
              <a:spcAft>
                <a:spcPts val="0"/>
              </a:spcAft>
              <a:buClr>
                <a:schemeClr val="dk1"/>
              </a:buClr>
              <a:buSzPts val="2200"/>
              <a:buFont typeface="Noto Sans Symbols"/>
              <a:buNone/>
            </a:pPr>
            <a:r>
              <a:rPr lang="tr-TR" sz="2400">
                <a:solidFill>
                  <a:srgbClr val="7030A0"/>
                </a:solidFill>
                <a:latin typeface="Calibri"/>
                <a:cs typeface="Calibri"/>
              </a:rPr>
              <a:t>4. Planlar; değişime ve taleplere ayak uydurmalı. Değişmeyecek, güncellenmeyecek hiçbir şey yoktur.</a:t>
            </a:r>
          </a:p>
          <a:p>
            <a:pPr marL="0" marR="0" lvl="1" indent="93663" algn="l" rtl="0">
              <a:spcBef>
                <a:spcPts val="0"/>
              </a:spcBef>
              <a:spcAft>
                <a:spcPts val="0"/>
              </a:spcAft>
              <a:buClr>
                <a:schemeClr val="dk1"/>
              </a:buClr>
              <a:buSzPts val="2200"/>
              <a:buFont typeface="Noto Sans Symbols"/>
              <a:buNone/>
            </a:pPr>
            <a:endParaRPr lang="tr-TR" sz="2400">
              <a:solidFill>
                <a:srgbClr val="7030A0"/>
              </a:solidFill>
              <a:latin typeface="Calibri"/>
              <a:cs typeface="Calibri"/>
            </a:endParaRPr>
          </a:p>
        </p:txBody>
      </p:sp>
    </p:spTree>
    <p:extLst>
      <p:ext uri="{BB962C8B-B14F-4D97-AF65-F5344CB8AC3E}">
        <p14:creationId xmlns:p14="http://schemas.microsoft.com/office/powerpoint/2010/main" val="2896714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B0534EE-5929-6E5B-F7D4-4125FC98B01A}"/>
              </a:ext>
            </a:extLst>
          </p:cNvPr>
          <p:cNvSpPr>
            <a:spLocks noGrp="1"/>
          </p:cNvSpPr>
          <p:nvPr>
            <p:ph idx="1"/>
          </p:nvPr>
        </p:nvSpPr>
        <p:spPr>
          <a:xfrm>
            <a:off x="594042" y="764704"/>
            <a:ext cx="10818991" cy="4525963"/>
          </a:xfrm>
        </p:spPr>
        <p:txBody>
          <a:bodyPr/>
          <a:lstStyle/>
          <a:p>
            <a:pPr marL="0" indent="0">
              <a:buNone/>
            </a:pPr>
            <a:endParaRPr lang="tr-TR" sz="300" b="1" u="sng">
              <a:solidFill>
                <a:srgbClr val="7030A0"/>
              </a:solidFill>
              <a:latin typeface="Calibri"/>
              <a:cs typeface="Calibri"/>
            </a:endParaRPr>
          </a:p>
          <a:p>
            <a:pPr marL="0" indent="0">
              <a:buNone/>
            </a:pPr>
            <a:endParaRPr lang="tr-TR" sz="3200">
              <a:solidFill>
                <a:srgbClr val="7030A0"/>
              </a:solidFill>
              <a:latin typeface="Calibri"/>
              <a:cs typeface="Calibri"/>
            </a:endParaRPr>
          </a:p>
          <a:p>
            <a:endParaRPr lang="tr-TR" sz="3200">
              <a:solidFill>
                <a:srgbClr val="7030A0"/>
              </a:solidFill>
              <a:latin typeface="Calibri"/>
              <a:cs typeface="Calibri"/>
            </a:endParaRPr>
          </a:p>
          <a:p>
            <a:endParaRPr lang="tr-TR" sz="3200">
              <a:solidFill>
                <a:srgbClr val="7030A0"/>
              </a:solidFill>
              <a:latin typeface="Calibri"/>
              <a:cs typeface="Calibri"/>
            </a:endParaRPr>
          </a:p>
        </p:txBody>
      </p:sp>
      <p:sp>
        <p:nvSpPr>
          <p:cNvPr id="5" name="Google Shape;98;p1">
            <a:extLst>
              <a:ext uri="{FF2B5EF4-FFF2-40B4-BE49-F238E27FC236}">
                <a16:creationId xmlns:a16="http://schemas.microsoft.com/office/drawing/2014/main" id="{EDF1FF54-BE1D-42DA-A4CD-1FB2A1F61405}"/>
              </a:ext>
            </a:extLst>
          </p:cNvPr>
          <p:cNvSpPr txBox="1"/>
          <p:nvPr/>
        </p:nvSpPr>
        <p:spPr>
          <a:xfrm>
            <a:off x="178251" y="476672"/>
            <a:ext cx="11594822" cy="5616624"/>
          </a:xfrm>
          <a:prstGeom prst="rect">
            <a:avLst/>
          </a:prstGeom>
          <a:noFill/>
          <a:ln>
            <a:noFill/>
          </a:ln>
        </p:spPr>
        <p:txBody>
          <a:bodyPr spcFirstLastPara="1" wrap="square" lIns="91425" tIns="45700" rIns="91425" bIns="45700" anchor="t" anchorCtr="0">
            <a:noAutofit/>
          </a:bodyPr>
          <a:lstStyle/>
          <a:p>
            <a:pPr marL="342900" marR="0" lvl="1" indent="-203200" algn="l" rtl="0">
              <a:spcBef>
                <a:spcPts val="0"/>
              </a:spcBef>
              <a:spcAft>
                <a:spcPts val="0"/>
              </a:spcAft>
              <a:buClr>
                <a:schemeClr val="dk1"/>
              </a:buClr>
              <a:buSzPts val="2200"/>
              <a:buFont typeface="Noto Sans Symbols"/>
              <a:buNone/>
            </a:pPr>
            <a:r>
              <a:rPr lang="tr-TR" sz="2400" b="1">
                <a:solidFill>
                  <a:srgbClr val="7030A0"/>
                </a:solidFill>
                <a:latin typeface="Calibri"/>
                <a:cs typeface="Calibri"/>
              </a:rPr>
              <a:t>                                                                            Agile</a:t>
            </a:r>
          </a:p>
          <a:p>
            <a:pPr marL="0" lvl="1" indent="139700">
              <a:buClr>
                <a:schemeClr val="dk1"/>
              </a:buClr>
              <a:buSzPts val="2200"/>
            </a:pPr>
            <a:r>
              <a:rPr kumimoji="0" lang="tr-TR" sz="2000" b="0" i="0" u="none" strike="noStrike" kern="1200" cap="none" spc="0" normalizeH="0" baseline="0" noProof="0">
                <a:ln>
                  <a:noFill/>
                </a:ln>
                <a:solidFill>
                  <a:srgbClr val="7030A0"/>
                </a:solidFill>
                <a:effectLst/>
                <a:uLnTx/>
                <a:uFillTx/>
                <a:latin typeface="Calibri"/>
                <a:ea typeface="+mn-ea"/>
                <a:cs typeface="Calibri"/>
              </a:rPr>
              <a:t>Agile projeleri yönetmek ve tamamlamak için yaygın olarak kullanılan bir geliştirme yöntemidir.Dinamiktir Müsteri memnuniyetini esas alır. Yenilik ve değisimlere açıktır. En kısa zamanda ve en yüksek değerdeki yazılımı üretme uğraşıyla oluşturulmuştur. </a:t>
            </a:r>
            <a:r>
              <a:rPr lang="tr-TR" sz="2000">
                <a:solidFill>
                  <a:srgbClr val="7030A0"/>
                </a:solidFill>
                <a:latin typeface="Calibri"/>
                <a:cs typeface="Calibri"/>
              </a:rPr>
              <a:t>Yazılım geliştirme döngüsündeki tüm aşamalar yani Planlama/Analiz, Dizayn, Kodlama, Test, Uygulama/Integrasyon ve Bakım agile içinde geçerlidir. </a:t>
            </a:r>
            <a:r>
              <a:rPr kumimoji="0" lang="tr-TR" sz="2000" b="0" i="0" u="none" strike="noStrike" kern="1200" cap="none" spc="0" normalizeH="0" baseline="0" noProof="0">
                <a:ln>
                  <a:noFill/>
                </a:ln>
                <a:solidFill>
                  <a:srgbClr val="7030A0"/>
                </a:solidFill>
                <a:effectLst/>
                <a:uLnTx/>
                <a:uFillTx/>
                <a:latin typeface="Calibri"/>
                <a:ea typeface="+mn-ea"/>
                <a:cs typeface="Calibri"/>
              </a:rPr>
              <a:t>Aktif toplantılar halinde sürekli gelişim gösterir. </a:t>
            </a:r>
          </a:p>
          <a:p>
            <a:pPr marL="0" lvl="1" indent="139700">
              <a:buClr>
                <a:schemeClr val="dk1"/>
              </a:buClr>
              <a:buSzPts val="2200"/>
            </a:pPr>
            <a:r>
              <a:rPr lang="tr-TR" sz="2400" b="1">
                <a:solidFill>
                  <a:srgbClr val="7030A0"/>
                </a:solidFill>
                <a:latin typeface="Calibri"/>
                <a:cs typeface="Calibri"/>
              </a:rPr>
              <a:t>Agile'ın Uygulanması ve Scrum</a:t>
            </a:r>
          </a:p>
          <a:p>
            <a:pPr marL="0" lvl="1">
              <a:buClr>
                <a:schemeClr val="dk1"/>
              </a:buClr>
              <a:buSzPts val="2200"/>
            </a:pPr>
            <a:r>
              <a:rPr lang="tr-TR" sz="3200" b="1">
                <a:solidFill>
                  <a:srgbClr val="7030A0"/>
                </a:solidFill>
                <a:latin typeface="Calibri"/>
                <a:cs typeface="Calibri"/>
              </a:rPr>
              <a:t> </a:t>
            </a:r>
            <a:r>
              <a:rPr lang="tr-TR" sz="2000">
                <a:solidFill>
                  <a:srgbClr val="7030A0"/>
                </a:solidFill>
                <a:latin typeface="Calibri"/>
                <a:cs typeface="Calibri"/>
              </a:rPr>
              <a:t>Scrum'da sprintler vardır, bunlar ihtiyaç olunan </a:t>
            </a:r>
          </a:p>
          <a:p>
            <a:pPr marL="0" lvl="1">
              <a:buClr>
                <a:schemeClr val="dk1"/>
              </a:buClr>
              <a:buSzPts val="2200"/>
            </a:pPr>
            <a:r>
              <a:rPr lang="tr-TR" sz="2000">
                <a:solidFill>
                  <a:srgbClr val="7030A0"/>
                </a:solidFill>
                <a:latin typeface="Calibri"/>
                <a:cs typeface="Calibri"/>
              </a:rPr>
              <a:t>boyuta göre bölümlenmiş çalışma periyotlarıdır.</a:t>
            </a:r>
          </a:p>
          <a:p>
            <a:pPr marL="0" lvl="1">
              <a:buClr>
                <a:schemeClr val="dk1"/>
              </a:buClr>
              <a:buSzPts val="2200"/>
            </a:pPr>
            <a:r>
              <a:rPr lang="tr-TR" sz="2000">
                <a:solidFill>
                  <a:srgbClr val="7030A0"/>
                </a:solidFill>
                <a:latin typeface="Calibri"/>
                <a:cs typeface="Calibri"/>
              </a:rPr>
              <a:t>Her sprint sonunda görevler üstlenilir ve sonunda </a:t>
            </a:r>
          </a:p>
          <a:p>
            <a:pPr marL="0" lvl="1">
              <a:buClr>
                <a:schemeClr val="dk1"/>
              </a:buClr>
              <a:buSzPts val="2200"/>
            </a:pPr>
            <a:r>
              <a:rPr lang="tr-TR" sz="2000">
                <a:solidFill>
                  <a:srgbClr val="7030A0"/>
                </a:solidFill>
                <a:latin typeface="Calibri"/>
                <a:cs typeface="Calibri"/>
              </a:rPr>
              <a:t>ürün ortaya çıkar, içerisinde belli bir soru formatı </a:t>
            </a:r>
          </a:p>
          <a:p>
            <a:pPr marL="0" lvl="1">
              <a:buClr>
                <a:schemeClr val="dk1"/>
              </a:buClr>
              <a:buSzPts val="2200"/>
            </a:pPr>
            <a:r>
              <a:rPr lang="tr-TR" sz="2000">
                <a:solidFill>
                  <a:srgbClr val="7030A0"/>
                </a:solidFill>
                <a:latin typeface="Calibri"/>
                <a:cs typeface="Calibri"/>
              </a:rPr>
              <a:t>vardır. Eksik var mı? Bana ne lazım ve bunu nasıl </a:t>
            </a:r>
          </a:p>
          <a:p>
            <a:pPr marL="0" lvl="1">
              <a:buClr>
                <a:schemeClr val="dk1"/>
              </a:buClr>
              <a:buSzPts val="2200"/>
            </a:pPr>
            <a:r>
              <a:rPr lang="tr-TR" sz="2000">
                <a:solidFill>
                  <a:srgbClr val="7030A0"/>
                </a:solidFill>
                <a:latin typeface="Calibri"/>
                <a:cs typeface="Calibri"/>
              </a:rPr>
              <a:t>yaparım?</a:t>
            </a:r>
          </a:p>
          <a:p>
            <a:pPr marL="0" lvl="1" indent="139700">
              <a:buClr>
                <a:schemeClr val="dk1"/>
              </a:buClr>
              <a:buSzPts val="2200"/>
            </a:pPr>
            <a:r>
              <a:rPr lang="tr-TR" sz="2000">
                <a:solidFill>
                  <a:srgbClr val="7030A0"/>
                </a:solidFill>
                <a:latin typeface="Calibri"/>
                <a:cs typeface="Calibri"/>
              </a:rPr>
              <a:t>Her sprintte aynı döngü tekrarlanır, Planlanır, </a:t>
            </a:r>
          </a:p>
          <a:p>
            <a:pPr marL="0" lvl="1">
              <a:buClr>
                <a:schemeClr val="dk1"/>
              </a:buClr>
              <a:buSzPts val="2200"/>
            </a:pPr>
            <a:r>
              <a:rPr lang="tr-TR" sz="2000">
                <a:solidFill>
                  <a:srgbClr val="7030A0"/>
                </a:solidFill>
                <a:latin typeface="Calibri"/>
                <a:cs typeface="Calibri"/>
              </a:rPr>
              <a:t>Geliştirilir, Test edilir ve Gözden geçirilir.Scrum ın </a:t>
            </a:r>
          </a:p>
          <a:p>
            <a:pPr marL="0" lvl="1">
              <a:buClr>
                <a:schemeClr val="dk1"/>
              </a:buClr>
              <a:buSzPts val="2200"/>
            </a:pPr>
            <a:r>
              <a:rPr lang="tr-TR" sz="2000">
                <a:solidFill>
                  <a:srgbClr val="7030A0"/>
                </a:solidFill>
                <a:latin typeface="Calibri"/>
                <a:cs typeface="Calibri"/>
              </a:rPr>
              <a:t>planlamasına göre sprint periyotları şekillendirilebilir.</a:t>
            </a:r>
          </a:p>
          <a:p>
            <a:pPr marL="0" lvl="1">
              <a:buClr>
                <a:schemeClr val="dk1"/>
              </a:buClr>
              <a:buSzPts val="2200"/>
            </a:pPr>
            <a:r>
              <a:rPr lang="tr-TR" sz="2000">
                <a:solidFill>
                  <a:srgbClr val="7030A0"/>
                </a:solidFill>
                <a:latin typeface="Calibri"/>
                <a:cs typeface="Calibri"/>
              </a:rPr>
              <a:t>Her sprintte hedef belirlenir ve takım bir bütün </a:t>
            </a:r>
          </a:p>
          <a:p>
            <a:pPr marL="0" lvl="1">
              <a:buClr>
                <a:schemeClr val="dk1"/>
              </a:buClr>
              <a:buSzPts val="2200"/>
            </a:pPr>
            <a:r>
              <a:rPr lang="tr-TR" sz="2000">
                <a:solidFill>
                  <a:srgbClr val="7030A0"/>
                </a:solidFill>
                <a:latin typeface="Calibri"/>
                <a:cs typeface="Calibri"/>
              </a:rPr>
              <a:t>olarak bu hedefleri gerçekleştirmeye çalışır. </a:t>
            </a:r>
          </a:p>
          <a:p>
            <a:pPr marL="0" lvl="1" indent="139700">
              <a:buClr>
                <a:schemeClr val="dk1"/>
              </a:buClr>
              <a:buSzPts val="2200"/>
            </a:pPr>
            <a:endParaRPr lang="tr-TR" sz="2000">
              <a:solidFill>
                <a:srgbClr val="7030A0"/>
              </a:solidFill>
              <a:latin typeface="Calibri"/>
              <a:cs typeface="Calibri"/>
            </a:endParaRPr>
          </a:p>
        </p:txBody>
      </p:sp>
      <p:pic>
        <p:nvPicPr>
          <p:cNvPr id="6" name="Resim 5">
            <a:extLst>
              <a:ext uri="{FF2B5EF4-FFF2-40B4-BE49-F238E27FC236}">
                <a16:creationId xmlns:a16="http://schemas.microsoft.com/office/drawing/2014/main" id="{C832819D-66CB-49AA-9503-B3371B2D1D2B}"/>
              </a:ext>
            </a:extLst>
          </p:cNvPr>
          <p:cNvPicPr>
            <a:picLocks noChangeAspect="1"/>
          </p:cNvPicPr>
          <p:nvPr/>
        </p:nvPicPr>
        <p:blipFill>
          <a:blip r:embed="rId2"/>
          <a:stretch>
            <a:fillRect/>
          </a:stretch>
        </p:blipFill>
        <p:spPr>
          <a:xfrm>
            <a:off x="5873299" y="2204864"/>
            <a:ext cx="5829300" cy="4176464"/>
          </a:xfrm>
          <a:prstGeom prst="rect">
            <a:avLst/>
          </a:prstGeom>
        </p:spPr>
      </p:pic>
    </p:spTree>
    <p:extLst>
      <p:ext uri="{BB962C8B-B14F-4D97-AF65-F5344CB8AC3E}">
        <p14:creationId xmlns:p14="http://schemas.microsoft.com/office/powerpoint/2010/main" val="2337418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B0534EE-5929-6E5B-F7D4-4125FC98B01A}"/>
              </a:ext>
            </a:extLst>
          </p:cNvPr>
          <p:cNvSpPr>
            <a:spLocks noGrp="1"/>
          </p:cNvSpPr>
          <p:nvPr>
            <p:ph idx="1"/>
          </p:nvPr>
        </p:nvSpPr>
        <p:spPr>
          <a:xfrm>
            <a:off x="594042" y="764704"/>
            <a:ext cx="10818991" cy="4525963"/>
          </a:xfrm>
        </p:spPr>
        <p:txBody>
          <a:bodyPr/>
          <a:lstStyle/>
          <a:p>
            <a:pPr marL="0" indent="0">
              <a:buNone/>
            </a:pPr>
            <a:endParaRPr lang="tr-TR" sz="300" b="1" u="sng">
              <a:solidFill>
                <a:srgbClr val="7030A0"/>
              </a:solidFill>
              <a:latin typeface="Calibri"/>
              <a:cs typeface="Calibri"/>
            </a:endParaRPr>
          </a:p>
          <a:p>
            <a:pPr marL="0" indent="0">
              <a:buNone/>
            </a:pPr>
            <a:endParaRPr lang="tr-TR" sz="3200">
              <a:solidFill>
                <a:srgbClr val="7030A0"/>
              </a:solidFill>
              <a:latin typeface="Calibri"/>
              <a:cs typeface="Calibri"/>
            </a:endParaRPr>
          </a:p>
          <a:p>
            <a:endParaRPr lang="tr-TR" sz="3200">
              <a:solidFill>
                <a:srgbClr val="7030A0"/>
              </a:solidFill>
              <a:latin typeface="Calibri"/>
              <a:cs typeface="Calibri"/>
            </a:endParaRPr>
          </a:p>
          <a:p>
            <a:endParaRPr lang="tr-TR" sz="3200">
              <a:solidFill>
                <a:srgbClr val="7030A0"/>
              </a:solidFill>
              <a:latin typeface="Calibri"/>
              <a:cs typeface="Calibri"/>
            </a:endParaRPr>
          </a:p>
        </p:txBody>
      </p:sp>
      <p:sp>
        <p:nvSpPr>
          <p:cNvPr id="5" name="Google Shape;98;p1">
            <a:extLst>
              <a:ext uri="{FF2B5EF4-FFF2-40B4-BE49-F238E27FC236}">
                <a16:creationId xmlns:a16="http://schemas.microsoft.com/office/drawing/2014/main" id="{EDF1FF54-BE1D-42DA-A4CD-1FB2A1F61405}"/>
              </a:ext>
            </a:extLst>
          </p:cNvPr>
          <p:cNvSpPr txBox="1"/>
          <p:nvPr/>
        </p:nvSpPr>
        <p:spPr>
          <a:xfrm>
            <a:off x="179018" y="764704"/>
            <a:ext cx="11522814" cy="5328592"/>
          </a:xfrm>
          <a:prstGeom prst="rect">
            <a:avLst/>
          </a:prstGeom>
          <a:noFill/>
          <a:ln>
            <a:noFill/>
          </a:ln>
        </p:spPr>
        <p:txBody>
          <a:bodyPr spcFirstLastPara="1" wrap="square" lIns="91425" tIns="45700" rIns="91425" bIns="45700" anchor="t" anchorCtr="0">
            <a:noAutofit/>
          </a:bodyPr>
          <a:lstStyle/>
          <a:p>
            <a:pPr marL="0" lvl="1" indent="139700">
              <a:buClr>
                <a:schemeClr val="dk1"/>
              </a:buClr>
              <a:buSzPts val="2200"/>
            </a:pPr>
            <a:r>
              <a:rPr lang="tr-TR" sz="2400">
                <a:solidFill>
                  <a:srgbClr val="7030A0"/>
                </a:solidFill>
                <a:latin typeface="Calibri"/>
                <a:cs typeface="Calibri"/>
              </a:rPr>
              <a:t>Her gün Daily Scrum meeting i yapılır ve 15 dakika ile sınırlıdır bir sonraki 24 saat kısaca planlanır. Geliştirici takımda görev dağılımı yoktur, Scrum projesinde roller yalnızca Ürün Sahibi, Scrum Uzmanı ve Takım üyesi olarak yönetilir. İçerisinde Product Backlog tutulur, bu kabaca üründe olması gereken işlerin listelendiği ve öncelik sırasıyla iliştirildiği kaynak olarak söylenebilir.</a:t>
            </a:r>
          </a:p>
          <a:p>
            <a:pPr marL="0" lvl="1" indent="139700">
              <a:buClr>
                <a:schemeClr val="dk1"/>
              </a:buClr>
              <a:buSzPts val="2200"/>
            </a:pPr>
            <a:r>
              <a:rPr lang="tr-TR" sz="2400">
                <a:solidFill>
                  <a:srgbClr val="7030A0"/>
                </a:solidFill>
                <a:latin typeface="Calibri"/>
                <a:cs typeface="Calibri"/>
              </a:rPr>
              <a:t>Ayrıca User Story taslakları tutulur, bunlar </a:t>
            </a:r>
          </a:p>
          <a:p>
            <a:pPr marL="0" lvl="1">
              <a:buClr>
                <a:schemeClr val="dk1"/>
              </a:buClr>
              <a:buSzPts val="2200"/>
            </a:pPr>
            <a:r>
              <a:rPr lang="tr-TR" sz="2400">
                <a:solidFill>
                  <a:srgbClr val="7030A0"/>
                </a:solidFill>
                <a:latin typeface="Calibri"/>
                <a:cs typeface="Calibri"/>
              </a:rPr>
              <a:t>müşteriyle empati kurabilmek adına tutulan </a:t>
            </a:r>
          </a:p>
          <a:p>
            <a:pPr marL="0" lvl="1">
              <a:buClr>
                <a:schemeClr val="dk1"/>
              </a:buClr>
              <a:buSzPts val="2200"/>
            </a:pPr>
            <a:r>
              <a:rPr lang="tr-TR" sz="2400">
                <a:solidFill>
                  <a:srgbClr val="7030A0"/>
                </a:solidFill>
                <a:latin typeface="Calibri"/>
                <a:cs typeface="Calibri"/>
              </a:rPr>
              <a:t>taslaklardır, içerisinde rollerin ihtiyaçları ve </a:t>
            </a:r>
          </a:p>
          <a:p>
            <a:pPr marL="0" lvl="1">
              <a:buClr>
                <a:schemeClr val="dk1"/>
              </a:buClr>
              <a:buSzPts val="2200"/>
            </a:pPr>
            <a:r>
              <a:rPr lang="tr-TR" sz="2400">
                <a:solidFill>
                  <a:srgbClr val="7030A0"/>
                </a:solidFill>
                <a:latin typeface="Calibri"/>
                <a:cs typeface="Calibri"/>
              </a:rPr>
              <a:t>ürünün buna cevapları üzerine irdeleme </a:t>
            </a:r>
          </a:p>
          <a:p>
            <a:pPr marL="0" lvl="1">
              <a:buClr>
                <a:schemeClr val="dk1"/>
              </a:buClr>
              <a:buSzPts val="2200"/>
            </a:pPr>
            <a:r>
              <a:rPr lang="tr-TR" sz="2400">
                <a:solidFill>
                  <a:srgbClr val="7030A0"/>
                </a:solidFill>
                <a:latin typeface="Calibri"/>
                <a:cs typeface="Calibri"/>
              </a:rPr>
              <a:t>yapılır. Temelde Kim istiyor? Ne istiyor? </a:t>
            </a:r>
          </a:p>
          <a:p>
            <a:pPr marL="0" lvl="1">
              <a:buClr>
                <a:schemeClr val="dk1"/>
              </a:buClr>
              <a:buSzPts val="2200"/>
            </a:pPr>
            <a:r>
              <a:rPr lang="tr-TR" sz="2400">
                <a:solidFill>
                  <a:srgbClr val="7030A0"/>
                </a:solidFill>
                <a:latin typeface="Calibri"/>
                <a:cs typeface="Calibri"/>
              </a:rPr>
              <a:t>Ne için istiyor? soruları cevaplanılır. </a:t>
            </a:r>
          </a:p>
          <a:p>
            <a:pPr marL="0" lvl="1">
              <a:buClr>
                <a:schemeClr val="dk1"/>
              </a:buClr>
              <a:buSzPts val="2200"/>
            </a:pPr>
            <a:r>
              <a:rPr lang="tr-TR" sz="2400">
                <a:solidFill>
                  <a:srgbClr val="7030A0"/>
                </a:solidFill>
                <a:latin typeface="Calibri"/>
                <a:cs typeface="Calibri"/>
              </a:rPr>
              <a:t>Örneğin X kullanıcısı olarak Y istiyorum bu </a:t>
            </a:r>
          </a:p>
          <a:p>
            <a:pPr marL="0" lvl="1">
              <a:buClr>
                <a:schemeClr val="dk1"/>
              </a:buClr>
              <a:buSzPts val="2200"/>
            </a:pPr>
            <a:r>
              <a:rPr lang="tr-TR" sz="2400">
                <a:solidFill>
                  <a:srgbClr val="7030A0"/>
                </a:solidFill>
                <a:latin typeface="Calibri"/>
                <a:cs typeface="Calibri"/>
              </a:rPr>
              <a:t>sayede Z yapabileceğim formatlı cümleler </a:t>
            </a:r>
          </a:p>
          <a:p>
            <a:pPr marL="0" lvl="1">
              <a:buClr>
                <a:schemeClr val="dk1"/>
              </a:buClr>
              <a:buSzPts val="2200"/>
            </a:pPr>
            <a:r>
              <a:rPr lang="tr-TR" sz="2400">
                <a:solidFill>
                  <a:srgbClr val="7030A0"/>
                </a:solidFill>
                <a:latin typeface="Calibri"/>
                <a:cs typeface="Calibri"/>
              </a:rPr>
              <a:t>kurulur. Sonrasında Sprint Review ile bir </a:t>
            </a:r>
          </a:p>
          <a:p>
            <a:pPr marL="0" lvl="1">
              <a:buClr>
                <a:schemeClr val="dk1"/>
              </a:buClr>
              <a:buSzPts val="2200"/>
            </a:pPr>
            <a:r>
              <a:rPr lang="tr-TR" sz="2400">
                <a:solidFill>
                  <a:srgbClr val="7030A0"/>
                </a:solidFill>
                <a:latin typeface="Calibri"/>
                <a:cs typeface="Calibri"/>
              </a:rPr>
              <a:t>sprint süreci sona erdirilir.</a:t>
            </a:r>
            <a:endParaRPr lang="tr-TR" sz="2400" b="1">
              <a:solidFill>
                <a:srgbClr val="7030A0"/>
              </a:solidFill>
              <a:latin typeface="Calibri"/>
              <a:cs typeface="Calibri"/>
            </a:endParaRPr>
          </a:p>
        </p:txBody>
      </p:sp>
      <p:pic>
        <p:nvPicPr>
          <p:cNvPr id="6" name="Resim 5">
            <a:extLst>
              <a:ext uri="{FF2B5EF4-FFF2-40B4-BE49-F238E27FC236}">
                <a16:creationId xmlns:a16="http://schemas.microsoft.com/office/drawing/2014/main" id="{6D05F085-B4F2-4FBD-B9F4-BF2C3BD05AA4}"/>
              </a:ext>
            </a:extLst>
          </p:cNvPr>
          <p:cNvPicPr>
            <a:picLocks noChangeAspect="1"/>
          </p:cNvPicPr>
          <p:nvPr/>
        </p:nvPicPr>
        <p:blipFill>
          <a:blip r:embed="rId2"/>
          <a:stretch>
            <a:fillRect/>
          </a:stretch>
        </p:blipFill>
        <p:spPr>
          <a:xfrm>
            <a:off x="5954692" y="2348880"/>
            <a:ext cx="5800725" cy="4035921"/>
          </a:xfrm>
          <a:prstGeom prst="rect">
            <a:avLst/>
          </a:prstGeom>
        </p:spPr>
      </p:pic>
    </p:spTree>
    <p:extLst>
      <p:ext uri="{BB962C8B-B14F-4D97-AF65-F5344CB8AC3E}">
        <p14:creationId xmlns:p14="http://schemas.microsoft.com/office/powerpoint/2010/main" val="1604122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B0534EE-5929-6E5B-F7D4-4125FC98B01A}"/>
              </a:ext>
            </a:extLst>
          </p:cNvPr>
          <p:cNvSpPr>
            <a:spLocks noGrp="1"/>
          </p:cNvSpPr>
          <p:nvPr>
            <p:ph idx="1"/>
          </p:nvPr>
        </p:nvSpPr>
        <p:spPr>
          <a:xfrm>
            <a:off x="594042" y="764704"/>
            <a:ext cx="10818991" cy="4525963"/>
          </a:xfrm>
        </p:spPr>
        <p:txBody>
          <a:bodyPr/>
          <a:lstStyle/>
          <a:p>
            <a:pPr marL="0" indent="0">
              <a:buNone/>
            </a:pPr>
            <a:endParaRPr lang="tr-TR" sz="300" b="1" u="sng">
              <a:solidFill>
                <a:srgbClr val="7030A0"/>
              </a:solidFill>
              <a:latin typeface="Calibri"/>
              <a:cs typeface="Calibri"/>
            </a:endParaRPr>
          </a:p>
          <a:p>
            <a:pPr marL="0" indent="0">
              <a:buNone/>
            </a:pPr>
            <a:endParaRPr lang="tr-TR" sz="3200">
              <a:solidFill>
                <a:srgbClr val="7030A0"/>
              </a:solidFill>
              <a:latin typeface="Calibri"/>
              <a:cs typeface="Calibri"/>
            </a:endParaRPr>
          </a:p>
          <a:p>
            <a:endParaRPr lang="tr-TR" sz="3200">
              <a:solidFill>
                <a:srgbClr val="7030A0"/>
              </a:solidFill>
              <a:latin typeface="Calibri"/>
              <a:cs typeface="Calibri"/>
            </a:endParaRPr>
          </a:p>
          <a:p>
            <a:endParaRPr lang="tr-TR" sz="3200">
              <a:solidFill>
                <a:srgbClr val="7030A0"/>
              </a:solidFill>
              <a:latin typeface="Calibri"/>
              <a:cs typeface="Calibri"/>
            </a:endParaRPr>
          </a:p>
        </p:txBody>
      </p:sp>
      <p:sp>
        <p:nvSpPr>
          <p:cNvPr id="5" name="Google Shape;98;p1">
            <a:extLst>
              <a:ext uri="{FF2B5EF4-FFF2-40B4-BE49-F238E27FC236}">
                <a16:creationId xmlns:a16="http://schemas.microsoft.com/office/drawing/2014/main" id="{EDF1FF54-BE1D-42DA-A4CD-1FB2A1F61405}"/>
              </a:ext>
            </a:extLst>
          </p:cNvPr>
          <p:cNvSpPr txBox="1"/>
          <p:nvPr/>
        </p:nvSpPr>
        <p:spPr>
          <a:xfrm>
            <a:off x="179018" y="764704"/>
            <a:ext cx="11522814" cy="5328592"/>
          </a:xfrm>
          <a:prstGeom prst="rect">
            <a:avLst/>
          </a:prstGeom>
          <a:noFill/>
          <a:ln>
            <a:noFill/>
          </a:ln>
        </p:spPr>
        <p:txBody>
          <a:bodyPr spcFirstLastPara="1" wrap="square" lIns="91425" tIns="45700" rIns="91425" bIns="45700" anchor="t" anchorCtr="0">
            <a:noAutofit/>
          </a:bodyPr>
          <a:lstStyle/>
          <a:p>
            <a:pPr marL="0" marR="0">
              <a:lnSpc>
                <a:spcPct val="107000"/>
              </a:lnSpc>
              <a:spcBef>
                <a:spcPts val="0"/>
              </a:spcBef>
              <a:spcAft>
                <a:spcPts val="300"/>
              </a:spcAft>
            </a:pPr>
            <a:r>
              <a:rPr lang="tr-TR" sz="1800" b="1">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AGILE MANIFESTO (12 PRENSİP)</a:t>
            </a:r>
            <a:endParaRPr lang="en-US" sz="180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225425" marR="0" indent="-225425">
              <a:lnSpc>
                <a:spcPct val="107000"/>
              </a:lnSpc>
              <a:spcBef>
                <a:spcPts val="0"/>
              </a:spcBef>
              <a:spcAft>
                <a:spcPts val="300"/>
              </a:spcAft>
              <a:buAutoNum type="arabicParenR"/>
            </a:pPr>
            <a:r>
              <a:rPr lang="tr-TR" sz="180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İlk önceliğimiz kaliteli yazılımı müşteriye teslim edebilmektir. </a:t>
            </a:r>
          </a:p>
          <a:p>
            <a:pPr marR="0">
              <a:lnSpc>
                <a:spcPct val="107000"/>
              </a:lnSpc>
              <a:spcBef>
                <a:spcPts val="0"/>
              </a:spcBef>
              <a:spcAft>
                <a:spcPts val="300"/>
              </a:spcAft>
            </a:pPr>
            <a:r>
              <a:rPr lang="tr-TR" sz="180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2) Değişiklikler projenin ilerki aşamalarında dahi olsa kabul edilir. </a:t>
            </a:r>
          </a:p>
          <a:p>
            <a:pPr marR="0">
              <a:lnSpc>
                <a:spcPct val="107000"/>
              </a:lnSpc>
              <a:spcBef>
                <a:spcPts val="0"/>
              </a:spcBef>
              <a:spcAft>
                <a:spcPts val="300"/>
              </a:spcAft>
            </a:pPr>
            <a:r>
              <a:rPr lang="tr-TR" sz="180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3) Müşterinin tam istediği şekilde yazılım geliştirilerek ilerler.</a:t>
            </a:r>
            <a:endParaRPr lang="en-US" sz="180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300"/>
              </a:spcAft>
            </a:pPr>
            <a:r>
              <a:rPr lang="tr-TR" sz="180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4) Alan uzmanları , yazılımcılar, testçiler günlük olarak birlikte çalışırlar. </a:t>
            </a:r>
            <a:endParaRPr lang="en-US" sz="180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300"/>
              </a:spcAft>
            </a:pPr>
            <a:r>
              <a:rPr lang="tr-TR" sz="180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5) Motive olmuş bireyler etrafında projeler oluşturun. </a:t>
            </a:r>
          </a:p>
          <a:p>
            <a:pPr marL="0" marR="0">
              <a:lnSpc>
                <a:spcPct val="107000"/>
              </a:lnSpc>
              <a:spcBef>
                <a:spcPts val="0"/>
              </a:spcBef>
              <a:spcAft>
                <a:spcPts val="300"/>
              </a:spcAft>
            </a:pPr>
            <a:r>
              <a:rPr lang="tr-TR" sz="180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6) Bir geliştirme ekibine ve içinde bilgi aktarmanın en verimli ve etkili yöntemi yüz yüze görüşmedir.</a:t>
            </a:r>
            <a:endParaRPr lang="en-US" sz="180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300"/>
              </a:spcAft>
            </a:pPr>
            <a:r>
              <a:rPr lang="tr-TR" sz="180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7) Çalışan yazılım, ilerlemenin birincil ölçüsüdür. Projedeki gelişmenin tek ölçüsü o ana kadar geliştirilmiş özellikler ve çalışan yazılımdır. </a:t>
            </a:r>
            <a:endParaRPr lang="en-US" sz="180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300"/>
              </a:spcAft>
            </a:pPr>
            <a:r>
              <a:rPr lang="tr-TR" sz="180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8) Agile processes (süreçler) sürdürülebilir gelişmeyi teşvik eder. </a:t>
            </a:r>
            <a:endParaRPr lang="en-US" sz="180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300"/>
              </a:spcAft>
            </a:pPr>
            <a:r>
              <a:rPr lang="tr-TR" sz="180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9) Teknik mükemmelliğe ve iyi tasarıma verilen sürekli dikkat, çevikliği artırır.</a:t>
            </a:r>
            <a:endParaRPr lang="en-US" sz="180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300"/>
              </a:spcAft>
            </a:pPr>
            <a:r>
              <a:rPr lang="tr-TR" sz="180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10) Sadelik esastır. Sadelik anlayışı akla gelen baştan savma çözümü uygulamak yerine, anlaşılması ve sonradan değiştirilmesi kolay , maliyeti en düşük ve o an ki gereksinimleri karşılayan çözümü kullanmaktır.</a:t>
            </a:r>
            <a:endParaRPr lang="en-US" sz="180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300"/>
              </a:spcAft>
            </a:pPr>
            <a:r>
              <a:rPr lang="tr-TR" sz="180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11) En iyi mimariler, gereksinimler ve tasarımlar kendi kendini organize eden ekiplerden ortaya çıkar. </a:t>
            </a:r>
            <a:endParaRPr lang="en-US" sz="180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300"/>
              </a:spcAft>
            </a:pPr>
            <a:r>
              <a:rPr lang="tr-TR" sz="180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12) Ekip, düzenli aralıklarla nasıl daha etkili olunacağını düşünür, ardından davranışını buna göre ayarlar ve düzenler. Ekip kısa sürelerle toplanır, çalışma yöntemlerini gözden geçirir ve daha etkili çalışmak için geriye dönük (retrospective) toplantılar yaparak durumları gözden geçirir.</a:t>
            </a:r>
            <a:endParaRPr lang="en-US" sz="180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77156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B0534EE-5929-6E5B-F7D4-4125FC98B01A}"/>
              </a:ext>
            </a:extLst>
          </p:cNvPr>
          <p:cNvSpPr>
            <a:spLocks noGrp="1"/>
          </p:cNvSpPr>
          <p:nvPr>
            <p:ph idx="1"/>
          </p:nvPr>
        </p:nvSpPr>
        <p:spPr>
          <a:xfrm>
            <a:off x="594042" y="764704"/>
            <a:ext cx="10818991" cy="4525963"/>
          </a:xfrm>
        </p:spPr>
        <p:txBody>
          <a:bodyPr/>
          <a:lstStyle/>
          <a:p>
            <a:pPr marL="0" indent="0">
              <a:buNone/>
            </a:pPr>
            <a:endParaRPr lang="tr-TR" sz="300" b="1" u="sng">
              <a:solidFill>
                <a:srgbClr val="7030A0"/>
              </a:solidFill>
              <a:latin typeface="Calibri"/>
              <a:cs typeface="Calibri"/>
            </a:endParaRPr>
          </a:p>
          <a:p>
            <a:pPr marL="0" indent="0">
              <a:buNone/>
            </a:pPr>
            <a:endParaRPr lang="tr-TR" sz="3200">
              <a:solidFill>
                <a:srgbClr val="7030A0"/>
              </a:solidFill>
              <a:latin typeface="Calibri"/>
              <a:cs typeface="Calibri"/>
            </a:endParaRPr>
          </a:p>
          <a:p>
            <a:endParaRPr lang="tr-TR" sz="3200">
              <a:solidFill>
                <a:srgbClr val="7030A0"/>
              </a:solidFill>
              <a:latin typeface="Calibri"/>
              <a:cs typeface="Calibri"/>
            </a:endParaRPr>
          </a:p>
          <a:p>
            <a:endParaRPr lang="tr-TR" sz="3200">
              <a:solidFill>
                <a:srgbClr val="7030A0"/>
              </a:solidFill>
              <a:latin typeface="Calibri"/>
              <a:cs typeface="Calibri"/>
            </a:endParaRPr>
          </a:p>
        </p:txBody>
      </p:sp>
      <p:sp>
        <p:nvSpPr>
          <p:cNvPr id="5" name="Google Shape;98;p1">
            <a:extLst>
              <a:ext uri="{FF2B5EF4-FFF2-40B4-BE49-F238E27FC236}">
                <a16:creationId xmlns:a16="http://schemas.microsoft.com/office/drawing/2014/main" id="{EDF1FF54-BE1D-42DA-A4CD-1FB2A1F61405}"/>
              </a:ext>
            </a:extLst>
          </p:cNvPr>
          <p:cNvSpPr txBox="1"/>
          <p:nvPr/>
        </p:nvSpPr>
        <p:spPr>
          <a:xfrm>
            <a:off x="178251" y="0"/>
            <a:ext cx="6008882" cy="908720"/>
          </a:xfrm>
          <a:prstGeom prst="rect">
            <a:avLst/>
          </a:prstGeom>
          <a:noFill/>
          <a:ln>
            <a:noFill/>
          </a:ln>
        </p:spPr>
        <p:txBody>
          <a:bodyPr spcFirstLastPara="1" wrap="square" lIns="91425" tIns="45700" rIns="91425" bIns="45700" anchor="t" anchorCtr="0">
            <a:noAutofit/>
          </a:bodyPr>
          <a:lstStyle/>
          <a:p>
            <a:pPr marL="342900" marR="0" lvl="1" indent="-203200" algn="l" rtl="0">
              <a:spcBef>
                <a:spcPts val="0"/>
              </a:spcBef>
              <a:spcAft>
                <a:spcPts val="0"/>
              </a:spcAft>
              <a:buClr>
                <a:schemeClr val="dk1"/>
              </a:buClr>
              <a:buSzPts val="2200"/>
              <a:buFont typeface="Noto Sans Symbols"/>
              <a:buNone/>
            </a:pPr>
            <a:endParaRPr sz="2400" b="1" i="0" u="none" strike="noStrike" cap="none">
              <a:solidFill>
                <a:schemeClr val="dk1"/>
              </a:solidFill>
              <a:latin typeface="Calibri"/>
              <a:ea typeface="Calibri"/>
              <a:cs typeface="Calibri"/>
              <a:sym typeface="Calibri"/>
            </a:endParaRPr>
          </a:p>
          <a:p>
            <a:pPr marL="342900" marR="0" lvl="1" indent="-203200" algn="l" rtl="0">
              <a:spcBef>
                <a:spcPts val="0"/>
              </a:spcBef>
              <a:spcAft>
                <a:spcPts val="0"/>
              </a:spcAft>
              <a:buClr>
                <a:schemeClr val="dk1"/>
              </a:buClr>
              <a:buSzPts val="2200"/>
              <a:buFont typeface="Noto Sans Symbols"/>
              <a:buNone/>
            </a:pPr>
            <a:endParaRPr lang="tr-TR" sz="2400" b="1" i="0" u="none" strike="noStrike" cap="none">
              <a:solidFill>
                <a:schemeClr val="dk1"/>
              </a:solidFill>
              <a:latin typeface="Calibri"/>
              <a:ea typeface="Calibri"/>
              <a:cs typeface="Calibri"/>
              <a:sym typeface="Calibri"/>
            </a:endParaRPr>
          </a:p>
          <a:p>
            <a:pPr marL="342900" marR="0" lvl="1" indent="-203200" algn="l" rtl="0">
              <a:spcBef>
                <a:spcPts val="0"/>
              </a:spcBef>
              <a:spcAft>
                <a:spcPts val="0"/>
              </a:spcAft>
              <a:buClr>
                <a:schemeClr val="dk1"/>
              </a:buClr>
              <a:buSzPts val="2200"/>
              <a:buFont typeface="Noto Sans Symbols"/>
              <a:buNone/>
            </a:pPr>
            <a:r>
              <a:rPr lang="tr-TR" sz="3200" b="1">
                <a:solidFill>
                  <a:srgbClr val="7030A0"/>
                </a:solidFill>
                <a:latin typeface="Calibri"/>
                <a:cs typeface="Calibri"/>
              </a:rPr>
              <a:t>   </a:t>
            </a:r>
          </a:p>
          <a:p>
            <a:pPr marL="342900" marR="0" lvl="1" indent="-203200" algn="l" rtl="0">
              <a:spcBef>
                <a:spcPts val="0"/>
              </a:spcBef>
              <a:spcAft>
                <a:spcPts val="0"/>
              </a:spcAft>
              <a:buClr>
                <a:schemeClr val="dk1"/>
              </a:buClr>
              <a:buSzPts val="2200"/>
              <a:buFont typeface="Noto Sans Symbols"/>
              <a:buNone/>
            </a:pPr>
            <a:r>
              <a:rPr lang="tr-TR" sz="3200" b="1">
                <a:solidFill>
                  <a:srgbClr val="7030A0"/>
                </a:solidFill>
                <a:latin typeface="Calibri"/>
                <a:cs typeface="Calibri"/>
              </a:rPr>
              <a:t>    </a:t>
            </a:r>
          </a:p>
        </p:txBody>
      </p:sp>
      <p:graphicFrame>
        <p:nvGraphicFramePr>
          <p:cNvPr id="2" name="Tablo 3">
            <a:extLst>
              <a:ext uri="{FF2B5EF4-FFF2-40B4-BE49-F238E27FC236}">
                <a16:creationId xmlns:a16="http://schemas.microsoft.com/office/drawing/2014/main" id="{FC20BD56-56F2-48B1-BDF2-A5F5BE489DC2}"/>
              </a:ext>
            </a:extLst>
          </p:cNvPr>
          <p:cNvGraphicFramePr>
            <a:graphicFrameLocks noGrp="1"/>
          </p:cNvGraphicFramePr>
          <p:nvPr>
            <p:extLst>
              <p:ext uri="{D42A27DB-BD31-4B8C-83A1-F6EECF244321}">
                <p14:modId xmlns:p14="http://schemas.microsoft.com/office/powerpoint/2010/main" val="4157528571"/>
              </p:ext>
            </p:extLst>
          </p:nvPr>
        </p:nvGraphicFramePr>
        <p:xfrm>
          <a:off x="53889" y="0"/>
          <a:ext cx="11773072" cy="6859535"/>
        </p:xfrm>
        <a:graphic>
          <a:graphicData uri="http://schemas.openxmlformats.org/drawingml/2006/table">
            <a:tbl>
              <a:tblPr firstRow="1" bandRow="1">
                <a:tableStyleId>{00A15C55-8517-42AA-B614-E9B94910E393}</a:tableStyleId>
              </a:tblPr>
              <a:tblGrid>
                <a:gridCol w="539825">
                  <a:extLst>
                    <a:ext uri="{9D8B030D-6E8A-4147-A177-3AD203B41FA5}">
                      <a16:colId xmlns:a16="http://schemas.microsoft.com/office/drawing/2014/main" val="582357700"/>
                    </a:ext>
                  </a:extLst>
                </a:gridCol>
                <a:gridCol w="5544616">
                  <a:extLst>
                    <a:ext uri="{9D8B030D-6E8A-4147-A177-3AD203B41FA5}">
                      <a16:colId xmlns:a16="http://schemas.microsoft.com/office/drawing/2014/main" val="1199451549"/>
                    </a:ext>
                  </a:extLst>
                </a:gridCol>
                <a:gridCol w="5688631">
                  <a:extLst>
                    <a:ext uri="{9D8B030D-6E8A-4147-A177-3AD203B41FA5}">
                      <a16:colId xmlns:a16="http://schemas.microsoft.com/office/drawing/2014/main" val="2477337809"/>
                    </a:ext>
                  </a:extLst>
                </a:gridCol>
              </a:tblGrid>
              <a:tr h="328229">
                <a:tc>
                  <a:txBody>
                    <a:bodyPr/>
                    <a:lstStyle/>
                    <a:p>
                      <a:pPr algn="l" fontAlgn="t"/>
                      <a:r>
                        <a:rPr lang="tr-TR" sz="1400">
                          <a:effectLst/>
                        </a:rPr>
                        <a:t>S.No</a:t>
                      </a:r>
                    </a:p>
                  </a:txBody>
                  <a:tcPr marL="76200" marR="76200" marT="76200" marB="76200"/>
                </a:tc>
                <a:tc>
                  <a:txBody>
                    <a:bodyPr/>
                    <a:lstStyle/>
                    <a:p>
                      <a:pPr algn="l" fontAlgn="t"/>
                      <a:r>
                        <a:rPr lang="tr-TR">
                          <a:effectLst/>
                        </a:rPr>
                        <a:t>Waterfall(Şelale)</a:t>
                      </a:r>
                    </a:p>
                  </a:txBody>
                  <a:tcPr marL="76200" marR="76200" marT="76200" marB="76200"/>
                </a:tc>
                <a:tc>
                  <a:txBody>
                    <a:bodyPr/>
                    <a:lstStyle/>
                    <a:p>
                      <a:pPr algn="l" fontAlgn="t"/>
                      <a:r>
                        <a:rPr lang="tr-TR">
                          <a:effectLst/>
                        </a:rPr>
                        <a:t>Agile(Çevik)</a:t>
                      </a:r>
                    </a:p>
                  </a:txBody>
                  <a:tcPr marL="76200" marR="76200" marT="76200" marB="76200"/>
                </a:tc>
                <a:extLst>
                  <a:ext uri="{0D108BD9-81ED-4DB2-BD59-A6C34878D82A}">
                    <a16:rowId xmlns:a16="http://schemas.microsoft.com/office/drawing/2014/main" val="1530503216"/>
                  </a:ext>
                </a:extLst>
              </a:tr>
              <a:tr h="375081">
                <a:tc>
                  <a:txBody>
                    <a:bodyPr/>
                    <a:lstStyle/>
                    <a:p>
                      <a:pPr fontAlgn="t"/>
                      <a:r>
                        <a:rPr lang="tr-TR" sz="1400">
                          <a:effectLst/>
                        </a:rPr>
                        <a:t>1</a:t>
                      </a:r>
                    </a:p>
                  </a:txBody>
                  <a:tcPr marL="76200" marR="76200" marT="76200" marB="76200"/>
                </a:tc>
                <a:tc>
                  <a:txBody>
                    <a:bodyPr/>
                    <a:lstStyle/>
                    <a:p>
                      <a:pPr fontAlgn="t"/>
                      <a:r>
                        <a:rPr lang="tr-TR">
                          <a:effectLst/>
                        </a:rPr>
                        <a:t>Süreç, farklı aşamalara bölünmüş tek bir proje olarak ele alınır.</a:t>
                      </a:r>
                    </a:p>
                  </a:txBody>
                  <a:tcPr marL="76200" marR="76200" marT="76200" marB="76200"/>
                </a:tc>
                <a:tc>
                  <a:txBody>
                    <a:bodyPr/>
                    <a:lstStyle/>
                    <a:p>
                      <a:pPr fontAlgn="t"/>
                      <a:r>
                        <a:rPr lang="tr-TR">
                          <a:effectLst/>
                        </a:rPr>
                        <a:t>Süreç birden fazla projeye bölünmüştür ve her proje farklı aşamaların bir yinelemesine sahiptir.</a:t>
                      </a:r>
                    </a:p>
                  </a:txBody>
                  <a:tcPr marL="76200" marR="76200" marT="76200" marB="76200"/>
                </a:tc>
                <a:extLst>
                  <a:ext uri="{0D108BD9-81ED-4DB2-BD59-A6C34878D82A}">
                    <a16:rowId xmlns:a16="http://schemas.microsoft.com/office/drawing/2014/main" val="2292181619"/>
                  </a:ext>
                </a:extLst>
              </a:tr>
              <a:tr h="444631">
                <a:tc>
                  <a:txBody>
                    <a:bodyPr/>
                    <a:lstStyle/>
                    <a:p>
                      <a:pPr fontAlgn="t"/>
                      <a:r>
                        <a:rPr lang="tr-TR" sz="1400">
                          <a:effectLst/>
                        </a:rPr>
                        <a:t>2</a:t>
                      </a:r>
                    </a:p>
                  </a:txBody>
                  <a:tcPr marL="76200" marR="76200" marT="76200" marB="76200"/>
                </a:tc>
                <a:tc>
                  <a:txBody>
                    <a:bodyPr/>
                    <a:lstStyle/>
                    <a:p>
                      <a:pPr fontAlgn="t"/>
                      <a:r>
                        <a:rPr lang="tr-TR">
                          <a:effectLst/>
                        </a:rPr>
                        <a:t>Şelale metodolojisi, ürünün yaşam döngüsünün her aşamasının bir sırayla gerçekleştiği bir modeldir.</a:t>
                      </a:r>
                    </a:p>
                  </a:txBody>
                  <a:tcPr marL="76200" marR="76200" marT="76200" marB="76200"/>
                </a:tc>
                <a:tc>
                  <a:txBody>
                    <a:bodyPr/>
                    <a:lstStyle/>
                    <a:p>
                      <a:pPr fontAlgn="t"/>
                      <a:r>
                        <a:rPr lang="tr-TR">
                          <a:effectLst/>
                        </a:rPr>
                        <a:t>Çevik metodoloji, yinelemeli bir yaklaşımı izleyen bir modeldir.</a:t>
                      </a:r>
                    </a:p>
                  </a:txBody>
                  <a:tcPr marL="76200" marR="76200" marT="76200" marB="76200"/>
                </a:tc>
                <a:extLst>
                  <a:ext uri="{0D108BD9-81ED-4DB2-BD59-A6C34878D82A}">
                    <a16:rowId xmlns:a16="http://schemas.microsoft.com/office/drawing/2014/main" val="148704186"/>
                  </a:ext>
                </a:extLst>
              </a:tr>
              <a:tr h="501000">
                <a:tc>
                  <a:txBody>
                    <a:bodyPr/>
                    <a:lstStyle/>
                    <a:p>
                      <a:pPr fontAlgn="t"/>
                      <a:r>
                        <a:rPr lang="tr-TR" sz="1400">
                          <a:effectLst/>
                        </a:rPr>
                        <a:t>3</a:t>
                      </a:r>
                    </a:p>
                  </a:txBody>
                  <a:tcPr marL="76200" marR="76200" marT="76200" marB="76200"/>
                </a:tc>
                <a:tc>
                  <a:txBody>
                    <a:bodyPr/>
                    <a:lstStyle/>
                    <a:p>
                      <a:pPr fontAlgn="t"/>
                      <a:r>
                        <a:rPr lang="tr-TR">
                          <a:effectLst/>
                        </a:rPr>
                        <a:t>Bu model, tek seferlik toplu teslimata inanır. Ürün, SDLC'nin sonunda teslim edilir.</a:t>
                      </a:r>
                    </a:p>
                  </a:txBody>
                  <a:tcPr marL="76200" marR="76200" marT="76200" marB="76200"/>
                </a:tc>
                <a:tc>
                  <a:txBody>
                    <a:bodyPr/>
                    <a:lstStyle/>
                    <a:p>
                      <a:pPr fontAlgn="t"/>
                      <a:r>
                        <a:rPr lang="tr-TR">
                          <a:effectLst/>
                        </a:rPr>
                        <a:t>Bu model, belirli zaman aralıklarında çok sayıda küçük teslimat parçasına inanmaktadır.Her sprintin sonunda bir MVP (Minimum Canlı Ürün) verilir.</a:t>
                      </a:r>
                    </a:p>
                  </a:txBody>
                  <a:tcPr marL="76200" marR="76200" marT="76200" marB="76200"/>
                </a:tc>
                <a:extLst>
                  <a:ext uri="{0D108BD9-81ED-4DB2-BD59-A6C34878D82A}">
                    <a16:rowId xmlns:a16="http://schemas.microsoft.com/office/drawing/2014/main" val="2620120159"/>
                  </a:ext>
                </a:extLst>
              </a:tr>
              <a:tr h="519695">
                <a:tc>
                  <a:txBody>
                    <a:bodyPr/>
                    <a:lstStyle/>
                    <a:p>
                      <a:pPr fontAlgn="t"/>
                      <a:r>
                        <a:rPr lang="tr-TR" sz="1400">
                          <a:effectLst/>
                        </a:rPr>
                        <a:t>4</a:t>
                      </a:r>
                    </a:p>
                  </a:txBody>
                  <a:tcPr marL="76200" marR="76200" marT="76200" marB="76200"/>
                </a:tc>
                <a:tc>
                  <a:txBody>
                    <a:bodyPr/>
                    <a:lstStyle/>
                    <a:p>
                      <a:pPr fontAlgn="t"/>
                      <a:r>
                        <a:rPr lang="nn-NO">
                          <a:effectLst/>
                        </a:rPr>
                        <a:t>Geleneksel ve eski moda bir yaklaşım.</a:t>
                      </a:r>
                    </a:p>
                  </a:txBody>
                  <a:tcPr marL="76200" marR="76200" marT="76200" marB="76200"/>
                </a:tc>
                <a:tc>
                  <a:txBody>
                    <a:bodyPr/>
                    <a:lstStyle/>
                    <a:p>
                      <a:pPr fontAlgn="t"/>
                      <a:r>
                        <a:rPr lang="es-ES">
                          <a:effectLst/>
                        </a:rPr>
                        <a:t>Yeni ve modern bir yaklaşım.</a:t>
                      </a:r>
                    </a:p>
                  </a:txBody>
                  <a:tcPr marL="76200" marR="76200" marT="76200" marB="76200"/>
                </a:tc>
                <a:extLst>
                  <a:ext uri="{0D108BD9-81ED-4DB2-BD59-A6C34878D82A}">
                    <a16:rowId xmlns:a16="http://schemas.microsoft.com/office/drawing/2014/main" val="2732995018"/>
                  </a:ext>
                </a:extLst>
              </a:tr>
              <a:tr h="350872">
                <a:tc>
                  <a:txBody>
                    <a:bodyPr/>
                    <a:lstStyle/>
                    <a:p>
                      <a:pPr fontAlgn="t"/>
                      <a:r>
                        <a:rPr lang="tr-TR" sz="1400">
                          <a:effectLst/>
                        </a:rPr>
                        <a:t>5</a:t>
                      </a:r>
                    </a:p>
                  </a:txBody>
                  <a:tcPr marL="76200" marR="76200" marT="76200" marB="76200"/>
                </a:tc>
                <a:tc>
                  <a:txBody>
                    <a:bodyPr/>
                    <a:lstStyle/>
                    <a:p>
                      <a:pPr fontAlgn="t"/>
                      <a:r>
                        <a:rPr lang="nn-NO">
                          <a:effectLst/>
                        </a:rPr>
                        <a:t>Tek döngü ve tek sürüm.</a:t>
                      </a:r>
                    </a:p>
                  </a:txBody>
                  <a:tcPr marL="76200" marR="76200" marT="76200" marB="76200"/>
                </a:tc>
                <a:tc>
                  <a:txBody>
                    <a:bodyPr/>
                    <a:lstStyle/>
                    <a:p>
                      <a:pPr fontAlgn="t"/>
                      <a:r>
                        <a:rPr lang="tr-TR">
                          <a:effectLst/>
                        </a:rPr>
                        <a:t>Tekrarlayan sayıda yineleme ve birden çok sürüm.</a:t>
                      </a:r>
                    </a:p>
                  </a:txBody>
                  <a:tcPr marL="76200" marR="76200" marT="76200" marB="76200"/>
                </a:tc>
                <a:extLst>
                  <a:ext uri="{0D108BD9-81ED-4DB2-BD59-A6C34878D82A}">
                    <a16:rowId xmlns:a16="http://schemas.microsoft.com/office/drawing/2014/main" val="1456717131"/>
                  </a:ext>
                </a:extLst>
              </a:tr>
              <a:tr h="519695">
                <a:tc>
                  <a:txBody>
                    <a:bodyPr/>
                    <a:lstStyle/>
                    <a:p>
                      <a:pPr fontAlgn="t"/>
                      <a:r>
                        <a:rPr lang="tr-TR" sz="1400">
                          <a:effectLst/>
                        </a:rPr>
                        <a:t>6</a:t>
                      </a:r>
                    </a:p>
                  </a:txBody>
                  <a:tcPr marL="76200" marR="76200" marT="76200" marB="76200"/>
                </a:tc>
                <a:tc>
                  <a:txBody>
                    <a:bodyPr/>
                    <a:lstStyle/>
                    <a:p>
                      <a:pPr fontAlgn="t"/>
                      <a:r>
                        <a:rPr lang="tr-TR">
                          <a:effectLst/>
                        </a:rPr>
                        <a:t>Yazılım geliştirme yaşam döngüsünü farklı aşamalara ayırır.</a:t>
                      </a:r>
                    </a:p>
                  </a:txBody>
                  <a:tcPr marL="76200" marR="76200" marT="76200" marB="76200"/>
                </a:tc>
                <a:tc>
                  <a:txBody>
                    <a:bodyPr/>
                    <a:lstStyle/>
                    <a:p>
                      <a:pPr fontAlgn="t"/>
                      <a:r>
                        <a:rPr lang="tr-TR">
                          <a:effectLst/>
                        </a:rPr>
                        <a:t>Yazılım geliştirme yaşam döngüsünü sprintlere böler.</a:t>
                      </a:r>
                    </a:p>
                  </a:txBody>
                  <a:tcPr marL="76200" marR="76200" marT="76200" marB="76200"/>
                </a:tc>
                <a:extLst>
                  <a:ext uri="{0D108BD9-81ED-4DB2-BD59-A6C34878D82A}">
                    <a16:rowId xmlns:a16="http://schemas.microsoft.com/office/drawing/2014/main" val="3740502252"/>
                  </a:ext>
                </a:extLst>
              </a:tr>
              <a:tr h="342096">
                <a:tc>
                  <a:txBody>
                    <a:bodyPr/>
                    <a:lstStyle/>
                    <a:p>
                      <a:pPr fontAlgn="t"/>
                      <a:r>
                        <a:rPr lang="tr-TR" sz="1400">
                          <a:effectLst/>
                        </a:rPr>
                        <a:t>8</a:t>
                      </a:r>
                    </a:p>
                  </a:txBody>
                  <a:tcPr marL="76200" marR="76200" marT="76200" marB="76200"/>
                </a:tc>
                <a:tc>
                  <a:txBody>
                    <a:bodyPr/>
                    <a:lstStyle/>
                    <a:p>
                      <a:pPr fontAlgn="t"/>
                      <a:r>
                        <a:rPr lang="tr-TR">
                          <a:effectLst/>
                        </a:rPr>
                        <a:t>Uzun vadeli planlama ölçeği.</a:t>
                      </a:r>
                    </a:p>
                  </a:txBody>
                  <a:tcPr marL="76200" marR="76200" marT="76200" marB="76200"/>
                </a:tc>
                <a:tc>
                  <a:txBody>
                    <a:bodyPr/>
                    <a:lstStyle/>
                    <a:p>
                      <a:pPr fontAlgn="t"/>
                      <a:r>
                        <a:rPr lang="tr-TR">
                          <a:effectLst/>
                        </a:rPr>
                        <a:t>Kısa vadeli planlama ölçeği.</a:t>
                      </a:r>
                    </a:p>
                  </a:txBody>
                  <a:tcPr marL="76200" marR="76200" marT="76200" marB="76200"/>
                </a:tc>
                <a:extLst>
                  <a:ext uri="{0D108BD9-81ED-4DB2-BD59-A6C34878D82A}">
                    <a16:rowId xmlns:a16="http://schemas.microsoft.com/office/drawing/2014/main" val="1002392306"/>
                  </a:ext>
                </a:extLst>
              </a:tr>
              <a:tr h="420967">
                <a:tc>
                  <a:txBody>
                    <a:bodyPr/>
                    <a:lstStyle/>
                    <a:p>
                      <a:pPr fontAlgn="t"/>
                      <a:r>
                        <a:rPr lang="tr-TR" sz="1400">
                          <a:effectLst/>
                        </a:rPr>
                        <a:t>9</a:t>
                      </a:r>
                    </a:p>
                  </a:txBody>
                  <a:tcPr marL="76200" marR="76200" marT="76200" marB="76200"/>
                </a:tc>
                <a:tc>
                  <a:txBody>
                    <a:bodyPr/>
                    <a:lstStyle/>
                    <a:p>
                      <a:pPr fontAlgn="t"/>
                      <a:r>
                        <a:rPr lang="tr-TR">
                          <a:effectLst/>
                        </a:rPr>
                        <a:t>Sorunları keşfetmesi uzun zaman alır.</a:t>
                      </a:r>
                    </a:p>
                  </a:txBody>
                  <a:tcPr marL="76200" marR="76200" marT="76200" marB="76200"/>
                </a:tc>
                <a:tc>
                  <a:txBody>
                    <a:bodyPr/>
                    <a:lstStyle/>
                    <a:p>
                      <a:pPr fontAlgn="t"/>
                      <a:r>
                        <a:rPr lang="tr-TR">
                          <a:effectLst/>
                        </a:rPr>
                        <a:t>Sorunlar hızla keşfedilir.</a:t>
                      </a:r>
                    </a:p>
                  </a:txBody>
                  <a:tcPr marL="76200" marR="76200" marT="76200" marB="76200"/>
                </a:tc>
                <a:extLst>
                  <a:ext uri="{0D108BD9-81ED-4DB2-BD59-A6C34878D82A}">
                    <a16:rowId xmlns:a16="http://schemas.microsoft.com/office/drawing/2014/main" val="3047758917"/>
                  </a:ext>
                </a:extLst>
              </a:tr>
              <a:tr h="328229">
                <a:tc>
                  <a:txBody>
                    <a:bodyPr/>
                    <a:lstStyle/>
                    <a:p>
                      <a:pPr fontAlgn="t"/>
                      <a:r>
                        <a:rPr lang="tr-TR" sz="1400">
                          <a:effectLst/>
                        </a:rPr>
                        <a:t>10</a:t>
                      </a:r>
                    </a:p>
                  </a:txBody>
                  <a:tcPr marL="76200" marR="76200" marT="76200" marB="76200"/>
                </a:tc>
                <a:tc>
                  <a:txBody>
                    <a:bodyPr/>
                    <a:lstStyle/>
                    <a:p>
                      <a:pPr fontAlgn="t"/>
                      <a:r>
                        <a:rPr lang="tr-TR">
                          <a:effectLst/>
                        </a:rPr>
                        <a:t>Test aşaması ancak geliştirme aşaması tamamlandıktan sonra gerçekleşir.</a:t>
                      </a:r>
                    </a:p>
                  </a:txBody>
                  <a:tcPr marL="76200" marR="76200" marT="76200" marB="76200"/>
                </a:tc>
                <a:tc>
                  <a:txBody>
                    <a:bodyPr/>
                    <a:lstStyle/>
                    <a:p>
                      <a:pPr fontAlgn="t"/>
                      <a:r>
                        <a:rPr lang="tr-TR">
                          <a:effectLst/>
                        </a:rPr>
                        <a:t>Kaliteyi sürekli sağlamak için testler genellikle gelişime paralel olarak yapılır.</a:t>
                      </a:r>
                    </a:p>
                  </a:txBody>
                  <a:tcPr marL="76200" marR="76200" marT="76200" marB="76200"/>
                </a:tc>
                <a:extLst>
                  <a:ext uri="{0D108BD9-81ED-4DB2-BD59-A6C34878D82A}">
                    <a16:rowId xmlns:a16="http://schemas.microsoft.com/office/drawing/2014/main" val="3745677362"/>
                  </a:ext>
                </a:extLst>
              </a:tr>
              <a:tr h="328229">
                <a:tc>
                  <a:txBody>
                    <a:bodyPr/>
                    <a:lstStyle/>
                    <a:p>
                      <a:pPr fontAlgn="t"/>
                      <a:r>
                        <a:rPr lang="tr-TR" sz="1400">
                          <a:effectLst/>
                        </a:rPr>
                        <a:t>11</a:t>
                      </a:r>
                    </a:p>
                  </a:txBody>
                  <a:tcPr marL="76200" marR="76200" marT="76200" marB="76200"/>
                </a:tc>
                <a:tc>
                  <a:txBody>
                    <a:bodyPr/>
                    <a:lstStyle/>
                    <a:p>
                      <a:pPr fontAlgn="t"/>
                      <a:r>
                        <a:rPr lang="tr-TR">
                          <a:effectLst/>
                        </a:rPr>
                        <a:t>Resmi ve hiyerarşik. Proje yöneticisi karar vericidir.</a:t>
                      </a:r>
                    </a:p>
                  </a:txBody>
                  <a:tcPr marL="76200" marR="76200" marT="76200" marB="76200"/>
                </a:tc>
                <a:tc>
                  <a:txBody>
                    <a:bodyPr/>
                    <a:lstStyle/>
                    <a:p>
                      <a:pPr fontAlgn="t"/>
                      <a:r>
                        <a:rPr lang="tr-TR">
                          <a:effectLst/>
                        </a:rPr>
                        <a:t>Gayri resmi. Tüm ekip karar vermekten sorumludur.</a:t>
                      </a:r>
                    </a:p>
                  </a:txBody>
                  <a:tcPr marL="76200" marR="76200" marT="76200" marB="76200"/>
                </a:tc>
                <a:extLst>
                  <a:ext uri="{0D108BD9-81ED-4DB2-BD59-A6C34878D82A}">
                    <a16:rowId xmlns:a16="http://schemas.microsoft.com/office/drawing/2014/main" val="2838331248"/>
                  </a:ext>
                </a:extLst>
              </a:tr>
              <a:tr h="0">
                <a:tc>
                  <a:txBody>
                    <a:bodyPr/>
                    <a:lstStyle/>
                    <a:p>
                      <a:pPr fontAlgn="t"/>
                      <a:r>
                        <a:rPr lang="tr-TR" sz="1400">
                          <a:effectLst/>
                        </a:rPr>
                        <a:t>12</a:t>
                      </a:r>
                    </a:p>
                  </a:txBody>
                  <a:tcPr marL="76200" marR="76200" marT="76200" marB="76200"/>
                </a:tc>
                <a:tc>
                  <a:txBody>
                    <a:bodyPr/>
                    <a:lstStyle/>
                    <a:p>
                      <a:pPr fontAlgn="t"/>
                      <a:r>
                        <a:rPr lang="tr-TR">
                          <a:effectLst/>
                        </a:rPr>
                        <a:t>Yüksek proje programı riski.</a:t>
                      </a:r>
                    </a:p>
                  </a:txBody>
                  <a:tcPr marL="76200" marR="76200" marT="76200" marB="76200"/>
                </a:tc>
                <a:tc>
                  <a:txBody>
                    <a:bodyPr/>
                    <a:lstStyle/>
                    <a:p>
                      <a:pPr fontAlgn="t"/>
                      <a:r>
                        <a:rPr lang="tr-TR">
                          <a:effectLst/>
                        </a:rPr>
                        <a:t>Düşük proje programı riski.</a:t>
                      </a:r>
                    </a:p>
                  </a:txBody>
                  <a:tcPr marL="76200" marR="76200" marT="76200" marB="76200"/>
                </a:tc>
                <a:extLst>
                  <a:ext uri="{0D108BD9-81ED-4DB2-BD59-A6C34878D82A}">
                    <a16:rowId xmlns:a16="http://schemas.microsoft.com/office/drawing/2014/main" val="176249332"/>
                  </a:ext>
                </a:extLst>
              </a:tr>
            </a:tbl>
          </a:graphicData>
        </a:graphic>
      </p:graphicFrame>
    </p:spTree>
    <p:extLst>
      <p:ext uri="{BB962C8B-B14F-4D97-AF65-F5344CB8AC3E}">
        <p14:creationId xmlns:p14="http://schemas.microsoft.com/office/powerpoint/2010/main" val="158375957"/>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2466</TotalTime>
  <Words>1097</Words>
  <Application>Microsoft Office PowerPoint</Application>
  <PresentationFormat>Özel</PresentationFormat>
  <Paragraphs>141</Paragraphs>
  <Slides>11</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11</vt:i4>
      </vt:variant>
    </vt:vector>
  </HeadingPairs>
  <TitlesOfParts>
    <vt:vector size="17" baseType="lpstr">
      <vt:lpstr>Arial</vt:lpstr>
      <vt:lpstr>Calibri</vt:lpstr>
      <vt:lpstr>Candara</vt:lpstr>
      <vt:lpstr>Ink Free</vt:lpstr>
      <vt:lpstr>Noto Sans Symbols</vt:lpstr>
      <vt:lpstr>Ofis Teması</vt:lpstr>
      <vt:lpstr>PowerPoint Sunusu</vt:lpstr>
      <vt:lpstr>PowerPoint Sunusu</vt:lpstr>
      <vt:lpstr>SDLC MODELLERİ </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resul yuksektepe</dc:creator>
  <cp:lastModifiedBy>ferudun g</cp:lastModifiedBy>
  <cp:revision>212</cp:revision>
  <dcterms:created xsi:type="dcterms:W3CDTF">2022-06-13T16:52:00Z</dcterms:created>
  <dcterms:modified xsi:type="dcterms:W3CDTF">2023-03-27T19:44:28Z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0636185BD2654017A91554155C01119B</vt:lpwstr>
  </property>
  <property fmtid="{D5CDD505-2E9C-101B-9397-08002B2CF9AE}" pid="3" name="KSOProductBuildVer">
    <vt:lpwstr>2057-11.2.0.11254</vt:lpwstr>
  </property>
</Properties>
</file>