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2"/>
  </p:notesMasterIdLst>
  <p:sldIdLst>
    <p:sldId id="317" r:id="rId2"/>
    <p:sldId id="348" r:id="rId3"/>
    <p:sldId id="359" r:id="rId4"/>
    <p:sldId id="353" r:id="rId5"/>
    <p:sldId id="346" r:id="rId6"/>
    <p:sldId id="355" r:id="rId7"/>
    <p:sldId id="349" r:id="rId8"/>
    <p:sldId id="356" r:id="rId9"/>
    <p:sldId id="347" r:id="rId10"/>
    <p:sldId id="321" r:id="rId11"/>
  </p:sldIdLst>
  <p:sldSz cx="1188085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yt k" initials="fk" lastIdx="1" clrIdx="0">
    <p:extLst>
      <p:ext uri="{19B8F6BF-5375-455C-9EA6-DF929625EA0E}">
        <p15:presenceInfo xmlns:p15="http://schemas.microsoft.com/office/powerpoint/2012/main" userId="5d0e5b1fc11b8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789"/>
  </p:normalViewPr>
  <p:slideViewPr>
    <p:cSldViewPr>
      <p:cViewPr varScale="1">
        <p:scale>
          <a:sx n="105" d="100"/>
          <a:sy n="105" d="100"/>
        </p:scale>
        <p:origin x="1170" y="96"/>
      </p:cViewPr>
      <p:guideLst>
        <p:guide orient="horz" pos="2160"/>
        <p:guide pos="374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4/15/2023</a:t>
            </a:fld>
            <a:endParaRPr lang="en-US"/>
          </a:p>
        </p:txBody>
      </p:sp>
      <p:sp>
        <p:nvSpPr>
          <p:cNvPr id="4" name="Slide Image Placeholder 3"/>
          <p:cNvSpPr>
            <a:spLocks noGrp="1" noRot="1" noChangeAspect="1"/>
          </p:cNvSpPr>
          <p:nvPr>
            <p:ph type="sldImg" idx="2"/>
          </p:nvPr>
        </p:nvSpPr>
        <p:spPr>
          <a:xfrm>
            <a:off x="755809" y="1143000"/>
            <a:ext cx="534638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hasCustomPrompt="1"/>
          </p:nvPr>
        </p:nvSpPr>
        <p:spPr>
          <a:xfrm>
            <a:off x="891065" y="2130428"/>
            <a:ext cx="10098722" cy="1470025"/>
          </a:xfrm>
        </p:spPr>
        <p:txBody>
          <a:bodyPr/>
          <a:lstStyle/>
          <a:p>
            <a:r>
              <a:rPr lang="tr-TR"/>
              <a:t>Asıl başlık stili için tıklatın</a:t>
            </a:r>
          </a:p>
        </p:txBody>
      </p:sp>
      <p:sp>
        <p:nvSpPr>
          <p:cNvPr id="3" name="2 Alt Başlık"/>
          <p:cNvSpPr>
            <a:spLocks noGrp="1"/>
          </p:cNvSpPr>
          <p:nvPr>
            <p:ph type="subTitle" idx="1" hasCustomPrompt="1"/>
          </p:nvPr>
        </p:nvSpPr>
        <p:spPr>
          <a:xfrm>
            <a:off x="1782127" y="3886200"/>
            <a:ext cx="8316596"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Dikey Metin Yer Tutucusu"/>
          <p:cNvSpPr>
            <a:spLocks noGrp="1"/>
          </p:cNvSpPr>
          <p:nvPr>
            <p:ph type="body" orient="vert" idx="1" hasCustomPrompt="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hasCustomPrompt="1"/>
          </p:nvPr>
        </p:nvSpPr>
        <p:spPr>
          <a:xfrm>
            <a:off x="8613616" y="274641"/>
            <a:ext cx="2673191" cy="5851525"/>
          </a:xfrm>
        </p:spPr>
        <p:txBody>
          <a:bodyPr vert="eaVert"/>
          <a:lstStyle/>
          <a:p>
            <a:r>
              <a:rPr lang="tr-TR"/>
              <a:t>Asıl başlık stili için tıklatın</a:t>
            </a:r>
          </a:p>
        </p:txBody>
      </p:sp>
      <p:sp>
        <p:nvSpPr>
          <p:cNvPr id="3" name="2 Dikey Metin Yer Tutucusu"/>
          <p:cNvSpPr>
            <a:spLocks noGrp="1"/>
          </p:cNvSpPr>
          <p:nvPr>
            <p:ph type="body" orient="vert" idx="1" hasCustomPrompt="1"/>
          </p:nvPr>
        </p:nvSpPr>
        <p:spPr>
          <a:xfrm>
            <a:off x="594044" y="274641"/>
            <a:ext cx="7821559"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idx="1" hasCustomPrompt="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938507" y="4406903"/>
            <a:ext cx="10098722"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hasCustomPrompt="1"/>
          </p:nvPr>
        </p:nvSpPr>
        <p:spPr>
          <a:xfrm>
            <a:off x="938507" y="2906713"/>
            <a:ext cx="100987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sz="half" idx="1" hasCustomPrompt="1"/>
          </p:nvPr>
        </p:nvSpPr>
        <p:spPr>
          <a:xfrm>
            <a:off x="59404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hasCustomPrompt="1"/>
          </p:nvPr>
        </p:nvSpPr>
        <p:spPr>
          <a:xfrm>
            <a:off x="603943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lvl1pPr>
              <a:defRPr/>
            </a:lvl1pPr>
          </a:lstStyle>
          <a:p>
            <a:r>
              <a:rPr lang="tr-TR"/>
              <a:t>Asıl başlık stili için tıklatın</a:t>
            </a:r>
          </a:p>
        </p:txBody>
      </p:sp>
      <p:sp>
        <p:nvSpPr>
          <p:cNvPr id="3" name="2 Metin Yer Tutucusu"/>
          <p:cNvSpPr>
            <a:spLocks noGrp="1"/>
          </p:cNvSpPr>
          <p:nvPr>
            <p:ph type="body" idx="1" hasCustomPrompt="1"/>
          </p:nvPr>
        </p:nvSpPr>
        <p:spPr>
          <a:xfrm>
            <a:off x="594042" y="1535113"/>
            <a:ext cx="52494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hasCustomPrompt="1"/>
          </p:nvPr>
        </p:nvSpPr>
        <p:spPr>
          <a:xfrm>
            <a:off x="594042" y="2174875"/>
            <a:ext cx="52494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hasCustomPrompt="1"/>
          </p:nvPr>
        </p:nvSpPr>
        <p:spPr>
          <a:xfrm>
            <a:off x="6035307" y="1535113"/>
            <a:ext cx="52515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hasCustomPrompt="1"/>
          </p:nvPr>
        </p:nvSpPr>
        <p:spPr>
          <a:xfrm>
            <a:off x="6035307" y="2174875"/>
            <a:ext cx="52515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594044" y="273050"/>
            <a:ext cx="3908718"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hasCustomPrompt="1"/>
          </p:nvPr>
        </p:nvSpPr>
        <p:spPr>
          <a:xfrm>
            <a:off x="4645084" y="273053"/>
            <a:ext cx="6641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hasCustomPrompt="1"/>
          </p:nvPr>
        </p:nvSpPr>
        <p:spPr>
          <a:xfrm>
            <a:off x="594044" y="1435103"/>
            <a:ext cx="39087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2328731" y="4800600"/>
            <a:ext cx="712851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28731" y="612775"/>
            <a:ext cx="71285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hasCustomPrompt="1"/>
          </p:nvPr>
        </p:nvSpPr>
        <p:spPr>
          <a:xfrm>
            <a:off x="2328731" y="5367338"/>
            <a:ext cx="71285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15.04.2023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lum/>
          </a:blip>
          <a:srcRect/>
          <a:stretch>
            <a:fillRect/>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594043" y="274638"/>
            <a:ext cx="10692765"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594043" y="1600203"/>
            <a:ext cx="10692765"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594043" y="6356353"/>
            <a:ext cx="27721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15.04.2023</a:t>
            </a:fld>
            <a:endParaRPr lang="tr-TR"/>
          </a:p>
        </p:txBody>
      </p:sp>
      <p:sp>
        <p:nvSpPr>
          <p:cNvPr id="5" name="4 Altbilgi Yer Tutucusu"/>
          <p:cNvSpPr>
            <a:spLocks noGrp="1"/>
          </p:cNvSpPr>
          <p:nvPr>
            <p:ph type="ftr" sz="quarter" idx="3"/>
          </p:nvPr>
        </p:nvSpPr>
        <p:spPr>
          <a:xfrm>
            <a:off x="4059292" y="6356353"/>
            <a:ext cx="37622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8514609" y="6356353"/>
            <a:ext cx="27721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dirty="0"/>
          </a:p>
        </p:txBody>
      </p:sp>
      <p:pic>
        <p:nvPicPr>
          <p:cNvPr id="10" name="Content Placeholder 9" descr="WhatsApp Image 2022-07-02 at 01.24.00 (2)"/>
          <p:cNvPicPr>
            <a:picLocks noGrp="1" noChangeAspect="1"/>
          </p:cNvPicPr>
          <p:nvPr>
            <p:ph idx="1"/>
          </p:nvPr>
        </p:nvPicPr>
        <p:blipFill>
          <a:blip r:embed="rId2"/>
          <a:stretch>
            <a:fillRect/>
          </a:stretch>
        </p:blipFill>
        <p:spPr>
          <a:xfrm>
            <a:off x="0" y="0"/>
            <a:ext cx="11880231" cy="6897882"/>
          </a:xfrm>
          <a:prstGeom prst="rect">
            <a:avLst/>
          </a:prstGeom>
        </p:spPr>
      </p:pic>
      <p:sp>
        <p:nvSpPr>
          <p:cNvPr id="11" name="Text Box 10"/>
          <p:cNvSpPr txBox="1"/>
          <p:nvPr/>
        </p:nvSpPr>
        <p:spPr>
          <a:xfrm>
            <a:off x="2628057" y="2996952"/>
            <a:ext cx="5759505" cy="2012859"/>
          </a:xfrm>
          <a:prstGeom prst="rect">
            <a:avLst/>
          </a:prstGeom>
          <a:noFill/>
        </p:spPr>
        <p:txBody>
          <a:bodyPr wrap="square" rtlCol="0">
            <a:spAutoFit/>
          </a:bodyPr>
          <a:lstStyle/>
          <a:p>
            <a:r>
              <a:rPr lang="tr-TR" sz="3120" b="1" dirty="0">
                <a:solidFill>
                  <a:schemeClr val="bg1"/>
                </a:solidFill>
                <a:latin typeface="Ink Free" panose="03080402000500000000" charset="0"/>
              </a:rPr>
              <a:t>Wise </a:t>
            </a:r>
            <a:r>
              <a:rPr lang="tr-TR" sz="3120" b="1" dirty="0" err="1">
                <a:solidFill>
                  <a:schemeClr val="bg1"/>
                </a:solidFill>
                <a:latin typeface="Ink Free" panose="03080402000500000000" charset="0"/>
              </a:rPr>
              <a:t>QA</a:t>
            </a:r>
            <a:r>
              <a:rPr lang="tr-TR" sz="3120" b="1">
                <a:solidFill>
                  <a:schemeClr val="bg1"/>
                </a:solidFill>
                <a:latin typeface="Ink Free" panose="03080402000500000000" charset="0"/>
              </a:rPr>
              <a:t> Team x</a:t>
            </a:r>
            <a:endParaRPr lang="tr-TR" sz="3120" b="1" i="0">
              <a:solidFill>
                <a:schemeClr val="bg1"/>
              </a:solidFill>
              <a:effectLst/>
              <a:latin typeface="Ink Free" panose="03080402000500000000" charset="0"/>
            </a:endParaRPr>
          </a:p>
          <a:p>
            <a:r>
              <a:rPr lang="tr-TR" altLang="en-GB" sz="3120" b="1" err="1">
                <a:solidFill>
                  <a:schemeClr val="bg1"/>
                </a:solidFill>
                <a:latin typeface="Ink Free" panose="03080402000500000000" charset="0"/>
                <a:cs typeface="Ink Free" panose="03080402000500000000" charset="0"/>
              </a:rPr>
              <a:t>Mentor</a:t>
            </a:r>
            <a:r>
              <a:rPr lang="tr-TR" altLang="en-GB" sz="3120" b="1">
                <a:solidFill>
                  <a:schemeClr val="bg1"/>
                </a:solidFill>
                <a:latin typeface="Ink Free" panose="03080402000500000000" charset="0"/>
                <a:cs typeface="Ink Free" panose="03080402000500000000" charset="0"/>
              </a:rPr>
              <a:t> Toplantısı</a:t>
            </a:r>
          </a:p>
          <a:p>
            <a:r>
              <a:rPr lang="tr-TR" altLang="en-GB" sz="3120" b="1">
                <a:solidFill>
                  <a:schemeClr val="bg1"/>
                </a:solidFill>
                <a:latin typeface="Ink Free" panose="03080402000500000000" charset="0"/>
                <a:cs typeface="Ink Free" panose="03080402000500000000" charset="0"/>
              </a:rPr>
              <a:t>-/04/2023</a:t>
            </a:r>
          </a:p>
          <a:p>
            <a:r>
              <a:rPr lang="tr-TR" altLang="en-GB" sz="3120" b="1">
                <a:solidFill>
                  <a:schemeClr val="bg1"/>
                </a:solidFill>
                <a:latin typeface="Ink Free" panose="03080402000500000000" charset="0"/>
                <a:sym typeface="+mn-ea"/>
              </a:rPr>
              <a:t>Functional/Dinamik Testler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0"/>
            <a:ext cx="11880850" cy="6858000"/>
          </a:xfrm>
          <a:prstGeom prst="rect">
            <a:avLst/>
          </a:prstGeom>
        </p:spPr>
      </p:pic>
      <p:sp>
        <p:nvSpPr>
          <p:cNvPr id="5" name="Text Box 4"/>
          <p:cNvSpPr txBox="1"/>
          <p:nvPr/>
        </p:nvSpPr>
        <p:spPr>
          <a:xfrm>
            <a:off x="323801" y="280729"/>
            <a:ext cx="10326439" cy="1569660"/>
          </a:xfrm>
          <a:prstGeom prst="rect">
            <a:avLst/>
          </a:prstGeom>
          <a:noFill/>
        </p:spPr>
        <p:txBody>
          <a:bodyPr wrap="square" rtlCol="0">
            <a:spAutoFit/>
          </a:bodyPr>
          <a:lstStyle/>
          <a:p>
            <a:r>
              <a:rPr lang="tr-TR" altLang="en-GB" sz="4800">
                <a:solidFill>
                  <a:schemeClr val="bg1"/>
                </a:solidFill>
                <a:latin typeface="Candara" panose="020E0502030303020204" charset="0"/>
                <a:cs typeface="Candara" panose="020E0502030303020204" charset="0"/>
              </a:rPr>
              <a:t>Kemerini bağla! </a:t>
            </a:r>
          </a:p>
          <a:p>
            <a:r>
              <a:rPr lang="tr-TR" altLang="en-GB" sz="4800">
                <a:solidFill>
                  <a:schemeClr val="bg1"/>
                </a:solidFill>
                <a:latin typeface="Candara" panose="020E0502030303020204" charset="0"/>
                <a:cs typeface="Candara" panose="020E0502030303020204" charset="0"/>
              </a:rPr>
              <a:t>Uçuşa geçiyoruz!!!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98282"/>
            <a:ext cx="11881469" cy="6956282"/>
          </a:xfrm>
          <a:prstGeom prst="rect">
            <a:avLst/>
          </a:prstGeom>
        </p:spPr>
      </p:pic>
      <p:sp>
        <p:nvSpPr>
          <p:cNvPr id="5" name="Text Box 4"/>
          <p:cNvSpPr txBox="1"/>
          <p:nvPr/>
        </p:nvSpPr>
        <p:spPr>
          <a:xfrm>
            <a:off x="1736337" y="2304032"/>
            <a:ext cx="5790058" cy="4214231"/>
          </a:xfrm>
          <a:prstGeom prst="rect">
            <a:avLst/>
          </a:prstGeom>
          <a:noFill/>
        </p:spPr>
        <p:txBody>
          <a:bodyPr wrap="square" rtlCol="0">
            <a:spAutoFit/>
          </a:bodyPr>
          <a:lstStyle/>
          <a:p>
            <a:r>
              <a:rPr lang="tr-TR" altLang="en-GB" sz="2435">
                <a:solidFill>
                  <a:schemeClr val="bg1"/>
                </a:solidFill>
                <a:sym typeface="+mn-ea"/>
              </a:rPr>
              <a:t>         Geçen Haftanın Değerlendirmesi</a:t>
            </a:r>
            <a:endParaRPr lang="tr-TR" altLang="en-GB" sz="3200">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altLang="en-GB" sz="2435">
                <a:solidFill>
                  <a:schemeClr val="bg1"/>
                </a:solidFill>
                <a:sym typeface="+mn-ea"/>
              </a:rPr>
              <a:t>Neleri güzel yaptım?</a:t>
            </a:r>
          </a:p>
          <a:p>
            <a:pPr marL="342900" indent="-342900">
              <a:buFont typeface="Arial" panose="020B0604020202020204" pitchFamily="34" charset="0"/>
              <a:buChar char="•"/>
            </a:pPr>
            <a:r>
              <a:rPr lang="tr-TR" altLang="en-GB" sz="2435">
                <a:solidFill>
                  <a:schemeClr val="bg1"/>
                </a:solidFill>
                <a:sym typeface="+mn-ea"/>
              </a:rPr>
              <a:t>Neleri daha güzel yapabilirdim?</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endParaRPr lang="tr-TR" altLang="en-GB" sz="2435">
              <a:solidFill>
                <a:schemeClr val="bg1"/>
              </a:solidFill>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endParaRPr>
          </a:p>
          <a:p>
            <a:pPr marL="342900" indent="-342900">
              <a:buFont typeface="Arial" panose="020B0604020202020204" pitchFamily="34" charset="0"/>
              <a:buNone/>
            </a:pPr>
            <a:endParaRPr lang="tr-TR" altLang="en-GB" sz="2435">
              <a:solidFill>
                <a:schemeClr val="bg1"/>
              </a:solidFill>
              <a:sym typeface="+mn-ea"/>
            </a:endParaRPr>
          </a:p>
        </p:txBody>
      </p:sp>
    </p:spTree>
    <p:extLst>
      <p:ext uri="{BB962C8B-B14F-4D97-AF65-F5344CB8AC3E}">
        <p14:creationId xmlns:p14="http://schemas.microsoft.com/office/powerpoint/2010/main" val="62345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3D9FC8-6D12-470E-A86A-232EF930FE21}"/>
              </a:ext>
            </a:extLst>
          </p:cNvPr>
          <p:cNvSpPr>
            <a:spLocks noGrp="1"/>
          </p:cNvSpPr>
          <p:nvPr>
            <p:ph type="title"/>
          </p:nvPr>
        </p:nvSpPr>
        <p:spPr>
          <a:xfrm>
            <a:off x="594042" y="121196"/>
            <a:ext cx="10692765" cy="1143000"/>
          </a:xfrm>
        </p:spPr>
        <p:txBody>
          <a:bodyPr>
            <a:normAutofit/>
          </a:bodyPr>
          <a:lstStyle/>
          <a:p>
            <a:r>
              <a:rPr lang="tr-TR" sz="2400" b="1">
                <a:solidFill>
                  <a:srgbClr val="7030A0"/>
                </a:solidFill>
                <a:latin typeface="Calibri"/>
                <a:ea typeface="+mn-ea"/>
                <a:cs typeface="Calibri"/>
              </a:rPr>
              <a:t>Test Nedir?</a:t>
            </a:r>
            <a:br>
              <a:rPr lang="tr-TR" sz="2400" b="1">
                <a:solidFill>
                  <a:srgbClr val="7030A0"/>
                </a:solidFill>
                <a:latin typeface="Calibri"/>
                <a:ea typeface="+mn-ea"/>
                <a:cs typeface="Calibri"/>
              </a:rPr>
            </a:br>
            <a:endParaRPr lang="tr-TR" sz="2400" b="1">
              <a:solidFill>
                <a:srgbClr val="7030A0"/>
              </a:solidFill>
              <a:latin typeface="Calibri"/>
              <a:ea typeface="+mn-ea"/>
              <a:cs typeface="Calibri"/>
            </a:endParaRPr>
          </a:p>
        </p:txBody>
      </p:sp>
      <p:sp>
        <p:nvSpPr>
          <p:cNvPr id="3" name="İçerik Yer Tutucusu 2">
            <a:extLst>
              <a:ext uri="{FF2B5EF4-FFF2-40B4-BE49-F238E27FC236}">
                <a16:creationId xmlns:a16="http://schemas.microsoft.com/office/drawing/2014/main" id="{00D3302B-DC9F-43B6-9B3E-2578F33E191D}"/>
              </a:ext>
            </a:extLst>
          </p:cNvPr>
          <p:cNvSpPr>
            <a:spLocks noGrp="1"/>
          </p:cNvSpPr>
          <p:nvPr>
            <p:ph idx="1"/>
          </p:nvPr>
        </p:nvSpPr>
        <p:spPr>
          <a:xfrm>
            <a:off x="179784" y="764704"/>
            <a:ext cx="11701065" cy="5688632"/>
          </a:xfrm>
        </p:spPr>
        <p:txBody>
          <a:bodyPr>
            <a:normAutofit fontScale="85000" lnSpcReduction="10000"/>
          </a:bodyPr>
          <a:lstStyle/>
          <a:p>
            <a:pPr marL="0" lvl="1" indent="176213">
              <a:buClr>
                <a:schemeClr val="dk1"/>
              </a:buClr>
              <a:buSzPts val="2200"/>
              <a:buNone/>
            </a:pPr>
            <a:r>
              <a:rPr lang="tr-TR" sz="2200">
                <a:solidFill>
                  <a:srgbClr val="7030A0"/>
                </a:solidFill>
                <a:latin typeface="Calibri"/>
                <a:cs typeface="Calibri"/>
              </a:rPr>
              <a:t>En genel ifadesiyle Yazılım testi (Software testing) test altında hizmetlerin veya ürünlerin kalitesi hakkında paydaşlara bilgi sağlamak için yürütülen bir araştırmadır, yazılım testi aynı zamanda, yazılım uygulamalarının risklerini anlamak için yazılımı bağımsız ve nesnel olarak incelemektir. Bir başka tanımda Yazılım testi, yazılımdaki kusurları veya uygulamadaki hataları tanımlayan yazılım geliştirme yaşam döngüsünün ayrılmaz bir parçasıdır.</a:t>
            </a:r>
          </a:p>
          <a:p>
            <a:pPr marL="0" lvl="1" indent="176213">
              <a:buClr>
                <a:schemeClr val="dk1"/>
              </a:buClr>
              <a:buSzPts val="2200"/>
              <a:buNone/>
            </a:pPr>
            <a:r>
              <a:rPr lang="tr-TR" sz="2200" b="1">
                <a:solidFill>
                  <a:srgbClr val="7030A0"/>
                </a:solidFill>
                <a:latin typeface="Calibri"/>
                <a:cs typeface="Calibri"/>
              </a:rPr>
              <a:t>Testin Yedi Prensibi</a:t>
            </a:r>
          </a:p>
          <a:p>
            <a:pPr marL="268288" lvl="1" indent="-268288">
              <a:buClr>
                <a:srgbClr val="7030A0"/>
              </a:buClr>
              <a:buSzPts val="2200"/>
              <a:buFont typeface="+mj-lt"/>
              <a:buAutoNum type="arabicPeriod"/>
            </a:pPr>
            <a:r>
              <a:rPr lang="tr-TR" sz="2200" b="1">
                <a:solidFill>
                  <a:srgbClr val="7030A0"/>
                </a:solidFill>
                <a:latin typeface="Calibri"/>
                <a:cs typeface="Calibri"/>
              </a:rPr>
              <a:t>Testler, hataların yokluğunu değil varlığını gösterir: </a:t>
            </a:r>
            <a:r>
              <a:rPr lang="tr-TR" sz="2200">
                <a:solidFill>
                  <a:srgbClr val="7030A0"/>
                </a:solidFill>
                <a:latin typeface="Calibri"/>
                <a:cs typeface="Calibri"/>
              </a:rPr>
              <a:t> O an uygulamada hiç hata bulunmaması, uygulamanın noksansız olduğu anlamına gelmiyor.</a:t>
            </a:r>
          </a:p>
          <a:p>
            <a:pPr marL="268288" lvl="1" indent="-268288">
              <a:buClr>
                <a:srgbClr val="7030A0"/>
              </a:buClr>
              <a:buSzPts val="2200"/>
              <a:buFont typeface="+mj-lt"/>
              <a:buAutoNum type="arabicPeriod"/>
            </a:pPr>
            <a:r>
              <a:rPr lang="tr-TR" sz="2200" b="1">
                <a:solidFill>
                  <a:srgbClr val="7030A0"/>
                </a:solidFill>
                <a:latin typeface="Calibri"/>
                <a:cs typeface="Calibri"/>
              </a:rPr>
              <a:t>%100 test mümkün değildir: </a:t>
            </a:r>
            <a:r>
              <a:rPr lang="tr-TR" sz="2200">
                <a:solidFill>
                  <a:srgbClr val="7030A0"/>
                </a:solidFill>
                <a:latin typeface="Calibri"/>
                <a:cs typeface="Calibri"/>
              </a:rPr>
              <a:t>Bir uygulamadaki tüm kombinasyon ve olasılıkları test edemezsiniz.Bu yüzden odak noktası olarak risk analizi ve önceliklendirme yapılması gerekmektedir.</a:t>
            </a:r>
          </a:p>
          <a:p>
            <a:pPr marL="268288" lvl="1" indent="-268288">
              <a:buClr>
                <a:srgbClr val="7030A0"/>
              </a:buClr>
              <a:buSzPts val="2200"/>
              <a:buFont typeface="+mj-lt"/>
              <a:buAutoNum type="arabicPeriod"/>
            </a:pPr>
            <a:r>
              <a:rPr lang="tr-TR" sz="2200" b="1">
                <a:solidFill>
                  <a:srgbClr val="7030A0"/>
                </a:solidFill>
                <a:latin typeface="Calibri"/>
                <a:cs typeface="Calibri"/>
              </a:rPr>
              <a:t>Erken test etmek gerekir: </a:t>
            </a:r>
            <a:r>
              <a:rPr lang="tr-TR" sz="2200">
                <a:solidFill>
                  <a:srgbClr val="7030A0"/>
                </a:solidFill>
                <a:latin typeface="Calibri"/>
                <a:cs typeface="Calibri"/>
              </a:rPr>
              <a:t>Teste yazılım geliştirme sürecinin başında başlamak gerekir. Yazılım geliştirme hayat döngüsünün başlangıcıyla birlikte test etmek maliyeti ciddi derecede düşürecektir.</a:t>
            </a:r>
          </a:p>
          <a:p>
            <a:pPr marL="268288" lvl="1" indent="-268288">
              <a:buClr>
                <a:srgbClr val="7030A0"/>
              </a:buClr>
              <a:buSzPts val="2200"/>
              <a:buFont typeface="+mj-lt"/>
              <a:buAutoNum type="arabicPeriod"/>
            </a:pPr>
            <a:r>
              <a:rPr lang="tr-TR" sz="2200" b="1">
                <a:solidFill>
                  <a:srgbClr val="7030A0"/>
                </a:solidFill>
                <a:latin typeface="Calibri"/>
                <a:cs typeface="Calibri"/>
              </a:rPr>
              <a:t>Arıza kümelenmesi:  </a:t>
            </a:r>
            <a:r>
              <a:rPr lang="tr-TR" sz="2200">
                <a:solidFill>
                  <a:srgbClr val="7030A0"/>
                </a:solidFill>
                <a:latin typeface="Calibri"/>
                <a:cs typeface="Calibri"/>
              </a:rPr>
              <a:t>Yazılımda hatalar birbirine yakın bölgelerde yoğunlaşır. Bu cümleyi Pareto kuralı ile eşleştirirsek; Hataların %80 i , tüm yazılımın %20 sini kapsar.</a:t>
            </a:r>
          </a:p>
          <a:p>
            <a:pPr marL="268288" lvl="1" indent="-268288">
              <a:buClr>
                <a:srgbClr val="7030A0"/>
              </a:buClr>
              <a:buSzPts val="2200"/>
              <a:buFont typeface="+mj-lt"/>
              <a:buAutoNum type="arabicPeriod"/>
            </a:pPr>
            <a:r>
              <a:rPr lang="tr-TR" sz="2200" b="1">
                <a:solidFill>
                  <a:srgbClr val="7030A0"/>
                </a:solidFill>
                <a:latin typeface="Calibri"/>
                <a:cs typeface="Calibri"/>
              </a:rPr>
              <a:t>Pesticide pradoksu (Antibiyotik direnci): </a:t>
            </a:r>
            <a:r>
              <a:rPr lang="tr-TR" sz="2200">
                <a:solidFill>
                  <a:srgbClr val="7030A0"/>
                </a:solidFill>
                <a:latin typeface="Calibri"/>
                <a:cs typeface="Calibri"/>
              </a:rPr>
              <a:t>Aynı test case, aynı data ile defalarca test edildiğinde, artık orada bir hata bulunması zor olur.Test senaryolarının belirli aralıklarla güncellenmesi ve revize edilmesi gerekmektedir.</a:t>
            </a:r>
          </a:p>
          <a:p>
            <a:pPr marL="268288" lvl="1" indent="-268288">
              <a:buClr>
                <a:srgbClr val="7030A0"/>
              </a:buClr>
              <a:buSzPts val="2200"/>
              <a:buFont typeface="+mj-lt"/>
              <a:buAutoNum type="arabicPeriod"/>
            </a:pPr>
            <a:r>
              <a:rPr lang="tr-TR" sz="2200" b="1">
                <a:solidFill>
                  <a:srgbClr val="7030A0"/>
                </a:solidFill>
                <a:latin typeface="Calibri"/>
                <a:cs typeface="Calibri"/>
              </a:rPr>
              <a:t>Test içeriğe göre değişir: </a:t>
            </a:r>
            <a:r>
              <a:rPr lang="tr-TR" sz="2200">
                <a:solidFill>
                  <a:srgbClr val="7030A0"/>
                </a:solidFill>
                <a:latin typeface="Calibri"/>
                <a:cs typeface="Calibri"/>
              </a:rPr>
              <a:t>Test farklı bağlamlarda farklı yapılır. Örneğin, güvenlik açısından kritik olan yazılımlar, bir e-ticaret sitesinden farklı şekilde test edilir.</a:t>
            </a:r>
          </a:p>
          <a:p>
            <a:pPr marL="268288" lvl="1" indent="-268288">
              <a:buClr>
                <a:srgbClr val="7030A0"/>
              </a:buClr>
              <a:buSzPts val="2200"/>
              <a:buFont typeface="+mj-lt"/>
              <a:buAutoNum type="arabicPeriod"/>
            </a:pPr>
            <a:r>
              <a:rPr lang="tr-TR" sz="2200" b="1">
                <a:solidFill>
                  <a:srgbClr val="7030A0"/>
                </a:solidFill>
                <a:latin typeface="Calibri"/>
                <a:cs typeface="Calibri"/>
              </a:rPr>
              <a:t>Hatasızlık algısı: </a:t>
            </a:r>
            <a:r>
              <a:rPr lang="tr-TR" sz="2200">
                <a:solidFill>
                  <a:srgbClr val="7030A0"/>
                </a:solidFill>
                <a:latin typeface="Calibri"/>
                <a:cs typeface="Calibri"/>
              </a:rPr>
              <a:t>Testte tespit edilen hataların düzeltilmiş olması, yazılımın müşteri/kullanıcı ihtiyaçlarını tam, eksiksiz ve doğru karşılıyor olduğu anlamını taşımamaktadır.</a:t>
            </a:r>
          </a:p>
          <a:p>
            <a:pPr marL="0" indent="0">
              <a:buNone/>
            </a:pPr>
            <a:endParaRPr lang="tr-TR" sz="2000"/>
          </a:p>
        </p:txBody>
      </p:sp>
    </p:spTree>
    <p:extLst>
      <p:ext uri="{BB962C8B-B14F-4D97-AF65-F5344CB8AC3E}">
        <p14:creationId xmlns:p14="http://schemas.microsoft.com/office/powerpoint/2010/main" val="360745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Resim 59">
            <a:extLst>
              <a:ext uri="{FF2B5EF4-FFF2-40B4-BE49-F238E27FC236}">
                <a16:creationId xmlns:a16="http://schemas.microsoft.com/office/drawing/2014/main" id="{E38D152A-52E2-4A74-8817-156FDA72696B}"/>
              </a:ext>
            </a:extLst>
          </p:cNvPr>
          <p:cNvPicPr>
            <a:picLocks noChangeAspect="1"/>
          </p:cNvPicPr>
          <p:nvPr/>
        </p:nvPicPr>
        <p:blipFill>
          <a:blip r:embed="rId2"/>
          <a:stretch>
            <a:fillRect/>
          </a:stretch>
        </p:blipFill>
        <p:spPr>
          <a:xfrm>
            <a:off x="107776" y="116632"/>
            <a:ext cx="11665297" cy="6291782"/>
          </a:xfrm>
          <a:prstGeom prst="rect">
            <a:avLst/>
          </a:prstGeom>
        </p:spPr>
      </p:pic>
    </p:spTree>
    <p:extLst>
      <p:ext uri="{BB962C8B-B14F-4D97-AF65-F5344CB8AC3E}">
        <p14:creationId xmlns:p14="http://schemas.microsoft.com/office/powerpoint/2010/main" val="415967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43808" y="600756"/>
            <a:ext cx="6950814" cy="5184576"/>
          </a:xfrm>
          <a:prstGeom prst="rect">
            <a:avLst/>
          </a:prstGeom>
          <a:noFill/>
          <a:ln>
            <a:noFill/>
          </a:ln>
        </p:spPr>
        <p:txBody>
          <a:bodyPr spcFirstLastPara="1" wrap="square" lIns="91425" tIns="45700" rIns="91425" bIns="45700" anchor="t" anchorCtr="0">
            <a:noAutofit/>
          </a:bodyPr>
          <a:lstStyle/>
          <a:p>
            <a:pPr marL="0" marR="0" lvl="1" algn="l" rtl="0">
              <a:spcBef>
                <a:spcPts val="0"/>
              </a:spcBef>
              <a:spcAft>
                <a:spcPts val="0"/>
              </a:spcAft>
              <a:buClr>
                <a:schemeClr val="dk1"/>
              </a:buClr>
              <a:buSzPts val="2200"/>
              <a:buFont typeface="Noto Sans Symbols"/>
              <a:buNone/>
            </a:pPr>
            <a:r>
              <a:rPr lang="tr-TR" sz="3200" b="1">
                <a:solidFill>
                  <a:srgbClr val="7030A0"/>
                </a:solidFill>
                <a:latin typeface="Calibri"/>
                <a:cs typeface="Calibri"/>
                <a:sym typeface="Calibri"/>
              </a:rPr>
              <a:t> </a:t>
            </a:r>
            <a:r>
              <a:rPr kumimoji="0" lang="tr-TR" sz="2400" b="0" i="0" u="none" strike="noStrike" kern="1200" cap="none" spc="0" normalizeH="0" baseline="0" noProof="0">
                <a:ln>
                  <a:noFill/>
                </a:ln>
                <a:solidFill>
                  <a:srgbClr val="7030A0"/>
                </a:solidFill>
                <a:effectLst/>
                <a:uLnTx/>
                <a:uFillTx/>
                <a:latin typeface="Calibri"/>
                <a:ea typeface="+mn-ea"/>
                <a:cs typeface="Calibri"/>
              </a:rPr>
              <a:t>Testler static ve dinamik olarak ikiye ayrılır. </a:t>
            </a:r>
          </a:p>
          <a:p>
            <a:pPr marL="0" marR="0" lvl="1" algn="l" rtl="0">
              <a:spcBef>
                <a:spcPts val="0"/>
              </a:spcBef>
              <a:spcAft>
                <a:spcPts val="0"/>
              </a:spcAft>
              <a:buClr>
                <a:schemeClr val="dk1"/>
              </a:buClr>
              <a:buSzPts val="2200"/>
              <a:buFont typeface="Noto Sans Symbols"/>
              <a:buNone/>
            </a:pPr>
            <a:r>
              <a:rPr lang="tr-TR" sz="2400">
                <a:solidFill>
                  <a:srgbClr val="7030A0"/>
                </a:solidFill>
                <a:latin typeface="Calibri"/>
                <a:cs typeface="Calibri"/>
                <a:sym typeface="Calibri"/>
              </a:rPr>
              <a:t>Biz burda dinamik test içerisinde yer alan Functional testleri açıklayacağız;</a:t>
            </a:r>
            <a:endParaRPr lang="tr-TR" sz="3200" b="1">
              <a:solidFill>
                <a:srgbClr val="7030A0"/>
              </a:solidFill>
              <a:latin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r>
              <a:rPr lang="tr-TR" sz="3200" b="1">
                <a:solidFill>
                  <a:srgbClr val="7030A0"/>
                </a:solidFill>
                <a:latin typeface="Calibri"/>
                <a:cs typeface="Calibri"/>
                <a:sym typeface="Calibri"/>
              </a:rPr>
              <a:t>Functional Test                                                                                                          </a:t>
            </a:r>
          </a:p>
          <a:p>
            <a:pPr marL="0" marR="0" lvl="1"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a:t>
            </a:r>
            <a:r>
              <a:rPr lang="tr-TR" sz="2400" b="1">
                <a:solidFill>
                  <a:srgbClr val="7030A0"/>
                </a:solidFill>
                <a:latin typeface="Calibri"/>
                <a:cs typeface="Calibri"/>
              </a:rPr>
              <a:t>Whitebox Testing(Beyazkutu Testi):</a:t>
            </a:r>
            <a:r>
              <a:rPr lang="tr-TR" sz="2400">
                <a:solidFill>
                  <a:srgbClr val="7030A0"/>
                </a:solidFill>
                <a:latin typeface="Calibri"/>
                <a:cs typeface="Calibri"/>
              </a:rPr>
              <a:t>teknik bilgi gerektirir. Developer’lar tarafından yapılır. Kodların iç yapisini ele alır. Dahili güvenlik açıkları, Kodlama işlemlerinde bozuk veya kötü yapılandırılmış yollar developerlar tarafından kontrol edildiği testtir. </a:t>
            </a:r>
            <a:r>
              <a:rPr lang="tr-TR" sz="2400" b="1">
                <a:solidFill>
                  <a:srgbClr val="7030A0"/>
                </a:solidFill>
                <a:latin typeface="Calibri"/>
                <a:cs typeface="Calibri"/>
              </a:rPr>
              <a:t>Unit Test (Birim testi) </a:t>
            </a:r>
            <a:r>
              <a:rPr lang="tr-TR" sz="2400">
                <a:solidFill>
                  <a:srgbClr val="7030A0"/>
                </a:solidFill>
                <a:latin typeface="Calibri"/>
                <a:cs typeface="Calibri"/>
              </a:rPr>
              <a:t>dinamik testin ilk düzeyidir ve önce Developerlarin ve ardından test mühendislerinin sorumluluğundadır. </a:t>
            </a:r>
          </a:p>
          <a:p>
            <a:pPr marL="342900" marR="0" lvl="1" indent="-203200"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a:t>
            </a:r>
            <a:r>
              <a:rPr lang="tr-TR" sz="2400" b="1">
                <a:solidFill>
                  <a:srgbClr val="7030A0"/>
                </a:solidFill>
                <a:latin typeface="Calibri"/>
                <a:cs typeface="Calibri"/>
              </a:rPr>
              <a:t>Blackbox Testing(Karakutu Testi):</a:t>
            </a:r>
            <a:r>
              <a:rPr lang="tr-TR" sz="2400">
                <a:solidFill>
                  <a:srgbClr val="7030A0"/>
                </a:solidFill>
                <a:latin typeface="Calibri"/>
                <a:cs typeface="Calibri"/>
              </a:rPr>
              <a:t> Teknik bir alt yapı </a:t>
            </a:r>
          </a:p>
          <a:p>
            <a:pPr marL="0" marR="0" lvl="1"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gerektirmez. Kodlar uzerinden değil ürün üzerinde </a:t>
            </a:r>
          </a:p>
          <a:p>
            <a:pPr marL="0" marR="0" lvl="1"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test yapılır.Tester tarafından yapılır.</a:t>
            </a:r>
          </a:p>
        </p:txBody>
      </p:sp>
      <p:pic>
        <p:nvPicPr>
          <p:cNvPr id="4" name="Resim 3">
            <a:extLst>
              <a:ext uri="{FF2B5EF4-FFF2-40B4-BE49-F238E27FC236}">
                <a16:creationId xmlns:a16="http://schemas.microsoft.com/office/drawing/2014/main" id="{4E8C9F91-89C9-47C7-813F-4CD37BA84456}"/>
              </a:ext>
            </a:extLst>
          </p:cNvPr>
          <p:cNvPicPr>
            <a:picLocks noChangeAspect="1"/>
          </p:cNvPicPr>
          <p:nvPr/>
        </p:nvPicPr>
        <p:blipFill>
          <a:blip r:embed="rId2"/>
          <a:stretch>
            <a:fillRect/>
          </a:stretch>
        </p:blipFill>
        <p:spPr>
          <a:xfrm>
            <a:off x="7129065" y="980728"/>
            <a:ext cx="4572000" cy="5237833"/>
          </a:xfrm>
          <a:prstGeom prst="rect">
            <a:avLst/>
          </a:prstGeom>
        </p:spPr>
      </p:pic>
      <p:sp>
        <p:nvSpPr>
          <p:cNvPr id="6" name="Başlık 1">
            <a:extLst>
              <a:ext uri="{FF2B5EF4-FFF2-40B4-BE49-F238E27FC236}">
                <a16:creationId xmlns:a16="http://schemas.microsoft.com/office/drawing/2014/main" id="{C561AFD6-93B2-44C3-9197-ADE8872160D7}"/>
              </a:ext>
            </a:extLst>
          </p:cNvPr>
          <p:cNvSpPr>
            <a:spLocks noGrp="1"/>
          </p:cNvSpPr>
          <p:nvPr>
            <p:ph type="title"/>
          </p:nvPr>
        </p:nvSpPr>
        <p:spPr>
          <a:xfrm>
            <a:off x="594043" y="411659"/>
            <a:ext cx="10692765" cy="706090"/>
          </a:xfrm>
        </p:spPr>
        <p:txBody>
          <a:bodyPr>
            <a:normAutofit fontScale="90000"/>
          </a:bodyPr>
          <a:lstStyle/>
          <a:p>
            <a:r>
              <a:rPr lang="tr-TR" sz="2400" b="1">
                <a:solidFill>
                  <a:srgbClr val="7030A0"/>
                </a:solidFill>
                <a:latin typeface="Calibri"/>
                <a:ea typeface="+mn-ea"/>
                <a:cs typeface="Calibri"/>
              </a:rPr>
              <a:t>Test Çeşitleri</a:t>
            </a:r>
            <a:br>
              <a:rPr lang="tr-TR" sz="2400" b="1">
                <a:solidFill>
                  <a:srgbClr val="7030A0"/>
                </a:solidFill>
                <a:latin typeface="Calibri"/>
                <a:ea typeface="+mn-ea"/>
                <a:cs typeface="Calibri"/>
              </a:rPr>
            </a:br>
            <a:endParaRPr lang="tr-TR" sz="2400" b="1">
              <a:solidFill>
                <a:srgbClr val="7030A0"/>
              </a:solidFill>
              <a:latin typeface="Calibri"/>
              <a:ea typeface="+mn-ea"/>
              <a:cs typeface="Calibri"/>
            </a:endParaRPr>
          </a:p>
        </p:txBody>
      </p:sp>
    </p:spTree>
    <p:extLst>
      <p:ext uri="{BB962C8B-B14F-4D97-AF65-F5344CB8AC3E}">
        <p14:creationId xmlns:p14="http://schemas.microsoft.com/office/powerpoint/2010/main" val="45105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8251" y="0"/>
            <a:ext cx="6008882" cy="6093296"/>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endParaRPr sz="2400" b="1" i="0" u="none" strike="noStrike" cap="none">
              <a:solidFill>
                <a:schemeClr val="dk1"/>
              </a:solidFill>
              <a:latin typeface="Calibri"/>
              <a:ea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endParaRPr lang="tr-TR" sz="2400" b="1" i="0" u="none" strike="noStrike" cap="none">
              <a:solidFill>
                <a:schemeClr val="dk1"/>
              </a:solidFill>
              <a:latin typeface="Calibri"/>
              <a:ea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r>
              <a:rPr lang="tr-TR" sz="3200" b="1">
                <a:solidFill>
                  <a:srgbClr val="7030A0"/>
                </a:solidFill>
                <a:latin typeface="Calibri"/>
                <a:cs typeface="Calibri"/>
              </a:rPr>
              <a:t>   </a:t>
            </a:r>
          </a:p>
          <a:p>
            <a:pPr marL="342900" marR="0" lvl="1" indent="-203200" algn="l" rtl="0">
              <a:spcBef>
                <a:spcPts val="0"/>
              </a:spcBef>
              <a:spcAft>
                <a:spcPts val="0"/>
              </a:spcAft>
              <a:buClr>
                <a:schemeClr val="dk1"/>
              </a:buClr>
              <a:buSzPts val="2200"/>
              <a:buFont typeface="Noto Sans Symbols"/>
              <a:buNone/>
            </a:pPr>
            <a:r>
              <a:rPr lang="tr-TR" sz="3200" b="1">
                <a:solidFill>
                  <a:srgbClr val="7030A0"/>
                </a:solidFill>
                <a:latin typeface="Calibri"/>
                <a:cs typeface="Calibri"/>
              </a:rPr>
              <a:t>    </a:t>
            </a:r>
          </a:p>
        </p:txBody>
      </p:sp>
      <p:graphicFrame>
        <p:nvGraphicFramePr>
          <p:cNvPr id="2" name="Tablo 3">
            <a:extLst>
              <a:ext uri="{FF2B5EF4-FFF2-40B4-BE49-F238E27FC236}">
                <a16:creationId xmlns:a16="http://schemas.microsoft.com/office/drawing/2014/main" id="{FC20BD56-56F2-48B1-BDF2-A5F5BE489DC2}"/>
              </a:ext>
            </a:extLst>
          </p:cNvPr>
          <p:cNvGraphicFramePr>
            <a:graphicFrameLocks noGrp="1"/>
          </p:cNvGraphicFramePr>
          <p:nvPr>
            <p:extLst>
              <p:ext uri="{D42A27DB-BD31-4B8C-83A1-F6EECF244321}">
                <p14:modId xmlns:p14="http://schemas.microsoft.com/office/powerpoint/2010/main" val="4247129971"/>
              </p:ext>
            </p:extLst>
          </p:nvPr>
        </p:nvGraphicFramePr>
        <p:xfrm>
          <a:off x="53889" y="908720"/>
          <a:ext cx="11773072" cy="5465241"/>
        </p:xfrm>
        <a:graphic>
          <a:graphicData uri="http://schemas.openxmlformats.org/drawingml/2006/table">
            <a:tbl>
              <a:tblPr firstRow="1" bandRow="1">
                <a:tableStyleId>{00A15C55-8517-42AA-B614-E9B94910E393}</a:tableStyleId>
              </a:tblPr>
              <a:tblGrid>
                <a:gridCol w="539825">
                  <a:extLst>
                    <a:ext uri="{9D8B030D-6E8A-4147-A177-3AD203B41FA5}">
                      <a16:colId xmlns:a16="http://schemas.microsoft.com/office/drawing/2014/main" val="582357700"/>
                    </a:ext>
                  </a:extLst>
                </a:gridCol>
                <a:gridCol w="5544616">
                  <a:extLst>
                    <a:ext uri="{9D8B030D-6E8A-4147-A177-3AD203B41FA5}">
                      <a16:colId xmlns:a16="http://schemas.microsoft.com/office/drawing/2014/main" val="1199451549"/>
                    </a:ext>
                  </a:extLst>
                </a:gridCol>
                <a:gridCol w="5688631">
                  <a:extLst>
                    <a:ext uri="{9D8B030D-6E8A-4147-A177-3AD203B41FA5}">
                      <a16:colId xmlns:a16="http://schemas.microsoft.com/office/drawing/2014/main" val="2477337809"/>
                    </a:ext>
                  </a:extLst>
                </a:gridCol>
              </a:tblGrid>
              <a:tr h="328229">
                <a:tc>
                  <a:txBody>
                    <a:bodyPr/>
                    <a:lstStyle/>
                    <a:p>
                      <a:pPr algn="l" fontAlgn="t"/>
                      <a:r>
                        <a:rPr lang="tr-TR" sz="1400">
                          <a:effectLst/>
                        </a:rPr>
                        <a:t>S.No</a:t>
                      </a:r>
                    </a:p>
                  </a:txBody>
                  <a:tcPr marL="76200" marR="76200" marT="76200" marB="76200"/>
                </a:tc>
                <a:tc>
                  <a:txBody>
                    <a:bodyPr/>
                    <a:lstStyle/>
                    <a:p>
                      <a:pPr algn="l" fontAlgn="t"/>
                      <a:r>
                        <a:rPr lang="tr-TR" sz="1400">
                          <a:effectLst/>
                        </a:rPr>
                        <a:t>Kara Kutu Testi</a:t>
                      </a:r>
                    </a:p>
                  </a:txBody>
                  <a:tcPr marL="76200" marR="76200" marT="76200" marB="76200"/>
                </a:tc>
                <a:tc>
                  <a:txBody>
                    <a:bodyPr/>
                    <a:lstStyle/>
                    <a:p>
                      <a:pPr algn="l" fontAlgn="t"/>
                      <a:r>
                        <a:rPr lang="tr-TR" sz="1400">
                          <a:effectLst/>
                        </a:rPr>
                        <a:t>Beyaz Kutu Testi</a:t>
                      </a:r>
                    </a:p>
                  </a:txBody>
                  <a:tcPr marL="76200" marR="76200" marT="76200" marB="76200"/>
                </a:tc>
                <a:extLst>
                  <a:ext uri="{0D108BD9-81ED-4DB2-BD59-A6C34878D82A}">
                    <a16:rowId xmlns:a16="http://schemas.microsoft.com/office/drawing/2014/main" val="1530503216"/>
                  </a:ext>
                </a:extLst>
              </a:tr>
              <a:tr h="375081">
                <a:tc>
                  <a:txBody>
                    <a:bodyPr/>
                    <a:lstStyle/>
                    <a:p>
                      <a:pPr fontAlgn="t"/>
                      <a:r>
                        <a:rPr lang="tr-TR" sz="1400">
                          <a:effectLst/>
                        </a:rPr>
                        <a:t>1</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400">
                          <a:effectLst/>
                        </a:rPr>
                        <a:t>Bu, profesyonel Yazılım Test Uzmanları tarafından gerçekleştirilir.</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400">
                          <a:effectLst/>
                        </a:rPr>
                        <a:t>Bu, Yazılım Geliştiricilerinin sorumluluğundadır.</a:t>
                      </a:r>
                    </a:p>
                  </a:txBody>
                  <a:tcPr marL="76200" marR="76200" marT="76200" marB="76200"/>
                </a:tc>
                <a:extLst>
                  <a:ext uri="{0D108BD9-81ED-4DB2-BD59-A6C34878D82A}">
                    <a16:rowId xmlns:a16="http://schemas.microsoft.com/office/drawing/2014/main" val="2292181619"/>
                  </a:ext>
                </a:extLst>
              </a:tr>
              <a:tr h="444631">
                <a:tc>
                  <a:txBody>
                    <a:bodyPr/>
                    <a:lstStyle/>
                    <a:p>
                      <a:pPr fontAlgn="t"/>
                      <a:r>
                        <a:rPr lang="tr-TR" sz="1400">
                          <a:effectLst/>
                        </a:rPr>
                        <a:t>2</a:t>
                      </a:r>
                    </a:p>
                  </a:txBody>
                  <a:tcPr marL="76200" marR="76200" marT="76200" marB="76200"/>
                </a:tc>
                <a:tc>
                  <a:txBody>
                    <a:bodyPr/>
                    <a:lstStyle/>
                    <a:p>
                      <a:pPr fontAlgn="t"/>
                      <a:r>
                        <a:rPr lang="tr-TR" sz="1400">
                          <a:effectLst/>
                        </a:rPr>
                        <a:t>Bu testin temel amacı, uygulamanın İşlevselliğini / Davranışını test etmektir.</a:t>
                      </a:r>
                    </a:p>
                  </a:txBody>
                  <a:tcPr marL="76200" marR="76200" marT="76200" marB="76200"/>
                </a:tc>
                <a:tc>
                  <a:txBody>
                    <a:bodyPr/>
                    <a:lstStyle/>
                    <a:p>
                      <a:pPr fontAlgn="t"/>
                      <a:r>
                        <a:rPr lang="tr-TR" sz="1400">
                          <a:effectLst/>
                        </a:rPr>
                        <a:t>Temel amaç, uygulamanın altyapısını test etmektir.</a:t>
                      </a:r>
                    </a:p>
                  </a:txBody>
                  <a:tcPr marL="76200" marR="76200" marT="76200" marB="76200"/>
                </a:tc>
                <a:extLst>
                  <a:ext uri="{0D108BD9-81ED-4DB2-BD59-A6C34878D82A}">
                    <a16:rowId xmlns:a16="http://schemas.microsoft.com/office/drawing/2014/main" val="148704186"/>
                  </a:ext>
                </a:extLst>
              </a:tr>
              <a:tr h="501000">
                <a:tc>
                  <a:txBody>
                    <a:bodyPr/>
                    <a:lstStyle/>
                    <a:p>
                      <a:pPr fontAlgn="t"/>
                      <a:r>
                        <a:rPr lang="tr-TR" sz="1400">
                          <a:effectLst/>
                        </a:rPr>
                        <a:t>3</a:t>
                      </a:r>
                    </a:p>
                  </a:txBody>
                  <a:tcPr marL="76200" marR="76200" marT="76200" marB="76200"/>
                </a:tc>
                <a:tc>
                  <a:txBody>
                    <a:bodyPr/>
                    <a:lstStyle/>
                    <a:p>
                      <a:pPr fontAlgn="t"/>
                      <a:r>
                        <a:rPr lang="tr-TR" sz="1400">
                          <a:effectLst/>
                        </a:rPr>
                        <a:t>Bu, AUT (Test Altındaki Uygulama) kodlama bilgisi olmadan bir test cihazı tarafından gerçekleştirilebilir.</a:t>
                      </a:r>
                    </a:p>
                  </a:txBody>
                  <a:tcPr marL="76200" marR="76200" marT="76200" marB="76200"/>
                </a:tc>
                <a:tc>
                  <a:txBody>
                    <a:bodyPr/>
                    <a:lstStyle/>
                    <a:p>
                      <a:pPr fontAlgn="t"/>
                      <a:r>
                        <a:rPr lang="tr-TR" sz="1400">
                          <a:effectLst/>
                        </a:rPr>
                        <a:t>Test uzmanı, iç yapı ve nasıl çalıştığı hakkında bilgi sahibi olmalıdır.</a:t>
                      </a:r>
                    </a:p>
                  </a:txBody>
                  <a:tcPr marL="76200" marR="76200" marT="76200" marB="76200"/>
                </a:tc>
                <a:extLst>
                  <a:ext uri="{0D108BD9-81ED-4DB2-BD59-A6C34878D82A}">
                    <a16:rowId xmlns:a16="http://schemas.microsoft.com/office/drawing/2014/main" val="2620120159"/>
                  </a:ext>
                </a:extLst>
              </a:tr>
              <a:tr h="519695">
                <a:tc>
                  <a:txBody>
                    <a:bodyPr/>
                    <a:lstStyle/>
                    <a:p>
                      <a:pPr fontAlgn="t"/>
                      <a:r>
                        <a:rPr lang="tr-TR" sz="1400">
                          <a:effectLst/>
                        </a:rPr>
                        <a:t>4</a:t>
                      </a:r>
                    </a:p>
                  </a:txBody>
                  <a:tcPr marL="76200" marR="76200" marT="76200" marB="76200"/>
                </a:tc>
                <a:tc>
                  <a:txBody>
                    <a:bodyPr/>
                    <a:lstStyle/>
                    <a:p>
                      <a:pPr fontAlgn="t"/>
                      <a:r>
                        <a:rPr lang="tr-TR" sz="1400">
                          <a:effectLst/>
                        </a:rPr>
                        <a:t>Test yalnızca GUI </a:t>
                      </a:r>
                      <a:r>
                        <a:rPr lang="tr-TR" sz="1400" kern="1200">
                          <a:solidFill>
                            <a:schemeClr val="dk1"/>
                          </a:solidFill>
                          <a:effectLst/>
                          <a:latin typeface="+mn-lt"/>
                          <a:ea typeface="+mn-ea"/>
                          <a:cs typeface="+mn-cs"/>
                        </a:rPr>
                        <a:t>(Grafiksel kullanıcı arayüzü) </a:t>
                      </a:r>
                      <a:r>
                        <a:rPr lang="tr-TR" sz="1400">
                          <a:effectLst/>
                        </a:rPr>
                        <a:t>kullanılarak gerçekleştirilebilir.</a:t>
                      </a:r>
                    </a:p>
                  </a:txBody>
                  <a:tcPr marL="76200" marR="76200" marT="76200" marB="76200"/>
                </a:tc>
                <a:tc>
                  <a:txBody>
                    <a:bodyPr/>
                    <a:lstStyle/>
                    <a:p>
                      <a:pPr fontAlgn="t"/>
                      <a:r>
                        <a:rPr lang="tr-TR" sz="1400">
                          <a:effectLst/>
                        </a:rPr>
                        <a:t>GUI </a:t>
                      </a:r>
                      <a:r>
                        <a:rPr lang="tr-TR" sz="1400" kern="1200">
                          <a:solidFill>
                            <a:schemeClr val="dk1"/>
                          </a:solidFill>
                          <a:effectLst/>
                          <a:latin typeface="+mn-lt"/>
                          <a:ea typeface="+mn-ea"/>
                          <a:cs typeface="+mn-cs"/>
                        </a:rPr>
                        <a:t>(Grafiksel kullanıcı arayüzü) </a:t>
                      </a:r>
                      <a:r>
                        <a:rPr lang="tr-TR" sz="1400">
                          <a:effectLst/>
                        </a:rPr>
                        <a:t> hazır olmadan önce test erken bir aşamada yapılabilir.</a:t>
                      </a:r>
                    </a:p>
                  </a:txBody>
                  <a:tcPr marL="76200" marR="76200" marT="76200" marB="76200"/>
                </a:tc>
                <a:extLst>
                  <a:ext uri="{0D108BD9-81ED-4DB2-BD59-A6C34878D82A}">
                    <a16:rowId xmlns:a16="http://schemas.microsoft.com/office/drawing/2014/main" val="2732995018"/>
                  </a:ext>
                </a:extLst>
              </a:tr>
              <a:tr h="350872">
                <a:tc>
                  <a:txBody>
                    <a:bodyPr/>
                    <a:lstStyle/>
                    <a:p>
                      <a:pPr fontAlgn="t"/>
                      <a:r>
                        <a:rPr lang="tr-TR" sz="1400">
                          <a:effectLst/>
                        </a:rPr>
                        <a:t>5</a:t>
                      </a:r>
                    </a:p>
                  </a:txBody>
                  <a:tcPr marL="76200" marR="76200" marT="76200" marB="76200"/>
                </a:tc>
                <a:tc>
                  <a:txBody>
                    <a:bodyPr/>
                    <a:lstStyle/>
                    <a:p>
                      <a:pPr fontAlgn="t"/>
                      <a:r>
                        <a:rPr lang="tr-TR" sz="1400">
                          <a:effectLst/>
                        </a:rPr>
                        <a:t>Bu test tüm olası girdileri kapsayamaz.</a:t>
                      </a:r>
                    </a:p>
                  </a:txBody>
                  <a:tcPr marL="76200" marR="76200" marT="76200" marB="76200"/>
                </a:tc>
                <a:tc>
                  <a:txBody>
                    <a:bodyPr/>
                    <a:lstStyle/>
                    <a:p>
                      <a:pPr fontAlgn="t"/>
                      <a:r>
                        <a:rPr lang="tr-TR" sz="1400">
                          <a:effectLst/>
                        </a:rPr>
                        <a:t>Bu test, her yolu test edebileceği için daha kapsamlıdır.</a:t>
                      </a:r>
                    </a:p>
                  </a:txBody>
                  <a:tcPr marL="76200" marR="76200" marT="76200" marB="76200"/>
                </a:tc>
                <a:extLst>
                  <a:ext uri="{0D108BD9-81ED-4DB2-BD59-A6C34878D82A}">
                    <a16:rowId xmlns:a16="http://schemas.microsoft.com/office/drawing/2014/main" val="1456717131"/>
                  </a:ext>
                </a:extLst>
              </a:tr>
              <a:tr h="519695">
                <a:tc>
                  <a:txBody>
                    <a:bodyPr/>
                    <a:lstStyle/>
                    <a:p>
                      <a:pPr fontAlgn="t"/>
                      <a:r>
                        <a:rPr lang="tr-TR" sz="1400">
                          <a:effectLst/>
                        </a:rPr>
                        <a:t>6</a:t>
                      </a:r>
                    </a:p>
                  </a:txBody>
                  <a:tcPr marL="76200" marR="76200" marT="76200" marB="76200"/>
                </a:tc>
                <a:tc>
                  <a:txBody>
                    <a:bodyPr/>
                    <a:lstStyle/>
                    <a:p>
                      <a:pPr fontAlgn="t"/>
                      <a:r>
                        <a:rPr lang="tr-TR" sz="1400">
                          <a:effectLst/>
                        </a:rPr>
                        <a:t>Bazı test teknikleri arasında Sınır Değer Analizi, Eşdeğer Bölümleme, Hata Tahminleme vb. Bulunur.</a:t>
                      </a:r>
                    </a:p>
                  </a:txBody>
                  <a:tcPr marL="76200" marR="76200" marT="76200" marB="76200"/>
                </a:tc>
                <a:tc>
                  <a:txBody>
                    <a:bodyPr/>
                    <a:lstStyle/>
                    <a:p>
                      <a:pPr fontAlgn="t"/>
                      <a:r>
                        <a:rPr lang="tr-TR" sz="1400">
                          <a:effectLst/>
                        </a:rPr>
                        <a:t>Bazı test teknikleri Koşullu Test, Veri Akışı Testi, Döngü Testi vb. İçerir.</a:t>
                      </a:r>
                    </a:p>
                  </a:txBody>
                  <a:tcPr marL="76200" marR="76200" marT="76200" marB="76200"/>
                </a:tc>
                <a:extLst>
                  <a:ext uri="{0D108BD9-81ED-4DB2-BD59-A6C34878D82A}">
                    <a16:rowId xmlns:a16="http://schemas.microsoft.com/office/drawing/2014/main" val="3740502252"/>
                  </a:ext>
                </a:extLst>
              </a:tr>
              <a:tr h="342096">
                <a:tc>
                  <a:txBody>
                    <a:bodyPr/>
                    <a:lstStyle/>
                    <a:p>
                      <a:pPr fontAlgn="t"/>
                      <a:r>
                        <a:rPr lang="tr-TR" sz="1400">
                          <a:effectLst/>
                        </a:rPr>
                        <a:t>8</a:t>
                      </a:r>
                    </a:p>
                  </a:txBody>
                  <a:tcPr marL="76200" marR="76200" marT="76200" marB="76200"/>
                </a:tc>
                <a:tc>
                  <a:txBody>
                    <a:bodyPr/>
                    <a:lstStyle/>
                    <a:p>
                      <a:pPr fontAlgn="t"/>
                      <a:r>
                        <a:rPr lang="tr-TR" sz="1400">
                          <a:effectLst/>
                        </a:rPr>
                        <a:t>Test senaryoları Gereksinim Spesifikasyonuna göre yazılmalıdır.</a:t>
                      </a:r>
                    </a:p>
                  </a:txBody>
                  <a:tcPr marL="76200" marR="76200" marT="76200" marB="76200"/>
                </a:tc>
                <a:tc>
                  <a:txBody>
                    <a:bodyPr/>
                    <a:lstStyle/>
                    <a:p>
                      <a:pPr fontAlgn="t"/>
                      <a:r>
                        <a:rPr lang="tr-TR" sz="1400">
                          <a:effectLst/>
                        </a:rPr>
                        <a:t>Test senaryoları Ayrıntılı Tasarım Belgesine göre yazılmalıdır.</a:t>
                      </a:r>
                    </a:p>
                  </a:txBody>
                  <a:tcPr marL="76200" marR="76200" marT="76200" marB="76200"/>
                </a:tc>
                <a:extLst>
                  <a:ext uri="{0D108BD9-81ED-4DB2-BD59-A6C34878D82A}">
                    <a16:rowId xmlns:a16="http://schemas.microsoft.com/office/drawing/2014/main" val="1002392306"/>
                  </a:ext>
                </a:extLst>
              </a:tr>
              <a:tr h="420967">
                <a:tc>
                  <a:txBody>
                    <a:bodyPr/>
                    <a:lstStyle/>
                    <a:p>
                      <a:pPr fontAlgn="t"/>
                      <a:r>
                        <a:rPr lang="tr-TR" sz="1400">
                          <a:effectLst/>
                        </a:rPr>
                        <a:t>9</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400">
                          <a:effectLst/>
                        </a:rPr>
                        <a:t>Esas olarak Kabul Testi, Sistem Testi vb. Gibi daha yüksek seviye testlerde kullanılır.</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tr-TR" sz="1400">
                          <a:effectLst/>
                        </a:rPr>
                        <a:t>Esas olarak Birim Testi ve Entegrasyon Testi gibi alt test seviyelerinde kullanılır.</a:t>
                      </a:r>
                    </a:p>
                  </a:txBody>
                  <a:tcPr marL="76200" marR="76200" marT="76200" marB="76200"/>
                </a:tc>
                <a:extLst>
                  <a:ext uri="{0D108BD9-81ED-4DB2-BD59-A6C34878D82A}">
                    <a16:rowId xmlns:a16="http://schemas.microsoft.com/office/drawing/2014/main" val="3047758917"/>
                  </a:ext>
                </a:extLst>
              </a:tr>
              <a:tr h="328229">
                <a:tc>
                  <a:txBody>
                    <a:bodyPr/>
                    <a:lstStyle/>
                    <a:p>
                      <a:pPr fontAlgn="t"/>
                      <a:r>
                        <a:rPr lang="tr-TR" sz="1400">
                          <a:effectLst/>
                        </a:rPr>
                        <a:t>10</a:t>
                      </a:r>
                    </a:p>
                  </a:txBody>
                  <a:tcPr marL="76200" marR="76200" marT="76200" marB="76200"/>
                </a:tc>
                <a:tc>
                  <a:txBody>
                    <a:bodyPr/>
                    <a:lstStyle/>
                    <a:p>
                      <a:pPr fontAlgn="t"/>
                      <a:r>
                        <a:rPr lang="tr-TR" sz="1400">
                          <a:effectLst/>
                        </a:rPr>
                        <a:t>Programlama ve uygulama bilgisi gerekli değildir.</a:t>
                      </a:r>
                    </a:p>
                  </a:txBody>
                  <a:tcPr marL="76200" marR="76200" marT="76200" marB="76200"/>
                </a:tc>
                <a:tc>
                  <a:txBody>
                    <a:bodyPr/>
                    <a:lstStyle/>
                    <a:p>
                      <a:pPr fontAlgn="t"/>
                      <a:r>
                        <a:rPr lang="tr-TR" sz="1400">
                          <a:effectLst/>
                        </a:rPr>
                        <a:t>Programlama ve uygulama bilgisi gereklidir.</a:t>
                      </a:r>
                    </a:p>
                  </a:txBody>
                  <a:tcPr marL="76200" marR="76200" marT="76200" marB="76200"/>
                </a:tc>
                <a:extLst>
                  <a:ext uri="{0D108BD9-81ED-4DB2-BD59-A6C34878D82A}">
                    <a16:rowId xmlns:a16="http://schemas.microsoft.com/office/drawing/2014/main" val="3745677362"/>
                  </a:ext>
                </a:extLst>
              </a:tr>
              <a:tr h="328229">
                <a:tc>
                  <a:txBody>
                    <a:bodyPr/>
                    <a:lstStyle/>
                    <a:p>
                      <a:pPr fontAlgn="t"/>
                      <a:r>
                        <a:rPr lang="tr-TR" sz="1400">
                          <a:effectLst/>
                        </a:rPr>
                        <a:t>11</a:t>
                      </a:r>
                    </a:p>
                  </a:txBody>
                  <a:tcPr marL="76200" marR="76200" marT="76200" marB="76200"/>
                </a:tc>
                <a:tc>
                  <a:txBody>
                    <a:bodyPr/>
                    <a:lstStyle/>
                    <a:p>
                      <a:pPr fontAlgn="t"/>
                      <a:r>
                        <a:rPr lang="tr-TR" sz="1400">
                          <a:effectLst/>
                        </a:rPr>
                        <a:t>Bu daha az zaman alır ve ayrıntılıdır.</a:t>
                      </a:r>
                    </a:p>
                  </a:txBody>
                  <a:tcPr marL="76200" marR="76200" marT="76200" marB="76200"/>
                </a:tc>
                <a:tc>
                  <a:txBody>
                    <a:bodyPr/>
                    <a:lstStyle/>
                    <a:p>
                      <a:pPr fontAlgn="t"/>
                      <a:r>
                        <a:rPr lang="tr-TR" sz="1400">
                          <a:effectLst/>
                        </a:rPr>
                        <a:t>Bu, daha fazla zaman alıcı ve ayrıntılıdır.</a:t>
                      </a:r>
                    </a:p>
                  </a:txBody>
                  <a:tcPr marL="76200" marR="76200" marT="76200" marB="76200"/>
                </a:tc>
                <a:extLst>
                  <a:ext uri="{0D108BD9-81ED-4DB2-BD59-A6C34878D82A}">
                    <a16:rowId xmlns:a16="http://schemas.microsoft.com/office/drawing/2014/main" val="2838331248"/>
                  </a:ext>
                </a:extLst>
              </a:tr>
              <a:tr h="0">
                <a:tc>
                  <a:txBody>
                    <a:bodyPr/>
                    <a:lstStyle/>
                    <a:p>
                      <a:pPr fontAlgn="t"/>
                      <a:r>
                        <a:rPr lang="tr-TR" sz="1400">
                          <a:effectLst/>
                        </a:rPr>
                        <a:t>12</a:t>
                      </a:r>
                    </a:p>
                  </a:txBody>
                  <a:tcPr marL="76200" marR="76200" marT="76200" marB="76200"/>
                </a:tc>
                <a:tc>
                  <a:txBody>
                    <a:bodyPr/>
                    <a:lstStyle/>
                    <a:p>
                      <a:pPr fontAlgn="t"/>
                      <a:r>
                        <a:rPr lang="tr-TR" sz="1400">
                          <a:effectLst/>
                        </a:rPr>
                        <a:t>Test uzmanının ana odak noktası, uygulamanın nasıl çalıştığıdır.</a:t>
                      </a:r>
                    </a:p>
                  </a:txBody>
                  <a:tcPr marL="76200" marR="76200" marT="76200" marB="76200"/>
                </a:tc>
                <a:tc>
                  <a:txBody>
                    <a:bodyPr/>
                    <a:lstStyle/>
                    <a:p>
                      <a:pPr fontAlgn="t"/>
                      <a:r>
                        <a:rPr lang="tr-TR" sz="1400">
                          <a:effectLst/>
                        </a:rPr>
                        <a:t>Ana odak, uygulamanın nasıl oluşturulduğu olacaktır.</a:t>
                      </a:r>
                    </a:p>
                  </a:txBody>
                  <a:tcPr marL="76200" marR="76200" marT="76200" marB="76200"/>
                </a:tc>
                <a:extLst>
                  <a:ext uri="{0D108BD9-81ED-4DB2-BD59-A6C34878D82A}">
                    <a16:rowId xmlns:a16="http://schemas.microsoft.com/office/drawing/2014/main" val="176249332"/>
                  </a:ext>
                </a:extLst>
              </a:tr>
            </a:tbl>
          </a:graphicData>
        </a:graphic>
      </p:graphicFrame>
    </p:spTree>
    <p:extLst>
      <p:ext uri="{BB962C8B-B14F-4D97-AF65-F5344CB8AC3E}">
        <p14:creationId xmlns:p14="http://schemas.microsoft.com/office/powerpoint/2010/main" val="15837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33350" y="404664"/>
            <a:ext cx="11450806" cy="5472608"/>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r>
              <a:rPr lang="tr-TR" sz="2000" b="1">
                <a:solidFill>
                  <a:srgbClr val="7030A0"/>
                </a:solidFill>
                <a:latin typeface="Calibri"/>
                <a:cs typeface="Calibri"/>
              </a:rPr>
              <a:t>                                                      Blackbox Testing(Karakutu Testi)</a:t>
            </a:r>
            <a:endParaRPr lang="tr-TR" sz="2200" b="1">
              <a:solidFill>
                <a:srgbClr val="7030A0"/>
              </a:solidFill>
              <a:latin typeface="Calibri"/>
              <a:cs typeface="Calibri"/>
            </a:endParaRPr>
          </a:p>
          <a:p>
            <a:pPr marL="342900" marR="0" lvl="1" indent="-203200" algn="l" rtl="0">
              <a:spcBef>
                <a:spcPts val="0"/>
              </a:spcBef>
              <a:spcAft>
                <a:spcPts val="0"/>
              </a:spcAft>
              <a:buClr>
                <a:schemeClr val="dk1"/>
              </a:buClr>
              <a:buSzPts val="2200"/>
              <a:buFont typeface="Noto Sans Symbols"/>
              <a:buNone/>
            </a:pPr>
            <a:r>
              <a:rPr lang="tr-TR" sz="2200" b="1">
                <a:solidFill>
                  <a:srgbClr val="7030A0"/>
                </a:solidFill>
                <a:latin typeface="Calibri"/>
                <a:cs typeface="Calibri"/>
              </a:rPr>
              <a:t>1-Integration (Entegrasyon)testi: </a:t>
            </a:r>
            <a:r>
              <a:rPr lang="tr-TR" sz="2200">
                <a:solidFill>
                  <a:srgbClr val="7030A0"/>
                </a:solidFill>
                <a:latin typeface="Calibri"/>
                <a:cs typeface="Calibri"/>
              </a:rPr>
              <a:t>Kompanentleri birarada çalıştırıldığında yapılan testtir. Farklı modüllerin bir grup olarak birleştirildiğinde sistemin doğru çalışıp çalışmadığını kontrol etmek için yapılan testtir.</a:t>
            </a:r>
          </a:p>
          <a:p>
            <a:pPr marL="342900" lvl="1" indent="-203200">
              <a:buClr>
                <a:schemeClr val="dk1"/>
              </a:buClr>
              <a:buSzPts val="2200"/>
            </a:pPr>
            <a:r>
              <a:rPr lang="tr-TR" sz="2200" b="1">
                <a:solidFill>
                  <a:srgbClr val="7030A0"/>
                </a:solidFill>
                <a:latin typeface="Calibri"/>
                <a:cs typeface="Calibri"/>
              </a:rPr>
              <a:t>2- Smoke (Duman) Testi: </a:t>
            </a:r>
            <a:r>
              <a:rPr lang="tr-TR" sz="2200">
                <a:solidFill>
                  <a:srgbClr val="7030A0"/>
                </a:solidFill>
                <a:latin typeface="Calibri"/>
                <a:cs typeface="Calibri"/>
              </a:rPr>
              <a:t>Unit Test, integration Testi, System/End To End Test ve UAT içerisinde kritik olan en önemli functionality’lerin düzenli olarak çalışıp çalışmadığını gözden geçirmek için yapılır. Tester’lar yapar, devepoler’larda bilir. Sabah ilk iş olarak veya düzenli zamanlarda smoke test yapılır.</a:t>
            </a:r>
          </a:p>
          <a:p>
            <a:pPr marL="357188" lvl="1" indent="-203200">
              <a:buClr>
                <a:schemeClr val="dk1"/>
              </a:buClr>
              <a:buSzPts val="2200"/>
            </a:pPr>
            <a:r>
              <a:rPr lang="tr-TR" sz="2200" b="1">
                <a:solidFill>
                  <a:srgbClr val="7030A0"/>
                </a:solidFill>
                <a:latin typeface="Calibri"/>
                <a:cs typeface="Calibri"/>
              </a:rPr>
              <a:t>3-Sanity (Doğruluk/Akıllılık) Testi: </a:t>
            </a:r>
            <a:r>
              <a:rPr lang="tr-TR" sz="2200">
                <a:solidFill>
                  <a:srgbClr val="7030A0"/>
                </a:solidFill>
                <a:latin typeface="Calibri"/>
                <a:cs typeface="Calibri"/>
              </a:rPr>
              <a:t>Kullanıcıya verilebilecek kadar olgun olan bir versiyon üzerine yeni eklenen bir özellik veya bug çözümü ardından yapılan ilk testtir. Aslında sadece bu özelliklerin ve bug'ların çözümü kontrol edilerek devamındaki testlere engel bir durum olup olmadığı test edilir.</a:t>
            </a:r>
          </a:p>
          <a:p>
            <a:pPr marL="342900" marR="0" lvl="1" indent="-203200" algn="l" defTabSz="914400" rtl="0" eaLnBrk="1" fontAlgn="auto" latinLnBrk="0" hangingPunct="1">
              <a:lnSpc>
                <a:spcPct val="100000"/>
              </a:lnSpc>
              <a:spcBef>
                <a:spcPts val="0"/>
              </a:spcBef>
              <a:spcAft>
                <a:spcPts val="0"/>
              </a:spcAft>
              <a:buClr>
                <a:prstClr val="black"/>
              </a:buClr>
              <a:buSzPts val="2200"/>
              <a:buFont typeface="Noto Sans Symbols"/>
              <a:buNone/>
              <a:tabLst/>
              <a:defRPr/>
            </a:pPr>
            <a:r>
              <a:rPr lang="tr-TR" sz="2200" b="1">
                <a:solidFill>
                  <a:srgbClr val="7030A0"/>
                </a:solidFill>
                <a:latin typeface="Calibri"/>
                <a:cs typeface="Calibri"/>
              </a:rPr>
              <a:t>4</a:t>
            </a:r>
            <a:r>
              <a:rPr kumimoji="0" lang="tr-TR" sz="2200" b="1" i="0" u="none" strike="noStrike" kern="1200" cap="none" spc="0" normalizeH="0" baseline="0" noProof="0">
                <a:ln>
                  <a:noFill/>
                </a:ln>
                <a:solidFill>
                  <a:srgbClr val="7030A0"/>
                </a:solidFill>
                <a:effectLst/>
                <a:uLnTx/>
                <a:uFillTx/>
                <a:latin typeface="Calibri"/>
                <a:ea typeface="+mn-ea"/>
                <a:cs typeface="Calibri"/>
              </a:rPr>
              <a:t>-Functional  (Fonksiyon) Testi: </a:t>
            </a:r>
            <a:r>
              <a:rPr kumimoji="0" lang="tr-TR" sz="2200" i="0" u="none" strike="noStrike" kern="1200" cap="none" spc="0" normalizeH="0" baseline="0" noProof="0">
                <a:ln>
                  <a:noFill/>
                </a:ln>
                <a:solidFill>
                  <a:srgbClr val="7030A0"/>
                </a:solidFill>
                <a:effectLst/>
                <a:uLnTx/>
                <a:uFillTx/>
                <a:latin typeface="Calibri"/>
                <a:ea typeface="+mn-ea"/>
                <a:cs typeface="Calibri"/>
              </a:rPr>
              <a:t>K</a:t>
            </a:r>
            <a:r>
              <a:rPr kumimoji="0" lang="tr-TR" sz="2200" b="0" i="0" u="none" strike="noStrike" kern="1200" cap="none" spc="0" normalizeH="0" baseline="0" noProof="0">
                <a:ln>
                  <a:noFill/>
                </a:ln>
                <a:solidFill>
                  <a:srgbClr val="7030A0"/>
                </a:solidFill>
                <a:effectLst/>
                <a:uLnTx/>
                <a:uFillTx/>
                <a:latin typeface="Calibri"/>
                <a:ea typeface="+mn-ea"/>
                <a:cs typeface="Calibri"/>
              </a:rPr>
              <a:t>odun doğru şeyleri yaptığını doğrulamak için sistemdeki bir işlevsellik dilimini test etmek anlamına gelir.Fonksiyonel testler, entegrasyon testleriyle ilgilidir, ancak tüm kodların birlikte çalışmasıyla tüm uygulamanın işlevselliğini kontrol eden testleri, neredeyse bir süper entegrasyon testi anlamına gelir.</a:t>
            </a:r>
            <a:endParaRPr lang="tr-TR" sz="2200">
              <a:solidFill>
                <a:srgbClr val="7030A0"/>
              </a:solidFill>
              <a:latin typeface="Calibri"/>
              <a:cs typeface="Calibri"/>
            </a:endParaRPr>
          </a:p>
          <a:p>
            <a:pPr marL="0" lvl="1" indent="153988">
              <a:buClr>
                <a:schemeClr val="dk1"/>
              </a:buClr>
              <a:buSzPts val="2200"/>
            </a:pPr>
            <a:endParaRPr lang="tr-TR" sz="2400">
              <a:solidFill>
                <a:srgbClr val="7030A0"/>
              </a:solidFill>
              <a:latin typeface="Calibri"/>
              <a:cs typeface="Calibri"/>
            </a:endParaRPr>
          </a:p>
          <a:p>
            <a:pPr marL="0" lvl="1" indent="153988">
              <a:buClr>
                <a:schemeClr val="dk1"/>
              </a:buClr>
              <a:buSzPts val="2200"/>
            </a:pPr>
            <a:endParaRPr lang="tr-TR" sz="2400">
              <a:solidFill>
                <a:srgbClr val="7030A0"/>
              </a:solidFill>
              <a:latin typeface="Calibri"/>
              <a:cs typeface="Calibri"/>
            </a:endParaRPr>
          </a:p>
          <a:p>
            <a:pPr marL="342900" marR="0" lvl="1" indent="-203200" algn="l" rtl="0">
              <a:spcBef>
                <a:spcPts val="0"/>
              </a:spcBef>
              <a:spcAft>
                <a:spcPts val="0"/>
              </a:spcAft>
              <a:buClr>
                <a:schemeClr val="dk1"/>
              </a:buClr>
              <a:buSzPts val="2200"/>
              <a:buFont typeface="Noto Sans Symbols"/>
              <a:buNone/>
            </a:pPr>
            <a:endParaRPr lang="tr-TR" sz="2400" b="1">
              <a:solidFill>
                <a:srgbClr val="7030A0"/>
              </a:solidFill>
              <a:latin typeface="Calibri"/>
              <a:cs typeface="Calibri"/>
            </a:endParaRPr>
          </a:p>
          <a:p>
            <a:pPr marL="342900" marR="0" lvl="1" indent="-203200" algn="l" rtl="0">
              <a:spcBef>
                <a:spcPts val="0"/>
              </a:spcBef>
              <a:spcAft>
                <a:spcPts val="0"/>
              </a:spcAft>
              <a:buClr>
                <a:schemeClr val="dk1"/>
              </a:buClr>
              <a:buSzPts val="2200"/>
              <a:buFont typeface="Noto Sans Symbols"/>
              <a:buNone/>
            </a:pPr>
            <a:endParaRPr lang="tr-TR" sz="3200" b="1">
              <a:solidFill>
                <a:srgbClr val="7030A0"/>
              </a:solidFill>
              <a:latin typeface="Calibri"/>
              <a:cs typeface="Calibri"/>
            </a:endParaRPr>
          </a:p>
        </p:txBody>
      </p:sp>
    </p:spTree>
    <p:extLst>
      <p:ext uri="{BB962C8B-B14F-4D97-AF65-F5344CB8AC3E}">
        <p14:creationId xmlns:p14="http://schemas.microsoft.com/office/powerpoint/2010/main" val="275178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9784" y="404664"/>
            <a:ext cx="11522815" cy="5328592"/>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endParaRPr lang="tr-TR" sz="2400" b="1" i="0" u="none" strike="noStrike" cap="none">
              <a:solidFill>
                <a:schemeClr val="dk1"/>
              </a:solidFill>
              <a:latin typeface="Calibri"/>
              <a:ea typeface="Calibri"/>
              <a:cs typeface="Calibri"/>
              <a:sym typeface="Calibri"/>
            </a:endParaRPr>
          </a:p>
          <a:p>
            <a:pPr marL="0" marR="0" lvl="1" indent="139700" algn="l" rtl="0">
              <a:spcBef>
                <a:spcPts val="0"/>
              </a:spcBef>
              <a:spcAft>
                <a:spcPts val="0"/>
              </a:spcAft>
              <a:buClr>
                <a:schemeClr val="dk1"/>
              </a:buClr>
              <a:buSzPts val="2200"/>
              <a:buFont typeface="Noto Sans Symbols"/>
              <a:buNone/>
            </a:pPr>
            <a:r>
              <a:rPr kumimoji="0" lang="tr-TR" sz="2400" b="1" i="0" u="none" strike="noStrike" kern="1200" cap="none" spc="0" normalizeH="0" baseline="0" noProof="0">
                <a:ln>
                  <a:noFill/>
                </a:ln>
                <a:solidFill>
                  <a:srgbClr val="7030A0"/>
                </a:solidFill>
                <a:effectLst/>
                <a:uLnTx/>
                <a:uFillTx/>
                <a:latin typeface="Calibri"/>
                <a:ea typeface="+mn-ea"/>
                <a:cs typeface="Calibri"/>
              </a:rPr>
              <a:t>5- Regression  (Gerileme) Testi: </a:t>
            </a:r>
            <a:r>
              <a:rPr kumimoji="0" lang="tr-TR" sz="2400" i="0" u="none" strike="noStrike" kern="1200" cap="none" spc="0" normalizeH="0" baseline="0" noProof="0">
                <a:ln>
                  <a:noFill/>
                </a:ln>
                <a:solidFill>
                  <a:srgbClr val="7030A0"/>
                </a:solidFill>
                <a:effectLst/>
                <a:uLnTx/>
                <a:uFillTx/>
                <a:latin typeface="Calibri"/>
                <a:ea typeface="+mn-ea"/>
                <a:cs typeface="Calibri"/>
              </a:rPr>
              <a:t>T</a:t>
            </a:r>
            <a:r>
              <a:rPr lang="tr-TR" sz="2400">
                <a:solidFill>
                  <a:srgbClr val="7030A0"/>
                </a:solidFill>
                <a:latin typeface="Calibri"/>
                <a:cs typeface="Calibri"/>
                <a:sym typeface="Calibri"/>
              </a:rPr>
              <a:t>esterler yapar.Unit Test, integration Testi, System/End To End Test ve UAT içerisinde yapılan değişikliklerin yan etkilerinin izlenmesi ve mevcut olan hatalarında başka hatalar oluşturup-oluşturmadığının kontrol edilmesi için yapılan testlerdir. Regresyon Testi Gereksinimi; Yazılıma yeni özellik eklendiginde, Defect fix edildiginde, Performans sorunu düzeltmesi halinde yapilir </a:t>
            </a:r>
          </a:p>
          <a:p>
            <a:pPr marL="0" marR="0" lvl="1" algn="l" rtl="0">
              <a:spcBef>
                <a:spcPts val="0"/>
              </a:spcBef>
              <a:spcAft>
                <a:spcPts val="0"/>
              </a:spcAft>
              <a:buClr>
                <a:schemeClr val="dk1"/>
              </a:buClr>
              <a:buSzPts val="2200"/>
              <a:buFont typeface="Noto Sans Symbols"/>
              <a:buNone/>
            </a:pPr>
            <a:r>
              <a:rPr lang="tr-TR" sz="2400" b="1">
                <a:solidFill>
                  <a:srgbClr val="7030A0"/>
                </a:solidFill>
                <a:latin typeface="Calibri"/>
                <a:cs typeface="Calibri"/>
                <a:sym typeface="Calibri"/>
              </a:rPr>
              <a:t>Minor(küçük) regression: </a:t>
            </a:r>
            <a:r>
              <a:rPr lang="tr-TR" sz="2400">
                <a:solidFill>
                  <a:srgbClr val="7030A0"/>
                </a:solidFill>
                <a:latin typeface="Calibri"/>
                <a:cs typeface="Calibri"/>
                <a:sym typeface="Calibri"/>
              </a:rPr>
              <a:t>tüm functionalitylerin bir sprint sonunda test edilmesi</a:t>
            </a:r>
          </a:p>
          <a:p>
            <a:pPr marL="0" marR="0" lvl="1" algn="l" rtl="0">
              <a:spcBef>
                <a:spcPts val="0"/>
              </a:spcBef>
              <a:spcAft>
                <a:spcPts val="0"/>
              </a:spcAft>
              <a:buClr>
                <a:schemeClr val="dk1"/>
              </a:buClr>
              <a:buSzPts val="2200"/>
              <a:buFont typeface="Noto Sans Symbols"/>
              <a:buNone/>
            </a:pPr>
            <a:r>
              <a:rPr lang="tr-TR" sz="2400" b="1">
                <a:solidFill>
                  <a:srgbClr val="7030A0"/>
                </a:solidFill>
                <a:latin typeface="Calibri"/>
                <a:cs typeface="Calibri"/>
                <a:sym typeface="Calibri"/>
              </a:rPr>
              <a:t>Major regression: </a:t>
            </a:r>
            <a:r>
              <a:rPr lang="tr-TR" sz="2400">
                <a:solidFill>
                  <a:srgbClr val="7030A0"/>
                </a:solidFill>
                <a:latin typeface="Calibri"/>
                <a:cs typeface="Calibri"/>
                <a:sym typeface="Calibri"/>
              </a:rPr>
              <a:t>3 aylik bir dönemde tum reguirement (functinality)larin test edilmesi</a:t>
            </a:r>
          </a:p>
          <a:p>
            <a:pPr marL="0" marR="0" lvl="1" indent="139700" algn="l" rtl="0">
              <a:spcBef>
                <a:spcPts val="0"/>
              </a:spcBef>
              <a:spcAft>
                <a:spcPts val="0"/>
              </a:spcAft>
              <a:buClr>
                <a:schemeClr val="dk1"/>
              </a:buClr>
              <a:buSzPts val="2200"/>
              <a:buFont typeface="Noto Sans Symbols"/>
              <a:buNone/>
            </a:pPr>
            <a:r>
              <a:rPr lang="tr-TR" sz="2400" b="1">
                <a:solidFill>
                  <a:srgbClr val="7030A0"/>
                </a:solidFill>
                <a:latin typeface="Calibri"/>
                <a:cs typeface="Calibri"/>
              </a:rPr>
              <a:t>6</a:t>
            </a:r>
            <a:r>
              <a:rPr kumimoji="0" lang="tr-TR" sz="2400" b="1" i="0" u="none" strike="noStrike" kern="1200" cap="none" spc="0" normalizeH="0" baseline="0" noProof="0">
                <a:ln>
                  <a:noFill/>
                </a:ln>
                <a:solidFill>
                  <a:srgbClr val="7030A0"/>
                </a:solidFill>
                <a:effectLst/>
                <a:uLnTx/>
                <a:uFillTx/>
                <a:latin typeface="Calibri"/>
                <a:ea typeface="+mn-ea"/>
                <a:cs typeface="Calibri"/>
              </a:rPr>
              <a:t>- System/ End To End Test   (uçtan uça) Testi: </a:t>
            </a:r>
            <a:r>
              <a:rPr lang="tr-TR" sz="2400">
                <a:solidFill>
                  <a:srgbClr val="7030A0"/>
                </a:solidFill>
                <a:latin typeface="Calibri"/>
                <a:cs typeface="Calibri"/>
                <a:sym typeface="Calibri"/>
              </a:rPr>
              <a:t>Entegrasyon testinin tamamlanmasının  ardından sistem testi başlatılır.</a:t>
            </a:r>
          </a:p>
          <a:p>
            <a:pPr marL="0" marR="0" lvl="1" indent="139700" algn="l" rtl="0">
              <a:spcBef>
                <a:spcPts val="0"/>
              </a:spcBef>
              <a:spcAft>
                <a:spcPts val="0"/>
              </a:spcAft>
              <a:buClr>
                <a:schemeClr val="dk1"/>
              </a:buClr>
              <a:buSzPts val="2200"/>
              <a:buFont typeface="Noto Sans Symbols"/>
              <a:buNone/>
            </a:pPr>
            <a:r>
              <a:rPr lang="tr-TR" sz="2400" b="1">
                <a:solidFill>
                  <a:srgbClr val="7030A0"/>
                </a:solidFill>
                <a:latin typeface="Calibri"/>
                <a:cs typeface="Calibri"/>
              </a:rPr>
              <a:t>7</a:t>
            </a:r>
            <a:r>
              <a:rPr kumimoji="0" lang="tr-TR" sz="2400" b="1" i="0" u="none" strike="noStrike" kern="1200" cap="none" spc="0" normalizeH="0" baseline="0" noProof="0">
                <a:ln>
                  <a:noFill/>
                </a:ln>
                <a:solidFill>
                  <a:srgbClr val="7030A0"/>
                </a:solidFill>
                <a:effectLst/>
                <a:uLnTx/>
                <a:uFillTx/>
                <a:latin typeface="Calibri"/>
                <a:ea typeface="+mn-ea"/>
                <a:cs typeface="Calibri"/>
              </a:rPr>
              <a:t>- UAT (User Acceptance Test) (kullanıcı kabul testi): </a:t>
            </a:r>
            <a:r>
              <a:rPr kumimoji="0" lang="tr-TR" sz="2400" i="0" u="none" strike="noStrike" kern="1200" cap="none" spc="0" normalizeH="0" baseline="0" noProof="0">
                <a:ln>
                  <a:noFill/>
                </a:ln>
                <a:solidFill>
                  <a:srgbClr val="7030A0"/>
                </a:solidFill>
                <a:effectLst/>
                <a:uLnTx/>
                <a:uFillTx/>
                <a:latin typeface="Calibri"/>
                <a:ea typeface="+mn-ea"/>
                <a:cs typeface="Calibri"/>
              </a:rPr>
              <a:t>Son kullanıcının veya müşterinin spesifikasyonlarına veya son kullanıcılar/müşteriler tarafından sınırlı bir süre boyunca kullanıma dayalı nihai test.Son Asama olarak her sey gözden gecirilir. Canlıya hazır demo testidir.</a:t>
            </a:r>
          </a:p>
          <a:p>
            <a:pPr marL="342900" marR="0" lvl="1" indent="-203200" algn="l" rtl="0">
              <a:spcBef>
                <a:spcPts val="0"/>
              </a:spcBef>
              <a:spcAft>
                <a:spcPts val="0"/>
              </a:spcAft>
              <a:buClr>
                <a:schemeClr val="dk1"/>
              </a:buClr>
              <a:buSzPts val="2200"/>
              <a:buFont typeface="Noto Sans Symbols"/>
              <a:buNone/>
            </a:pPr>
            <a:endParaRPr lang="tr-TR" sz="2400" b="1">
              <a:solidFill>
                <a:schemeClr val="dk1"/>
              </a:solidFill>
              <a:latin typeface="Calibri"/>
              <a:ea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endParaRPr lang="tr-TR" sz="2400" b="1"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26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1"/>
            <a:ext cx="11881469" cy="6858000"/>
          </a:xfrm>
          <a:prstGeom prst="rect">
            <a:avLst/>
          </a:prstGeom>
        </p:spPr>
      </p:pic>
      <p:sp>
        <p:nvSpPr>
          <p:cNvPr id="5" name="Text Box 4"/>
          <p:cNvSpPr txBox="1"/>
          <p:nvPr/>
        </p:nvSpPr>
        <p:spPr>
          <a:xfrm>
            <a:off x="1691953" y="2276872"/>
            <a:ext cx="5790058" cy="1591205"/>
          </a:xfrm>
          <a:prstGeom prst="rect">
            <a:avLst/>
          </a:prstGeom>
          <a:noFill/>
        </p:spPr>
        <p:txBody>
          <a:bodyPr wrap="square" rtlCol="0">
            <a:spAutoFit/>
          </a:bodyPr>
          <a:lstStyle/>
          <a:p>
            <a:pPr algn="ctr">
              <a:buFont typeface="Arial" panose="020B0604020202020204" pitchFamily="34" charset="0"/>
              <a:buNone/>
            </a:pPr>
            <a:r>
              <a:rPr lang="tr-TR" altLang="en-GB" sz="2435">
                <a:solidFill>
                  <a:schemeClr val="bg1"/>
                </a:solidFill>
                <a:sym typeface="+mn-ea"/>
              </a:rPr>
              <a:t> Bir sonraki hafta toplantı içeriği</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sz="2435">
                <a:solidFill>
                  <a:schemeClr val="bg1"/>
                </a:solidFill>
              </a:rPr>
              <a:t>Haftalık Değerlendirme</a:t>
            </a:r>
          </a:p>
          <a:p>
            <a:pPr marL="342900" indent="-342900">
              <a:buFont typeface="Arial" panose="020B0604020202020204" pitchFamily="34" charset="0"/>
              <a:buChar char="•"/>
            </a:pPr>
            <a:r>
              <a:rPr lang="tr-TR" sz="2435">
                <a:solidFill>
                  <a:schemeClr val="bg1"/>
                </a:solidFill>
              </a:rPr>
              <a:t>Nonfunctional/Dinamik Testler</a:t>
            </a:r>
          </a:p>
        </p:txBody>
      </p:sp>
    </p:spTree>
    <p:extLst>
      <p:ext uri="{BB962C8B-B14F-4D97-AF65-F5344CB8AC3E}">
        <p14:creationId xmlns:p14="http://schemas.microsoft.com/office/powerpoint/2010/main" val="19847137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2507</TotalTime>
  <Words>1004</Words>
  <Application>Microsoft Office PowerPoint</Application>
  <PresentationFormat>Özel</PresentationFormat>
  <Paragraphs>98</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Candara</vt:lpstr>
      <vt:lpstr>Ink Free</vt:lpstr>
      <vt:lpstr>Noto Sans Symbols</vt:lpstr>
      <vt:lpstr>Ofis Teması</vt:lpstr>
      <vt:lpstr>PowerPoint Sunusu</vt:lpstr>
      <vt:lpstr>PowerPoint Sunusu</vt:lpstr>
      <vt:lpstr>Test Nedir? </vt:lpstr>
      <vt:lpstr>PowerPoint Sunusu</vt:lpstr>
      <vt:lpstr>Test Çeşitleri </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resul yuksektepe</dc:creator>
  <cp:lastModifiedBy>Akif Şen</cp:lastModifiedBy>
  <cp:revision>215</cp:revision>
  <dcterms:created xsi:type="dcterms:W3CDTF">2022-06-13T16:52:00Z</dcterms:created>
  <dcterms:modified xsi:type="dcterms:W3CDTF">2023-04-14T21:45:13Z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0636185BD2654017A91554155C01119B</vt:lpwstr>
  </property>
  <property fmtid="{D5CDD505-2E9C-101B-9397-08002B2CF9AE}" pid="3" name="KSOProductBuildVer">
    <vt:lpwstr>2057-11.2.0.11254</vt:lpwstr>
  </property>
</Properties>
</file>