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
  </p:notesMasterIdLst>
  <p:sldIdLst>
    <p:sldId id="317" r:id="rId2"/>
    <p:sldId id="348" r:id="rId3"/>
    <p:sldId id="357" r:id="rId4"/>
    <p:sldId id="358" r:id="rId5"/>
    <p:sldId id="360" r:id="rId6"/>
    <p:sldId id="359" r:id="rId7"/>
    <p:sldId id="347" r:id="rId8"/>
    <p:sldId id="321" r:id="rId9"/>
  </p:sldIdLst>
  <p:sldSz cx="1188085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yt k" initials="fk" lastIdx="1" clrIdx="0">
    <p:extLst>
      <p:ext uri="{19B8F6BF-5375-455C-9EA6-DF929625EA0E}">
        <p15:presenceInfo xmlns:p15="http://schemas.microsoft.com/office/powerpoint/2012/main" userId="5d0e5b1fc11b8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789"/>
  </p:normalViewPr>
  <p:slideViewPr>
    <p:cSldViewPr>
      <p:cViewPr varScale="1">
        <p:scale>
          <a:sx n="62" d="100"/>
          <a:sy n="62" d="100"/>
        </p:scale>
        <p:origin x="42" y="912"/>
      </p:cViewPr>
      <p:guideLst>
        <p:guide orient="horz" pos="2160"/>
        <p:guide pos="374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1/20/2023</a:t>
            </a:fld>
            <a:endParaRPr lang="en-US"/>
          </a:p>
        </p:txBody>
      </p:sp>
      <p:sp>
        <p:nvSpPr>
          <p:cNvPr id="4" name="Slide Image Placeholder 3"/>
          <p:cNvSpPr>
            <a:spLocks noGrp="1" noRot="1" noChangeAspect="1"/>
          </p:cNvSpPr>
          <p:nvPr>
            <p:ph type="sldImg" idx="2"/>
          </p:nvPr>
        </p:nvSpPr>
        <p:spPr>
          <a:xfrm>
            <a:off x="755809" y="1143000"/>
            <a:ext cx="534638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hasCustomPrompt="1"/>
          </p:nvPr>
        </p:nvSpPr>
        <p:spPr>
          <a:xfrm>
            <a:off x="891065" y="2130428"/>
            <a:ext cx="10098722" cy="1470025"/>
          </a:xfrm>
        </p:spPr>
        <p:txBody>
          <a:bodyPr/>
          <a:lstStyle/>
          <a:p>
            <a:r>
              <a:rPr lang="tr-TR"/>
              <a:t>Asıl başlık stili için tıklatın</a:t>
            </a:r>
          </a:p>
        </p:txBody>
      </p:sp>
      <p:sp>
        <p:nvSpPr>
          <p:cNvPr id="3" name="2 Alt Başlık"/>
          <p:cNvSpPr>
            <a:spLocks noGrp="1"/>
          </p:cNvSpPr>
          <p:nvPr>
            <p:ph type="subTitle" idx="1" hasCustomPrompt="1"/>
          </p:nvPr>
        </p:nvSpPr>
        <p:spPr>
          <a:xfrm>
            <a:off x="1782127" y="3886200"/>
            <a:ext cx="8316596"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Dikey Metin Yer Tutucusu"/>
          <p:cNvSpPr>
            <a:spLocks noGrp="1"/>
          </p:cNvSpPr>
          <p:nvPr>
            <p:ph type="body" orient="vert" idx="1" hasCustomPrompt="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hasCustomPrompt="1"/>
          </p:nvPr>
        </p:nvSpPr>
        <p:spPr>
          <a:xfrm>
            <a:off x="8613616" y="274641"/>
            <a:ext cx="2673191" cy="5851525"/>
          </a:xfrm>
        </p:spPr>
        <p:txBody>
          <a:bodyPr vert="eaVert"/>
          <a:lstStyle/>
          <a:p>
            <a:r>
              <a:rPr lang="tr-TR"/>
              <a:t>Asıl başlık stili için tıklatın</a:t>
            </a:r>
          </a:p>
        </p:txBody>
      </p:sp>
      <p:sp>
        <p:nvSpPr>
          <p:cNvPr id="3" name="2 Dikey Metin Yer Tutucusu"/>
          <p:cNvSpPr>
            <a:spLocks noGrp="1"/>
          </p:cNvSpPr>
          <p:nvPr>
            <p:ph type="body" orient="vert" idx="1" hasCustomPrompt="1"/>
          </p:nvPr>
        </p:nvSpPr>
        <p:spPr>
          <a:xfrm>
            <a:off x="594044" y="274641"/>
            <a:ext cx="7821559"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idx="1" hasCustomPrompt="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938507" y="4406903"/>
            <a:ext cx="10098722"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hasCustomPrompt="1"/>
          </p:nvPr>
        </p:nvSpPr>
        <p:spPr>
          <a:xfrm>
            <a:off x="938507" y="2906713"/>
            <a:ext cx="100987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sz="half" idx="1" hasCustomPrompt="1"/>
          </p:nvPr>
        </p:nvSpPr>
        <p:spPr>
          <a:xfrm>
            <a:off x="59404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hasCustomPrompt="1"/>
          </p:nvPr>
        </p:nvSpPr>
        <p:spPr>
          <a:xfrm>
            <a:off x="603943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lvl1pPr>
              <a:defRPr/>
            </a:lvl1pPr>
          </a:lstStyle>
          <a:p>
            <a:r>
              <a:rPr lang="tr-TR"/>
              <a:t>Asıl başlık stili için tıklatın</a:t>
            </a:r>
          </a:p>
        </p:txBody>
      </p:sp>
      <p:sp>
        <p:nvSpPr>
          <p:cNvPr id="3" name="2 Metin Yer Tutucusu"/>
          <p:cNvSpPr>
            <a:spLocks noGrp="1"/>
          </p:cNvSpPr>
          <p:nvPr>
            <p:ph type="body" idx="1" hasCustomPrompt="1"/>
          </p:nvPr>
        </p:nvSpPr>
        <p:spPr>
          <a:xfrm>
            <a:off x="594042" y="1535113"/>
            <a:ext cx="52494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hasCustomPrompt="1"/>
          </p:nvPr>
        </p:nvSpPr>
        <p:spPr>
          <a:xfrm>
            <a:off x="594042" y="2174875"/>
            <a:ext cx="52494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hasCustomPrompt="1"/>
          </p:nvPr>
        </p:nvSpPr>
        <p:spPr>
          <a:xfrm>
            <a:off x="6035307" y="1535113"/>
            <a:ext cx="52515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hasCustomPrompt="1"/>
          </p:nvPr>
        </p:nvSpPr>
        <p:spPr>
          <a:xfrm>
            <a:off x="6035307" y="2174875"/>
            <a:ext cx="52515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594044" y="273050"/>
            <a:ext cx="3908718"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hasCustomPrompt="1"/>
          </p:nvPr>
        </p:nvSpPr>
        <p:spPr>
          <a:xfrm>
            <a:off x="4645084" y="273053"/>
            <a:ext cx="6641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hasCustomPrompt="1"/>
          </p:nvPr>
        </p:nvSpPr>
        <p:spPr>
          <a:xfrm>
            <a:off x="594044" y="1435103"/>
            <a:ext cx="39087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2328731" y="4800600"/>
            <a:ext cx="712851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28731" y="612775"/>
            <a:ext cx="71285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hasCustomPrompt="1"/>
          </p:nvPr>
        </p:nvSpPr>
        <p:spPr>
          <a:xfrm>
            <a:off x="2328731" y="5367338"/>
            <a:ext cx="71285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20.01.2023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lum/>
          </a:blip>
          <a:srcRect/>
          <a:stretch>
            <a:fillRect/>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594043" y="274638"/>
            <a:ext cx="10692765"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594043" y="1600203"/>
            <a:ext cx="10692765"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594043" y="6356353"/>
            <a:ext cx="27721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20.01.2023</a:t>
            </a:fld>
            <a:endParaRPr lang="tr-TR"/>
          </a:p>
        </p:txBody>
      </p:sp>
      <p:sp>
        <p:nvSpPr>
          <p:cNvPr id="5" name="4 Altbilgi Yer Tutucusu"/>
          <p:cNvSpPr>
            <a:spLocks noGrp="1"/>
          </p:cNvSpPr>
          <p:nvPr>
            <p:ph type="ftr" sz="quarter" idx="3"/>
          </p:nvPr>
        </p:nvSpPr>
        <p:spPr>
          <a:xfrm>
            <a:off x="4059292" y="6356353"/>
            <a:ext cx="37622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8514609" y="6356353"/>
            <a:ext cx="27721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dirty="0"/>
          </a:p>
        </p:txBody>
      </p:sp>
      <p:pic>
        <p:nvPicPr>
          <p:cNvPr id="10" name="Content Placeholder 9" descr="WhatsApp Image 2022-07-02 at 01.24.00 (2)"/>
          <p:cNvPicPr>
            <a:picLocks noGrp="1" noChangeAspect="1"/>
          </p:cNvPicPr>
          <p:nvPr>
            <p:ph idx="1"/>
          </p:nvPr>
        </p:nvPicPr>
        <p:blipFill>
          <a:blip r:embed="rId2"/>
          <a:stretch>
            <a:fillRect/>
          </a:stretch>
        </p:blipFill>
        <p:spPr>
          <a:xfrm>
            <a:off x="0" y="0"/>
            <a:ext cx="11880231" cy="6897882"/>
          </a:xfrm>
          <a:prstGeom prst="rect">
            <a:avLst/>
          </a:prstGeom>
        </p:spPr>
      </p:pic>
      <p:sp>
        <p:nvSpPr>
          <p:cNvPr id="11" name="Text Box 10"/>
          <p:cNvSpPr txBox="1"/>
          <p:nvPr/>
        </p:nvSpPr>
        <p:spPr>
          <a:xfrm>
            <a:off x="2628057" y="2996952"/>
            <a:ext cx="5759505" cy="2012859"/>
          </a:xfrm>
          <a:prstGeom prst="rect">
            <a:avLst/>
          </a:prstGeom>
          <a:noFill/>
        </p:spPr>
        <p:txBody>
          <a:bodyPr wrap="square" rtlCol="0">
            <a:spAutoFit/>
          </a:bodyPr>
          <a:lstStyle/>
          <a:p>
            <a:r>
              <a:rPr lang="tr-TR" sz="3120" b="1" dirty="0">
                <a:solidFill>
                  <a:schemeClr val="bg1"/>
                </a:solidFill>
                <a:latin typeface="Ink Free" panose="03080402000500000000" charset="0"/>
              </a:rPr>
              <a:t>Wise </a:t>
            </a:r>
            <a:r>
              <a:rPr lang="tr-TR" sz="3120" b="1" dirty="0" err="1">
                <a:solidFill>
                  <a:schemeClr val="bg1"/>
                </a:solidFill>
                <a:latin typeface="Ink Free" panose="03080402000500000000" charset="0"/>
              </a:rPr>
              <a:t>QA</a:t>
            </a:r>
            <a:r>
              <a:rPr lang="tr-TR" sz="3120" b="1">
                <a:solidFill>
                  <a:schemeClr val="bg1"/>
                </a:solidFill>
                <a:latin typeface="Ink Free" panose="03080402000500000000" charset="0"/>
              </a:rPr>
              <a:t> Team 1</a:t>
            </a:r>
            <a:endParaRPr lang="tr-TR" sz="3120" b="1" i="0">
              <a:solidFill>
                <a:schemeClr val="bg1"/>
              </a:solidFill>
              <a:effectLst/>
              <a:latin typeface="Ink Free" panose="03080402000500000000" charset="0"/>
            </a:endParaRPr>
          </a:p>
          <a:p>
            <a:r>
              <a:rPr lang="tr-TR" altLang="en-GB" sz="3120" b="1" err="1">
                <a:solidFill>
                  <a:schemeClr val="bg1"/>
                </a:solidFill>
                <a:latin typeface="Ink Free" panose="03080402000500000000" charset="0"/>
                <a:cs typeface="Ink Free" panose="03080402000500000000" charset="0"/>
              </a:rPr>
              <a:t>Mentor</a:t>
            </a:r>
            <a:r>
              <a:rPr lang="tr-TR" altLang="en-GB" sz="3120" b="1">
                <a:solidFill>
                  <a:schemeClr val="bg1"/>
                </a:solidFill>
                <a:latin typeface="Ink Free" panose="03080402000500000000" charset="0"/>
                <a:cs typeface="Ink Free" panose="03080402000500000000" charset="0"/>
              </a:rPr>
              <a:t> Toplantısı</a:t>
            </a:r>
          </a:p>
          <a:p>
            <a:r>
              <a:rPr lang="tr-TR" altLang="en-GB" sz="3120" b="1">
                <a:solidFill>
                  <a:schemeClr val="bg1"/>
                </a:solidFill>
                <a:latin typeface="Ink Free" panose="03080402000500000000" charset="0"/>
                <a:cs typeface="Ink Free" panose="03080402000500000000" charset="0"/>
              </a:rPr>
              <a:t>20/01/2022</a:t>
            </a:r>
          </a:p>
          <a:p>
            <a:r>
              <a:rPr lang="tr-TR" altLang="en-GB" sz="3120" b="1">
                <a:solidFill>
                  <a:schemeClr val="bg1"/>
                </a:solidFill>
                <a:latin typeface="Ink Free" panose="03080402000500000000" charset="0"/>
                <a:sym typeface="+mn-ea"/>
              </a:rPr>
              <a:t>Nonfunctional/Dinamik Testler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98282"/>
            <a:ext cx="11881469" cy="6956282"/>
          </a:xfrm>
          <a:prstGeom prst="rect">
            <a:avLst/>
          </a:prstGeom>
        </p:spPr>
      </p:pic>
      <p:sp>
        <p:nvSpPr>
          <p:cNvPr id="5" name="Text Box 4"/>
          <p:cNvSpPr txBox="1"/>
          <p:nvPr/>
        </p:nvSpPr>
        <p:spPr>
          <a:xfrm>
            <a:off x="1736337" y="2304032"/>
            <a:ext cx="5790058" cy="4214231"/>
          </a:xfrm>
          <a:prstGeom prst="rect">
            <a:avLst/>
          </a:prstGeom>
          <a:noFill/>
        </p:spPr>
        <p:txBody>
          <a:bodyPr wrap="square" rtlCol="0">
            <a:spAutoFit/>
          </a:bodyPr>
          <a:lstStyle/>
          <a:p>
            <a:r>
              <a:rPr lang="tr-TR" altLang="en-GB" sz="2435">
                <a:solidFill>
                  <a:schemeClr val="bg1"/>
                </a:solidFill>
                <a:sym typeface="+mn-ea"/>
              </a:rPr>
              <a:t>         Geçen Haftanın Değerlendirmesi</a:t>
            </a:r>
            <a:endParaRPr lang="tr-TR" altLang="en-GB" sz="3200">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altLang="en-GB" sz="2435">
                <a:solidFill>
                  <a:schemeClr val="bg1"/>
                </a:solidFill>
                <a:sym typeface="+mn-ea"/>
              </a:rPr>
              <a:t>Neleri güzel yaptım?</a:t>
            </a:r>
          </a:p>
          <a:p>
            <a:pPr marL="342900" indent="-342900">
              <a:buFont typeface="Arial" panose="020B0604020202020204" pitchFamily="34" charset="0"/>
              <a:buChar char="•"/>
            </a:pPr>
            <a:r>
              <a:rPr lang="tr-TR" altLang="en-GB" sz="2435">
                <a:solidFill>
                  <a:schemeClr val="bg1"/>
                </a:solidFill>
                <a:sym typeface="+mn-ea"/>
              </a:rPr>
              <a:t>Neleri daha güzel yapabilirdim?</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endParaRPr lang="tr-TR" altLang="en-GB" sz="2435">
              <a:solidFill>
                <a:schemeClr val="bg1"/>
              </a:solidFill>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endParaRPr>
          </a:p>
          <a:p>
            <a:pPr marL="342900" indent="-342900">
              <a:buFont typeface="Arial" panose="020B0604020202020204" pitchFamily="34" charset="0"/>
              <a:buNone/>
            </a:pPr>
            <a:endParaRPr lang="tr-TR" altLang="en-GB" sz="2435">
              <a:solidFill>
                <a:schemeClr val="bg1"/>
              </a:solidFill>
              <a:sym typeface="+mn-ea"/>
            </a:endParaRPr>
          </a:p>
        </p:txBody>
      </p:sp>
    </p:spTree>
    <p:extLst>
      <p:ext uri="{BB962C8B-B14F-4D97-AF65-F5344CB8AC3E}">
        <p14:creationId xmlns:p14="http://schemas.microsoft.com/office/powerpoint/2010/main" val="62345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86665CC-87E4-454B-B8B7-18E4AABB7BA5}"/>
              </a:ext>
            </a:extLst>
          </p:cNvPr>
          <p:cNvSpPr txBox="1"/>
          <p:nvPr/>
        </p:nvSpPr>
        <p:spPr>
          <a:xfrm>
            <a:off x="2971800" y="3240817"/>
            <a:ext cx="5943600" cy="369332"/>
          </a:xfrm>
          <a:prstGeom prst="rect">
            <a:avLst/>
          </a:prstGeom>
          <a:noFill/>
        </p:spPr>
        <p:txBody>
          <a:bodyPr wrap="square">
            <a:spAutoFit/>
          </a:bodyPr>
          <a:lstStyle/>
          <a:p>
            <a:r>
              <a:rPr lang="tr-TR" altLang="en-GB" sz="1800" b="1">
                <a:solidFill>
                  <a:schemeClr val="bg1"/>
                </a:solidFill>
                <a:latin typeface="Ink Free" panose="03080402000500000000" charset="0"/>
                <a:sym typeface="+mn-ea"/>
              </a:rPr>
              <a:t>Dinamik</a:t>
            </a:r>
            <a:endParaRPr lang="tr-TR"/>
          </a:p>
        </p:txBody>
      </p:sp>
      <p:pic>
        <p:nvPicPr>
          <p:cNvPr id="6" name="Resim 5">
            <a:extLst>
              <a:ext uri="{FF2B5EF4-FFF2-40B4-BE49-F238E27FC236}">
                <a16:creationId xmlns:a16="http://schemas.microsoft.com/office/drawing/2014/main" id="{6F07CC1C-031E-4724-9B53-AF6195AAD416}"/>
              </a:ext>
            </a:extLst>
          </p:cNvPr>
          <p:cNvPicPr>
            <a:picLocks noChangeAspect="1"/>
          </p:cNvPicPr>
          <p:nvPr/>
        </p:nvPicPr>
        <p:blipFill>
          <a:blip r:embed="rId2"/>
          <a:stretch>
            <a:fillRect/>
          </a:stretch>
        </p:blipFill>
        <p:spPr>
          <a:xfrm>
            <a:off x="161900" y="987965"/>
            <a:ext cx="11557049" cy="5249347"/>
          </a:xfrm>
          <a:prstGeom prst="rect">
            <a:avLst/>
          </a:prstGeom>
        </p:spPr>
      </p:pic>
    </p:spTree>
    <p:extLst>
      <p:ext uri="{BB962C8B-B14F-4D97-AF65-F5344CB8AC3E}">
        <p14:creationId xmlns:p14="http://schemas.microsoft.com/office/powerpoint/2010/main" val="275196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85A557-FC1E-49FE-89E4-30D29196E6B4}"/>
              </a:ext>
            </a:extLst>
          </p:cNvPr>
          <p:cNvSpPr>
            <a:spLocks noGrp="1"/>
          </p:cNvSpPr>
          <p:nvPr>
            <p:ph type="title"/>
          </p:nvPr>
        </p:nvSpPr>
        <p:spPr>
          <a:xfrm>
            <a:off x="3204122" y="274638"/>
            <a:ext cx="5184576" cy="1143000"/>
          </a:xfrm>
        </p:spPr>
        <p:txBody>
          <a:bodyPr>
            <a:normAutofit/>
          </a:bodyPr>
          <a:lstStyle/>
          <a:p>
            <a:pPr marL="342900" marR="0" lvl="1" indent="-203200" rtl="0">
              <a:spcBef>
                <a:spcPts val="0"/>
              </a:spcBef>
              <a:spcAft>
                <a:spcPts val="0"/>
              </a:spcAft>
            </a:pPr>
            <a:r>
              <a:rPr lang="tr-TR" sz="4400" b="1">
                <a:solidFill>
                  <a:srgbClr val="7030A0"/>
                </a:solidFill>
                <a:latin typeface="Calibri"/>
                <a:cs typeface="Calibri"/>
                <a:sym typeface="Calibri"/>
              </a:rPr>
              <a:t>Non-Functional Test                                                                                                          </a:t>
            </a:r>
            <a:br>
              <a:rPr lang="tr-TR" sz="4400" b="1">
                <a:solidFill>
                  <a:srgbClr val="7030A0"/>
                </a:solidFill>
                <a:latin typeface="Calibri"/>
                <a:cs typeface="Calibri"/>
                <a:sym typeface="Calibri"/>
              </a:rPr>
            </a:br>
            <a:endParaRPr lang="tr-TR"/>
          </a:p>
        </p:txBody>
      </p:sp>
      <p:sp>
        <p:nvSpPr>
          <p:cNvPr id="3" name="İçerik Yer Tutucusu 2">
            <a:extLst>
              <a:ext uri="{FF2B5EF4-FFF2-40B4-BE49-F238E27FC236}">
                <a16:creationId xmlns:a16="http://schemas.microsoft.com/office/drawing/2014/main" id="{4F426F12-4590-470A-B9D9-B1BECD5F8493}"/>
              </a:ext>
            </a:extLst>
          </p:cNvPr>
          <p:cNvSpPr>
            <a:spLocks noGrp="1"/>
          </p:cNvSpPr>
          <p:nvPr>
            <p:ph idx="1"/>
          </p:nvPr>
        </p:nvSpPr>
        <p:spPr>
          <a:xfrm>
            <a:off x="179786" y="1110755"/>
            <a:ext cx="11233248" cy="5472607"/>
          </a:xfrm>
        </p:spPr>
        <p:txBody>
          <a:bodyPr>
            <a:normAutofit fontScale="70000" lnSpcReduction="20000"/>
          </a:bodyPr>
          <a:lstStyle/>
          <a:p>
            <a:pPr marL="0" indent="185738">
              <a:buNone/>
            </a:pPr>
            <a:r>
              <a:rPr lang="tr-TR" sz="3200">
                <a:solidFill>
                  <a:srgbClr val="7030A0"/>
                </a:solidFill>
                <a:latin typeface="Calibri"/>
                <a:cs typeface="Calibri"/>
              </a:rPr>
              <a:t> </a:t>
            </a:r>
            <a:r>
              <a:rPr lang="tr-TR" sz="3200" b="1">
                <a:solidFill>
                  <a:srgbClr val="7030A0"/>
                </a:solidFill>
                <a:latin typeface="Calibri"/>
                <a:cs typeface="Calibri"/>
              </a:rPr>
              <a:t>Fonksiyonel olmayan test </a:t>
            </a:r>
            <a:r>
              <a:rPr lang="tr-TR" sz="3200">
                <a:solidFill>
                  <a:srgbClr val="7030A0"/>
                </a:solidFill>
                <a:latin typeface="Calibri"/>
                <a:cs typeface="Calibri"/>
              </a:rPr>
              <a:t>Fonksiyonel olmayan test, bir yazılımın fonksiyonel olmayan tüm durumlarını (performans, kullanılabilirlik, güvenirlik vb.) kontrol etmek için kullanılan yazılım testi olarak tanımlanmıştır. Yazılımın davranışlarının istenilen durumlara uygun olup olmadığını doğrulamak için yapılmaktadır. Sistemin, Fonksiyonel testlerde test edilmeyen bütün yönleri test edilir.</a:t>
            </a:r>
          </a:p>
          <a:p>
            <a:pPr marL="0" indent="263525">
              <a:buNone/>
            </a:pPr>
            <a:r>
              <a:rPr lang="tr-TR" sz="3200">
                <a:solidFill>
                  <a:srgbClr val="7030A0"/>
                </a:solidFill>
                <a:latin typeface="Calibri"/>
                <a:cs typeface="Calibri"/>
              </a:rPr>
              <a:t>Fonksiyonel olmayan testler de en az fonksiyonel testler kadar önemlidir. Çünkü, fonksiyonel olmayan testler kullanıcı memnuniyetini etkileyen durumları kontrol etmektedir. Performans Testi, sistemin belirli bir altyapı konfigürasyonu altında mümkün olan en iyi (optimum) performans beklentisini belirler. Yani, sistemin planlanan maksimum kapasitede istenilen performansa ulaşıp ulaşmadığı doğrulamak ve nasıl davrandığı test etmektedir. Performans testi; hız, ölçeklenebilirlik, kararlılık, güvenilirlik ve kaynak kullanımı gibi sistemin kalite özelliklerini ölçmektedir.Performans testinin amacı hataları bulmak değil, performans darboğazlarını ortadan kaldırmak ve sistemin kalite özelliklerini ölçmektedir.</a:t>
            </a:r>
          </a:p>
          <a:p>
            <a:pPr marL="0" indent="263525">
              <a:buNone/>
            </a:pPr>
            <a:r>
              <a:rPr lang="tr-TR" sz="3200">
                <a:solidFill>
                  <a:srgbClr val="7030A0"/>
                </a:solidFill>
                <a:latin typeface="Calibri"/>
                <a:cs typeface="Calibri"/>
              </a:rPr>
              <a:t>Performans testi temel olarak bir yazılımın aşağıdaki belirli özelliklerine odaklanır. Bunlar;</a:t>
            </a:r>
          </a:p>
          <a:p>
            <a:pPr marL="0" indent="263525">
              <a:buNone/>
            </a:pPr>
            <a:r>
              <a:rPr lang="tr-TR" sz="3200">
                <a:solidFill>
                  <a:srgbClr val="7030A0"/>
                </a:solidFill>
                <a:latin typeface="Calibri"/>
                <a:cs typeface="Calibri"/>
              </a:rPr>
              <a:t>•  Hız(speed):Uygulamanın hızlı yanıt verip vermeyeceğini belirler.</a:t>
            </a:r>
          </a:p>
          <a:p>
            <a:pPr marL="0" indent="263525">
              <a:buNone/>
            </a:pPr>
            <a:r>
              <a:rPr lang="tr-TR" sz="3200">
                <a:solidFill>
                  <a:srgbClr val="7030A0"/>
                </a:solidFill>
                <a:latin typeface="Calibri"/>
                <a:cs typeface="Calibri"/>
              </a:rPr>
              <a:t>•  Kararlılık(stability):Uygulamanın değişen yükler altında kararlı olup olmadığını belirler.</a:t>
            </a:r>
          </a:p>
          <a:p>
            <a:pPr marL="0" indent="263525">
              <a:buNone/>
            </a:pPr>
            <a:r>
              <a:rPr lang="tr-TR" sz="3200">
                <a:solidFill>
                  <a:srgbClr val="7030A0"/>
                </a:solidFill>
                <a:latin typeface="Calibri"/>
                <a:cs typeface="Calibri"/>
              </a:rPr>
              <a:t>•  Ölçeklenebilirliktir(scalability):Yazılım uygulamasının işleyebileceği maksimum kullanıcı yükünü belirler</a:t>
            </a:r>
          </a:p>
          <a:p>
            <a:pPr marL="0" indent="263525">
              <a:buNone/>
            </a:pPr>
            <a:endParaRPr lang="tr-TR"/>
          </a:p>
        </p:txBody>
      </p:sp>
    </p:spTree>
    <p:extLst>
      <p:ext uri="{BB962C8B-B14F-4D97-AF65-F5344CB8AC3E}">
        <p14:creationId xmlns:p14="http://schemas.microsoft.com/office/powerpoint/2010/main" val="411889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A3311D0-FE64-4720-AA37-D30243AF1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87" y="116632"/>
            <a:ext cx="11672875" cy="6048672"/>
          </a:xfrm>
          <a:prstGeom prst="rect">
            <a:avLst/>
          </a:prstGeom>
        </p:spPr>
      </p:pic>
    </p:spTree>
    <p:extLst>
      <p:ext uri="{BB962C8B-B14F-4D97-AF65-F5344CB8AC3E}">
        <p14:creationId xmlns:p14="http://schemas.microsoft.com/office/powerpoint/2010/main" val="303634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EF2AFB33-1C75-42A8-A2C8-A5897BBD1555}"/>
              </a:ext>
            </a:extLst>
          </p:cNvPr>
          <p:cNvSpPr>
            <a:spLocks noGrp="1"/>
          </p:cNvSpPr>
          <p:nvPr>
            <p:ph type="title"/>
          </p:nvPr>
        </p:nvSpPr>
        <p:spPr>
          <a:xfrm>
            <a:off x="2628057" y="160334"/>
            <a:ext cx="7416824" cy="1143000"/>
          </a:xfrm>
        </p:spPr>
        <p:txBody>
          <a:bodyPr>
            <a:normAutofit/>
          </a:bodyPr>
          <a:lstStyle/>
          <a:p>
            <a:pPr marL="342900" marR="0" lvl="1" indent="-203200" rtl="0">
              <a:spcBef>
                <a:spcPts val="0"/>
              </a:spcBef>
              <a:spcAft>
                <a:spcPts val="0"/>
              </a:spcAft>
            </a:pPr>
            <a:r>
              <a:rPr lang="tr-TR" sz="4400" b="1">
                <a:solidFill>
                  <a:srgbClr val="7030A0"/>
                </a:solidFill>
                <a:latin typeface="Calibri"/>
                <a:cs typeface="Calibri"/>
                <a:sym typeface="Calibri"/>
              </a:rPr>
              <a:t>Performans Testi Çeşitleri                                                                                                           </a:t>
            </a:r>
            <a:br>
              <a:rPr lang="tr-TR" sz="4400" b="1">
                <a:solidFill>
                  <a:srgbClr val="7030A0"/>
                </a:solidFill>
                <a:latin typeface="Calibri"/>
                <a:cs typeface="Calibri"/>
                <a:sym typeface="Calibri"/>
              </a:rPr>
            </a:br>
            <a:endParaRPr lang="tr-TR"/>
          </a:p>
        </p:txBody>
      </p:sp>
      <p:sp>
        <p:nvSpPr>
          <p:cNvPr id="5" name="İçerik Yer Tutucusu 2">
            <a:extLst>
              <a:ext uri="{FF2B5EF4-FFF2-40B4-BE49-F238E27FC236}">
                <a16:creationId xmlns:a16="http://schemas.microsoft.com/office/drawing/2014/main" id="{E2D9CF2D-7753-4F8A-B14F-9F03D0572777}"/>
              </a:ext>
            </a:extLst>
          </p:cNvPr>
          <p:cNvSpPr>
            <a:spLocks noGrp="1"/>
          </p:cNvSpPr>
          <p:nvPr>
            <p:ph idx="1"/>
          </p:nvPr>
        </p:nvSpPr>
        <p:spPr>
          <a:xfrm>
            <a:off x="179786" y="1110755"/>
            <a:ext cx="11233248" cy="5472607"/>
          </a:xfrm>
        </p:spPr>
        <p:txBody>
          <a:bodyPr>
            <a:normAutofit fontScale="70000" lnSpcReduction="20000"/>
          </a:bodyPr>
          <a:lstStyle/>
          <a:p>
            <a:pPr marL="514350" indent="-514350">
              <a:buFont typeface="+mj-lt"/>
              <a:buAutoNum type="arabicPeriod"/>
            </a:pPr>
            <a:r>
              <a:rPr lang="tr-TR" sz="3200" b="1">
                <a:solidFill>
                  <a:srgbClr val="7030A0"/>
                </a:solidFill>
                <a:latin typeface="Calibri"/>
                <a:cs typeface="Calibri"/>
              </a:rPr>
              <a:t>Yük Testi (Load Testing): </a:t>
            </a:r>
            <a:r>
              <a:rPr lang="tr-TR" sz="3200">
                <a:solidFill>
                  <a:srgbClr val="7030A0"/>
                </a:solidFill>
                <a:latin typeface="Calibri"/>
                <a:cs typeface="Calibri"/>
              </a:rPr>
              <a:t>Yazılımın, beklenen kullanıcı yükleri altında kararlı ve doğru bir şekilde işlemleri gerçekleştirme yeteneğini test eder. Amaç, yazılım uygulaması yayınlanmadan önce performans darboğazlarını tespit etmektir.</a:t>
            </a:r>
          </a:p>
          <a:p>
            <a:pPr marL="514350" indent="-514350">
              <a:buFont typeface="+mj-lt"/>
              <a:buAutoNum type="arabicPeriod"/>
            </a:pPr>
            <a:r>
              <a:rPr lang="tr-TR" sz="3200" b="1">
                <a:solidFill>
                  <a:srgbClr val="7030A0"/>
                </a:solidFill>
                <a:latin typeface="Calibri"/>
                <a:cs typeface="Calibri"/>
              </a:rPr>
              <a:t>Stres Testi (Stress Testing):</a:t>
            </a:r>
            <a:r>
              <a:rPr lang="tr-TR" sz="3200">
                <a:solidFill>
                  <a:srgbClr val="7030A0"/>
                </a:solidFill>
                <a:latin typeface="Calibri"/>
                <a:cs typeface="Calibri"/>
              </a:rPr>
              <a:t>Beklenen kullanıcı yükleri üzerinde (overload) bir yazılımın nasıl davrandığını test eder. Amaç, aşırı yük altındaki kırılma noktasını belirlemektir. Yani, performans testinde belirlenen maksimum kapasitenin üzerinde bir yüke çıkarak, sistemin hangi noktada kırıldığını ve sistemdeki yükün normal değerlere döndürüldüğünde sistemin fonksiyonlarının kararlı ve doğru bir şekilde çalışıp çalışmadığını test etmektedir.</a:t>
            </a:r>
          </a:p>
          <a:p>
            <a:pPr marL="514350" indent="-514350">
              <a:buFont typeface="+mj-lt"/>
              <a:buAutoNum type="arabicPeriod"/>
            </a:pPr>
            <a:r>
              <a:rPr lang="tr-TR" sz="3200" b="1">
                <a:solidFill>
                  <a:srgbClr val="7030A0"/>
                </a:solidFill>
                <a:latin typeface="Calibri"/>
                <a:cs typeface="Calibri"/>
              </a:rPr>
              <a:t>Dayanıklılık Testi (Endurance Testing): </a:t>
            </a:r>
            <a:r>
              <a:rPr lang="tr-TR" sz="3200">
                <a:solidFill>
                  <a:srgbClr val="7030A0"/>
                </a:solidFill>
                <a:latin typeface="Calibri"/>
                <a:cs typeface="Calibri"/>
              </a:rPr>
              <a:t>Yazılımın beklenen kullanıcı yükünü ne kadar uzun süre kaldırabildiğini test etmek amacıyla gerçekleştirilen testtir.</a:t>
            </a:r>
          </a:p>
          <a:p>
            <a:pPr marL="514350" indent="-514350">
              <a:buFont typeface="+mj-lt"/>
              <a:buAutoNum type="arabicPeriod"/>
            </a:pPr>
            <a:r>
              <a:rPr lang="tr-TR" sz="3200" b="1">
                <a:solidFill>
                  <a:srgbClr val="7030A0"/>
                </a:solidFill>
                <a:latin typeface="Calibri"/>
                <a:cs typeface="Calibri"/>
              </a:rPr>
              <a:t>Spike Testi (Spike Testing): </a:t>
            </a:r>
            <a:r>
              <a:rPr lang="tr-TR" sz="3200">
                <a:solidFill>
                  <a:srgbClr val="7030A0"/>
                </a:solidFill>
                <a:latin typeface="Calibri"/>
                <a:cs typeface="Calibri"/>
              </a:rPr>
              <a:t>Yazılımın kullanıcılar tarafından ani yük artışlarındaki tepkisini test eder.</a:t>
            </a:r>
          </a:p>
          <a:p>
            <a:pPr marL="514350" indent="-514350">
              <a:buFont typeface="+mj-lt"/>
              <a:buAutoNum type="arabicPeriod"/>
            </a:pPr>
            <a:r>
              <a:rPr lang="tr-TR" sz="3200" b="1">
                <a:solidFill>
                  <a:srgbClr val="7030A0"/>
                </a:solidFill>
                <a:latin typeface="Calibri"/>
                <a:cs typeface="Calibri"/>
              </a:rPr>
              <a:t>Ölçeklenebilirlik Testi (Scalability Testing):  </a:t>
            </a:r>
            <a:r>
              <a:rPr lang="tr-TR" sz="3200">
                <a:solidFill>
                  <a:srgbClr val="7030A0"/>
                </a:solidFill>
                <a:latin typeface="Calibri"/>
                <a:cs typeface="Calibri"/>
              </a:rPr>
              <a:t>Yazılım uygulamasının kullanıcı yükünde bir artış gözlemlendiğinde gerçekleştirilen test türüdür.Kapasite artırımı hakkında planlama yapmanıza yardımcı olur.</a:t>
            </a:r>
          </a:p>
          <a:p>
            <a:pPr marL="514350" indent="-514350">
              <a:buFont typeface="+mj-lt"/>
              <a:buAutoNum type="arabicPeriod"/>
            </a:pPr>
            <a:r>
              <a:rPr lang="tr-TR" b="1">
                <a:solidFill>
                  <a:srgbClr val="7030A0"/>
                </a:solidFill>
                <a:latin typeface="Calibri"/>
                <a:cs typeface="Calibri"/>
              </a:rPr>
              <a:t>Hacim Testi(Volume testing): </a:t>
            </a:r>
            <a:r>
              <a:rPr lang="tr-TR">
                <a:solidFill>
                  <a:srgbClr val="7030A0"/>
                </a:solidFill>
                <a:latin typeface="Calibri"/>
                <a:cs typeface="Calibri"/>
              </a:rPr>
              <a:t>sistem fazla veriyle zorlanır ve kapsitenin üstüne çıkılmaya çalışılır. Hacim testi veri tabanı odaklıdır ve test sırasında veritabanındaki veri hacmi artırılır.Bu sayede olası veri kayıplarının önüle geçilmeye çalışılır.</a:t>
            </a:r>
            <a:endParaRPr lang="tr-TR"/>
          </a:p>
        </p:txBody>
      </p:sp>
    </p:spTree>
    <p:extLst>
      <p:ext uri="{BB962C8B-B14F-4D97-AF65-F5344CB8AC3E}">
        <p14:creationId xmlns:p14="http://schemas.microsoft.com/office/powerpoint/2010/main" val="12595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1"/>
            <a:ext cx="11881469" cy="6858000"/>
          </a:xfrm>
          <a:prstGeom prst="rect">
            <a:avLst/>
          </a:prstGeom>
        </p:spPr>
      </p:pic>
      <p:sp>
        <p:nvSpPr>
          <p:cNvPr id="5" name="Text Box 4"/>
          <p:cNvSpPr txBox="1"/>
          <p:nvPr/>
        </p:nvSpPr>
        <p:spPr>
          <a:xfrm>
            <a:off x="1691953" y="2276872"/>
            <a:ext cx="5790058" cy="1591205"/>
          </a:xfrm>
          <a:prstGeom prst="rect">
            <a:avLst/>
          </a:prstGeom>
          <a:noFill/>
        </p:spPr>
        <p:txBody>
          <a:bodyPr wrap="square" rtlCol="0">
            <a:spAutoFit/>
          </a:bodyPr>
          <a:lstStyle/>
          <a:p>
            <a:pPr algn="ctr">
              <a:buFont typeface="Arial" panose="020B0604020202020204" pitchFamily="34" charset="0"/>
              <a:buNone/>
            </a:pPr>
            <a:r>
              <a:rPr lang="tr-TR" altLang="en-GB" sz="2435">
                <a:solidFill>
                  <a:schemeClr val="bg1"/>
                </a:solidFill>
                <a:sym typeface="+mn-ea"/>
              </a:rPr>
              <a:t> Bir sonraki hafta toplantı içeriği</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sz="2435">
                <a:solidFill>
                  <a:schemeClr val="bg1"/>
                </a:solidFill>
              </a:rPr>
              <a:t>Haftalık Değerlendirme</a:t>
            </a:r>
          </a:p>
          <a:p>
            <a:pPr marL="342900" indent="-342900">
              <a:buFont typeface="Arial" panose="020B0604020202020204" pitchFamily="34" charset="0"/>
              <a:buChar char="•"/>
            </a:pPr>
            <a:r>
              <a:rPr lang="tr-TR" sz="2435">
                <a:solidFill>
                  <a:schemeClr val="bg1"/>
                </a:solidFill>
              </a:rPr>
              <a:t>Statik Testler</a:t>
            </a:r>
          </a:p>
        </p:txBody>
      </p:sp>
    </p:spTree>
    <p:extLst>
      <p:ext uri="{BB962C8B-B14F-4D97-AF65-F5344CB8AC3E}">
        <p14:creationId xmlns:p14="http://schemas.microsoft.com/office/powerpoint/2010/main" val="19847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0"/>
            <a:ext cx="11880850" cy="6858000"/>
          </a:xfrm>
          <a:prstGeom prst="rect">
            <a:avLst/>
          </a:prstGeom>
        </p:spPr>
      </p:pic>
      <p:sp>
        <p:nvSpPr>
          <p:cNvPr id="5" name="Text Box 4"/>
          <p:cNvSpPr txBox="1"/>
          <p:nvPr/>
        </p:nvSpPr>
        <p:spPr>
          <a:xfrm>
            <a:off x="323801" y="280729"/>
            <a:ext cx="10326439" cy="1569660"/>
          </a:xfrm>
          <a:prstGeom prst="rect">
            <a:avLst/>
          </a:prstGeom>
          <a:noFill/>
        </p:spPr>
        <p:txBody>
          <a:bodyPr wrap="square" rtlCol="0">
            <a:spAutoFit/>
          </a:bodyPr>
          <a:lstStyle/>
          <a:p>
            <a:r>
              <a:rPr lang="tr-TR" altLang="en-GB" sz="4800">
                <a:solidFill>
                  <a:schemeClr val="bg1"/>
                </a:solidFill>
                <a:latin typeface="Candara" panose="020E0502030303020204" charset="0"/>
                <a:cs typeface="Candara" panose="020E0502030303020204" charset="0"/>
              </a:rPr>
              <a:t>Kemerini bağla! </a:t>
            </a:r>
          </a:p>
          <a:p>
            <a:r>
              <a:rPr lang="tr-TR" altLang="en-GB" sz="4800">
                <a:solidFill>
                  <a:schemeClr val="bg1"/>
                </a:solidFill>
                <a:latin typeface="Candara" panose="020E0502030303020204" charset="0"/>
                <a:cs typeface="Candara" panose="020E0502030303020204" charset="0"/>
              </a:rPr>
              <a:t>Uçuşa geçiyoruz!!!</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2414</TotalTime>
  <Words>445</Words>
  <Application>Microsoft Office PowerPoint</Application>
  <PresentationFormat>Özel</PresentationFormat>
  <Paragraphs>34</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Candara</vt:lpstr>
      <vt:lpstr>Ink Free</vt:lpstr>
      <vt:lpstr>Ofis Teması</vt:lpstr>
      <vt:lpstr>PowerPoint Sunusu</vt:lpstr>
      <vt:lpstr>PowerPoint Sunusu</vt:lpstr>
      <vt:lpstr>PowerPoint Sunusu</vt:lpstr>
      <vt:lpstr>Non-Functional Test                                                                                                           </vt:lpstr>
      <vt:lpstr>PowerPoint Sunusu</vt:lpstr>
      <vt:lpstr>Performans Testi Çeşitleri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resul yuksektepe</dc:creator>
  <cp:lastModifiedBy>ferudun</cp:lastModifiedBy>
  <cp:revision>214</cp:revision>
  <dcterms:created xsi:type="dcterms:W3CDTF">2022-06-13T16:52:00Z</dcterms:created>
  <dcterms:modified xsi:type="dcterms:W3CDTF">2023-01-20T17:53:58Z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0636185BD2654017A91554155C01119B</vt:lpwstr>
  </property>
  <property fmtid="{D5CDD505-2E9C-101B-9397-08002B2CF9AE}" pid="3" name="KSOProductBuildVer">
    <vt:lpwstr>2057-11.2.0.11254</vt:lpwstr>
  </property>
</Properties>
</file>