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57" r:id="rId3"/>
    <p:sldId id="270" r:id="rId4"/>
    <p:sldId id="282" r:id="rId5"/>
    <p:sldId id="283" r:id="rId6"/>
    <p:sldId id="272" r:id="rId7"/>
    <p:sldId id="273" r:id="rId8"/>
    <p:sldId id="274" r:id="rId9"/>
    <p:sldId id="258" r:id="rId10"/>
    <p:sldId id="259" r:id="rId11"/>
    <p:sldId id="260" r:id="rId12"/>
    <p:sldId id="275" r:id="rId13"/>
    <p:sldId id="276" r:id="rId14"/>
    <p:sldId id="277" r:id="rId15"/>
    <p:sldId id="278" r:id="rId16"/>
    <p:sldId id="279" r:id="rId17"/>
    <p:sldId id="280" r:id="rId18"/>
    <p:sldId id="281" r:id="rId19"/>
  </p:sldIdLst>
  <p:sldSz cx="12179300" cy="6858000"/>
  <p:notesSz cx="121793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984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0"/>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78438"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899275" y="0"/>
            <a:ext cx="5276850" cy="344488"/>
          </a:xfrm>
          <a:prstGeom prst="rect">
            <a:avLst/>
          </a:prstGeom>
        </p:spPr>
        <p:txBody>
          <a:bodyPr vert="horz" lIns="91440" tIns="45720" rIns="91440" bIns="45720" rtlCol="0"/>
          <a:lstStyle>
            <a:lvl1pPr algn="r">
              <a:defRPr sz="1200"/>
            </a:lvl1pPr>
          </a:lstStyle>
          <a:p>
            <a:fld id="{728F583D-8901-46A0-BAAE-988FBEEBFDF8}" type="datetimeFigureOut">
              <a:rPr lang="en-US" smtClean="0"/>
              <a:t>4/7/2024</a:t>
            </a:fld>
            <a:endParaRPr lang="en-US"/>
          </a:p>
        </p:txBody>
      </p:sp>
      <p:sp>
        <p:nvSpPr>
          <p:cNvPr id="4" name="Slide Image Placeholder 3"/>
          <p:cNvSpPr>
            <a:spLocks noGrp="1" noRot="1" noChangeAspect="1"/>
          </p:cNvSpPr>
          <p:nvPr>
            <p:ph type="sldImg" idx="2"/>
          </p:nvPr>
        </p:nvSpPr>
        <p:spPr>
          <a:xfrm>
            <a:off x="4033838" y="857250"/>
            <a:ext cx="41116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7613" y="3300413"/>
            <a:ext cx="9744075"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78438"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899275" y="6513513"/>
            <a:ext cx="5276850" cy="344487"/>
          </a:xfrm>
          <a:prstGeom prst="rect">
            <a:avLst/>
          </a:prstGeom>
        </p:spPr>
        <p:txBody>
          <a:bodyPr vert="horz" lIns="91440" tIns="45720" rIns="91440" bIns="45720" rtlCol="0" anchor="b"/>
          <a:lstStyle>
            <a:lvl1pPr algn="r">
              <a:defRPr sz="1200"/>
            </a:lvl1pPr>
          </a:lstStyle>
          <a:p>
            <a:fld id="{CBC8A71E-D59B-4C8A-9BA9-B1E6C552C90F}" type="slidenum">
              <a:rPr lang="en-US" smtClean="0"/>
              <a:t>‹#›</a:t>
            </a:fld>
            <a:endParaRPr lang="en-US"/>
          </a:p>
        </p:txBody>
      </p:sp>
    </p:spTree>
    <p:extLst>
      <p:ext uri="{BB962C8B-B14F-4D97-AF65-F5344CB8AC3E}">
        <p14:creationId xmlns:p14="http://schemas.microsoft.com/office/powerpoint/2010/main" val="3307470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C8A71E-D59B-4C8A-9BA9-B1E6C552C90F}" type="slidenum">
              <a:rPr lang="en-US" smtClean="0"/>
              <a:t>8</a:t>
            </a:fld>
            <a:endParaRPr lang="en-US"/>
          </a:p>
        </p:txBody>
      </p:sp>
    </p:spTree>
    <p:extLst>
      <p:ext uri="{BB962C8B-B14F-4D97-AF65-F5344CB8AC3E}">
        <p14:creationId xmlns:p14="http://schemas.microsoft.com/office/powerpoint/2010/main" val="2800953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4/6/2024</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9958" y="0"/>
            <a:ext cx="121793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30160" y="410097"/>
            <a:ext cx="4171259" cy="668324"/>
          </a:xfrm>
          <a:prstGeom prst="rect">
            <a:avLst/>
          </a:prstGeom>
        </p:spPr>
        <p:txBody>
          <a:bodyPr vert="horz" wrap="square" lIns="0" tIns="0" rIns="0" bIns="0" rtlCol="0">
            <a:spAutoFit/>
          </a:bodyPr>
          <a:lstStyle/>
          <a:p>
            <a:pPr marL="0" marR="0">
              <a:lnSpc>
                <a:spcPts val="5370"/>
              </a:lnSpc>
              <a:spcBef>
                <a:spcPts val="0"/>
              </a:spcBef>
              <a:spcAft>
                <a:spcPts val="0"/>
              </a:spcAft>
            </a:pPr>
            <a:endParaRPr sz="4400" b="1" spc="-29" dirty="0">
              <a:solidFill>
                <a:srgbClr val="000000"/>
              </a:solidFill>
              <a:latin typeface="Calibri"/>
              <a:cs typeface="Calibri"/>
            </a:endParaRPr>
          </a:p>
        </p:txBody>
      </p:sp>
      <p:sp>
        <p:nvSpPr>
          <p:cNvPr id="4" name="object 4"/>
          <p:cNvSpPr txBox="1"/>
          <p:nvPr/>
        </p:nvSpPr>
        <p:spPr>
          <a:xfrm>
            <a:off x="1272921" y="1754532"/>
            <a:ext cx="3558953" cy="517962"/>
          </a:xfrm>
          <a:prstGeom prst="rect">
            <a:avLst/>
          </a:prstGeom>
        </p:spPr>
        <p:txBody>
          <a:bodyPr vert="horz" wrap="square" lIns="0" tIns="0" rIns="0" bIns="0" rtlCol="0">
            <a:spAutoFit/>
          </a:bodyPr>
          <a:lstStyle/>
          <a:p>
            <a:pPr marL="0" marR="0">
              <a:lnSpc>
                <a:spcPts val="4403"/>
              </a:lnSpc>
              <a:spcBef>
                <a:spcPts val="0"/>
              </a:spcBef>
              <a:spcAft>
                <a:spcPts val="0"/>
              </a:spcAft>
            </a:pPr>
            <a:endParaRPr sz="2800" b="1" spc="17" dirty="0">
              <a:solidFill>
                <a:srgbClr val="000000"/>
              </a:solidFill>
              <a:latin typeface="Calibri"/>
              <a:cs typeface="Calibri"/>
            </a:endParaRPr>
          </a:p>
        </p:txBody>
      </p:sp>
      <p:sp>
        <p:nvSpPr>
          <p:cNvPr id="5" name="object 5"/>
          <p:cNvSpPr txBox="1"/>
          <p:nvPr/>
        </p:nvSpPr>
        <p:spPr>
          <a:xfrm>
            <a:off x="6368288" y="1791108"/>
            <a:ext cx="3249551" cy="1065050"/>
          </a:xfrm>
          <a:prstGeom prst="rect">
            <a:avLst/>
          </a:prstGeom>
        </p:spPr>
        <p:txBody>
          <a:bodyPr vert="horz" wrap="square" lIns="0" tIns="0" rIns="0" bIns="0" rtlCol="0">
            <a:spAutoFit/>
          </a:bodyPr>
          <a:lstStyle/>
          <a:p>
            <a:pPr marL="0" marR="0">
              <a:lnSpc>
                <a:spcPts val="4403"/>
              </a:lnSpc>
              <a:spcBef>
                <a:spcPts val="0"/>
              </a:spcBef>
              <a:spcAft>
                <a:spcPts val="0"/>
              </a:spcAft>
            </a:pPr>
            <a:endParaRPr sz="2800" b="1" spc="14" dirty="0">
              <a:solidFill>
                <a:srgbClr val="000000"/>
              </a:solidFill>
              <a:latin typeface="Calibri"/>
              <a:cs typeface="Calibri"/>
            </a:endParaRPr>
          </a:p>
          <a:p>
            <a:pPr marL="731901" marR="0">
              <a:lnSpc>
                <a:spcPts val="3433"/>
              </a:lnSpc>
              <a:spcBef>
                <a:spcPts val="298"/>
              </a:spcBef>
              <a:spcAft>
                <a:spcPts val="0"/>
              </a:spcAft>
            </a:pPr>
            <a:endParaRPr sz="2800" b="1" spc="16" dirty="0">
              <a:solidFill>
                <a:srgbClr val="000000"/>
              </a:solidFill>
              <a:latin typeface="Calibri"/>
              <a:cs typeface="Calibri"/>
            </a:endParaRPr>
          </a:p>
        </p:txBody>
      </p:sp>
      <p:sp>
        <p:nvSpPr>
          <p:cNvPr id="6" name="object 6"/>
          <p:cNvSpPr txBox="1"/>
          <p:nvPr/>
        </p:nvSpPr>
        <p:spPr>
          <a:xfrm>
            <a:off x="1272921" y="3073845"/>
            <a:ext cx="3228976" cy="517962"/>
          </a:xfrm>
          <a:prstGeom prst="rect">
            <a:avLst/>
          </a:prstGeom>
        </p:spPr>
        <p:txBody>
          <a:bodyPr vert="horz" wrap="square" lIns="0" tIns="0" rIns="0" bIns="0" rtlCol="0">
            <a:spAutoFit/>
          </a:bodyPr>
          <a:lstStyle/>
          <a:p>
            <a:pPr marL="0" marR="0">
              <a:lnSpc>
                <a:spcPts val="4400"/>
              </a:lnSpc>
              <a:spcBef>
                <a:spcPts val="0"/>
              </a:spcBef>
              <a:spcAft>
                <a:spcPts val="0"/>
              </a:spcAft>
            </a:pPr>
            <a:endParaRPr sz="2800" b="1" spc="11" dirty="0">
              <a:solidFill>
                <a:srgbClr val="000000"/>
              </a:solidFill>
              <a:latin typeface="Calibri"/>
              <a:cs typeface="Calibri"/>
            </a:endParaRPr>
          </a:p>
        </p:txBody>
      </p:sp>
      <p:sp>
        <p:nvSpPr>
          <p:cNvPr id="7" name="object 7"/>
          <p:cNvSpPr txBox="1"/>
          <p:nvPr/>
        </p:nvSpPr>
        <p:spPr>
          <a:xfrm>
            <a:off x="6368288" y="3247835"/>
            <a:ext cx="3722044" cy="1924847"/>
          </a:xfrm>
          <a:prstGeom prst="rect">
            <a:avLst/>
          </a:prstGeom>
        </p:spPr>
        <p:txBody>
          <a:bodyPr vert="horz" wrap="square" lIns="0" tIns="0" rIns="0" bIns="0" rtlCol="0">
            <a:spAutoFit/>
          </a:bodyPr>
          <a:lstStyle/>
          <a:p>
            <a:pPr marL="0" marR="0">
              <a:lnSpc>
                <a:spcPts val="4400"/>
              </a:lnSpc>
              <a:spcBef>
                <a:spcPts val="0"/>
              </a:spcBef>
              <a:spcAft>
                <a:spcPts val="0"/>
              </a:spcAft>
            </a:pPr>
            <a:endParaRPr sz="2800" b="1" dirty="0">
              <a:solidFill>
                <a:srgbClr val="000000"/>
              </a:solidFill>
              <a:latin typeface="Calibri"/>
              <a:cs typeface="Calibri"/>
            </a:endParaRPr>
          </a:p>
          <a:p>
            <a:pPr marL="0" marR="0">
              <a:lnSpc>
                <a:spcPts val="4403"/>
              </a:lnSpc>
              <a:spcBef>
                <a:spcPts val="6052"/>
              </a:spcBef>
              <a:spcAft>
                <a:spcPts val="0"/>
              </a:spcAft>
            </a:pPr>
            <a:endParaRPr sz="2800" b="1" spc="15" dirty="0">
              <a:solidFill>
                <a:srgbClr val="000000"/>
              </a:solidFill>
              <a:latin typeface="Calibri"/>
              <a:cs typeface="Calibri"/>
            </a:endParaRPr>
          </a:p>
        </p:txBody>
      </p:sp>
      <p:sp>
        <p:nvSpPr>
          <p:cNvPr id="8" name="object 8"/>
          <p:cNvSpPr txBox="1"/>
          <p:nvPr/>
        </p:nvSpPr>
        <p:spPr>
          <a:xfrm>
            <a:off x="1272921" y="4392068"/>
            <a:ext cx="3102442" cy="421782"/>
          </a:xfrm>
          <a:prstGeom prst="rect">
            <a:avLst/>
          </a:prstGeom>
        </p:spPr>
        <p:txBody>
          <a:bodyPr vert="horz" wrap="square" lIns="0" tIns="0" rIns="0" bIns="0" rtlCol="0">
            <a:spAutoFit/>
          </a:bodyPr>
          <a:lstStyle/>
          <a:p>
            <a:pPr marL="731774" marR="0">
              <a:lnSpc>
                <a:spcPts val="3430"/>
              </a:lnSpc>
              <a:spcBef>
                <a:spcPts val="0"/>
              </a:spcBef>
              <a:spcAft>
                <a:spcPts val="0"/>
              </a:spcAft>
            </a:pPr>
            <a:endParaRPr sz="2800" b="1" dirty="0">
              <a:solidFill>
                <a:srgbClr val="000000"/>
              </a:solidFill>
              <a:latin typeface="Calibri"/>
              <a:cs typeface="Calibri"/>
            </a:endParaRPr>
          </a:p>
        </p:txBody>
      </p:sp>
      <p:sp>
        <p:nvSpPr>
          <p:cNvPr id="9" name="TextBox 8"/>
          <p:cNvSpPr txBox="1"/>
          <p:nvPr/>
        </p:nvSpPr>
        <p:spPr>
          <a:xfrm>
            <a:off x="5555687" y="2363330"/>
            <a:ext cx="5976664" cy="1938992"/>
          </a:xfrm>
          <a:prstGeom prst="rect">
            <a:avLst/>
          </a:prstGeom>
          <a:noFill/>
        </p:spPr>
        <p:txBody>
          <a:bodyPr wrap="square" rtlCol="0">
            <a:spAutoFit/>
          </a:bodyPr>
          <a:lstStyle/>
          <a:p>
            <a:pPr algn="ctr"/>
            <a:r>
              <a:rPr lang="en-US" sz="6000" b="1" spc="-45" dirty="0" smtClean="0">
                <a:solidFill>
                  <a:srgbClr val="9D5331"/>
                </a:solidFill>
                <a:cs typeface="Calibri"/>
              </a:rPr>
              <a:t>SQL Case Study - Foodie-Fi</a:t>
            </a:r>
            <a:endParaRPr lang="en-US" sz="60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365"/>
            <a:ext cx="4898780" cy="6858000"/>
          </a:xfrm>
          <a:prstGeom prst="rect">
            <a:avLst/>
          </a:prstGeom>
        </p:spPr>
      </p:pic>
      <p:sp>
        <p:nvSpPr>
          <p:cNvPr id="11" name="TextBox 10"/>
          <p:cNvSpPr txBox="1"/>
          <p:nvPr/>
        </p:nvSpPr>
        <p:spPr>
          <a:xfrm>
            <a:off x="6099608" y="6126427"/>
            <a:ext cx="2222290" cy="830997"/>
          </a:xfrm>
          <a:prstGeom prst="rect">
            <a:avLst/>
          </a:prstGeom>
          <a:noFill/>
        </p:spPr>
        <p:txBody>
          <a:bodyPr wrap="square" rtlCol="0">
            <a:spAutoFit/>
          </a:bodyPr>
          <a:lstStyle/>
          <a:p>
            <a:r>
              <a:rPr lang="en-US" sz="2400" b="1" dirty="0">
                <a:solidFill>
                  <a:schemeClr val="accent6">
                    <a:lumMod val="50000"/>
                  </a:schemeClr>
                </a:solidFill>
                <a:ea typeface="Lato" pitchFamily="34" charset="-122"/>
                <a:cs typeface="Lato" pitchFamily="34" charset="-120"/>
              </a:rPr>
              <a:t>by Akif Fazal</a:t>
            </a:r>
            <a:endParaRPr lang="en-US" sz="2400" b="1" dirty="0">
              <a:solidFill>
                <a:schemeClr val="accent6">
                  <a:lumMod val="50000"/>
                </a:schemeClr>
              </a:solidFill>
            </a:endParaRPr>
          </a:p>
          <a:p>
            <a:endParaRPr lang="en-US" sz="2400" b="1" dirty="0">
              <a:solidFill>
                <a:schemeClr val="accent6">
                  <a:lumMod val="50000"/>
                </a:schemeClr>
              </a:solidFill>
            </a:endParaRPr>
          </a:p>
        </p:txBody>
      </p:sp>
      <p:pic>
        <p:nvPicPr>
          <p:cNvPr id="17" name="Image 1" descr="preencoded.png"/>
          <p:cNvPicPr>
            <a:picLocks noChangeAspect="1"/>
          </p:cNvPicPr>
          <p:nvPr/>
        </p:nvPicPr>
        <p:blipFill>
          <a:blip r:embed="rId4"/>
          <a:stretch>
            <a:fillRect/>
          </a:stretch>
        </p:blipFill>
        <p:spPr>
          <a:xfrm>
            <a:off x="5698585" y="6201764"/>
            <a:ext cx="340162" cy="340162"/>
          </a:xfrm>
          <a:prstGeom prst="rect">
            <a:avLst/>
          </a:prstGeom>
        </p:spPr>
      </p:pic>
    </p:spTree>
    <p:extLst>
      <p:ext uri="{BB962C8B-B14F-4D97-AF65-F5344CB8AC3E}">
        <p14:creationId xmlns:p14="http://schemas.microsoft.com/office/powerpoint/2010/main" val="1792076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351913" y="1847086"/>
            <a:ext cx="8190835" cy="421782"/>
          </a:xfrm>
          <a:prstGeom prst="rect">
            <a:avLst/>
          </a:prstGeom>
        </p:spPr>
        <p:txBody>
          <a:bodyPr vert="horz" wrap="square" lIns="0" tIns="0" rIns="0" bIns="0" rtlCol="0">
            <a:spAutoFit/>
          </a:body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5" name="object 5"/>
          <p:cNvSpPr txBox="1"/>
          <p:nvPr/>
        </p:nvSpPr>
        <p:spPr>
          <a:xfrm>
            <a:off x="2359683" y="3260648"/>
            <a:ext cx="8183065" cy="421782"/>
          </a:xfrm>
          <a:prstGeom prst="rect">
            <a:avLst/>
          </a:prstGeom>
        </p:spPr>
        <p:txBody>
          <a:bodyPr vert="horz" wrap="square" lIns="0" tIns="0" rIns="0" bIns="0" rtlCol="0">
            <a:spAutoFit/>
          </a:bodyPr>
          <a:lstStyle/>
          <a:p>
            <a:pPr marL="0" marR="0">
              <a:lnSpc>
                <a:spcPts val="3430"/>
              </a:lnSpc>
              <a:spcBef>
                <a:spcPts val="0"/>
              </a:spcBef>
              <a:spcAft>
                <a:spcPts val="0"/>
              </a:spcAft>
            </a:pPr>
            <a:endParaRPr sz="2800" spc="-23" dirty="0">
              <a:solidFill>
                <a:srgbClr val="000000"/>
              </a:solidFill>
              <a:latin typeface="Calibri"/>
              <a:cs typeface="Calibri"/>
            </a:endParaRPr>
          </a:p>
        </p:txBody>
      </p:sp>
      <p:sp>
        <p:nvSpPr>
          <p:cNvPr id="6" name="object 6"/>
          <p:cNvSpPr txBox="1"/>
          <p:nvPr/>
        </p:nvSpPr>
        <p:spPr>
          <a:xfrm>
            <a:off x="2351913" y="4658739"/>
            <a:ext cx="7096660" cy="421782"/>
          </a:xfrm>
          <a:prstGeom prst="rect">
            <a:avLst/>
          </a:prstGeom>
        </p:spPr>
        <p:txBody>
          <a:bodyPr vert="horz" wrap="square" lIns="0" tIns="0" rIns="0" bIns="0" rtlCol="0">
            <a:spAutoFit/>
          </a:body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7" name="object 1"/>
          <p:cNvSpPr/>
          <p:nvPr/>
        </p:nvSpPr>
        <p:spPr>
          <a:xfrm>
            <a:off x="8115" y="0"/>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8" name="TextBox 7"/>
          <p:cNvSpPr txBox="1"/>
          <p:nvPr/>
        </p:nvSpPr>
        <p:spPr>
          <a:xfrm>
            <a:off x="463639" y="370329"/>
            <a:ext cx="10873208" cy="830997"/>
          </a:xfrm>
          <a:prstGeom prst="rect">
            <a:avLst/>
          </a:prstGeom>
          <a:noFill/>
        </p:spPr>
        <p:txBody>
          <a:bodyPr wrap="square" rtlCol="0">
            <a:spAutoFit/>
          </a:bodyPr>
          <a:lstStyle/>
          <a:p>
            <a:r>
              <a:rPr lang="en-US" sz="2400" b="1" dirty="0">
                <a:solidFill>
                  <a:schemeClr val="accent6">
                    <a:lumMod val="50000"/>
                  </a:schemeClr>
                </a:solidFill>
              </a:rPr>
              <a:t>3. What plan start_date values occur after the year 2020 for our dataset? Show the breakdown by count of events for each </a:t>
            </a:r>
            <a:r>
              <a:rPr lang="en-US" sz="2400" b="1" dirty="0" smtClean="0">
                <a:solidFill>
                  <a:schemeClr val="accent6">
                    <a:lumMod val="50000"/>
                  </a:schemeClr>
                </a:solidFill>
              </a:rPr>
              <a:t>plan_name</a:t>
            </a:r>
            <a:r>
              <a:rPr lang="en-US" sz="2400" b="1" dirty="0">
                <a:solidFill>
                  <a:schemeClr val="accent6">
                    <a:lumMod val="50000"/>
                  </a:schemeClr>
                </a:solidFill>
              </a:rPr>
              <a:t>.</a:t>
            </a:r>
            <a:endParaRPr lang="en-US" sz="2400" b="1" dirty="0">
              <a:solidFill>
                <a:schemeClr val="accent6">
                  <a:lumMod val="50000"/>
                </a:schemeClr>
              </a:solidFill>
            </a:endParaRPr>
          </a:p>
        </p:txBody>
      </p:sp>
      <p:sp>
        <p:nvSpPr>
          <p:cNvPr id="10" name="TextBox 9"/>
          <p:cNvSpPr txBox="1"/>
          <p:nvPr/>
        </p:nvSpPr>
        <p:spPr>
          <a:xfrm>
            <a:off x="834592" y="1530177"/>
            <a:ext cx="2664296" cy="461665"/>
          </a:xfrm>
          <a:prstGeom prst="rect">
            <a:avLst/>
          </a:prstGeom>
          <a:noFill/>
        </p:spPr>
        <p:txBody>
          <a:bodyPr wrap="square" rtlCol="0">
            <a:spAutoFit/>
          </a:bodyPr>
          <a:lstStyle/>
          <a:p>
            <a:r>
              <a:rPr lang="en-US" sz="2400" b="1" dirty="0" smtClean="0"/>
              <a:t>SQL Query:</a:t>
            </a:r>
            <a:endParaRPr lang="en-US" sz="2400" b="1" dirty="0"/>
          </a:p>
        </p:txBody>
      </p:sp>
      <p:sp>
        <p:nvSpPr>
          <p:cNvPr id="11" name="TextBox 10"/>
          <p:cNvSpPr txBox="1"/>
          <p:nvPr/>
        </p:nvSpPr>
        <p:spPr>
          <a:xfrm>
            <a:off x="905074" y="2082784"/>
            <a:ext cx="4284476" cy="3416320"/>
          </a:xfrm>
          <a:prstGeom prst="rect">
            <a:avLst/>
          </a:prstGeom>
          <a:noFill/>
          <a:ln>
            <a:solidFill>
              <a:schemeClr val="accent6">
                <a:lumMod val="50000"/>
              </a:schemeClr>
            </a:solidFill>
          </a:ln>
        </p:spPr>
        <p:txBody>
          <a:bodyPr wrap="square" rtlCol="0">
            <a:spAutoFit/>
          </a:bodyPr>
          <a:lstStyle/>
          <a:p>
            <a:pPr>
              <a:lnSpc>
                <a:spcPct val="150000"/>
              </a:lnSpc>
            </a:pPr>
            <a:r>
              <a:rPr lang="en-US" b="1" dirty="0">
                <a:solidFill>
                  <a:schemeClr val="tx2">
                    <a:lumMod val="60000"/>
                    <a:lumOff val="40000"/>
                  </a:schemeClr>
                </a:solidFill>
              </a:rPr>
              <a:t>SELECT</a:t>
            </a:r>
            <a:r>
              <a:rPr lang="en-US" dirty="0"/>
              <a:t> </a:t>
            </a:r>
          </a:p>
          <a:p>
            <a:pPr>
              <a:lnSpc>
                <a:spcPct val="150000"/>
              </a:lnSpc>
            </a:pPr>
            <a:r>
              <a:rPr lang="en-US" dirty="0"/>
              <a:t> </a:t>
            </a:r>
            <a:r>
              <a:rPr lang="en-US" dirty="0" smtClean="0"/>
              <a:t>       </a:t>
            </a:r>
            <a:r>
              <a:rPr lang="en-US" dirty="0" err="1" smtClean="0"/>
              <a:t>s.plan_id</a:t>
            </a:r>
            <a:r>
              <a:rPr lang="en-US" dirty="0"/>
              <a:t>,</a:t>
            </a:r>
          </a:p>
          <a:p>
            <a:pPr>
              <a:lnSpc>
                <a:spcPct val="150000"/>
              </a:lnSpc>
            </a:pPr>
            <a:r>
              <a:rPr lang="en-US" dirty="0"/>
              <a:t>   </a:t>
            </a:r>
            <a:r>
              <a:rPr lang="en-US" dirty="0" smtClean="0"/>
              <a:t>     </a:t>
            </a:r>
            <a:r>
              <a:rPr lang="en-US" dirty="0" err="1"/>
              <a:t>p.plan_name</a:t>
            </a:r>
            <a:r>
              <a:rPr lang="en-US" dirty="0"/>
              <a:t>,</a:t>
            </a:r>
          </a:p>
          <a:p>
            <a:pPr>
              <a:lnSpc>
                <a:spcPct val="150000"/>
              </a:lnSpc>
            </a:pPr>
            <a:r>
              <a:rPr lang="en-US" dirty="0"/>
              <a:t>   </a:t>
            </a:r>
            <a:r>
              <a:rPr lang="en-US" dirty="0" smtClean="0"/>
              <a:t>     </a:t>
            </a:r>
            <a:r>
              <a:rPr lang="en-US" dirty="0"/>
              <a:t>count(</a:t>
            </a:r>
            <a:r>
              <a:rPr lang="en-US" dirty="0" err="1"/>
              <a:t>p.plan_name</a:t>
            </a:r>
            <a:r>
              <a:rPr lang="en-US" dirty="0"/>
              <a:t>) </a:t>
            </a:r>
            <a:r>
              <a:rPr lang="en-US" b="1" dirty="0">
                <a:solidFill>
                  <a:schemeClr val="tx2">
                    <a:lumMod val="60000"/>
                    <a:lumOff val="40000"/>
                  </a:schemeClr>
                </a:solidFill>
              </a:rPr>
              <a:t>as</a:t>
            </a:r>
            <a:r>
              <a:rPr lang="en-US" dirty="0"/>
              <a:t> </a:t>
            </a:r>
            <a:r>
              <a:rPr lang="en-US" dirty="0" err="1"/>
              <a:t>event_count</a:t>
            </a:r>
            <a:endParaRPr lang="en-US" dirty="0"/>
          </a:p>
          <a:p>
            <a:pPr>
              <a:lnSpc>
                <a:spcPct val="150000"/>
              </a:lnSpc>
            </a:pPr>
            <a:r>
              <a:rPr lang="en-US" b="1" dirty="0">
                <a:solidFill>
                  <a:schemeClr val="tx2">
                    <a:lumMod val="60000"/>
                    <a:lumOff val="40000"/>
                  </a:schemeClr>
                </a:solidFill>
              </a:rPr>
              <a:t>FROM</a:t>
            </a:r>
            <a:r>
              <a:rPr lang="en-US" dirty="0"/>
              <a:t> subscriptions s </a:t>
            </a:r>
            <a:r>
              <a:rPr lang="en-US" b="1" dirty="0">
                <a:solidFill>
                  <a:schemeClr val="tx2">
                    <a:lumMod val="60000"/>
                    <a:lumOff val="40000"/>
                  </a:schemeClr>
                </a:solidFill>
              </a:rPr>
              <a:t>INNER</a:t>
            </a:r>
            <a:r>
              <a:rPr lang="en-US" dirty="0"/>
              <a:t> </a:t>
            </a:r>
            <a:r>
              <a:rPr lang="en-US" b="1" dirty="0">
                <a:solidFill>
                  <a:schemeClr val="tx2">
                    <a:lumMod val="60000"/>
                    <a:lumOff val="40000"/>
                  </a:schemeClr>
                </a:solidFill>
              </a:rPr>
              <a:t>JOIN</a:t>
            </a:r>
            <a:r>
              <a:rPr lang="en-US" dirty="0"/>
              <a:t> plans p</a:t>
            </a:r>
          </a:p>
          <a:p>
            <a:pPr>
              <a:lnSpc>
                <a:spcPct val="150000"/>
              </a:lnSpc>
            </a:pPr>
            <a:r>
              <a:rPr lang="en-US" dirty="0"/>
              <a:t> </a:t>
            </a:r>
            <a:r>
              <a:rPr lang="en-US" dirty="0" smtClean="0"/>
              <a:t>       on </a:t>
            </a:r>
            <a:r>
              <a:rPr lang="en-US" dirty="0" err="1"/>
              <a:t>s.plan_id</a:t>
            </a:r>
            <a:r>
              <a:rPr lang="en-US" dirty="0"/>
              <a:t> = </a:t>
            </a:r>
            <a:r>
              <a:rPr lang="en-US" dirty="0" err="1"/>
              <a:t>p.plan_id</a:t>
            </a:r>
            <a:endParaRPr lang="en-US" dirty="0"/>
          </a:p>
          <a:p>
            <a:pPr>
              <a:lnSpc>
                <a:spcPct val="150000"/>
              </a:lnSpc>
            </a:pPr>
            <a:r>
              <a:rPr lang="en-US" dirty="0"/>
              <a:t> </a:t>
            </a:r>
            <a:r>
              <a:rPr lang="en-US" dirty="0" smtClean="0"/>
              <a:t>       </a:t>
            </a:r>
            <a:r>
              <a:rPr lang="en-US" b="1" dirty="0" smtClean="0">
                <a:solidFill>
                  <a:schemeClr val="tx2">
                    <a:lumMod val="60000"/>
                    <a:lumOff val="40000"/>
                  </a:schemeClr>
                </a:solidFill>
              </a:rPr>
              <a:t>WHERE</a:t>
            </a:r>
            <a:r>
              <a:rPr lang="en-US" dirty="0" smtClean="0"/>
              <a:t> </a:t>
            </a:r>
            <a:r>
              <a:rPr lang="en-US" b="1" dirty="0">
                <a:solidFill>
                  <a:schemeClr val="tx2">
                    <a:lumMod val="60000"/>
                    <a:lumOff val="40000"/>
                  </a:schemeClr>
                </a:solidFill>
              </a:rPr>
              <a:t>YEAR</a:t>
            </a:r>
            <a:r>
              <a:rPr lang="en-US" dirty="0"/>
              <a:t>(</a:t>
            </a:r>
            <a:r>
              <a:rPr lang="en-US" dirty="0" err="1"/>
              <a:t>s.start_date</a:t>
            </a:r>
            <a:r>
              <a:rPr lang="en-US" dirty="0"/>
              <a:t>) &gt; 2020</a:t>
            </a:r>
          </a:p>
          <a:p>
            <a:pPr>
              <a:lnSpc>
                <a:spcPct val="150000"/>
              </a:lnSpc>
            </a:pPr>
            <a:r>
              <a:rPr lang="en-US" b="1" dirty="0">
                <a:solidFill>
                  <a:schemeClr val="tx2">
                    <a:lumMod val="60000"/>
                    <a:lumOff val="40000"/>
                  </a:schemeClr>
                </a:solidFill>
              </a:rPr>
              <a:t>GROUP</a:t>
            </a:r>
            <a:r>
              <a:rPr lang="en-US" dirty="0"/>
              <a:t> </a:t>
            </a:r>
            <a:r>
              <a:rPr lang="en-US" b="1" dirty="0">
                <a:solidFill>
                  <a:schemeClr val="tx2">
                    <a:lumMod val="60000"/>
                    <a:lumOff val="40000"/>
                  </a:schemeClr>
                </a:solidFill>
              </a:rPr>
              <a:t>BY</a:t>
            </a:r>
            <a:r>
              <a:rPr lang="en-US" dirty="0"/>
              <a:t> </a:t>
            </a:r>
            <a:r>
              <a:rPr lang="en-US" dirty="0" err="1"/>
              <a:t>s.plan_id</a:t>
            </a:r>
            <a:r>
              <a:rPr lang="en-US" dirty="0"/>
              <a:t>, </a:t>
            </a:r>
            <a:r>
              <a:rPr lang="en-US" dirty="0" err="1"/>
              <a:t>p.plan_name</a:t>
            </a:r>
            <a:r>
              <a:rPr lang="en-US" dirty="0"/>
              <a:t>;</a:t>
            </a:r>
          </a:p>
        </p:txBody>
      </p:sp>
      <p:sp>
        <p:nvSpPr>
          <p:cNvPr id="12" name="Rectangle 11"/>
          <p:cNvSpPr/>
          <p:nvPr/>
        </p:nvSpPr>
        <p:spPr>
          <a:xfrm>
            <a:off x="-1" y="5917686"/>
            <a:ext cx="12187415" cy="936104"/>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6">
                    <a:lumMod val="50000"/>
                  </a:schemeClr>
                </a:solidFill>
              </a:rPr>
              <a:t>Insight: </a:t>
            </a:r>
            <a:r>
              <a:rPr lang="en-US" sz="2000" dirty="0">
                <a:solidFill>
                  <a:schemeClr val="accent6">
                    <a:lumMod val="50000"/>
                  </a:schemeClr>
                </a:solidFill>
              </a:rPr>
              <a:t>Post-2020, churn events dominate, indicating a considerable number of subscription cancellations. Pro monthly and Pro annual plans show sustained interest, while Basic monthly plan activations remain low.</a:t>
            </a:r>
          </a:p>
        </p:txBody>
      </p:sp>
      <p:sp>
        <p:nvSpPr>
          <p:cNvPr id="13" name="TextBox 12"/>
          <p:cNvSpPr txBox="1"/>
          <p:nvPr/>
        </p:nvSpPr>
        <p:spPr>
          <a:xfrm>
            <a:off x="7828393" y="1530177"/>
            <a:ext cx="3240360" cy="461665"/>
          </a:xfrm>
          <a:prstGeom prst="rect">
            <a:avLst/>
          </a:prstGeom>
          <a:noFill/>
        </p:spPr>
        <p:txBody>
          <a:bodyPr wrap="square" rtlCol="0">
            <a:spAutoFit/>
          </a:bodyPr>
          <a:lstStyle/>
          <a:p>
            <a:r>
              <a:rPr lang="en-US" sz="2400" b="1" dirty="0" smtClean="0"/>
              <a:t>Result:</a:t>
            </a:r>
            <a:endParaRPr lang="en-US" sz="2400" b="1" dirty="0"/>
          </a:p>
        </p:txBody>
      </p:sp>
      <p:pic>
        <p:nvPicPr>
          <p:cNvPr id="15" name="Picture 14"/>
          <p:cNvPicPr>
            <a:picLocks noChangeAspect="1"/>
          </p:cNvPicPr>
          <p:nvPr/>
        </p:nvPicPr>
        <p:blipFill>
          <a:blip r:embed="rId3"/>
          <a:stretch>
            <a:fillRect/>
          </a:stretch>
        </p:blipFill>
        <p:spPr>
          <a:xfrm>
            <a:off x="7917372" y="2116358"/>
            <a:ext cx="3419475" cy="1805584"/>
          </a:xfrm>
          <a:prstGeom prst="rect">
            <a:avLst/>
          </a:prstGeom>
          <a:ln>
            <a:solidFill>
              <a:schemeClr val="accent6">
                <a:lumMod val="50000"/>
              </a:schemeClr>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237589" y="1764692"/>
            <a:ext cx="4297017" cy="597352"/>
          </a:xfrm>
          <a:prstGeom prst="rect">
            <a:avLst/>
          </a:prstGeom>
        </p:spPr>
        <p:txBody>
          <a:bodyPr vert="horz" wrap="square" lIns="0" tIns="0" rIns="0" bIns="0" rtlCol="0">
            <a:spAutoFit/>
          </a:bodyPr>
          <a:lstStyle/>
          <a:p>
            <a:pPr marL="0" marR="0">
              <a:lnSpc>
                <a:spcPts val="4403"/>
              </a:lnSpc>
              <a:spcBef>
                <a:spcPts val="0"/>
              </a:spcBef>
              <a:spcAft>
                <a:spcPts val="0"/>
              </a:spcAft>
            </a:pPr>
            <a:r>
              <a:rPr sz="3600" b="1" spc="-10" dirty="0">
                <a:solidFill>
                  <a:srgbClr val="FFFFFF"/>
                </a:solidFill>
                <a:latin typeface="Calibri"/>
                <a:cs typeface="Calibri"/>
              </a:rPr>
              <a:t>Customer</a:t>
            </a:r>
            <a:r>
              <a:rPr sz="3600" b="1" spc="-654" dirty="0">
                <a:solidFill>
                  <a:srgbClr val="FFFFFF"/>
                </a:solidFill>
                <a:latin typeface="Calibri"/>
                <a:cs typeface="Calibri"/>
              </a:rPr>
              <a:t> </a:t>
            </a:r>
            <a:r>
              <a:rPr sz="3600" b="1" spc="-103" dirty="0">
                <a:solidFill>
                  <a:srgbClr val="FFFFFF"/>
                </a:solidFill>
                <a:latin typeface="Calibri"/>
                <a:cs typeface="Calibri"/>
              </a:rPr>
              <a:t>’s</a:t>
            </a:r>
            <a:r>
              <a:rPr sz="3600" b="1" spc="90" dirty="0">
                <a:solidFill>
                  <a:srgbClr val="FFFFFF"/>
                </a:solidFill>
                <a:latin typeface="Calibri"/>
                <a:cs typeface="Calibri"/>
              </a:rPr>
              <a:t> </a:t>
            </a:r>
            <a:r>
              <a:rPr sz="3600" b="1" dirty="0">
                <a:solidFill>
                  <a:srgbClr val="FFFFFF"/>
                </a:solidFill>
                <a:latin typeface="Calibri"/>
                <a:cs typeface="Calibri"/>
              </a:rPr>
              <a:t>Allocation</a:t>
            </a:r>
          </a:p>
        </p:txBody>
      </p:sp>
      <p:sp>
        <p:nvSpPr>
          <p:cNvPr id="5" name="object 5"/>
          <p:cNvSpPr txBox="1"/>
          <p:nvPr/>
        </p:nvSpPr>
        <p:spPr>
          <a:xfrm>
            <a:off x="6817614" y="1764692"/>
            <a:ext cx="4279289" cy="597352"/>
          </a:xfrm>
          <a:prstGeom prst="rect">
            <a:avLst/>
          </a:prstGeom>
        </p:spPr>
        <p:txBody>
          <a:bodyPr vert="horz" wrap="square" lIns="0" tIns="0" rIns="0" bIns="0" rtlCol="0">
            <a:spAutoFit/>
          </a:bodyPr>
          <a:lstStyle/>
          <a:p>
            <a:pPr marL="0" marR="0">
              <a:lnSpc>
                <a:spcPts val="4403"/>
              </a:lnSpc>
              <a:spcBef>
                <a:spcPts val="0"/>
              </a:spcBef>
              <a:spcAft>
                <a:spcPts val="0"/>
              </a:spcAft>
            </a:pPr>
            <a:r>
              <a:rPr sz="3600" b="1" dirty="0">
                <a:solidFill>
                  <a:srgbClr val="FFFFFF"/>
                </a:solidFill>
                <a:latin typeface="Calibri"/>
                <a:cs typeface="Calibri"/>
              </a:rPr>
              <a:t>Regional</a:t>
            </a:r>
            <a:r>
              <a:rPr sz="3600" b="1" spc="36" dirty="0">
                <a:solidFill>
                  <a:srgbClr val="FFFFFF"/>
                </a:solidFill>
                <a:latin typeface="Calibri"/>
                <a:cs typeface="Calibri"/>
              </a:rPr>
              <a:t> </a:t>
            </a:r>
            <a:r>
              <a:rPr sz="3600" b="1" spc="-16" dirty="0">
                <a:solidFill>
                  <a:srgbClr val="FFFFFF"/>
                </a:solidFill>
                <a:latin typeface="Calibri"/>
                <a:cs typeface="Calibri"/>
              </a:rPr>
              <a:t>Transactions</a:t>
            </a:r>
          </a:p>
        </p:txBody>
      </p:sp>
      <p:sp>
        <p:nvSpPr>
          <p:cNvPr id="7" name="object 7"/>
          <p:cNvSpPr txBox="1"/>
          <p:nvPr/>
        </p:nvSpPr>
        <p:spPr>
          <a:xfrm>
            <a:off x="4915662" y="2673821"/>
            <a:ext cx="542664" cy="351414"/>
          </a:xfrm>
          <a:prstGeom prst="rect">
            <a:avLst/>
          </a:prstGeom>
        </p:spPr>
        <p:txBody>
          <a:bodyPr vert="horz" wrap="square" lIns="0" tIns="0" rIns="0" bIns="0" rtlCol="0">
            <a:spAutoFit/>
          </a:bodyPr>
          <a:lstStyle/>
          <a:p>
            <a:pPr marL="0" marR="0">
              <a:lnSpc>
                <a:spcPts val="2467"/>
              </a:lnSpc>
              <a:spcBef>
                <a:spcPts val="0"/>
              </a:spcBef>
              <a:spcAft>
                <a:spcPts val="0"/>
              </a:spcAft>
            </a:pPr>
            <a:r>
              <a:rPr sz="2000" b="1" dirty="0">
                <a:solidFill>
                  <a:srgbClr val="FFFFFF"/>
                </a:solidFill>
                <a:latin typeface="Calibri"/>
                <a:cs typeface="Calibri"/>
              </a:rPr>
              <a:t>110</a:t>
            </a:r>
          </a:p>
        </p:txBody>
      </p:sp>
      <p:sp>
        <p:nvSpPr>
          <p:cNvPr id="9" name="object 9"/>
          <p:cNvSpPr txBox="1"/>
          <p:nvPr/>
        </p:nvSpPr>
        <p:spPr>
          <a:xfrm>
            <a:off x="10480517" y="2673821"/>
            <a:ext cx="542664" cy="351414"/>
          </a:xfrm>
          <a:prstGeom prst="rect">
            <a:avLst/>
          </a:prstGeom>
        </p:spPr>
        <p:txBody>
          <a:bodyPr vert="horz" wrap="square" lIns="0" tIns="0" rIns="0" bIns="0" rtlCol="0">
            <a:spAutoFit/>
          </a:bodyPr>
          <a:lstStyle/>
          <a:p>
            <a:pPr marL="0" marR="0">
              <a:lnSpc>
                <a:spcPts val="2467"/>
              </a:lnSpc>
              <a:spcBef>
                <a:spcPts val="0"/>
              </a:spcBef>
              <a:spcAft>
                <a:spcPts val="0"/>
              </a:spcAft>
            </a:pPr>
            <a:r>
              <a:rPr sz="2000" b="1" dirty="0">
                <a:solidFill>
                  <a:srgbClr val="FFFFFF"/>
                </a:solidFill>
                <a:latin typeface="Calibri"/>
                <a:cs typeface="Calibri"/>
              </a:rPr>
              <a:t>726</a:t>
            </a:r>
          </a:p>
        </p:txBody>
      </p:sp>
      <p:sp>
        <p:nvSpPr>
          <p:cNvPr id="23" name="object 1"/>
          <p:cNvSpPr/>
          <p:nvPr/>
        </p:nvSpPr>
        <p:spPr>
          <a:xfrm>
            <a:off x="0" y="0"/>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24" name="object 4"/>
          <p:cNvSpPr txBox="1"/>
          <p:nvPr/>
        </p:nvSpPr>
        <p:spPr>
          <a:xfrm>
            <a:off x="2351913" y="1847086"/>
            <a:ext cx="8190835" cy="421782"/>
          </a:xfrm>
          <a:prstGeom prst="rect">
            <a:avLst/>
          </a:prstGeom>
        </p:spPr>
        <p:txBody>
          <a:bodyPr vert="horz" wrap="square" lIns="0" tIns="0" rIns="0" bIns="0" rtlCol="0">
            <a:spAutoFit/>
          </a:body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25" name="object 5"/>
          <p:cNvSpPr txBox="1"/>
          <p:nvPr/>
        </p:nvSpPr>
        <p:spPr>
          <a:xfrm>
            <a:off x="2359683" y="3260648"/>
            <a:ext cx="8183065" cy="421782"/>
          </a:xfrm>
          <a:prstGeom prst="rect">
            <a:avLst/>
          </a:prstGeom>
        </p:spPr>
        <p:txBody>
          <a:bodyPr vert="horz" wrap="square" lIns="0" tIns="0" rIns="0" bIns="0" rtlCol="0">
            <a:spAutoFit/>
          </a:bodyPr>
          <a:lstStyle/>
          <a:p>
            <a:pPr marL="0" marR="0">
              <a:lnSpc>
                <a:spcPts val="3430"/>
              </a:lnSpc>
              <a:spcBef>
                <a:spcPts val="0"/>
              </a:spcBef>
              <a:spcAft>
                <a:spcPts val="0"/>
              </a:spcAft>
            </a:pPr>
            <a:endParaRPr sz="2800" spc="-23" dirty="0">
              <a:solidFill>
                <a:srgbClr val="000000"/>
              </a:solidFill>
              <a:latin typeface="Calibri"/>
              <a:cs typeface="Calibri"/>
            </a:endParaRPr>
          </a:p>
        </p:txBody>
      </p:sp>
      <p:sp>
        <p:nvSpPr>
          <p:cNvPr id="26" name="object 6"/>
          <p:cNvSpPr txBox="1"/>
          <p:nvPr/>
        </p:nvSpPr>
        <p:spPr>
          <a:xfrm>
            <a:off x="2351913" y="4658739"/>
            <a:ext cx="7096660" cy="421782"/>
          </a:xfrm>
          <a:prstGeom prst="rect">
            <a:avLst/>
          </a:prstGeom>
        </p:spPr>
        <p:txBody>
          <a:bodyPr vert="horz" wrap="square" lIns="0" tIns="0" rIns="0" bIns="0" rtlCol="0">
            <a:spAutoFit/>
          </a:body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27" name="object 1"/>
          <p:cNvSpPr/>
          <p:nvPr/>
        </p:nvSpPr>
        <p:spPr>
          <a:xfrm>
            <a:off x="8114" y="1429"/>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28" name="TextBox 27"/>
          <p:cNvSpPr txBox="1"/>
          <p:nvPr/>
        </p:nvSpPr>
        <p:spPr>
          <a:xfrm>
            <a:off x="463639" y="370329"/>
            <a:ext cx="10873208" cy="830997"/>
          </a:xfrm>
          <a:prstGeom prst="rect">
            <a:avLst/>
          </a:prstGeom>
          <a:noFill/>
        </p:spPr>
        <p:txBody>
          <a:bodyPr wrap="square" rtlCol="0">
            <a:spAutoFit/>
          </a:bodyPr>
          <a:lstStyle/>
          <a:p>
            <a:r>
              <a:rPr lang="en-US" sz="2400" b="1" dirty="0">
                <a:solidFill>
                  <a:schemeClr val="accent6">
                    <a:lumMod val="50000"/>
                  </a:schemeClr>
                </a:solidFill>
              </a:rPr>
              <a:t>4. What is the customer count and percentage of customers who have churned rounded to 1 decimal place? </a:t>
            </a:r>
            <a:endParaRPr lang="en-US" sz="3200" b="1" dirty="0">
              <a:solidFill>
                <a:schemeClr val="accent6">
                  <a:lumMod val="50000"/>
                </a:schemeClr>
              </a:solidFill>
            </a:endParaRPr>
          </a:p>
        </p:txBody>
      </p:sp>
      <p:sp>
        <p:nvSpPr>
          <p:cNvPr id="29" name="TextBox 28"/>
          <p:cNvSpPr txBox="1"/>
          <p:nvPr/>
        </p:nvSpPr>
        <p:spPr>
          <a:xfrm>
            <a:off x="196419" y="2169139"/>
            <a:ext cx="1768914" cy="461665"/>
          </a:xfrm>
          <a:prstGeom prst="rect">
            <a:avLst/>
          </a:prstGeom>
          <a:noFill/>
        </p:spPr>
        <p:txBody>
          <a:bodyPr wrap="square" rtlCol="0">
            <a:spAutoFit/>
          </a:bodyPr>
          <a:lstStyle/>
          <a:p>
            <a:r>
              <a:rPr lang="en-US" sz="2400" b="1" dirty="0" smtClean="0"/>
              <a:t>SQL Query:</a:t>
            </a:r>
            <a:endParaRPr lang="en-US" sz="2400" b="1" dirty="0"/>
          </a:p>
        </p:txBody>
      </p:sp>
      <p:sp>
        <p:nvSpPr>
          <p:cNvPr id="30" name="TextBox 29"/>
          <p:cNvSpPr txBox="1"/>
          <p:nvPr/>
        </p:nvSpPr>
        <p:spPr>
          <a:xfrm>
            <a:off x="1769170" y="1674865"/>
            <a:ext cx="9865096" cy="1569660"/>
          </a:xfrm>
          <a:prstGeom prst="rect">
            <a:avLst/>
          </a:prstGeom>
          <a:noFill/>
          <a:ln>
            <a:solidFill>
              <a:schemeClr val="accent6">
                <a:lumMod val="50000"/>
              </a:schemeClr>
            </a:solidFill>
          </a:ln>
        </p:spPr>
        <p:txBody>
          <a:bodyPr wrap="square" rtlCol="0">
            <a:spAutoFit/>
          </a:bodyPr>
          <a:lstStyle/>
          <a:p>
            <a:r>
              <a:rPr lang="en-US" sz="1600" b="1" dirty="0">
                <a:solidFill>
                  <a:schemeClr val="tx2">
                    <a:lumMod val="60000"/>
                    <a:lumOff val="40000"/>
                  </a:schemeClr>
                </a:solidFill>
              </a:rPr>
              <a:t>SELECT 	</a:t>
            </a:r>
            <a:endParaRPr lang="en-US" sz="1600" b="1" dirty="0" smtClean="0">
              <a:solidFill>
                <a:schemeClr val="tx2">
                  <a:lumMod val="60000"/>
                  <a:lumOff val="40000"/>
                </a:schemeClr>
              </a:solidFill>
            </a:endParaRPr>
          </a:p>
          <a:p>
            <a:r>
              <a:rPr lang="en-US" sz="1600" b="1" dirty="0">
                <a:solidFill>
                  <a:schemeClr val="tx2">
                    <a:lumMod val="60000"/>
                    <a:lumOff val="40000"/>
                  </a:schemeClr>
                </a:solidFill>
              </a:rPr>
              <a:t> </a:t>
            </a:r>
            <a:r>
              <a:rPr lang="en-US" sz="1600" b="1" dirty="0" smtClean="0">
                <a:solidFill>
                  <a:schemeClr val="tx2">
                    <a:lumMod val="60000"/>
                    <a:lumOff val="40000"/>
                  </a:schemeClr>
                </a:solidFill>
              </a:rPr>
              <a:t>       COUNT</a:t>
            </a:r>
            <a:r>
              <a:rPr lang="en-US" sz="1600" dirty="0" smtClean="0"/>
              <a:t>(</a:t>
            </a:r>
            <a:r>
              <a:rPr lang="en-US" sz="1600" b="1" dirty="0" smtClean="0">
                <a:solidFill>
                  <a:schemeClr val="tx2">
                    <a:lumMod val="60000"/>
                    <a:lumOff val="40000"/>
                  </a:schemeClr>
                </a:solidFill>
              </a:rPr>
              <a:t>DISTINCT </a:t>
            </a:r>
            <a:r>
              <a:rPr lang="en-US" sz="1600" dirty="0"/>
              <a:t>customer_id) </a:t>
            </a:r>
            <a:r>
              <a:rPr lang="en-US" sz="1600" b="1" dirty="0">
                <a:solidFill>
                  <a:schemeClr val="tx2">
                    <a:lumMod val="60000"/>
                    <a:lumOff val="40000"/>
                  </a:schemeClr>
                </a:solidFill>
              </a:rPr>
              <a:t>as </a:t>
            </a:r>
            <a:r>
              <a:rPr lang="en-US" sz="1600" dirty="0" err="1"/>
              <a:t>customer_count</a:t>
            </a:r>
            <a:r>
              <a:rPr lang="en-US" sz="1600" b="1" dirty="0">
                <a:solidFill>
                  <a:schemeClr val="tx2">
                    <a:lumMod val="60000"/>
                    <a:lumOff val="40000"/>
                  </a:schemeClr>
                </a:solidFill>
              </a:rPr>
              <a:t>,     </a:t>
            </a:r>
            <a:endParaRPr lang="en-US" sz="1600" b="1" dirty="0" smtClean="0">
              <a:solidFill>
                <a:schemeClr val="tx2">
                  <a:lumMod val="60000"/>
                  <a:lumOff val="40000"/>
                </a:schemeClr>
              </a:solidFill>
            </a:endParaRPr>
          </a:p>
          <a:p>
            <a:r>
              <a:rPr lang="en-US" sz="1600" b="1" dirty="0">
                <a:solidFill>
                  <a:schemeClr val="tx2">
                    <a:lumMod val="60000"/>
                    <a:lumOff val="40000"/>
                  </a:schemeClr>
                </a:solidFill>
              </a:rPr>
              <a:t> </a:t>
            </a:r>
            <a:r>
              <a:rPr lang="en-US" sz="1600" b="1" dirty="0" smtClean="0">
                <a:solidFill>
                  <a:schemeClr val="tx2">
                    <a:lumMod val="60000"/>
                    <a:lumOff val="40000"/>
                  </a:schemeClr>
                </a:solidFill>
              </a:rPr>
              <a:t>       ROUND</a:t>
            </a:r>
            <a:r>
              <a:rPr lang="en-US" sz="1600" dirty="0"/>
              <a:t>((</a:t>
            </a:r>
            <a:r>
              <a:rPr lang="en-US" sz="1600" b="1" dirty="0">
                <a:solidFill>
                  <a:schemeClr val="tx2">
                    <a:lumMod val="60000"/>
                    <a:lumOff val="40000"/>
                  </a:schemeClr>
                </a:solidFill>
              </a:rPr>
              <a:t>count</a:t>
            </a:r>
            <a:r>
              <a:rPr lang="en-US" sz="1600" dirty="0"/>
              <a:t>(</a:t>
            </a:r>
            <a:r>
              <a:rPr lang="en-US" sz="1600" b="1" dirty="0">
                <a:solidFill>
                  <a:schemeClr val="tx2">
                    <a:lumMod val="60000"/>
                    <a:lumOff val="40000"/>
                  </a:schemeClr>
                </a:solidFill>
              </a:rPr>
              <a:t>DISTINCT </a:t>
            </a:r>
            <a:r>
              <a:rPr lang="en-US" sz="1600" dirty="0"/>
              <a:t>customer_id</a:t>
            </a:r>
            <a:r>
              <a:rPr lang="en-US" sz="1600" dirty="0" smtClean="0"/>
              <a:t>)/(</a:t>
            </a:r>
            <a:r>
              <a:rPr lang="en-US" sz="1600" b="1" dirty="0">
                <a:solidFill>
                  <a:schemeClr val="tx2">
                    <a:lumMod val="60000"/>
                    <a:lumOff val="40000"/>
                  </a:schemeClr>
                </a:solidFill>
              </a:rPr>
              <a:t>SELECT COUNT(DISTINCT </a:t>
            </a:r>
            <a:r>
              <a:rPr lang="en-US" sz="1600" dirty="0"/>
              <a:t>customer_id)</a:t>
            </a:r>
            <a:r>
              <a:rPr lang="en-US" sz="1600" b="1" dirty="0">
                <a:solidFill>
                  <a:schemeClr val="tx2">
                    <a:lumMod val="60000"/>
                    <a:lumOff val="40000"/>
                  </a:schemeClr>
                </a:solidFill>
              </a:rPr>
              <a:t> FROM </a:t>
            </a:r>
            <a:r>
              <a:rPr lang="en-US" sz="1600" dirty="0"/>
              <a:t>subscriptions)) * 100, 1) </a:t>
            </a:r>
            <a:endParaRPr lang="en-US" sz="1600" dirty="0" smtClean="0"/>
          </a:p>
          <a:p>
            <a:r>
              <a:rPr lang="en-US" sz="1600" dirty="0"/>
              <a:t> </a:t>
            </a:r>
            <a:r>
              <a:rPr lang="en-US" sz="1600" dirty="0" smtClean="0"/>
              <a:t>       </a:t>
            </a:r>
            <a:r>
              <a:rPr lang="en-US" sz="1600" b="1" dirty="0" smtClean="0">
                <a:solidFill>
                  <a:schemeClr val="tx2">
                    <a:lumMod val="60000"/>
                    <a:lumOff val="40000"/>
                  </a:schemeClr>
                </a:solidFill>
              </a:rPr>
              <a:t>AS</a:t>
            </a:r>
            <a:r>
              <a:rPr lang="en-US" sz="1600" dirty="0" smtClean="0"/>
              <a:t> percentage</a:t>
            </a:r>
          </a:p>
          <a:p>
            <a:r>
              <a:rPr lang="en-US" sz="1600" dirty="0" smtClean="0"/>
              <a:t>from </a:t>
            </a:r>
            <a:r>
              <a:rPr lang="en-US" sz="1600" dirty="0"/>
              <a:t>subscriptions </a:t>
            </a:r>
            <a:r>
              <a:rPr lang="en-US" sz="1600" b="1" dirty="0">
                <a:solidFill>
                  <a:schemeClr val="tx2">
                    <a:lumMod val="60000"/>
                    <a:lumOff val="40000"/>
                  </a:schemeClr>
                </a:solidFill>
              </a:rPr>
              <a:t>	</a:t>
            </a:r>
            <a:endParaRPr lang="en-US" sz="1600" b="1" dirty="0" smtClean="0">
              <a:solidFill>
                <a:schemeClr val="tx2">
                  <a:lumMod val="60000"/>
                  <a:lumOff val="40000"/>
                </a:schemeClr>
              </a:solidFill>
            </a:endParaRPr>
          </a:p>
          <a:p>
            <a:r>
              <a:rPr lang="en-US" sz="1600" b="1" dirty="0" smtClean="0">
                <a:solidFill>
                  <a:schemeClr val="tx2">
                    <a:lumMod val="60000"/>
                    <a:lumOff val="40000"/>
                  </a:schemeClr>
                </a:solidFill>
              </a:rPr>
              <a:t>        WHERE </a:t>
            </a:r>
            <a:r>
              <a:rPr lang="en-US" sz="1600" dirty="0" err="1"/>
              <a:t>plan_id</a:t>
            </a:r>
            <a:r>
              <a:rPr lang="en-US" sz="1600" dirty="0"/>
              <a:t>=4;</a:t>
            </a:r>
            <a:endParaRPr lang="en-US" sz="1600" dirty="0"/>
          </a:p>
        </p:txBody>
      </p:sp>
      <p:sp>
        <p:nvSpPr>
          <p:cNvPr id="31" name="Rectangle 30"/>
          <p:cNvSpPr/>
          <p:nvPr/>
        </p:nvSpPr>
        <p:spPr>
          <a:xfrm>
            <a:off x="-1" y="5917686"/>
            <a:ext cx="12187415" cy="936104"/>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6">
                    <a:lumMod val="50000"/>
                  </a:schemeClr>
                </a:solidFill>
              </a:rPr>
              <a:t>Insight: </a:t>
            </a:r>
            <a:r>
              <a:rPr lang="en-US" sz="2000" dirty="0" smtClean="0">
                <a:solidFill>
                  <a:schemeClr val="accent6">
                    <a:lumMod val="50000"/>
                  </a:schemeClr>
                </a:solidFill>
              </a:rPr>
              <a:t>Approximately </a:t>
            </a:r>
            <a:r>
              <a:rPr lang="en-US" sz="2000" dirty="0">
                <a:solidFill>
                  <a:schemeClr val="accent6">
                    <a:lumMod val="50000"/>
                  </a:schemeClr>
                </a:solidFill>
              </a:rPr>
              <a:t>30.7% of Foodie-</a:t>
            </a:r>
            <a:r>
              <a:rPr lang="en-US" sz="2000" dirty="0" err="1">
                <a:solidFill>
                  <a:schemeClr val="accent6">
                    <a:lumMod val="50000"/>
                  </a:schemeClr>
                </a:solidFill>
              </a:rPr>
              <a:t>Fi's</a:t>
            </a:r>
            <a:r>
              <a:rPr lang="en-US" sz="2000" dirty="0">
                <a:solidFill>
                  <a:schemeClr val="accent6">
                    <a:lumMod val="50000"/>
                  </a:schemeClr>
                </a:solidFill>
              </a:rPr>
              <a:t> customer base, totaling 307 customers, have churned from the subscription service, indicating a noteworthy churn rate requiring attention.</a:t>
            </a:r>
          </a:p>
        </p:txBody>
      </p:sp>
      <p:sp>
        <p:nvSpPr>
          <p:cNvPr id="32" name="TextBox 31"/>
          <p:cNvSpPr txBox="1"/>
          <p:nvPr/>
        </p:nvSpPr>
        <p:spPr>
          <a:xfrm>
            <a:off x="573740" y="4135635"/>
            <a:ext cx="1195430" cy="461665"/>
          </a:xfrm>
          <a:prstGeom prst="rect">
            <a:avLst/>
          </a:prstGeom>
          <a:noFill/>
        </p:spPr>
        <p:txBody>
          <a:bodyPr wrap="square" rtlCol="0">
            <a:spAutoFit/>
          </a:bodyPr>
          <a:lstStyle/>
          <a:p>
            <a:r>
              <a:rPr lang="en-US" sz="2400" b="1" dirty="0" smtClean="0"/>
              <a:t>Result:</a:t>
            </a:r>
            <a:endParaRPr lang="en-US" sz="2400" b="1" dirty="0"/>
          </a:p>
        </p:txBody>
      </p:sp>
      <p:pic>
        <p:nvPicPr>
          <p:cNvPr id="34" name="Picture 33"/>
          <p:cNvPicPr>
            <a:picLocks noChangeAspect="1"/>
          </p:cNvPicPr>
          <p:nvPr/>
        </p:nvPicPr>
        <p:blipFill>
          <a:blip r:embed="rId3"/>
          <a:stretch>
            <a:fillRect/>
          </a:stretch>
        </p:blipFill>
        <p:spPr>
          <a:xfrm>
            <a:off x="1769170" y="4005246"/>
            <a:ext cx="3582544" cy="1035579"/>
          </a:xfrm>
          <a:prstGeom prst="rect">
            <a:avLst/>
          </a:prstGeom>
          <a:ln>
            <a:solidFill>
              <a:schemeClr val="accent6">
                <a:lumMod val="50000"/>
              </a:schemeClr>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0" y="0"/>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object 4"/>
          <p:cNvSpPr txBox="1"/>
          <p:nvPr/>
        </p:nvSpPr>
        <p:spPr>
          <a:xfrm>
            <a:off x="2351913" y="1847086"/>
            <a:ext cx="8190835" cy="421782"/>
          </a:xfrm>
          <a:prstGeom prst="rect">
            <a:avLst/>
          </a:prstGeom>
        </p:spPr>
        <p:txBody>
          <a:bodyPr vert="horz" wrap="square" lIns="0" tIns="0" rIns="0" bIns="0" rtlCol="0">
            <a:spAutoFit/>
          </a:body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6" name="object 5"/>
          <p:cNvSpPr txBox="1"/>
          <p:nvPr/>
        </p:nvSpPr>
        <p:spPr>
          <a:xfrm>
            <a:off x="2359683" y="3260648"/>
            <a:ext cx="8183065" cy="421782"/>
          </a:xfrm>
          <a:prstGeom prst="rect">
            <a:avLst/>
          </a:prstGeom>
        </p:spPr>
        <p:txBody>
          <a:bodyPr vert="horz" wrap="square" lIns="0" tIns="0" rIns="0" bIns="0" rtlCol="0">
            <a:spAutoFit/>
          </a:bodyPr>
          <a:lstStyle/>
          <a:p>
            <a:pPr marL="0" marR="0">
              <a:lnSpc>
                <a:spcPts val="3430"/>
              </a:lnSpc>
              <a:spcBef>
                <a:spcPts val="0"/>
              </a:spcBef>
              <a:spcAft>
                <a:spcPts val="0"/>
              </a:spcAft>
            </a:pPr>
            <a:endParaRPr sz="2800" spc="-23" dirty="0">
              <a:solidFill>
                <a:srgbClr val="000000"/>
              </a:solidFill>
              <a:latin typeface="Calibri"/>
              <a:cs typeface="Calibri"/>
            </a:endParaRPr>
          </a:p>
        </p:txBody>
      </p:sp>
      <p:sp>
        <p:nvSpPr>
          <p:cNvPr id="7" name="object 6"/>
          <p:cNvSpPr txBox="1"/>
          <p:nvPr/>
        </p:nvSpPr>
        <p:spPr>
          <a:xfrm>
            <a:off x="2351913" y="4658739"/>
            <a:ext cx="7096660" cy="421782"/>
          </a:xfrm>
          <a:prstGeom prst="rect">
            <a:avLst/>
          </a:prstGeom>
        </p:spPr>
        <p:txBody>
          <a:bodyPr vert="horz" wrap="square" lIns="0" tIns="0" rIns="0" bIns="0" rtlCol="0">
            <a:spAutoFit/>
          </a:body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8" name="object 1"/>
          <p:cNvSpPr/>
          <p:nvPr/>
        </p:nvSpPr>
        <p:spPr>
          <a:xfrm>
            <a:off x="8115" y="0"/>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9" name="TextBox 8"/>
          <p:cNvSpPr txBox="1"/>
          <p:nvPr/>
        </p:nvSpPr>
        <p:spPr>
          <a:xfrm>
            <a:off x="463639" y="370329"/>
            <a:ext cx="10873208" cy="830997"/>
          </a:xfrm>
          <a:prstGeom prst="rect">
            <a:avLst/>
          </a:prstGeom>
          <a:noFill/>
        </p:spPr>
        <p:txBody>
          <a:bodyPr wrap="square" rtlCol="0">
            <a:spAutoFit/>
          </a:bodyPr>
          <a:lstStyle/>
          <a:p>
            <a:r>
              <a:rPr lang="en-US" sz="2400" b="1" dirty="0">
                <a:solidFill>
                  <a:schemeClr val="accent6">
                    <a:lumMod val="50000"/>
                  </a:schemeClr>
                </a:solidFill>
              </a:rPr>
              <a:t>5. How many customers have churned straight after their initial free trial - what percentage is this rounded to the nearest whole number? </a:t>
            </a:r>
            <a:endParaRPr lang="en-US" sz="3200" b="1" dirty="0">
              <a:solidFill>
                <a:schemeClr val="accent6">
                  <a:lumMod val="50000"/>
                </a:schemeClr>
              </a:solidFill>
            </a:endParaRPr>
          </a:p>
        </p:txBody>
      </p:sp>
      <p:sp>
        <p:nvSpPr>
          <p:cNvPr id="10" name="TextBox 9"/>
          <p:cNvSpPr txBox="1"/>
          <p:nvPr/>
        </p:nvSpPr>
        <p:spPr>
          <a:xfrm>
            <a:off x="554821" y="2386618"/>
            <a:ext cx="2664296" cy="461665"/>
          </a:xfrm>
          <a:prstGeom prst="rect">
            <a:avLst/>
          </a:prstGeom>
          <a:noFill/>
        </p:spPr>
        <p:txBody>
          <a:bodyPr wrap="square" rtlCol="0">
            <a:spAutoFit/>
          </a:bodyPr>
          <a:lstStyle/>
          <a:p>
            <a:r>
              <a:rPr lang="en-US" sz="2400" b="1" dirty="0" smtClean="0"/>
              <a:t>SQL Query:</a:t>
            </a:r>
            <a:endParaRPr lang="en-US" sz="2400" b="1" dirty="0"/>
          </a:p>
        </p:txBody>
      </p:sp>
      <p:sp>
        <p:nvSpPr>
          <p:cNvPr id="11" name="TextBox 10"/>
          <p:cNvSpPr txBox="1"/>
          <p:nvPr/>
        </p:nvSpPr>
        <p:spPr>
          <a:xfrm>
            <a:off x="2234155" y="1557141"/>
            <a:ext cx="8229340" cy="2308324"/>
          </a:xfrm>
          <a:prstGeom prst="rect">
            <a:avLst/>
          </a:prstGeom>
          <a:noFill/>
          <a:ln>
            <a:solidFill>
              <a:schemeClr val="accent6">
                <a:lumMod val="50000"/>
              </a:schemeClr>
            </a:solidFill>
          </a:ln>
        </p:spPr>
        <p:txBody>
          <a:bodyPr wrap="square" rtlCol="0">
            <a:spAutoFit/>
          </a:bodyPr>
          <a:lstStyle/>
          <a:p>
            <a:r>
              <a:rPr lang="en-US" b="1" dirty="0">
                <a:solidFill>
                  <a:schemeClr val="tx2">
                    <a:lumMod val="60000"/>
                    <a:lumOff val="40000"/>
                  </a:schemeClr>
                </a:solidFill>
              </a:rPr>
              <a:t>WITH </a:t>
            </a:r>
            <a:r>
              <a:rPr lang="en-US" dirty="0" err="1"/>
              <a:t>cte_churn</a:t>
            </a:r>
            <a:r>
              <a:rPr lang="en-US" b="1" dirty="0">
                <a:solidFill>
                  <a:schemeClr val="tx2">
                    <a:lumMod val="60000"/>
                    <a:lumOff val="40000"/>
                  </a:schemeClr>
                </a:solidFill>
              </a:rPr>
              <a:t> AS </a:t>
            </a:r>
            <a:r>
              <a:rPr lang="en-US" dirty="0"/>
              <a:t>(</a:t>
            </a:r>
            <a:r>
              <a:rPr lang="en-US" b="1" dirty="0">
                <a:solidFill>
                  <a:schemeClr val="tx2">
                    <a:lumMod val="60000"/>
                    <a:lumOff val="40000"/>
                  </a:schemeClr>
                </a:solidFill>
              </a:rPr>
              <a:t>	</a:t>
            </a:r>
            <a:endParaRPr lang="en-US" b="1" dirty="0" smtClean="0">
              <a:solidFill>
                <a:schemeClr val="tx2">
                  <a:lumMod val="60000"/>
                  <a:lumOff val="40000"/>
                </a:schemeClr>
              </a:solidFill>
            </a:endParaRPr>
          </a:p>
          <a:p>
            <a:r>
              <a:rPr lang="en-US" b="1" dirty="0">
                <a:solidFill>
                  <a:schemeClr val="tx2">
                    <a:lumMod val="60000"/>
                    <a:lumOff val="40000"/>
                  </a:schemeClr>
                </a:solidFill>
              </a:rPr>
              <a:t> </a:t>
            </a:r>
            <a:r>
              <a:rPr lang="en-US" b="1" dirty="0" smtClean="0">
                <a:solidFill>
                  <a:schemeClr val="tx2">
                    <a:lumMod val="60000"/>
                    <a:lumOff val="40000"/>
                  </a:schemeClr>
                </a:solidFill>
              </a:rPr>
              <a:t>       SELECT </a:t>
            </a:r>
            <a:r>
              <a:rPr lang="en-US" dirty="0"/>
              <a:t>*,</a:t>
            </a:r>
            <a:r>
              <a:rPr lang="en-US" b="1" dirty="0">
                <a:solidFill>
                  <a:schemeClr val="tx2">
                    <a:lumMod val="60000"/>
                    <a:lumOff val="40000"/>
                  </a:schemeClr>
                </a:solidFill>
              </a:rPr>
              <a:t> LAG</a:t>
            </a:r>
            <a:r>
              <a:rPr lang="en-US" dirty="0"/>
              <a:t>(</a:t>
            </a:r>
            <a:r>
              <a:rPr lang="en-US" dirty="0" err="1"/>
              <a:t>plan_id</a:t>
            </a:r>
            <a:r>
              <a:rPr lang="en-US" dirty="0"/>
              <a:t>, 1)  </a:t>
            </a:r>
            <a:r>
              <a:rPr lang="en-US" b="1" dirty="0">
                <a:solidFill>
                  <a:schemeClr val="tx2">
                    <a:lumMod val="60000"/>
                    <a:lumOff val="40000"/>
                  </a:schemeClr>
                </a:solidFill>
              </a:rPr>
              <a:t>OVER(PARTITION </a:t>
            </a:r>
            <a:r>
              <a:rPr lang="en-US" dirty="0"/>
              <a:t>BY customer_id)</a:t>
            </a:r>
            <a:r>
              <a:rPr lang="en-US" b="1" dirty="0">
                <a:solidFill>
                  <a:schemeClr val="tx2">
                    <a:lumMod val="60000"/>
                    <a:lumOff val="40000"/>
                  </a:schemeClr>
                </a:solidFill>
              </a:rPr>
              <a:t> AS </a:t>
            </a:r>
            <a:r>
              <a:rPr lang="en-US" dirty="0" err="1" smtClean="0"/>
              <a:t>prev_plan</a:t>
            </a:r>
            <a:endParaRPr lang="en-US" b="1" dirty="0" smtClean="0">
              <a:solidFill>
                <a:schemeClr val="tx2">
                  <a:lumMod val="60000"/>
                  <a:lumOff val="40000"/>
                </a:schemeClr>
              </a:solidFill>
            </a:endParaRPr>
          </a:p>
          <a:p>
            <a:r>
              <a:rPr lang="en-US" b="1" dirty="0" smtClean="0">
                <a:solidFill>
                  <a:schemeClr val="tx2">
                    <a:lumMod val="60000"/>
                    <a:lumOff val="40000"/>
                  </a:schemeClr>
                </a:solidFill>
              </a:rPr>
              <a:t>        FROM </a:t>
            </a:r>
            <a:r>
              <a:rPr lang="en-US" dirty="0"/>
              <a:t>subscriptions</a:t>
            </a:r>
            <a:r>
              <a:rPr lang="en-US" dirty="0" smtClean="0"/>
              <a:t>)</a:t>
            </a:r>
          </a:p>
          <a:p>
            <a:r>
              <a:rPr lang="en-US" b="1" dirty="0" smtClean="0">
                <a:solidFill>
                  <a:schemeClr val="tx2">
                    <a:lumMod val="60000"/>
                    <a:lumOff val="40000"/>
                  </a:schemeClr>
                </a:solidFill>
              </a:rPr>
              <a:t>SELECT</a:t>
            </a:r>
            <a:r>
              <a:rPr lang="en-US" b="1" dirty="0">
                <a:solidFill>
                  <a:schemeClr val="tx2">
                    <a:lumMod val="60000"/>
                    <a:lumOff val="40000"/>
                  </a:schemeClr>
                </a:solidFill>
              </a:rPr>
              <a:t>	</a:t>
            </a:r>
            <a:endParaRPr lang="en-US" b="1" dirty="0" smtClean="0">
              <a:solidFill>
                <a:schemeClr val="tx2">
                  <a:lumMod val="60000"/>
                  <a:lumOff val="40000"/>
                </a:schemeClr>
              </a:solidFill>
            </a:endParaRPr>
          </a:p>
          <a:p>
            <a:r>
              <a:rPr lang="en-US" b="1" dirty="0">
                <a:solidFill>
                  <a:schemeClr val="tx2">
                    <a:lumMod val="60000"/>
                    <a:lumOff val="40000"/>
                  </a:schemeClr>
                </a:solidFill>
              </a:rPr>
              <a:t> </a:t>
            </a:r>
            <a:r>
              <a:rPr lang="en-US" b="1" dirty="0" smtClean="0">
                <a:solidFill>
                  <a:schemeClr val="tx2">
                    <a:lumMod val="60000"/>
                    <a:lumOff val="40000"/>
                  </a:schemeClr>
                </a:solidFill>
              </a:rPr>
              <a:t>       COUNT</a:t>
            </a:r>
            <a:r>
              <a:rPr lang="en-US" dirty="0" smtClean="0"/>
              <a:t>(</a:t>
            </a:r>
            <a:r>
              <a:rPr lang="en-US" dirty="0" err="1" smtClean="0"/>
              <a:t>prev_plan</a:t>
            </a:r>
            <a:r>
              <a:rPr lang="en-US" dirty="0"/>
              <a:t>) </a:t>
            </a:r>
            <a:r>
              <a:rPr lang="en-US" b="1" dirty="0">
                <a:solidFill>
                  <a:schemeClr val="tx2">
                    <a:lumMod val="60000"/>
                    <a:lumOff val="40000"/>
                  </a:schemeClr>
                </a:solidFill>
              </a:rPr>
              <a:t>AS </a:t>
            </a:r>
            <a:r>
              <a:rPr lang="en-US" dirty="0" err="1"/>
              <a:t>cnt_churn</a:t>
            </a:r>
            <a:r>
              <a:rPr lang="en-US" dirty="0"/>
              <a:t>,	</a:t>
            </a:r>
            <a:endParaRPr lang="en-US" dirty="0" smtClean="0"/>
          </a:p>
          <a:p>
            <a:r>
              <a:rPr lang="en-US" b="1" dirty="0">
                <a:solidFill>
                  <a:schemeClr val="tx2">
                    <a:lumMod val="60000"/>
                    <a:lumOff val="40000"/>
                  </a:schemeClr>
                </a:solidFill>
              </a:rPr>
              <a:t> </a:t>
            </a:r>
            <a:r>
              <a:rPr lang="en-US" b="1" dirty="0" smtClean="0">
                <a:solidFill>
                  <a:schemeClr val="tx2">
                    <a:lumMod val="60000"/>
                    <a:lumOff val="40000"/>
                  </a:schemeClr>
                </a:solidFill>
              </a:rPr>
              <a:t>       ROUND</a:t>
            </a:r>
            <a:r>
              <a:rPr lang="en-US" dirty="0" smtClean="0"/>
              <a:t>(</a:t>
            </a:r>
            <a:r>
              <a:rPr lang="en-US" b="1" dirty="0" smtClean="0">
                <a:solidFill>
                  <a:schemeClr val="tx2">
                    <a:lumMod val="60000"/>
                    <a:lumOff val="40000"/>
                  </a:schemeClr>
                </a:solidFill>
              </a:rPr>
              <a:t>COUNT</a:t>
            </a:r>
            <a:r>
              <a:rPr lang="en-US" dirty="0"/>
              <a:t>(*) * 100/(</a:t>
            </a:r>
            <a:r>
              <a:rPr lang="en-US" b="1" dirty="0">
                <a:solidFill>
                  <a:schemeClr val="tx2">
                    <a:lumMod val="60000"/>
                    <a:lumOff val="40000"/>
                  </a:schemeClr>
                </a:solidFill>
              </a:rPr>
              <a:t>SELECT COUNT</a:t>
            </a:r>
            <a:r>
              <a:rPr lang="en-US" dirty="0"/>
              <a:t>(</a:t>
            </a:r>
            <a:r>
              <a:rPr lang="en-US" b="1" dirty="0">
                <a:solidFill>
                  <a:schemeClr val="tx2">
                    <a:lumMod val="60000"/>
                    <a:lumOff val="40000"/>
                  </a:schemeClr>
                </a:solidFill>
              </a:rPr>
              <a:t>DISTINCT </a:t>
            </a:r>
            <a:r>
              <a:rPr lang="en-US" dirty="0"/>
              <a:t>customer_id) </a:t>
            </a:r>
            <a:endParaRPr lang="en-US" dirty="0" smtClean="0"/>
          </a:p>
          <a:p>
            <a:r>
              <a:rPr lang="en-US" b="1" dirty="0" smtClean="0">
                <a:solidFill>
                  <a:schemeClr val="tx2">
                    <a:lumMod val="60000"/>
                    <a:lumOff val="40000"/>
                  </a:schemeClr>
                </a:solidFill>
              </a:rPr>
              <a:t>FROM </a:t>
            </a:r>
            <a:r>
              <a:rPr lang="en-US" b="1" dirty="0">
                <a:solidFill>
                  <a:schemeClr val="tx2">
                    <a:lumMod val="60000"/>
                    <a:lumOff val="40000"/>
                  </a:schemeClr>
                </a:solidFill>
              </a:rPr>
              <a:t>subscriptions),0) AS </a:t>
            </a:r>
            <a:r>
              <a:rPr lang="en-US" b="1" dirty="0" err="1">
                <a:solidFill>
                  <a:schemeClr val="tx2">
                    <a:lumMod val="60000"/>
                    <a:lumOff val="40000"/>
                  </a:schemeClr>
                </a:solidFill>
              </a:rPr>
              <a:t>perc_churnFROM</a:t>
            </a:r>
            <a:r>
              <a:rPr lang="en-US" b="1" dirty="0">
                <a:solidFill>
                  <a:schemeClr val="tx2">
                    <a:lumMod val="60000"/>
                    <a:lumOff val="40000"/>
                  </a:schemeClr>
                </a:solidFill>
              </a:rPr>
              <a:t> </a:t>
            </a:r>
            <a:r>
              <a:rPr lang="en-US" b="1" dirty="0" err="1" smtClean="0">
                <a:solidFill>
                  <a:schemeClr val="tx2">
                    <a:lumMod val="60000"/>
                    <a:lumOff val="40000"/>
                  </a:schemeClr>
                </a:solidFill>
              </a:rPr>
              <a:t>cte_churn</a:t>
            </a:r>
            <a:endParaRPr lang="en-US" b="1" dirty="0" smtClean="0">
              <a:solidFill>
                <a:schemeClr val="tx2">
                  <a:lumMod val="60000"/>
                  <a:lumOff val="40000"/>
                </a:schemeClr>
              </a:solidFill>
            </a:endParaRPr>
          </a:p>
          <a:p>
            <a:r>
              <a:rPr lang="en-US" b="1" dirty="0" smtClean="0">
                <a:solidFill>
                  <a:schemeClr val="tx2">
                    <a:lumMod val="60000"/>
                    <a:lumOff val="40000"/>
                  </a:schemeClr>
                </a:solidFill>
              </a:rPr>
              <a:t>WHERE </a:t>
            </a:r>
            <a:r>
              <a:rPr lang="en-US" dirty="0" err="1"/>
              <a:t>plan_id</a:t>
            </a:r>
            <a:r>
              <a:rPr lang="en-US" dirty="0"/>
              <a:t> = 4</a:t>
            </a:r>
            <a:r>
              <a:rPr lang="en-US" b="1" dirty="0">
                <a:solidFill>
                  <a:schemeClr val="tx2">
                    <a:lumMod val="60000"/>
                    <a:lumOff val="40000"/>
                  </a:schemeClr>
                </a:solidFill>
              </a:rPr>
              <a:t> and </a:t>
            </a:r>
            <a:r>
              <a:rPr lang="en-US" dirty="0" err="1"/>
              <a:t>prev_plan</a:t>
            </a:r>
            <a:r>
              <a:rPr lang="en-US" dirty="0"/>
              <a:t> = 0;</a:t>
            </a:r>
            <a:endParaRPr lang="en-US" dirty="0"/>
          </a:p>
        </p:txBody>
      </p:sp>
      <p:sp>
        <p:nvSpPr>
          <p:cNvPr id="12" name="Rectangle 11"/>
          <p:cNvSpPr/>
          <p:nvPr/>
        </p:nvSpPr>
        <p:spPr>
          <a:xfrm>
            <a:off x="-1" y="5905251"/>
            <a:ext cx="12187415" cy="948539"/>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6">
                    <a:lumMod val="50000"/>
                  </a:schemeClr>
                </a:solidFill>
              </a:rPr>
              <a:t>Insight: </a:t>
            </a:r>
            <a:r>
              <a:rPr lang="en-US" sz="2000" dirty="0">
                <a:solidFill>
                  <a:schemeClr val="accent6">
                    <a:lumMod val="50000"/>
                  </a:schemeClr>
                </a:solidFill>
              </a:rPr>
              <a:t>Post-2020, churn events dominate, indicating a considerable number of subscription cancellations. Pro monthly and Pro annual plans show sustained interest, while Basic monthly plan activations remain low.</a:t>
            </a:r>
          </a:p>
        </p:txBody>
      </p:sp>
      <p:sp>
        <p:nvSpPr>
          <p:cNvPr id="13" name="TextBox 12"/>
          <p:cNvSpPr txBox="1"/>
          <p:nvPr/>
        </p:nvSpPr>
        <p:spPr>
          <a:xfrm>
            <a:off x="813350" y="4618856"/>
            <a:ext cx="1231972" cy="461665"/>
          </a:xfrm>
          <a:prstGeom prst="rect">
            <a:avLst/>
          </a:prstGeom>
          <a:noFill/>
        </p:spPr>
        <p:txBody>
          <a:bodyPr wrap="square" rtlCol="0">
            <a:spAutoFit/>
          </a:bodyPr>
          <a:lstStyle/>
          <a:p>
            <a:r>
              <a:rPr lang="en-US" sz="2400" b="1" dirty="0" smtClean="0"/>
              <a:t>Result:</a:t>
            </a:r>
            <a:endParaRPr lang="en-US" sz="2400" b="1" dirty="0"/>
          </a:p>
        </p:txBody>
      </p:sp>
      <p:pic>
        <p:nvPicPr>
          <p:cNvPr id="15" name="Picture 14"/>
          <p:cNvPicPr>
            <a:picLocks noChangeAspect="1"/>
          </p:cNvPicPr>
          <p:nvPr/>
        </p:nvPicPr>
        <p:blipFill>
          <a:blip r:embed="rId3"/>
          <a:stretch>
            <a:fillRect/>
          </a:stretch>
        </p:blipFill>
        <p:spPr>
          <a:xfrm>
            <a:off x="2234155" y="4426342"/>
            <a:ext cx="3414920" cy="1171301"/>
          </a:xfrm>
          <a:prstGeom prst="rect">
            <a:avLst/>
          </a:prstGeom>
          <a:ln>
            <a:solidFill>
              <a:schemeClr val="accent6">
                <a:lumMod val="50000"/>
              </a:schemeClr>
            </a:solidFill>
          </a:ln>
        </p:spPr>
      </p:pic>
    </p:spTree>
    <p:extLst>
      <p:ext uri="{BB962C8B-B14F-4D97-AF65-F5344CB8AC3E}">
        <p14:creationId xmlns:p14="http://schemas.microsoft.com/office/powerpoint/2010/main" val="297138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20" name="object 4"/>
          <p:cNvSpPr txBox="1"/>
          <p:nvPr/>
        </p:nvSpPr>
        <p:spPr>
          <a:xfrm>
            <a:off x="1233533" y="1763978"/>
            <a:ext cx="4297017"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spc="-10" dirty="0">
                <a:solidFill>
                  <a:srgbClr val="FFFFFF"/>
                </a:solidFill>
                <a:latin typeface="Calibri"/>
                <a:cs typeface="Calibri"/>
              </a:rPr>
              <a:t>Customer</a:t>
            </a:r>
            <a:r>
              <a:rPr sz="3600" b="1" spc="-654" dirty="0">
                <a:solidFill>
                  <a:srgbClr val="FFFFFF"/>
                </a:solidFill>
                <a:latin typeface="Calibri"/>
                <a:cs typeface="Calibri"/>
              </a:rPr>
              <a:t> </a:t>
            </a:r>
            <a:r>
              <a:rPr sz="3600" b="1" spc="-103" dirty="0">
                <a:solidFill>
                  <a:srgbClr val="FFFFFF"/>
                </a:solidFill>
                <a:latin typeface="Calibri"/>
                <a:cs typeface="Calibri"/>
              </a:rPr>
              <a:t>’s</a:t>
            </a:r>
            <a:r>
              <a:rPr sz="3600" b="1" spc="90" dirty="0">
                <a:solidFill>
                  <a:srgbClr val="FFFFFF"/>
                </a:solidFill>
                <a:latin typeface="Calibri"/>
                <a:cs typeface="Calibri"/>
              </a:rPr>
              <a:t> </a:t>
            </a:r>
            <a:r>
              <a:rPr sz="3600" b="1" dirty="0">
                <a:solidFill>
                  <a:srgbClr val="FFFFFF"/>
                </a:solidFill>
                <a:latin typeface="Calibri"/>
                <a:cs typeface="Calibri"/>
              </a:rPr>
              <a:t>Allocation</a:t>
            </a:r>
          </a:p>
        </p:txBody>
      </p:sp>
      <p:sp>
        <p:nvSpPr>
          <p:cNvPr id="21" name="object 5"/>
          <p:cNvSpPr txBox="1"/>
          <p:nvPr/>
        </p:nvSpPr>
        <p:spPr>
          <a:xfrm>
            <a:off x="6813558" y="1763978"/>
            <a:ext cx="4279289"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dirty="0">
                <a:solidFill>
                  <a:srgbClr val="FFFFFF"/>
                </a:solidFill>
                <a:latin typeface="Calibri"/>
                <a:cs typeface="Calibri"/>
              </a:rPr>
              <a:t>Regional</a:t>
            </a:r>
            <a:r>
              <a:rPr sz="3600" b="1" spc="36" dirty="0">
                <a:solidFill>
                  <a:srgbClr val="FFFFFF"/>
                </a:solidFill>
                <a:latin typeface="Calibri"/>
                <a:cs typeface="Calibri"/>
              </a:rPr>
              <a:t> </a:t>
            </a:r>
            <a:r>
              <a:rPr sz="3600" b="1" spc="-16" dirty="0">
                <a:solidFill>
                  <a:srgbClr val="FFFFFF"/>
                </a:solidFill>
                <a:latin typeface="Calibri"/>
                <a:cs typeface="Calibri"/>
              </a:rPr>
              <a:t>Transactions</a:t>
            </a:r>
          </a:p>
        </p:txBody>
      </p:sp>
      <p:sp>
        <p:nvSpPr>
          <p:cNvPr id="22" name="object 7"/>
          <p:cNvSpPr txBox="1"/>
          <p:nvPr/>
        </p:nvSpPr>
        <p:spPr>
          <a:xfrm>
            <a:off x="4911606"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110</a:t>
            </a:r>
          </a:p>
        </p:txBody>
      </p:sp>
      <p:sp>
        <p:nvSpPr>
          <p:cNvPr id="23" name="object 9"/>
          <p:cNvSpPr txBox="1"/>
          <p:nvPr/>
        </p:nvSpPr>
        <p:spPr>
          <a:xfrm>
            <a:off x="10476461"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726</a:t>
            </a:r>
          </a:p>
        </p:txBody>
      </p:sp>
      <p:sp>
        <p:nvSpPr>
          <p:cNvPr id="24" name="object 1"/>
          <p:cNvSpPr/>
          <p:nvPr/>
        </p:nvSpPr>
        <p:spPr>
          <a:xfrm>
            <a:off x="-4056" y="-714"/>
            <a:ext cx="12179300" cy="6858000"/>
          </a:xfrm>
          <a:prstGeom prst="rect">
            <a:avLst/>
          </a:prstGeom>
          <a:blipFill>
            <a:blip r:embed="rId2" cstate="print"/>
            <a:stretch>
              <a:fillRect/>
            </a:stretch>
          </a:blip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25" name="object 4"/>
          <p:cNvSpPr txBox="1"/>
          <p:nvPr/>
        </p:nvSpPr>
        <p:spPr>
          <a:xfrm>
            <a:off x="2347857" y="1846372"/>
            <a:ext cx="819083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26" name="object 5"/>
          <p:cNvSpPr txBox="1"/>
          <p:nvPr/>
        </p:nvSpPr>
        <p:spPr>
          <a:xfrm>
            <a:off x="2355627" y="3259934"/>
            <a:ext cx="818306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spc="-23" dirty="0">
              <a:solidFill>
                <a:srgbClr val="000000"/>
              </a:solidFill>
              <a:latin typeface="Calibri"/>
              <a:cs typeface="Calibri"/>
            </a:endParaRPr>
          </a:p>
        </p:txBody>
      </p:sp>
      <p:sp>
        <p:nvSpPr>
          <p:cNvPr id="27" name="object 6"/>
          <p:cNvSpPr txBox="1"/>
          <p:nvPr/>
        </p:nvSpPr>
        <p:spPr>
          <a:xfrm>
            <a:off x="2347857" y="4658025"/>
            <a:ext cx="7096660"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29" name="TextBox 27"/>
          <p:cNvSpPr txBox="1"/>
          <p:nvPr/>
        </p:nvSpPr>
        <p:spPr>
          <a:xfrm>
            <a:off x="459583" y="369615"/>
            <a:ext cx="1087320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6">
                    <a:lumMod val="50000"/>
                  </a:schemeClr>
                </a:solidFill>
              </a:rPr>
              <a:t>6. What is the number and percentage of customer plans after their initial free trial? </a:t>
            </a:r>
            <a:endParaRPr lang="en-US" sz="4000" b="1" dirty="0">
              <a:solidFill>
                <a:schemeClr val="accent6">
                  <a:lumMod val="50000"/>
                </a:schemeClr>
              </a:solidFill>
            </a:endParaRPr>
          </a:p>
        </p:txBody>
      </p:sp>
      <p:sp>
        <p:nvSpPr>
          <p:cNvPr id="30" name="TextBox 28"/>
          <p:cNvSpPr txBox="1"/>
          <p:nvPr/>
        </p:nvSpPr>
        <p:spPr>
          <a:xfrm>
            <a:off x="192363" y="2168425"/>
            <a:ext cx="176891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SQL Query:</a:t>
            </a:r>
            <a:endParaRPr lang="en-US" sz="2400" b="1" dirty="0"/>
          </a:p>
        </p:txBody>
      </p:sp>
      <p:sp>
        <p:nvSpPr>
          <p:cNvPr id="31" name="TextBox 29"/>
          <p:cNvSpPr txBox="1"/>
          <p:nvPr/>
        </p:nvSpPr>
        <p:spPr>
          <a:xfrm>
            <a:off x="1779115" y="1138786"/>
            <a:ext cx="9567677" cy="2800767"/>
          </a:xfrm>
          <a:prstGeom prst="rect">
            <a:avLst/>
          </a:prstGeom>
          <a:noFill/>
          <a:ln>
            <a:solidFill>
              <a:schemeClr val="accent6">
                <a:lumMod val="50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2">
                    <a:lumMod val="60000"/>
                    <a:lumOff val="40000"/>
                  </a:schemeClr>
                </a:solidFill>
              </a:rPr>
              <a:t>WITH </a:t>
            </a:r>
            <a:r>
              <a:rPr lang="en-US" sz="1600" dirty="0" err="1"/>
              <a:t>cte_next_plan</a:t>
            </a:r>
            <a:r>
              <a:rPr lang="en-US" sz="1600" b="1" dirty="0">
                <a:solidFill>
                  <a:schemeClr val="tx2">
                    <a:lumMod val="60000"/>
                    <a:lumOff val="40000"/>
                  </a:schemeClr>
                </a:solidFill>
              </a:rPr>
              <a:t> AS </a:t>
            </a:r>
            <a:r>
              <a:rPr lang="en-US" sz="1600" dirty="0"/>
              <a:t>(</a:t>
            </a:r>
            <a:r>
              <a:rPr lang="en-US" sz="1600" b="1" dirty="0">
                <a:solidFill>
                  <a:schemeClr val="tx2">
                    <a:lumMod val="60000"/>
                    <a:lumOff val="40000"/>
                  </a:schemeClr>
                </a:solidFill>
              </a:rPr>
              <a:t>	</a:t>
            </a:r>
            <a:endParaRPr lang="en-US" sz="1600" b="1" dirty="0" smtClean="0">
              <a:solidFill>
                <a:schemeClr val="tx2">
                  <a:lumMod val="60000"/>
                  <a:lumOff val="40000"/>
                </a:schemeClr>
              </a:solidFill>
            </a:endParaRPr>
          </a:p>
          <a:p>
            <a:r>
              <a:rPr lang="en-US" sz="1600" b="1" dirty="0" smtClean="0">
                <a:solidFill>
                  <a:schemeClr val="tx2">
                    <a:lumMod val="60000"/>
                    <a:lumOff val="40000"/>
                  </a:schemeClr>
                </a:solidFill>
              </a:rPr>
              <a:t>        SELECT </a:t>
            </a:r>
            <a:r>
              <a:rPr lang="en-US" sz="1600" dirty="0" smtClean="0"/>
              <a:t>*,</a:t>
            </a:r>
            <a:r>
              <a:rPr lang="en-US" sz="1600" b="1" dirty="0">
                <a:solidFill>
                  <a:schemeClr val="tx2">
                    <a:lumMod val="60000"/>
                    <a:lumOff val="40000"/>
                  </a:schemeClr>
                </a:solidFill>
              </a:rPr>
              <a:t>		</a:t>
            </a:r>
            <a:endParaRPr lang="en-US" sz="1600" b="1" dirty="0" smtClean="0">
              <a:solidFill>
                <a:schemeClr val="tx2">
                  <a:lumMod val="60000"/>
                  <a:lumOff val="40000"/>
                </a:schemeClr>
              </a:solidFill>
            </a:endParaRPr>
          </a:p>
          <a:p>
            <a:r>
              <a:rPr lang="en-US" sz="1600" b="1" dirty="0">
                <a:solidFill>
                  <a:schemeClr val="tx2">
                    <a:lumMod val="60000"/>
                    <a:lumOff val="40000"/>
                  </a:schemeClr>
                </a:solidFill>
              </a:rPr>
              <a:t> </a:t>
            </a:r>
            <a:r>
              <a:rPr lang="en-US" sz="1600" b="1" dirty="0" smtClean="0">
                <a:solidFill>
                  <a:schemeClr val="tx2">
                    <a:lumMod val="60000"/>
                    <a:lumOff val="40000"/>
                  </a:schemeClr>
                </a:solidFill>
              </a:rPr>
              <a:t>               LEAD</a:t>
            </a:r>
            <a:r>
              <a:rPr lang="en-US" sz="1600" dirty="0" smtClean="0"/>
              <a:t>(</a:t>
            </a:r>
            <a:r>
              <a:rPr lang="en-US" sz="1600" dirty="0" err="1" smtClean="0"/>
              <a:t>plan_id</a:t>
            </a:r>
            <a:r>
              <a:rPr lang="en-US" sz="1600" dirty="0"/>
              <a:t>, 1) </a:t>
            </a:r>
            <a:r>
              <a:rPr lang="en-US" sz="1600" b="1" dirty="0">
                <a:solidFill>
                  <a:schemeClr val="tx2">
                    <a:lumMod val="60000"/>
                    <a:lumOff val="40000"/>
                  </a:schemeClr>
                </a:solidFill>
              </a:rPr>
              <a:t>OVER</a:t>
            </a:r>
            <a:r>
              <a:rPr lang="en-US" sz="1600" dirty="0"/>
              <a:t>(</a:t>
            </a:r>
            <a:r>
              <a:rPr lang="en-US" sz="1600" b="1" dirty="0">
                <a:solidFill>
                  <a:schemeClr val="tx2">
                    <a:lumMod val="60000"/>
                    <a:lumOff val="40000"/>
                  </a:schemeClr>
                </a:solidFill>
              </a:rPr>
              <a:t>PARTITION BY </a:t>
            </a:r>
            <a:r>
              <a:rPr lang="en-US" sz="1600" dirty="0"/>
              <a:t>customer_id</a:t>
            </a:r>
            <a:r>
              <a:rPr lang="en-US" sz="1600" b="1" dirty="0">
                <a:solidFill>
                  <a:schemeClr val="tx2">
                    <a:lumMod val="60000"/>
                    <a:lumOff val="40000"/>
                  </a:schemeClr>
                </a:solidFill>
              </a:rPr>
              <a:t> ORDER BY </a:t>
            </a:r>
            <a:r>
              <a:rPr lang="en-US" sz="1600" dirty="0" err="1"/>
              <a:t>plan_id</a:t>
            </a:r>
            <a:r>
              <a:rPr lang="en-US" sz="1600" dirty="0"/>
              <a:t>)</a:t>
            </a:r>
            <a:r>
              <a:rPr lang="en-US" sz="1600" b="1" dirty="0"/>
              <a:t> </a:t>
            </a:r>
            <a:r>
              <a:rPr lang="en-US" sz="1600" b="1" dirty="0">
                <a:solidFill>
                  <a:schemeClr val="tx2">
                    <a:lumMod val="60000"/>
                    <a:lumOff val="40000"/>
                  </a:schemeClr>
                </a:solidFill>
              </a:rPr>
              <a:t>AS</a:t>
            </a:r>
            <a:r>
              <a:rPr lang="en-US" sz="1600" b="1" dirty="0"/>
              <a:t> </a:t>
            </a:r>
            <a:r>
              <a:rPr lang="en-US" sz="1600" dirty="0" err="1"/>
              <a:t>next_plan</a:t>
            </a:r>
            <a:r>
              <a:rPr lang="en-US" sz="1600" b="1" dirty="0">
                <a:solidFill>
                  <a:schemeClr val="tx2">
                    <a:lumMod val="60000"/>
                    <a:lumOff val="40000"/>
                  </a:schemeClr>
                </a:solidFill>
              </a:rPr>
              <a:t>	</a:t>
            </a:r>
            <a:endParaRPr lang="en-US" sz="1600" b="1" dirty="0" smtClean="0">
              <a:solidFill>
                <a:schemeClr val="tx2">
                  <a:lumMod val="60000"/>
                  <a:lumOff val="40000"/>
                </a:schemeClr>
              </a:solidFill>
            </a:endParaRPr>
          </a:p>
          <a:p>
            <a:r>
              <a:rPr lang="en-US" sz="1600" b="1" dirty="0" smtClean="0">
                <a:solidFill>
                  <a:schemeClr val="tx2">
                    <a:lumMod val="60000"/>
                    <a:lumOff val="40000"/>
                  </a:schemeClr>
                </a:solidFill>
              </a:rPr>
              <a:t>FROM </a:t>
            </a:r>
            <a:r>
              <a:rPr lang="en-US" sz="1600" dirty="0"/>
              <a:t>subscriptions)</a:t>
            </a:r>
            <a:r>
              <a:rPr lang="en-US" sz="1600" b="1" dirty="0">
                <a:solidFill>
                  <a:schemeClr val="tx2">
                    <a:lumMod val="60000"/>
                    <a:lumOff val="40000"/>
                  </a:schemeClr>
                </a:solidFill>
              </a:rPr>
              <a:t>    </a:t>
            </a:r>
            <a:endParaRPr lang="en-US" sz="1600" b="1" dirty="0" smtClean="0">
              <a:solidFill>
                <a:schemeClr val="tx2">
                  <a:lumMod val="60000"/>
                  <a:lumOff val="40000"/>
                </a:schemeClr>
              </a:solidFill>
            </a:endParaRPr>
          </a:p>
          <a:p>
            <a:r>
              <a:rPr lang="en-US" sz="1600" b="1" dirty="0" smtClean="0">
                <a:solidFill>
                  <a:schemeClr val="tx2">
                    <a:lumMod val="60000"/>
                    <a:lumOff val="40000"/>
                  </a:schemeClr>
                </a:solidFill>
              </a:rPr>
              <a:t>SELECT</a:t>
            </a:r>
            <a:r>
              <a:rPr lang="en-US" sz="1600" b="1" dirty="0">
                <a:solidFill>
                  <a:schemeClr val="tx2">
                    <a:lumMod val="60000"/>
                    <a:lumOff val="40000"/>
                  </a:schemeClr>
                </a:solidFill>
              </a:rPr>
              <a:t>	</a:t>
            </a:r>
            <a:endParaRPr lang="en-US" sz="1600" b="1" dirty="0" smtClean="0">
              <a:solidFill>
                <a:schemeClr val="tx2">
                  <a:lumMod val="60000"/>
                  <a:lumOff val="40000"/>
                </a:schemeClr>
              </a:solidFill>
            </a:endParaRPr>
          </a:p>
          <a:p>
            <a:r>
              <a:rPr lang="en-US" sz="1600" b="1" dirty="0" smtClean="0">
                <a:solidFill>
                  <a:schemeClr val="tx2">
                    <a:lumMod val="60000"/>
                    <a:lumOff val="40000"/>
                  </a:schemeClr>
                </a:solidFill>
              </a:rPr>
              <a:t>        </a:t>
            </a:r>
            <a:r>
              <a:rPr lang="en-US" sz="1600" dirty="0" err="1" smtClean="0"/>
              <a:t>next_plan</a:t>
            </a:r>
            <a:r>
              <a:rPr lang="en-US" sz="1600" dirty="0" smtClean="0"/>
              <a:t>,</a:t>
            </a:r>
          </a:p>
          <a:p>
            <a:r>
              <a:rPr lang="en-US" sz="1600" b="1" dirty="0" smtClean="0">
                <a:solidFill>
                  <a:schemeClr val="tx2">
                    <a:lumMod val="60000"/>
                    <a:lumOff val="40000"/>
                  </a:schemeClr>
                </a:solidFill>
              </a:rPr>
              <a:t>        COUNT</a:t>
            </a:r>
            <a:r>
              <a:rPr lang="en-US" sz="1600" dirty="0"/>
              <a:t>(*)</a:t>
            </a:r>
            <a:r>
              <a:rPr lang="en-US" sz="1600" b="1" dirty="0">
                <a:solidFill>
                  <a:schemeClr val="tx2">
                    <a:lumMod val="60000"/>
                    <a:lumOff val="40000"/>
                  </a:schemeClr>
                </a:solidFill>
              </a:rPr>
              <a:t> AS </a:t>
            </a:r>
            <a:r>
              <a:rPr lang="en-US" sz="1600" dirty="0" err="1"/>
              <a:t>num_cust</a:t>
            </a:r>
            <a:r>
              <a:rPr lang="en-US" sz="1600" dirty="0"/>
              <a:t>,</a:t>
            </a:r>
            <a:r>
              <a:rPr lang="en-US" sz="1600" b="1" dirty="0">
                <a:solidFill>
                  <a:schemeClr val="tx2">
                    <a:lumMod val="60000"/>
                    <a:lumOff val="40000"/>
                  </a:schemeClr>
                </a:solidFill>
              </a:rPr>
              <a:t>	</a:t>
            </a:r>
            <a:endParaRPr lang="en-US" sz="1600" b="1" dirty="0" smtClean="0">
              <a:solidFill>
                <a:schemeClr val="tx2">
                  <a:lumMod val="60000"/>
                  <a:lumOff val="40000"/>
                </a:schemeClr>
              </a:solidFill>
            </a:endParaRPr>
          </a:p>
          <a:p>
            <a:r>
              <a:rPr lang="en-US" sz="1600" b="1" dirty="0" smtClean="0">
                <a:solidFill>
                  <a:schemeClr val="tx2">
                    <a:lumMod val="60000"/>
                    <a:lumOff val="40000"/>
                  </a:schemeClr>
                </a:solidFill>
              </a:rPr>
              <a:t>        ROUND</a:t>
            </a:r>
            <a:r>
              <a:rPr lang="en-US" sz="1600" dirty="0" smtClean="0"/>
              <a:t>(</a:t>
            </a:r>
            <a:r>
              <a:rPr lang="en-US" sz="1600" b="1" dirty="0" smtClean="0">
                <a:solidFill>
                  <a:schemeClr val="tx2">
                    <a:lumMod val="60000"/>
                    <a:lumOff val="40000"/>
                  </a:schemeClr>
                </a:solidFill>
              </a:rPr>
              <a:t>COUNT</a:t>
            </a:r>
            <a:r>
              <a:rPr lang="en-US" sz="1600" dirty="0"/>
              <a:t>(*) * 100/(</a:t>
            </a:r>
            <a:r>
              <a:rPr lang="en-US" sz="1600" b="1" dirty="0">
                <a:solidFill>
                  <a:schemeClr val="tx2">
                    <a:lumMod val="60000"/>
                    <a:lumOff val="40000"/>
                  </a:schemeClr>
                </a:solidFill>
              </a:rPr>
              <a:t>SELECT COUNT</a:t>
            </a:r>
            <a:r>
              <a:rPr lang="en-US" sz="1600" dirty="0"/>
              <a:t>(</a:t>
            </a:r>
            <a:r>
              <a:rPr lang="en-US" sz="1600" b="1" dirty="0">
                <a:solidFill>
                  <a:schemeClr val="tx2">
                    <a:lumMod val="60000"/>
                    <a:lumOff val="40000"/>
                  </a:schemeClr>
                </a:solidFill>
              </a:rPr>
              <a:t>DISTINCT customer_id</a:t>
            </a:r>
            <a:r>
              <a:rPr lang="en-US" sz="1600" dirty="0"/>
              <a:t>)</a:t>
            </a:r>
            <a:r>
              <a:rPr lang="en-US" sz="1600" b="1" dirty="0">
                <a:solidFill>
                  <a:schemeClr val="tx2">
                    <a:lumMod val="60000"/>
                    <a:lumOff val="40000"/>
                  </a:schemeClr>
                </a:solidFill>
              </a:rPr>
              <a:t> FROM </a:t>
            </a:r>
            <a:r>
              <a:rPr lang="en-US" sz="1600" dirty="0"/>
              <a:t>subscriptions),1) </a:t>
            </a:r>
            <a:r>
              <a:rPr lang="en-US" sz="1600" b="1" dirty="0">
                <a:solidFill>
                  <a:schemeClr val="tx2">
                    <a:lumMod val="60000"/>
                    <a:lumOff val="40000"/>
                  </a:schemeClr>
                </a:solidFill>
              </a:rPr>
              <a:t>AS </a:t>
            </a:r>
            <a:r>
              <a:rPr lang="en-US" sz="1600" dirty="0" err="1" smtClean="0"/>
              <a:t>perc_next_plan</a:t>
            </a:r>
            <a:endParaRPr lang="en-US" sz="1600" dirty="0" smtClean="0"/>
          </a:p>
          <a:p>
            <a:r>
              <a:rPr lang="en-US" sz="1600" b="1" dirty="0" smtClean="0">
                <a:solidFill>
                  <a:schemeClr val="tx2">
                    <a:lumMod val="60000"/>
                    <a:lumOff val="40000"/>
                  </a:schemeClr>
                </a:solidFill>
              </a:rPr>
              <a:t>FROM </a:t>
            </a:r>
            <a:r>
              <a:rPr lang="en-US" sz="1600" b="1" dirty="0" err="1">
                <a:solidFill>
                  <a:schemeClr val="tx2">
                    <a:lumMod val="60000"/>
                    <a:lumOff val="40000"/>
                  </a:schemeClr>
                </a:solidFill>
              </a:rPr>
              <a:t>cte_next_plan</a:t>
            </a:r>
            <a:r>
              <a:rPr lang="en-US" sz="1600" b="1" dirty="0">
                <a:solidFill>
                  <a:schemeClr val="tx2">
                    <a:lumMod val="60000"/>
                    <a:lumOff val="40000"/>
                  </a:schemeClr>
                </a:solidFill>
              </a:rPr>
              <a:t>	</a:t>
            </a:r>
            <a:endParaRPr lang="en-US" sz="1600" b="1" dirty="0" smtClean="0">
              <a:solidFill>
                <a:schemeClr val="tx2">
                  <a:lumMod val="60000"/>
                  <a:lumOff val="40000"/>
                </a:schemeClr>
              </a:solidFill>
            </a:endParaRPr>
          </a:p>
          <a:p>
            <a:r>
              <a:rPr lang="en-US" sz="1600" b="1" dirty="0" smtClean="0">
                <a:solidFill>
                  <a:schemeClr val="tx2">
                    <a:lumMod val="60000"/>
                    <a:lumOff val="40000"/>
                  </a:schemeClr>
                </a:solidFill>
              </a:rPr>
              <a:t>        WHERE </a:t>
            </a:r>
            <a:r>
              <a:rPr lang="en-US" sz="1600" dirty="0" err="1"/>
              <a:t>next_plan</a:t>
            </a:r>
            <a:r>
              <a:rPr lang="en-US" sz="1600" b="1" dirty="0">
                <a:solidFill>
                  <a:schemeClr val="tx2">
                    <a:lumMod val="60000"/>
                    <a:lumOff val="40000"/>
                  </a:schemeClr>
                </a:solidFill>
              </a:rPr>
              <a:t> is not null </a:t>
            </a:r>
            <a:r>
              <a:rPr lang="en-US" sz="1600" dirty="0"/>
              <a:t>and</a:t>
            </a:r>
            <a:r>
              <a:rPr lang="en-US" sz="1600" b="1" dirty="0">
                <a:solidFill>
                  <a:schemeClr val="tx2">
                    <a:lumMod val="60000"/>
                    <a:lumOff val="40000"/>
                  </a:schemeClr>
                </a:solidFill>
              </a:rPr>
              <a:t> </a:t>
            </a:r>
            <a:r>
              <a:rPr lang="en-US" sz="1600" b="1" dirty="0" err="1">
                <a:solidFill>
                  <a:schemeClr val="tx2">
                    <a:lumMod val="60000"/>
                    <a:lumOff val="40000"/>
                  </a:schemeClr>
                </a:solidFill>
              </a:rPr>
              <a:t>plan_id</a:t>
            </a:r>
            <a:r>
              <a:rPr lang="en-US" sz="1600" b="1" dirty="0">
                <a:solidFill>
                  <a:schemeClr val="tx2">
                    <a:lumMod val="60000"/>
                    <a:lumOff val="40000"/>
                  </a:schemeClr>
                </a:solidFill>
              </a:rPr>
              <a:t> = </a:t>
            </a:r>
            <a:r>
              <a:rPr lang="en-US" sz="1600" b="1" dirty="0" smtClean="0">
                <a:solidFill>
                  <a:schemeClr val="tx2">
                    <a:lumMod val="60000"/>
                    <a:lumOff val="40000"/>
                  </a:schemeClr>
                </a:solidFill>
              </a:rPr>
              <a:t>0</a:t>
            </a:r>
          </a:p>
          <a:p>
            <a:r>
              <a:rPr lang="en-US" sz="1600" b="1" dirty="0" smtClean="0">
                <a:solidFill>
                  <a:schemeClr val="tx2">
                    <a:lumMod val="60000"/>
                    <a:lumOff val="40000"/>
                  </a:schemeClr>
                </a:solidFill>
              </a:rPr>
              <a:t>        GROUP </a:t>
            </a:r>
            <a:r>
              <a:rPr lang="en-US" sz="1600" b="1" dirty="0">
                <a:solidFill>
                  <a:schemeClr val="tx2">
                    <a:lumMod val="60000"/>
                    <a:lumOff val="40000"/>
                  </a:schemeClr>
                </a:solidFill>
              </a:rPr>
              <a:t>BY </a:t>
            </a:r>
            <a:r>
              <a:rPr lang="en-US" sz="1600" dirty="0" err="1"/>
              <a:t>next_plan</a:t>
            </a:r>
            <a:r>
              <a:rPr lang="en-US" sz="1600" dirty="0"/>
              <a:t>;</a:t>
            </a:r>
            <a:endParaRPr lang="en-US" sz="1600" dirty="0"/>
          </a:p>
        </p:txBody>
      </p:sp>
      <p:sp>
        <p:nvSpPr>
          <p:cNvPr id="32" name="Rectangle 31"/>
          <p:cNvSpPr/>
          <p:nvPr/>
        </p:nvSpPr>
        <p:spPr>
          <a:xfrm>
            <a:off x="-4057" y="5972942"/>
            <a:ext cx="12187415" cy="880134"/>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b="1" dirty="0">
                <a:solidFill>
                  <a:schemeClr val="accent6">
                    <a:lumMod val="50000"/>
                  </a:schemeClr>
                </a:solidFill>
              </a:rPr>
              <a:t>Insight: </a:t>
            </a:r>
            <a:r>
              <a:rPr lang="en-US" sz="2000" dirty="0" smtClean="0">
                <a:solidFill>
                  <a:schemeClr val="accent6">
                    <a:lumMod val="50000"/>
                  </a:schemeClr>
                </a:solidFill>
              </a:rPr>
              <a:t>Post-free </a:t>
            </a:r>
            <a:r>
              <a:rPr lang="en-US" sz="2000" dirty="0">
                <a:solidFill>
                  <a:schemeClr val="accent6">
                    <a:lumMod val="50000"/>
                  </a:schemeClr>
                </a:solidFill>
              </a:rPr>
              <a:t>trial, 54.6% of customers opt for the Basic monthly plan, followed by 32.5% selecting the Pro monthly plan. Only 3.7% opt for the Pro annual plan, while 9.2% churn from the service.</a:t>
            </a:r>
            <a:endParaRPr lang="en-US" sz="2000" dirty="0">
              <a:solidFill>
                <a:schemeClr val="accent6">
                  <a:lumMod val="50000"/>
                </a:schemeClr>
              </a:solidFill>
            </a:endParaRPr>
          </a:p>
        </p:txBody>
      </p:sp>
      <p:sp>
        <p:nvSpPr>
          <p:cNvPr id="33" name="TextBox 31"/>
          <p:cNvSpPr txBox="1"/>
          <p:nvPr/>
        </p:nvSpPr>
        <p:spPr>
          <a:xfrm>
            <a:off x="519382" y="4734638"/>
            <a:ext cx="119543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Result:</a:t>
            </a:r>
            <a:endParaRPr lang="en-US" sz="2400" b="1" dirty="0"/>
          </a:p>
        </p:txBody>
      </p:sp>
      <p:pic>
        <p:nvPicPr>
          <p:cNvPr id="36" name="Picture 35"/>
          <p:cNvPicPr>
            <a:picLocks noChangeAspect="1"/>
          </p:cNvPicPr>
          <p:nvPr/>
        </p:nvPicPr>
        <p:blipFill>
          <a:blip r:embed="rId3"/>
          <a:stretch>
            <a:fillRect/>
          </a:stretch>
        </p:blipFill>
        <p:spPr>
          <a:xfrm>
            <a:off x="1765114" y="4181780"/>
            <a:ext cx="5081054" cy="1697642"/>
          </a:xfrm>
          <a:prstGeom prst="rect">
            <a:avLst/>
          </a:prstGeom>
          <a:ln>
            <a:solidFill>
              <a:schemeClr val="accent6">
                <a:lumMod val="50000"/>
              </a:schemeClr>
            </a:solidFill>
          </a:ln>
        </p:spPr>
      </p:pic>
    </p:spTree>
    <p:extLst>
      <p:ext uri="{BB962C8B-B14F-4D97-AF65-F5344CB8AC3E}">
        <p14:creationId xmlns:p14="http://schemas.microsoft.com/office/powerpoint/2010/main" val="189005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77666" y="2459482"/>
            <a:ext cx="6797992" cy="3777830"/>
          </a:xfrm>
        </p:spPr>
        <p:txBody>
          <a:bodyPr/>
          <a:lstStyle/>
          <a:p>
            <a:endParaRPr lang="en-US" dirty="0"/>
          </a:p>
        </p:txBody>
      </p:sp>
      <p:sp>
        <p:nvSpPr>
          <p:cNvPr id="4" name="object 4"/>
          <p:cNvSpPr txBox="1"/>
          <p:nvPr/>
        </p:nvSpPr>
        <p:spPr>
          <a:xfrm>
            <a:off x="1233533" y="1763978"/>
            <a:ext cx="4297017"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spc="-10" dirty="0">
                <a:solidFill>
                  <a:srgbClr val="FFFFFF"/>
                </a:solidFill>
                <a:latin typeface="Calibri"/>
                <a:cs typeface="Calibri"/>
              </a:rPr>
              <a:t>Customer</a:t>
            </a:r>
            <a:r>
              <a:rPr sz="3600" b="1" spc="-654" dirty="0">
                <a:solidFill>
                  <a:srgbClr val="FFFFFF"/>
                </a:solidFill>
                <a:latin typeface="Calibri"/>
                <a:cs typeface="Calibri"/>
              </a:rPr>
              <a:t> </a:t>
            </a:r>
            <a:r>
              <a:rPr sz="3600" b="1" spc="-103" dirty="0">
                <a:solidFill>
                  <a:srgbClr val="FFFFFF"/>
                </a:solidFill>
                <a:latin typeface="Calibri"/>
                <a:cs typeface="Calibri"/>
              </a:rPr>
              <a:t>’s</a:t>
            </a:r>
            <a:r>
              <a:rPr sz="3600" b="1" spc="90" dirty="0">
                <a:solidFill>
                  <a:srgbClr val="FFFFFF"/>
                </a:solidFill>
                <a:latin typeface="Calibri"/>
                <a:cs typeface="Calibri"/>
              </a:rPr>
              <a:t> </a:t>
            </a:r>
            <a:r>
              <a:rPr sz="3600" b="1" dirty="0">
                <a:solidFill>
                  <a:srgbClr val="FFFFFF"/>
                </a:solidFill>
                <a:latin typeface="Calibri"/>
                <a:cs typeface="Calibri"/>
              </a:rPr>
              <a:t>Allocation</a:t>
            </a:r>
          </a:p>
        </p:txBody>
      </p:sp>
      <p:sp>
        <p:nvSpPr>
          <p:cNvPr id="5" name="object 5"/>
          <p:cNvSpPr txBox="1"/>
          <p:nvPr/>
        </p:nvSpPr>
        <p:spPr>
          <a:xfrm>
            <a:off x="6813558" y="1763978"/>
            <a:ext cx="4279289"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dirty="0">
                <a:solidFill>
                  <a:srgbClr val="FFFFFF"/>
                </a:solidFill>
                <a:latin typeface="Calibri"/>
                <a:cs typeface="Calibri"/>
              </a:rPr>
              <a:t>Regional</a:t>
            </a:r>
            <a:r>
              <a:rPr sz="3600" b="1" spc="36" dirty="0">
                <a:solidFill>
                  <a:srgbClr val="FFFFFF"/>
                </a:solidFill>
                <a:latin typeface="Calibri"/>
                <a:cs typeface="Calibri"/>
              </a:rPr>
              <a:t> </a:t>
            </a:r>
            <a:r>
              <a:rPr sz="3600" b="1" spc="-16" dirty="0">
                <a:solidFill>
                  <a:srgbClr val="FFFFFF"/>
                </a:solidFill>
                <a:latin typeface="Calibri"/>
                <a:cs typeface="Calibri"/>
              </a:rPr>
              <a:t>Transactions</a:t>
            </a:r>
          </a:p>
        </p:txBody>
      </p:sp>
      <p:sp>
        <p:nvSpPr>
          <p:cNvPr id="6" name="object 7"/>
          <p:cNvSpPr txBox="1"/>
          <p:nvPr/>
        </p:nvSpPr>
        <p:spPr>
          <a:xfrm>
            <a:off x="4911606"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110</a:t>
            </a:r>
          </a:p>
        </p:txBody>
      </p:sp>
      <p:sp>
        <p:nvSpPr>
          <p:cNvPr id="7" name="object 9"/>
          <p:cNvSpPr txBox="1"/>
          <p:nvPr/>
        </p:nvSpPr>
        <p:spPr>
          <a:xfrm>
            <a:off x="10476461"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726</a:t>
            </a:r>
          </a:p>
        </p:txBody>
      </p:sp>
      <p:sp>
        <p:nvSpPr>
          <p:cNvPr id="8" name="object 1"/>
          <p:cNvSpPr/>
          <p:nvPr/>
        </p:nvSpPr>
        <p:spPr>
          <a:xfrm>
            <a:off x="-4056" y="-714"/>
            <a:ext cx="12179300" cy="6858000"/>
          </a:xfrm>
          <a:prstGeom prst="rect">
            <a:avLst/>
          </a:prstGeom>
          <a:blipFill>
            <a:blip r:embed="rId2" cstate="print"/>
            <a:stretch>
              <a:fillRect/>
            </a:stretch>
          </a:blip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9" name="object 4"/>
          <p:cNvSpPr txBox="1"/>
          <p:nvPr/>
        </p:nvSpPr>
        <p:spPr>
          <a:xfrm>
            <a:off x="2347857" y="1846372"/>
            <a:ext cx="819083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10" name="object 5"/>
          <p:cNvSpPr txBox="1"/>
          <p:nvPr/>
        </p:nvSpPr>
        <p:spPr>
          <a:xfrm>
            <a:off x="2355627" y="3259934"/>
            <a:ext cx="818306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spc="-23" dirty="0">
              <a:solidFill>
                <a:srgbClr val="000000"/>
              </a:solidFill>
              <a:latin typeface="Calibri"/>
              <a:cs typeface="Calibri"/>
            </a:endParaRPr>
          </a:p>
        </p:txBody>
      </p:sp>
      <p:sp>
        <p:nvSpPr>
          <p:cNvPr id="11" name="object 6"/>
          <p:cNvSpPr txBox="1"/>
          <p:nvPr/>
        </p:nvSpPr>
        <p:spPr>
          <a:xfrm>
            <a:off x="2347857" y="4658025"/>
            <a:ext cx="7096660"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13" name="TextBox 27"/>
          <p:cNvSpPr txBox="1"/>
          <p:nvPr/>
        </p:nvSpPr>
        <p:spPr>
          <a:xfrm>
            <a:off x="459583" y="216959"/>
            <a:ext cx="1087320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6">
                    <a:lumMod val="50000"/>
                  </a:schemeClr>
                </a:solidFill>
              </a:rPr>
              <a:t>7. What is the customer count and percentage breakdown of all 5 plan_name values at 2020-12-31? </a:t>
            </a:r>
            <a:endParaRPr lang="en-US" sz="4000" b="1" dirty="0">
              <a:solidFill>
                <a:schemeClr val="accent6">
                  <a:lumMod val="50000"/>
                </a:schemeClr>
              </a:solidFill>
            </a:endParaRPr>
          </a:p>
        </p:txBody>
      </p:sp>
      <p:sp>
        <p:nvSpPr>
          <p:cNvPr id="14" name="TextBox 28"/>
          <p:cNvSpPr txBox="1"/>
          <p:nvPr/>
        </p:nvSpPr>
        <p:spPr>
          <a:xfrm>
            <a:off x="45058" y="2256113"/>
            <a:ext cx="1768914"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b="1" dirty="0" smtClean="0"/>
              <a:t>SQL Query:</a:t>
            </a:r>
            <a:endParaRPr lang="en-US" sz="2200" b="1" dirty="0"/>
          </a:p>
        </p:txBody>
      </p:sp>
      <p:sp>
        <p:nvSpPr>
          <p:cNvPr id="15" name="TextBox 29"/>
          <p:cNvSpPr txBox="1"/>
          <p:nvPr/>
        </p:nvSpPr>
        <p:spPr>
          <a:xfrm>
            <a:off x="1506164" y="1165391"/>
            <a:ext cx="10056094" cy="3093154"/>
          </a:xfrm>
          <a:prstGeom prst="rect">
            <a:avLst/>
          </a:prstGeom>
          <a:noFill/>
          <a:ln>
            <a:solidFill>
              <a:schemeClr val="accent6">
                <a:lumMod val="50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tx2">
                    <a:lumMod val="60000"/>
                    <a:lumOff val="40000"/>
                  </a:schemeClr>
                </a:solidFill>
              </a:rPr>
              <a:t>WITH </a:t>
            </a:r>
            <a:r>
              <a:rPr lang="en-US" sz="1500" dirty="0" err="1"/>
              <a:t>My_CTE</a:t>
            </a:r>
            <a:r>
              <a:rPr lang="en-US" sz="1500" b="1" dirty="0">
                <a:solidFill>
                  <a:schemeClr val="tx2">
                    <a:lumMod val="60000"/>
                    <a:lumOff val="40000"/>
                  </a:schemeClr>
                </a:solidFill>
              </a:rPr>
              <a:t> AS </a:t>
            </a:r>
            <a:r>
              <a:rPr lang="en-US" sz="1500" dirty="0"/>
              <a:t>(</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SELECT  </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a:t>
            </a:r>
            <a:r>
              <a:rPr lang="en-US" sz="1500" dirty="0" smtClean="0"/>
              <a:t>*,</a:t>
            </a:r>
            <a:r>
              <a:rPr lang="en-US" sz="1500" b="1" dirty="0" smtClean="0">
                <a:solidFill>
                  <a:schemeClr val="tx2">
                    <a:lumMod val="60000"/>
                    <a:lumOff val="40000"/>
                  </a:schemeClr>
                </a:solidFill>
              </a:rPr>
              <a:t> </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ROW_NUMBER</a:t>
            </a:r>
            <a:r>
              <a:rPr lang="en-US" sz="1500" dirty="0"/>
              <a:t>()</a:t>
            </a:r>
            <a:r>
              <a:rPr lang="en-US" sz="1500" b="1" dirty="0">
                <a:solidFill>
                  <a:schemeClr val="tx2">
                    <a:lumMod val="60000"/>
                    <a:lumOff val="40000"/>
                  </a:schemeClr>
                </a:solidFill>
              </a:rPr>
              <a:t> OVER</a:t>
            </a:r>
            <a:r>
              <a:rPr lang="en-US" sz="1500" dirty="0"/>
              <a:t>(</a:t>
            </a:r>
            <a:r>
              <a:rPr lang="en-US" sz="1500" b="1" dirty="0">
                <a:solidFill>
                  <a:schemeClr val="tx2">
                    <a:lumMod val="60000"/>
                    <a:lumOff val="40000"/>
                  </a:schemeClr>
                </a:solidFill>
              </a:rPr>
              <a:t>PARTITION BY </a:t>
            </a:r>
            <a:r>
              <a:rPr lang="en-US" sz="1500" dirty="0"/>
              <a:t>customer_id</a:t>
            </a:r>
            <a:r>
              <a:rPr lang="en-US" sz="1500" b="1" dirty="0">
                <a:solidFill>
                  <a:schemeClr val="tx2">
                    <a:lumMod val="60000"/>
                    <a:lumOff val="40000"/>
                  </a:schemeClr>
                </a:solidFill>
              </a:rPr>
              <a:t> ORDER BY </a:t>
            </a:r>
            <a:r>
              <a:rPr lang="en-US" sz="1500" dirty="0"/>
              <a:t>start_date</a:t>
            </a:r>
            <a:r>
              <a:rPr lang="en-US" sz="1500" b="1" dirty="0">
                <a:solidFill>
                  <a:schemeClr val="tx2">
                    <a:lumMod val="60000"/>
                    <a:lumOff val="40000"/>
                  </a:schemeClr>
                </a:solidFill>
              </a:rPr>
              <a:t> DESC</a:t>
            </a:r>
            <a:r>
              <a:rPr lang="en-US" sz="1500" dirty="0"/>
              <a:t>)</a:t>
            </a:r>
            <a:r>
              <a:rPr lang="en-US" sz="1500" b="1" dirty="0">
                <a:solidFill>
                  <a:schemeClr val="tx2">
                    <a:lumMod val="60000"/>
                    <a:lumOff val="40000"/>
                  </a:schemeClr>
                </a:solidFill>
              </a:rPr>
              <a:t> as </a:t>
            </a:r>
            <a:r>
              <a:rPr lang="en-US" sz="1500" dirty="0" err="1"/>
              <a:t>rwnmbr</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FROM </a:t>
            </a:r>
            <a:r>
              <a:rPr lang="en-US" sz="1500" dirty="0"/>
              <a:t>subscriptions</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WHERE </a:t>
            </a:r>
            <a:r>
              <a:rPr lang="en-US" sz="1500" dirty="0"/>
              <a:t>start_date</a:t>
            </a:r>
            <a:r>
              <a:rPr lang="en-US" sz="1500" b="1" dirty="0">
                <a:solidFill>
                  <a:schemeClr val="tx2">
                    <a:lumMod val="60000"/>
                    <a:lumOff val="40000"/>
                  </a:schemeClr>
                </a:solidFill>
              </a:rPr>
              <a:t> &lt;= </a:t>
            </a:r>
            <a:r>
              <a:rPr lang="en-US" sz="1500" dirty="0"/>
              <a:t>'</a:t>
            </a:r>
            <a:r>
              <a:rPr lang="en-US" sz="1500" dirty="0">
                <a:solidFill>
                  <a:schemeClr val="accent6">
                    <a:lumMod val="75000"/>
                  </a:schemeClr>
                </a:solidFill>
              </a:rPr>
              <a:t>2020-12-31</a:t>
            </a:r>
            <a:r>
              <a:rPr lang="en-US" sz="1500" dirty="0"/>
              <a:t>')</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a:t>
            </a:r>
            <a:r>
              <a:rPr lang="en-US" sz="1500" b="1" dirty="0">
                <a:solidFill>
                  <a:schemeClr val="tx2">
                    <a:lumMod val="60000"/>
                    <a:lumOff val="40000"/>
                  </a:schemeClr>
                </a:solidFill>
              </a:rPr>
              <a:t>SELECT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a:t>
            </a:r>
            <a:r>
              <a:rPr lang="en-US" sz="1500" dirty="0" smtClean="0"/>
              <a:t>plan_name</a:t>
            </a:r>
            <a:r>
              <a:rPr lang="en-US" sz="1500" dirty="0"/>
              <a:t>,</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COUNT</a:t>
            </a:r>
            <a:r>
              <a:rPr lang="en-US" sz="1500" dirty="0" smtClean="0"/>
              <a:t>(customer_id</a:t>
            </a:r>
            <a:r>
              <a:rPr lang="en-US" sz="1500" dirty="0"/>
              <a:t>) </a:t>
            </a:r>
            <a:r>
              <a:rPr lang="en-US" sz="1500" b="1" dirty="0">
                <a:solidFill>
                  <a:schemeClr val="tx2">
                    <a:lumMod val="60000"/>
                    <a:lumOff val="40000"/>
                  </a:schemeClr>
                </a:solidFill>
              </a:rPr>
              <a:t>as </a:t>
            </a:r>
            <a:r>
              <a:rPr lang="en-US" sz="1500" dirty="0" err="1"/>
              <a:t>customer_count</a:t>
            </a:r>
            <a:r>
              <a:rPr lang="en-US" sz="1500" dirty="0"/>
              <a:t>,</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ROUND</a:t>
            </a:r>
            <a:r>
              <a:rPr lang="en-US" sz="1500" dirty="0"/>
              <a:t>((</a:t>
            </a:r>
            <a:r>
              <a:rPr lang="en-US" sz="1500" b="1" dirty="0">
                <a:solidFill>
                  <a:schemeClr val="tx2">
                    <a:lumMod val="60000"/>
                    <a:lumOff val="40000"/>
                  </a:schemeClr>
                </a:solidFill>
              </a:rPr>
              <a:t>COUNT</a:t>
            </a:r>
            <a:r>
              <a:rPr lang="en-US" sz="1500" dirty="0"/>
              <a:t>(customer_id)/(</a:t>
            </a:r>
            <a:r>
              <a:rPr lang="en-US" sz="1500" b="1" dirty="0">
                <a:solidFill>
                  <a:schemeClr val="tx2">
                    <a:lumMod val="60000"/>
                    <a:lumOff val="40000"/>
                  </a:schemeClr>
                </a:solidFill>
              </a:rPr>
              <a:t>SELECT COUNT</a:t>
            </a:r>
            <a:r>
              <a:rPr lang="en-US" sz="1500" dirty="0"/>
              <a:t>(</a:t>
            </a:r>
            <a:r>
              <a:rPr lang="en-US" sz="1500" b="1" dirty="0">
                <a:solidFill>
                  <a:schemeClr val="tx2">
                    <a:lumMod val="60000"/>
                    <a:lumOff val="40000"/>
                  </a:schemeClr>
                </a:solidFill>
              </a:rPr>
              <a:t>DISTINCT </a:t>
            </a:r>
            <a:r>
              <a:rPr lang="en-US" sz="1500" dirty="0" smtClean="0"/>
              <a:t>customer_id)</a:t>
            </a:r>
            <a:r>
              <a:rPr lang="en-US" sz="1500" b="1" dirty="0" smtClean="0">
                <a:solidFill>
                  <a:schemeClr val="tx2">
                    <a:lumMod val="60000"/>
                    <a:lumOff val="40000"/>
                  </a:schemeClr>
                </a:solidFill>
              </a:rPr>
              <a:t> FROM </a:t>
            </a:r>
            <a:r>
              <a:rPr lang="en-US" sz="1500" dirty="0" err="1"/>
              <a:t>My_CTE</a:t>
            </a:r>
            <a:r>
              <a:rPr lang="en-US" sz="1500" dirty="0"/>
              <a:t>))*100,1)</a:t>
            </a:r>
            <a:r>
              <a:rPr lang="en-US" sz="1500" b="1" dirty="0">
                <a:solidFill>
                  <a:schemeClr val="tx2">
                    <a:lumMod val="60000"/>
                    <a:lumOff val="40000"/>
                  </a:schemeClr>
                </a:solidFill>
              </a:rPr>
              <a:t> </a:t>
            </a:r>
            <a:r>
              <a:rPr lang="en-US" sz="1500" b="1" dirty="0" smtClean="0">
                <a:solidFill>
                  <a:schemeClr val="tx2">
                    <a:lumMod val="60000"/>
                    <a:lumOff val="40000"/>
                  </a:schemeClr>
                </a:solidFill>
              </a:rPr>
              <a:t>as </a:t>
            </a:r>
            <a:r>
              <a:rPr lang="en-US" sz="1500" dirty="0" err="1" smtClean="0"/>
              <a:t>percent_of_customers</a:t>
            </a:r>
            <a:endParaRPr lang="en-US" sz="1500" dirty="0" smtClean="0"/>
          </a:p>
          <a:p>
            <a:r>
              <a:rPr lang="en-US" sz="1500" b="1" dirty="0" smtClean="0">
                <a:solidFill>
                  <a:schemeClr val="tx2">
                    <a:lumMod val="60000"/>
                    <a:lumOff val="40000"/>
                  </a:schemeClr>
                </a:solidFill>
              </a:rPr>
              <a:t>FROM </a:t>
            </a:r>
            <a:r>
              <a:rPr lang="en-US" sz="1500" dirty="0" err="1"/>
              <a:t>My_CTE</a:t>
            </a:r>
            <a:r>
              <a:rPr lang="en-US" sz="1500" b="1" dirty="0">
                <a:solidFill>
                  <a:schemeClr val="tx2">
                    <a:lumMod val="60000"/>
                    <a:lumOff val="40000"/>
                  </a:schemeClr>
                </a:solidFill>
              </a:rPr>
              <a:t> </a:t>
            </a:r>
            <a:r>
              <a:rPr lang="en-US" sz="1500" dirty="0"/>
              <a:t>mc</a:t>
            </a:r>
            <a:r>
              <a:rPr lang="en-US" sz="1500" b="1" dirty="0">
                <a:solidFill>
                  <a:schemeClr val="tx2">
                    <a:lumMod val="60000"/>
                    <a:lumOff val="40000"/>
                  </a:schemeClr>
                </a:solidFill>
              </a:rPr>
              <a:t> INNER JOIN </a:t>
            </a:r>
            <a:r>
              <a:rPr lang="en-US" sz="1500" dirty="0"/>
              <a:t>plans</a:t>
            </a:r>
            <a:r>
              <a:rPr lang="en-US" sz="1500" b="1" dirty="0">
                <a:solidFill>
                  <a:schemeClr val="tx2">
                    <a:lumMod val="60000"/>
                    <a:lumOff val="40000"/>
                  </a:schemeClr>
                </a:solidFill>
              </a:rPr>
              <a:t> as </a:t>
            </a:r>
            <a:r>
              <a:rPr lang="en-US" sz="1500" dirty="0"/>
              <a:t>P</a:t>
            </a:r>
            <a:r>
              <a:rPr lang="en-US" sz="1500" b="1" dirty="0">
                <a:solidFill>
                  <a:schemeClr val="tx2">
                    <a:lumMod val="60000"/>
                    <a:lumOff val="40000"/>
                  </a:schemeClr>
                </a:solidFill>
              </a:rPr>
              <a:t> ON </a:t>
            </a:r>
            <a:r>
              <a:rPr lang="en-US" sz="1500" dirty="0" err="1"/>
              <a:t>mc.plan_id</a:t>
            </a:r>
            <a:r>
              <a:rPr lang="en-US" sz="1500" dirty="0"/>
              <a:t> = </a:t>
            </a:r>
            <a:r>
              <a:rPr lang="en-US" sz="1500" dirty="0" err="1"/>
              <a:t>P.plan_id</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WHERE </a:t>
            </a:r>
            <a:r>
              <a:rPr lang="en-US" sz="1500" dirty="0" err="1"/>
              <a:t>rwnmbr</a:t>
            </a:r>
            <a:r>
              <a:rPr lang="en-US" sz="1500" b="1" dirty="0">
                <a:solidFill>
                  <a:schemeClr val="tx2">
                    <a:lumMod val="60000"/>
                    <a:lumOff val="40000"/>
                  </a:schemeClr>
                </a:solidFill>
              </a:rPr>
              <a:t> = </a:t>
            </a:r>
            <a:r>
              <a:rPr lang="en-US" sz="1500" dirty="0">
                <a:solidFill>
                  <a:schemeClr val="accent6">
                    <a:lumMod val="75000"/>
                  </a:schemeClr>
                </a:solidFill>
              </a:rPr>
              <a:t>1</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GROUP </a:t>
            </a:r>
            <a:r>
              <a:rPr lang="en-US" sz="1500" b="1" dirty="0">
                <a:solidFill>
                  <a:schemeClr val="tx2">
                    <a:lumMod val="60000"/>
                    <a:lumOff val="40000"/>
                  </a:schemeClr>
                </a:solidFill>
              </a:rPr>
              <a:t>BY </a:t>
            </a:r>
            <a:r>
              <a:rPr lang="en-US" sz="1500" dirty="0"/>
              <a:t>plan_name;</a:t>
            </a:r>
            <a:endParaRPr lang="en-US" sz="1500" dirty="0"/>
          </a:p>
        </p:txBody>
      </p:sp>
      <p:sp>
        <p:nvSpPr>
          <p:cNvPr id="16" name="Rectangle 15"/>
          <p:cNvSpPr/>
          <p:nvPr/>
        </p:nvSpPr>
        <p:spPr>
          <a:xfrm>
            <a:off x="-4057" y="5916972"/>
            <a:ext cx="12187415" cy="936104"/>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b="1" dirty="0">
                <a:solidFill>
                  <a:schemeClr val="accent6">
                    <a:lumMod val="50000"/>
                  </a:schemeClr>
                </a:solidFill>
              </a:rPr>
              <a:t>Insight</a:t>
            </a:r>
            <a:r>
              <a:rPr lang="en-US" b="1" dirty="0" smtClean="0">
                <a:solidFill>
                  <a:schemeClr val="accent6">
                    <a:lumMod val="50000"/>
                  </a:schemeClr>
                </a:solidFill>
              </a:rPr>
              <a:t>:</a:t>
            </a:r>
            <a:r>
              <a:rPr lang="en-US" dirty="0" smtClean="0">
                <a:solidFill>
                  <a:schemeClr val="accent6">
                    <a:lumMod val="50000"/>
                  </a:schemeClr>
                </a:solidFill>
              </a:rPr>
              <a:t> </a:t>
            </a:r>
            <a:r>
              <a:rPr lang="en-US" dirty="0">
                <a:solidFill>
                  <a:schemeClr val="accent6">
                    <a:lumMod val="50000"/>
                  </a:schemeClr>
                </a:solidFill>
              </a:rPr>
              <a:t>As of December 31, 2020, Pro monthly is the most subscribed plan, constituting 32.6% of customers, followed by Basic monthly at 22.4%. Pro annual and churn plans each represent 19.5% and 23.6% of the customer base, respectively, while the trial plan has the lowest subscription rate at 1.9%.</a:t>
            </a:r>
            <a:endParaRPr lang="en-US" dirty="0">
              <a:solidFill>
                <a:schemeClr val="accent6">
                  <a:lumMod val="50000"/>
                </a:schemeClr>
              </a:solidFill>
            </a:endParaRPr>
          </a:p>
        </p:txBody>
      </p:sp>
      <p:sp>
        <p:nvSpPr>
          <p:cNvPr id="17" name="TextBox 31"/>
          <p:cNvSpPr txBox="1"/>
          <p:nvPr/>
        </p:nvSpPr>
        <p:spPr>
          <a:xfrm>
            <a:off x="377666" y="4848974"/>
            <a:ext cx="119543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Result:</a:t>
            </a:r>
            <a:endParaRPr lang="en-US" sz="2400" b="1" dirty="0"/>
          </a:p>
        </p:txBody>
      </p:sp>
      <p:pic>
        <p:nvPicPr>
          <p:cNvPr id="19" name="Picture 18"/>
          <p:cNvPicPr>
            <a:picLocks noChangeAspect="1"/>
          </p:cNvPicPr>
          <p:nvPr/>
        </p:nvPicPr>
        <p:blipFill>
          <a:blip r:embed="rId3"/>
          <a:stretch>
            <a:fillRect/>
          </a:stretch>
        </p:blipFill>
        <p:spPr>
          <a:xfrm>
            <a:off x="1506164" y="4295610"/>
            <a:ext cx="4333875" cy="1600200"/>
          </a:xfrm>
          <a:prstGeom prst="rect">
            <a:avLst/>
          </a:prstGeom>
          <a:ln>
            <a:solidFill>
              <a:schemeClr val="accent6">
                <a:lumMod val="50000"/>
              </a:schemeClr>
            </a:solidFill>
          </a:ln>
        </p:spPr>
      </p:pic>
    </p:spTree>
    <p:extLst>
      <p:ext uri="{BB962C8B-B14F-4D97-AF65-F5344CB8AC3E}">
        <p14:creationId xmlns:p14="http://schemas.microsoft.com/office/powerpoint/2010/main" val="82517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7666" y="427735"/>
            <a:ext cx="6797992" cy="1710943"/>
          </a:xfrm>
        </p:spPr>
        <p:txBody>
          <a:bodyPr/>
          <a:lstStyle/>
          <a:p>
            <a:endParaRPr lang="en-US"/>
          </a:p>
        </p:txBody>
      </p:sp>
      <p:sp>
        <p:nvSpPr>
          <p:cNvPr id="5" name="Text Placeholder 2"/>
          <p:cNvSpPr>
            <a:spLocks noGrp="1"/>
          </p:cNvSpPr>
          <p:nvPr>
            <p:ph type="body" idx="1"/>
          </p:nvPr>
        </p:nvSpPr>
        <p:spPr>
          <a:xfrm>
            <a:off x="377666" y="2459482"/>
            <a:ext cx="6797992" cy="3777830"/>
          </a:xfrm>
        </p:spPr>
        <p:txBody>
          <a:bodyPr/>
          <a:lstStyle/>
          <a:p>
            <a:endParaRPr lang="en-US" dirty="0"/>
          </a:p>
        </p:txBody>
      </p:sp>
      <p:sp>
        <p:nvSpPr>
          <p:cNvPr id="6" name="object 4"/>
          <p:cNvSpPr txBox="1"/>
          <p:nvPr/>
        </p:nvSpPr>
        <p:spPr>
          <a:xfrm>
            <a:off x="1233533" y="1763978"/>
            <a:ext cx="4297017"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spc="-10" dirty="0">
                <a:solidFill>
                  <a:srgbClr val="FFFFFF"/>
                </a:solidFill>
                <a:latin typeface="Calibri"/>
                <a:cs typeface="Calibri"/>
              </a:rPr>
              <a:t>Customer</a:t>
            </a:r>
            <a:r>
              <a:rPr sz="3600" b="1" spc="-654" dirty="0">
                <a:solidFill>
                  <a:srgbClr val="FFFFFF"/>
                </a:solidFill>
                <a:latin typeface="Calibri"/>
                <a:cs typeface="Calibri"/>
              </a:rPr>
              <a:t> </a:t>
            </a:r>
            <a:r>
              <a:rPr sz="3600" b="1" spc="-103" dirty="0">
                <a:solidFill>
                  <a:srgbClr val="FFFFFF"/>
                </a:solidFill>
                <a:latin typeface="Calibri"/>
                <a:cs typeface="Calibri"/>
              </a:rPr>
              <a:t>’s</a:t>
            </a:r>
            <a:r>
              <a:rPr sz="3600" b="1" spc="90" dirty="0">
                <a:solidFill>
                  <a:srgbClr val="FFFFFF"/>
                </a:solidFill>
                <a:latin typeface="Calibri"/>
                <a:cs typeface="Calibri"/>
              </a:rPr>
              <a:t> </a:t>
            </a:r>
            <a:r>
              <a:rPr sz="3600" b="1" dirty="0">
                <a:solidFill>
                  <a:srgbClr val="FFFFFF"/>
                </a:solidFill>
                <a:latin typeface="Calibri"/>
                <a:cs typeface="Calibri"/>
              </a:rPr>
              <a:t>Allocation</a:t>
            </a:r>
          </a:p>
        </p:txBody>
      </p:sp>
      <p:sp>
        <p:nvSpPr>
          <p:cNvPr id="7" name="object 5"/>
          <p:cNvSpPr txBox="1"/>
          <p:nvPr/>
        </p:nvSpPr>
        <p:spPr>
          <a:xfrm>
            <a:off x="6813558" y="1763978"/>
            <a:ext cx="4279289"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dirty="0">
                <a:solidFill>
                  <a:srgbClr val="FFFFFF"/>
                </a:solidFill>
                <a:latin typeface="Calibri"/>
                <a:cs typeface="Calibri"/>
              </a:rPr>
              <a:t>Regional</a:t>
            </a:r>
            <a:r>
              <a:rPr sz="3600" b="1" spc="36" dirty="0">
                <a:solidFill>
                  <a:srgbClr val="FFFFFF"/>
                </a:solidFill>
                <a:latin typeface="Calibri"/>
                <a:cs typeface="Calibri"/>
              </a:rPr>
              <a:t> </a:t>
            </a:r>
            <a:r>
              <a:rPr sz="3600" b="1" spc="-16" dirty="0">
                <a:solidFill>
                  <a:srgbClr val="FFFFFF"/>
                </a:solidFill>
                <a:latin typeface="Calibri"/>
                <a:cs typeface="Calibri"/>
              </a:rPr>
              <a:t>Transactions</a:t>
            </a:r>
          </a:p>
        </p:txBody>
      </p:sp>
      <p:sp>
        <p:nvSpPr>
          <p:cNvPr id="8" name="object 7"/>
          <p:cNvSpPr txBox="1"/>
          <p:nvPr/>
        </p:nvSpPr>
        <p:spPr>
          <a:xfrm>
            <a:off x="4911606"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110</a:t>
            </a:r>
          </a:p>
        </p:txBody>
      </p:sp>
      <p:sp>
        <p:nvSpPr>
          <p:cNvPr id="9" name="object 9"/>
          <p:cNvSpPr txBox="1"/>
          <p:nvPr/>
        </p:nvSpPr>
        <p:spPr>
          <a:xfrm>
            <a:off x="10476461"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726</a:t>
            </a:r>
          </a:p>
        </p:txBody>
      </p:sp>
      <p:sp>
        <p:nvSpPr>
          <p:cNvPr id="10" name="object 1"/>
          <p:cNvSpPr/>
          <p:nvPr/>
        </p:nvSpPr>
        <p:spPr>
          <a:xfrm>
            <a:off x="-4056" y="-714"/>
            <a:ext cx="12179300" cy="6858000"/>
          </a:xfrm>
          <a:prstGeom prst="rect">
            <a:avLst/>
          </a:prstGeom>
          <a:blipFill>
            <a:blip r:embed="rId2" cstate="print"/>
            <a:stretch>
              <a:fillRect/>
            </a:stretch>
          </a:blip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1" name="object 4"/>
          <p:cNvSpPr txBox="1"/>
          <p:nvPr/>
        </p:nvSpPr>
        <p:spPr>
          <a:xfrm>
            <a:off x="2347857" y="1846372"/>
            <a:ext cx="819083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12" name="object 5"/>
          <p:cNvSpPr txBox="1"/>
          <p:nvPr/>
        </p:nvSpPr>
        <p:spPr>
          <a:xfrm>
            <a:off x="2355627" y="3259934"/>
            <a:ext cx="818306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spc="-23" dirty="0">
              <a:solidFill>
                <a:srgbClr val="000000"/>
              </a:solidFill>
              <a:latin typeface="Calibri"/>
              <a:cs typeface="Calibri"/>
            </a:endParaRPr>
          </a:p>
        </p:txBody>
      </p:sp>
      <p:sp>
        <p:nvSpPr>
          <p:cNvPr id="13" name="object 6"/>
          <p:cNvSpPr txBox="1"/>
          <p:nvPr/>
        </p:nvSpPr>
        <p:spPr>
          <a:xfrm>
            <a:off x="2347857" y="4658025"/>
            <a:ext cx="7096660"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14" name="TextBox 27"/>
          <p:cNvSpPr txBox="1"/>
          <p:nvPr/>
        </p:nvSpPr>
        <p:spPr>
          <a:xfrm>
            <a:off x="648990" y="622179"/>
            <a:ext cx="1087320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6">
                    <a:lumMod val="50000"/>
                  </a:schemeClr>
                </a:solidFill>
              </a:rPr>
              <a:t>8. How many customers have upgraded to an annual plan in 2020? </a:t>
            </a:r>
            <a:endParaRPr lang="en-US" sz="4000" b="1" dirty="0">
              <a:solidFill>
                <a:schemeClr val="accent6">
                  <a:lumMod val="50000"/>
                </a:schemeClr>
              </a:solidFill>
            </a:endParaRPr>
          </a:p>
        </p:txBody>
      </p:sp>
      <p:sp>
        <p:nvSpPr>
          <p:cNvPr id="15" name="TextBox 28"/>
          <p:cNvSpPr txBox="1"/>
          <p:nvPr/>
        </p:nvSpPr>
        <p:spPr>
          <a:xfrm>
            <a:off x="873833" y="2225601"/>
            <a:ext cx="176891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SQL Query:</a:t>
            </a:r>
            <a:endParaRPr lang="en-US" sz="2400" b="1" dirty="0"/>
          </a:p>
        </p:txBody>
      </p:sp>
      <p:sp>
        <p:nvSpPr>
          <p:cNvPr id="16" name="TextBox 29"/>
          <p:cNvSpPr txBox="1"/>
          <p:nvPr/>
        </p:nvSpPr>
        <p:spPr>
          <a:xfrm>
            <a:off x="2581771" y="1660904"/>
            <a:ext cx="6451714" cy="1711366"/>
          </a:xfrm>
          <a:prstGeom prst="rect">
            <a:avLst/>
          </a:prstGeom>
          <a:noFill/>
          <a:ln>
            <a:solidFill>
              <a:schemeClr val="accent6">
                <a:lumMod val="50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b="1" dirty="0">
                <a:solidFill>
                  <a:schemeClr val="tx2">
                    <a:lumMod val="60000"/>
                    <a:lumOff val="40000"/>
                  </a:schemeClr>
                </a:solidFill>
              </a:rPr>
              <a:t>SELECT </a:t>
            </a:r>
            <a:endParaRPr lang="en-US" b="1" dirty="0" smtClean="0">
              <a:solidFill>
                <a:schemeClr val="tx2">
                  <a:lumMod val="60000"/>
                  <a:lumOff val="40000"/>
                </a:schemeClr>
              </a:solidFill>
            </a:endParaRPr>
          </a:p>
          <a:p>
            <a:pPr>
              <a:lnSpc>
                <a:spcPct val="150000"/>
              </a:lnSpc>
            </a:pPr>
            <a:r>
              <a:rPr lang="en-US" b="1" dirty="0" smtClean="0">
                <a:solidFill>
                  <a:schemeClr val="tx2">
                    <a:lumMod val="60000"/>
                    <a:lumOff val="40000"/>
                  </a:schemeClr>
                </a:solidFill>
              </a:rPr>
              <a:t>        count</a:t>
            </a:r>
            <a:r>
              <a:rPr lang="en-US" dirty="0"/>
              <a:t>(*)</a:t>
            </a:r>
            <a:r>
              <a:rPr lang="en-US" b="1" dirty="0">
                <a:solidFill>
                  <a:schemeClr val="tx2">
                    <a:lumMod val="60000"/>
                    <a:lumOff val="40000"/>
                  </a:schemeClr>
                </a:solidFill>
              </a:rPr>
              <a:t> AS </a:t>
            </a:r>
            <a:r>
              <a:rPr lang="en-US" dirty="0" smtClean="0"/>
              <a:t>count_annual_plan_2020</a:t>
            </a:r>
          </a:p>
          <a:p>
            <a:pPr>
              <a:lnSpc>
                <a:spcPct val="150000"/>
              </a:lnSpc>
            </a:pPr>
            <a:r>
              <a:rPr lang="en-US" b="1" dirty="0" smtClean="0">
                <a:solidFill>
                  <a:schemeClr val="tx2">
                    <a:lumMod val="60000"/>
                    <a:lumOff val="40000"/>
                  </a:schemeClr>
                </a:solidFill>
              </a:rPr>
              <a:t>FROM </a:t>
            </a:r>
            <a:r>
              <a:rPr lang="en-US" dirty="0"/>
              <a:t>subscriptions</a:t>
            </a:r>
            <a:r>
              <a:rPr lang="en-US" b="1" dirty="0">
                <a:solidFill>
                  <a:schemeClr val="tx2">
                    <a:lumMod val="60000"/>
                    <a:lumOff val="40000"/>
                  </a:schemeClr>
                </a:solidFill>
              </a:rPr>
              <a:t>	</a:t>
            </a:r>
            <a:endParaRPr lang="en-US" b="1" dirty="0" smtClean="0">
              <a:solidFill>
                <a:schemeClr val="tx2">
                  <a:lumMod val="60000"/>
                  <a:lumOff val="40000"/>
                </a:schemeClr>
              </a:solidFill>
            </a:endParaRPr>
          </a:p>
          <a:p>
            <a:pPr>
              <a:lnSpc>
                <a:spcPct val="150000"/>
              </a:lnSpc>
            </a:pPr>
            <a:r>
              <a:rPr lang="en-US" b="1" dirty="0" smtClean="0">
                <a:solidFill>
                  <a:schemeClr val="tx2">
                    <a:lumMod val="60000"/>
                    <a:lumOff val="40000"/>
                  </a:schemeClr>
                </a:solidFill>
              </a:rPr>
              <a:t>WHERE </a:t>
            </a:r>
            <a:r>
              <a:rPr lang="en-US" b="1" dirty="0">
                <a:solidFill>
                  <a:schemeClr val="tx2">
                    <a:lumMod val="60000"/>
                    <a:lumOff val="40000"/>
                  </a:schemeClr>
                </a:solidFill>
              </a:rPr>
              <a:t>Year</a:t>
            </a:r>
            <a:r>
              <a:rPr lang="en-US" dirty="0"/>
              <a:t>(start_date) = </a:t>
            </a:r>
            <a:r>
              <a:rPr lang="en-US" b="1" dirty="0">
                <a:solidFill>
                  <a:schemeClr val="accent6">
                    <a:lumMod val="75000"/>
                  </a:schemeClr>
                </a:solidFill>
              </a:rPr>
              <a:t>2020</a:t>
            </a:r>
            <a:r>
              <a:rPr lang="en-US" dirty="0"/>
              <a:t> </a:t>
            </a:r>
            <a:r>
              <a:rPr lang="en-US" b="1" dirty="0">
                <a:solidFill>
                  <a:schemeClr val="tx2">
                    <a:lumMod val="60000"/>
                    <a:lumOff val="40000"/>
                  </a:schemeClr>
                </a:solidFill>
              </a:rPr>
              <a:t>and </a:t>
            </a:r>
            <a:r>
              <a:rPr lang="en-US" b="1" dirty="0" err="1"/>
              <a:t>plan_id</a:t>
            </a:r>
            <a:r>
              <a:rPr lang="en-US" b="1" dirty="0">
                <a:solidFill>
                  <a:schemeClr val="tx2">
                    <a:lumMod val="60000"/>
                    <a:lumOff val="40000"/>
                  </a:schemeClr>
                </a:solidFill>
              </a:rPr>
              <a:t> </a:t>
            </a:r>
            <a:r>
              <a:rPr lang="en-US" dirty="0"/>
              <a:t>=</a:t>
            </a:r>
            <a:r>
              <a:rPr lang="en-US" b="1" dirty="0">
                <a:solidFill>
                  <a:schemeClr val="tx2">
                    <a:lumMod val="60000"/>
                    <a:lumOff val="40000"/>
                  </a:schemeClr>
                </a:solidFill>
              </a:rPr>
              <a:t> </a:t>
            </a:r>
            <a:r>
              <a:rPr lang="en-US" b="1" dirty="0">
                <a:solidFill>
                  <a:schemeClr val="accent6">
                    <a:lumMod val="75000"/>
                  </a:schemeClr>
                </a:solidFill>
              </a:rPr>
              <a:t>3</a:t>
            </a:r>
            <a:r>
              <a:rPr lang="en-US" dirty="0"/>
              <a:t>;</a:t>
            </a:r>
            <a:endParaRPr lang="en-US" dirty="0"/>
          </a:p>
        </p:txBody>
      </p:sp>
      <p:sp>
        <p:nvSpPr>
          <p:cNvPr id="17" name="Rectangle 16"/>
          <p:cNvSpPr/>
          <p:nvPr/>
        </p:nvSpPr>
        <p:spPr>
          <a:xfrm>
            <a:off x="-4057" y="5916972"/>
            <a:ext cx="12187415" cy="936104"/>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b="1" dirty="0">
                <a:solidFill>
                  <a:schemeClr val="accent6">
                    <a:lumMod val="50000"/>
                  </a:schemeClr>
                </a:solidFill>
              </a:rPr>
              <a:t>Insight</a:t>
            </a:r>
            <a:r>
              <a:rPr lang="en-US" sz="2000" b="1" dirty="0" smtClean="0">
                <a:solidFill>
                  <a:schemeClr val="accent6">
                    <a:lumMod val="50000"/>
                  </a:schemeClr>
                </a:solidFill>
              </a:rPr>
              <a:t>:</a:t>
            </a:r>
            <a:r>
              <a:rPr lang="en-US" sz="2000" dirty="0" smtClean="0">
                <a:solidFill>
                  <a:schemeClr val="accent6">
                    <a:lumMod val="50000"/>
                  </a:schemeClr>
                </a:solidFill>
              </a:rPr>
              <a:t> </a:t>
            </a:r>
            <a:r>
              <a:rPr lang="en-US" sz="2000" dirty="0">
                <a:solidFill>
                  <a:schemeClr val="accent6">
                    <a:lumMod val="50000"/>
                  </a:schemeClr>
                </a:solidFill>
              </a:rPr>
              <a:t>In 2020, 195 customers upgraded to an annual plan, showcasing a notable preference for long-term subscription commitments, likely driven by perceived value and cost-efficiency.</a:t>
            </a:r>
            <a:endParaRPr lang="en-US" sz="2000" dirty="0">
              <a:solidFill>
                <a:schemeClr val="accent6">
                  <a:lumMod val="50000"/>
                </a:schemeClr>
              </a:solidFill>
            </a:endParaRPr>
          </a:p>
        </p:txBody>
      </p:sp>
      <p:sp>
        <p:nvSpPr>
          <p:cNvPr id="18" name="TextBox 31"/>
          <p:cNvSpPr txBox="1"/>
          <p:nvPr/>
        </p:nvSpPr>
        <p:spPr>
          <a:xfrm>
            <a:off x="1417262" y="4209435"/>
            <a:ext cx="119543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Result:</a:t>
            </a:r>
            <a:endParaRPr lang="en-US" sz="2400" b="1" dirty="0"/>
          </a:p>
        </p:txBody>
      </p:sp>
      <p:pic>
        <p:nvPicPr>
          <p:cNvPr id="20" name="Picture 19"/>
          <p:cNvPicPr>
            <a:picLocks noChangeAspect="1"/>
          </p:cNvPicPr>
          <p:nvPr/>
        </p:nvPicPr>
        <p:blipFill>
          <a:blip r:embed="rId3"/>
          <a:stretch>
            <a:fillRect/>
          </a:stretch>
        </p:blipFill>
        <p:spPr>
          <a:xfrm>
            <a:off x="2581771" y="3957395"/>
            <a:ext cx="3240590" cy="1018471"/>
          </a:xfrm>
          <a:prstGeom prst="rect">
            <a:avLst/>
          </a:prstGeom>
          <a:ln>
            <a:solidFill>
              <a:schemeClr val="accent6">
                <a:lumMod val="50000"/>
              </a:schemeClr>
            </a:solidFill>
          </a:ln>
        </p:spPr>
      </p:pic>
    </p:spTree>
    <p:extLst>
      <p:ext uri="{BB962C8B-B14F-4D97-AF65-F5344CB8AC3E}">
        <p14:creationId xmlns:p14="http://schemas.microsoft.com/office/powerpoint/2010/main" val="3433131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7666" y="427735"/>
            <a:ext cx="6797992" cy="1710943"/>
          </a:xfrm>
        </p:spPr>
        <p:txBody>
          <a:bodyPr/>
          <a:lstStyle/>
          <a:p>
            <a:endParaRPr lang="en-US"/>
          </a:p>
        </p:txBody>
      </p:sp>
      <p:sp>
        <p:nvSpPr>
          <p:cNvPr id="5" name="Text Placeholder 2"/>
          <p:cNvSpPr>
            <a:spLocks noGrp="1"/>
          </p:cNvSpPr>
          <p:nvPr>
            <p:ph type="body" idx="1"/>
          </p:nvPr>
        </p:nvSpPr>
        <p:spPr>
          <a:xfrm>
            <a:off x="377666" y="2459482"/>
            <a:ext cx="6797992" cy="3777830"/>
          </a:xfrm>
        </p:spPr>
        <p:txBody>
          <a:bodyPr/>
          <a:lstStyle/>
          <a:p>
            <a:endParaRPr lang="en-US" dirty="0"/>
          </a:p>
        </p:txBody>
      </p:sp>
      <p:sp>
        <p:nvSpPr>
          <p:cNvPr id="6" name="object 4"/>
          <p:cNvSpPr txBox="1"/>
          <p:nvPr/>
        </p:nvSpPr>
        <p:spPr>
          <a:xfrm>
            <a:off x="1233533" y="1763978"/>
            <a:ext cx="4297017"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spc="-10" dirty="0">
                <a:solidFill>
                  <a:srgbClr val="FFFFFF"/>
                </a:solidFill>
                <a:latin typeface="Calibri"/>
                <a:cs typeface="Calibri"/>
              </a:rPr>
              <a:t>Customer</a:t>
            </a:r>
            <a:r>
              <a:rPr sz="3600" b="1" spc="-654" dirty="0">
                <a:solidFill>
                  <a:srgbClr val="FFFFFF"/>
                </a:solidFill>
                <a:latin typeface="Calibri"/>
                <a:cs typeface="Calibri"/>
              </a:rPr>
              <a:t> </a:t>
            </a:r>
            <a:r>
              <a:rPr sz="3600" b="1" spc="-103" dirty="0">
                <a:solidFill>
                  <a:srgbClr val="FFFFFF"/>
                </a:solidFill>
                <a:latin typeface="Calibri"/>
                <a:cs typeface="Calibri"/>
              </a:rPr>
              <a:t>’s</a:t>
            </a:r>
            <a:r>
              <a:rPr sz="3600" b="1" spc="90" dirty="0">
                <a:solidFill>
                  <a:srgbClr val="FFFFFF"/>
                </a:solidFill>
                <a:latin typeface="Calibri"/>
                <a:cs typeface="Calibri"/>
              </a:rPr>
              <a:t> </a:t>
            </a:r>
            <a:r>
              <a:rPr sz="3600" b="1" dirty="0">
                <a:solidFill>
                  <a:srgbClr val="FFFFFF"/>
                </a:solidFill>
                <a:latin typeface="Calibri"/>
                <a:cs typeface="Calibri"/>
              </a:rPr>
              <a:t>Allocation</a:t>
            </a:r>
          </a:p>
        </p:txBody>
      </p:sp>
      <p:sp>
        <p:nvSpPr>
          <p:cNvPr id="7" name="object 5"/>
          <p:cNvSpPr txBox="1"/>
          <p:nvPr/>
        </p:nvSpPr>
        <p:spPr>
          <a:xfrm>
            <a:off x="6813558" y="1763978"/>
            <a:ext cx="4279289"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dirty="0">
                <a:solidFill>
                  <a:srgbClr val="FFFFFF"/>
                </a:solidFill>
                <a:latin typeface="Calibri"/>
                <a:cs typeface="Calibri"/>
              </a:rPr>
              <a:t>Regional</a:t>
            </a:r>
            <a:r>
              <a:rPr sz="3600" b="1" spc="36" dirty="0">
                <a:solidFill>
                  <a:srgbClr val="FFFFFF"/>
                </a:solidFill>
                <a:latin typeface="Calibri"/>
                <a:cs typeface="Calibri"/>
              </a:rPr>
              <a:t> </a:t>
            </a:r>
            <a:r>
              <a:rPr sz="3600" b="1" spc="-16" dirty="0">
                <a:solidFill>
                  <a:srgbClr val="FFFFFF"/>
                </a:solidFill>
                <a:latin typeface="Calibri"/>
                <a:cs typeface="Calibri"/>
              </a:rPr>
              <a:t>Transactions</a:t>
            </a:r>
          </a:p>
        </p:txBody>
      </p:sp>
      <p:sp>
        <p:nvSpPr>
          <p:cNvPr id="8" name="object 7"/>
          <p:cNvSpPr txBox="1"/>
          <p:nvPr/>
        </p:nvSpPr>
        <p:spPr>
          <a:xfrm>
            <a:off x="4911606"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110</a:t>
            </a:r>
          </a:p>
        </p:txBody>
      </p:sp>
      <p:sp>
        <p:nvSpPr>
          <p:cNvPr id="9" name="object 9"/>
          <p:cNvSpPr txBox="1"/>
          <p:nvPr/>
        </p:nvSpPr>
        <p:spPr>
          <a:xfrm>
            <a:off x="10476461"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726</a:t>
            </a:r>
          </a:p>
        </p:txBody>
      </p:sp>
      <p:sp>
        <p:nvSpPr>
          <p:cNvPr id="10" name="object 1"/>
          <p:cNvSpPr/>
          <p:nvPr/>
        </p:nvSpPr>
        <p:spPr>
          <a:xfrm>
            <a:off x="-4056" y="-714"/>
            <a:ext cx="12179300" cy="6858000"/>
          </a:xfrm>
          <a:prstGeom prst="rect">
            <a:avLst/>
          </a:prstGeom>
          <a:blipFill>
            <a:blip r:embed="rId2" cstate="print"/>
            <a:stretch>
              <a:fillRect/>
            </a:stretch>
          </a:blip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1" name="object 4"/>
          <p:cNvSpPr txBox="1"/>
          <p:nvPr/>
        </p:nvSpPr>
        <p:spPr>
          <a:xfrm>
            <a:off x="2347857" y="1846372"/>
            <a:ext cx="819083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12" name="object 5"/>
          <p:cNvSpPr txBox="1"/>
          <p:nvPr/>
        </p:nvSpPr>
        <p:spPr>
          <a:xfrm>
            <a:off x="2355627" y="3259934"/>
            <a:ext cx="818306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spc="-23" dirty="0">
              <a:solidFill>
                <a:srgbClr val="000000"/>
              </a:solidFill>
              <a:latin typeface="Calibri"/>
              <a:cs typeface="Calibri"/>
            </a:endParaRPr>
          </a:p>
        </p:txBody>
      </p:sp>
      <p:sp>
        <p:nvSpPr>
          <p:cNvPr id="13" name="object 6"/>
          <p:cNvSpPr txBox="1"/>
          <p:nvPr/>
        </p:nvSpPr>
        <p:spPr>
          <a:xfrm>
            <a:off x="2347857" y="4658025"/>
            <a:ext cx="7096660"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14" name="TextBox 27"/>
          <p:cNvSpPr txBox="1"/>
          <p:nvPr/>
        </p:nvSpPr>
        <p:spPr>
          <a:xfrm>
            <a:off x="459583" y="369615"/>
            <a:ext cx="1087320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6">
                    <a:lumMod val="50000"/>
                  </a:schemeClr>
                </a:solidFill>
              </a:rPr>
              <a:t>9. How many days on average does it take for a customer to an annual plan from the day they join Foodie-Fi? </a:t>
            </a:r>
            <a:endParaRPr lang="en-US" sz="4000" b="1" dirty="0">
              <a:solidFill>
                <a:schemeClr val="accent6">
                  <a:lumMod val="50000"/>
                </a:schemeClr>
              </a:solidFill>
            </a:endParaRPr>
          </a:p>
        </p:txBody>
      </p:sp>
      <p:sp>
        <p:nvSpPr>
          <p:cNvPr id="15" name="TextBox 28"/>
          <p:cNvSpPr txBox="1"/>
          <p:nvPr/>
        </p:nvSpPr>
        <p:spPr>
          <a:xfrm>
            <a:off x="679378" y="1380497"/>
            <a:ext cx="176891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SQL Query:</a:t>
            </a:r>
            <a:endParaRPr lang="en-US" sz="2400" b="1" dirty="0"/>
          </a:p>
        </p:txBody>
      </p:sp>
      <p:sp>
        <p:nvSpPr>
          <p:cNvPr id="16" name="TextBox 29"/>
          <p:cNvSpPr txBox="1"/>
          <p:nvPr/>
        </p:nvSpPr>
        <p:spPr>
          <a:xfrm>
            <a:off x="711306" y="1879443"/>
            <a:ext cx="7036372" cy="3785652"/>
          </a:xfrm>
          <a:prstGeom prst="rect">
            <a:avLst/>
          </a:prstGeom>
          <a:noFill/>
          <a:ln>
            <a:solidFill>
              <a:schemeClr val="accent6">
                <a:lumMod val="50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tx2">
                    <a:lumMod val="60000"/>
                    <a:lumOff val="40000"/>
                  </a:schemeClr>
                </a:solidFill>
              </a:rPr>
              <a:t>WITH </a:t>
            </a:r>
            <a:r>
              <a:rPr lang="en-US" sz="1500" dirty="0" err="1"/>
              <a:t>trail_plan</a:t>
            </a:r>
            <a:r>
              <a:rPr lang="en-US" sz="1500" b="1" dirty="0">
                <a:solidFill>
                  <a:schemeClr val="tx2">
                    <a:lumMod val="60000"/>
                    <a:lumOff val="40000"/>
                  </a:schemeClr>
                </a:solidFill>
              </a:rPr>
              <a:t> AS </a:t>
            </a:r>
            <a:r>
              <a:rPr lang="en-US" sz="1500" dirty="0"/>
              <a:t>(</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SELECT  </a:t>
            </a:r>
          </a:p>
          <a:p>
            <a:r>
              <a:rPr lang="en-US" sz="1500" b="1" dirty="0">
                <a:solidFill>
                  <a:schemeClr val="tx2">
                    <a:lumMod val="60000"/>
                    <a:lumOff val="40000"/>
                  </a:schemeClr>
                </a:solidFill>
              </a:rPr>
              <a:t>	</a:t>
            </a:r>
            <a:r>
              <a:rPr lang="en-US" sz="1500" dirty="0" smtClean="0"/>
              <a:t>customer_id</a:t>
            </a:r>
            <a:r>
              <a:rPr lang="en-US" sz="1500" dirty="0"/>
              <a:t>, </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a:t>
            </a:r>
            <a:r>
              <a:rPr lang="en-US" sz="1500" dirty="0" smtClean="0"/>
              <a:t>start_date</a:t>
            </a:r>
            <a:r>
              <a:rPr lang="en-US" sz="1500" b="1" dirty="0" smtClean="0">
                <a:solidFill>
                  <a:schemeClr val="tx2">
                    <a:lumMod val="60000"/>
                    <a:lumOff val="40000"/>
                  </a:schemeClr>
                </a:solidFill>
              </a:rPr>
              <a:t> </a:t>
            </a:r>
            <a:r>
              <a:rPr lang="en-US" sz="1500" b="1" dirty="0">
                <a:solidFill>
                  <a:schemeClr val="tx2">
                    <a:lumMod val="60000"/>
                    <a:lumOff val="40000"/>
                  </a:schemeClr>
                </a:solidFill>
              </a:rPr>
              <a:t>AS </a:t>
            </a:r>
            <a:r>
              <a:rPr lang="en-US" sz="1500" dirty="0" err="1"/>
              <a:t>trail_dates</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FROM </a:t>
            </a:r>
            <a:r>
              <a:rPr lang="en-US" sz="1500" dirty="0"/>
              <a:t>subscriptions</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WHERE </a:t>
            </a:r>
            <a:r>
              <a:rPr lang="en-US" sz="1500" dirty="0" err="1"/>
              <a:t>plan_id</a:t>
            </a:r>
            <a:r>
              <a:rPr lang="en-US" sz="1500" dirty="0"/>
              <a:t>=</a:t>
            </a:r>
            <a:r>
              <a:rPr lang="en-US" sz="1500" b="1" dirty="0">
                <a:solidFill>
                  <a:schemeClr val="accent6">
                    <a:lumMod val="75000"/>
                  </a:schemeClr>
                </a:solidFill>
              </a:rPr>
              <a:t>0</a:t>
            </a:r>
            <a:r>
              <a:rPr lang="en-US" sz="1500" dirty="0" smtClean="0"/>
              <a:t>),</a:t>
            </a:r>
          </a:p>
          <a:p>
            <a:r>
              <a:rPr lang="en-US" sz="1500" dirty="0" err="1" smtClean="0"/>
              <a:t>annual_plan</a:t>
            </a:r>
            <a:r>
              <a:rPr lang="en-US" sz="1500" b="1" dirty="0" smtClean="0">
                <a:solidFill>
                  <a:schemeClr val="tx2">
                    <a:lumMod val="60000"/>
                    <a:lumOff val="40000"/>
                  </a:schemeClr>
                </a:solidFill>
              </a:rPr>
              <a:t> </a:t>
            </a:r>
            <a:r>
              <a:rPr lang="en-US" sz="1500" b="1" dirty="0">
                <a:solidFill>
                  <a:schemeClr val="tx2">
                    <a:lumMod val="60000"/>
                    <a:lumOff val="40000"/>
                  </a:schemeClr>
                </a:solidFill>
              </a:rPr>
              <a:t>as </a:t>
            </a:r>
            <a:r>
              <a:rPr lang="en-US" sz="1500" dirty="0"/>
              <a:t>(</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select  </a:t>
            </a:r>
          </a:p>
          <a:p>
            <a:r>
              <a:rPr lang="en-US" sz="1500" b="1" dirty="0">
                <a:solidFill>
                  <a:schemeClr val="tx2">
                    <a:lumMod val="60000"/>
                    <a:lumOff val="40000"/>
                  </a:schemeClr>
                </a:solidFill>
              </a:rPr>
              <a:t>	</a:t>
            </a:r>
            <a:r>
              <a:rPr lang="en-US" sz="1500" dirty="0" smtClean="0"/>
              <a:t>customer_id</a:t>
            </a:r>
            <a:r>
              <a:rPr lang="en-US" sz="1500" dirty="0"/>
              <a:t>, </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a:t>
            </a:r>
            <a:r>
              <a:rPr lang="en-US" sz="1500" dirty="0" smtClean="0"/>
              <a:t>Start_date</a:t>
            </a:r>
            <a:r>
              <a:rPr lang="en-US" sz="1500" b="1" dirty="0" smtClean="0">
                <a:solidFill>
                  <a:schemeClr val="tx2">
                    <a:lumMod val="60000"/>
                    <a:lumOff val="40000"/>
                  </a:schemeClr>
                </a:solidFill>
              </a:rPr>
              <a:t> </a:t>
            </a:r>
            <a:r>
              <a:rPr lang="en-US" sz="1500" b="1" dirty="0">
                <a:solidFill>
                  <a:schemeClr val="tx2">
                    <a:lumMod val="60000"/>
                    <a:lumOff val="40000"/>
                  </a:schemeClr>
                </a:solidFill>
              </a:rPr>
              <a:t>as </a:t>
            </a:r>
            <a:r>
              <a:rPr lang="en-US" sz="1500" dirty="0" err="1"/>
              <a:t>annual_dates</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from </a:t>
            </a:r>
            <a:r>
              <a:rPr lang="en-US" sz="1500" dirty="0"/>
              <a:t>subscriptions</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where </a:t>
            </a:r>
            <a:r>
              <a:rPr lang="en-US" sz="1500" dirty="0" err="1"/>
              <a:t>plan_id</a:t>
            </a:r>
            <a:r>
              <a:rPr lang="en-US" sz="1500" dirty="0"/>
              <a:t>=</a:t>
            </a:r>
            <a:r>
              <a:rPr lang="en-US" sz="1500" b="1" dirty="0">
                <a:solidFill>
                  <a:schemeClr val="accent6">
                    <a:lumMod val="75000"/>
                  </a:schemeClr>
                </a:solidFill>
              </a:rPr>
              <a:t>3</a:t>
            </a:r>
            <a:r>
              <a:rPr lang="en-US" sz="1500" dirty="0" smtClean="0"/>
              <a:t>)</a:t>
            </a:r>
          </a:p>
          <a:p>
            <a:r>
              <a:rPr lang="en-US" sz="1500" b="1" dirty="0" smtClean="0">
                <a:solidFill>
                  <a:schemeClr val="tx2">
                    <a:lumMod val="60000"/>
                    <a:lumOff val="40000"/>
                  </a:schemeClr>
                </a:solidFill>
              </a:rPr>
              <a:t>SELECT </a:t>
            </a:r>
            <a:r>
              <a:rPr lang="en-US" sz="1500" b="1" dirty="0">
                <a:solidFill>
                  <a:schemeClr val="tx2">
                    <a:lumMod val="60000"/>
                    <a:lumOff val="40000"/>
                  </a:schemeClr>
                </a:solidFill>
              </a:rPr>
              <a:t>	</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        ROUND</a:t>
            </a:r>
            <a:r>
              <a:rPr lang="en-US" sz="1500" dirty="0" smtClean="0"/>
              <a:t>(</a:t>
            </a:r>
            <a:r>
              <a:rPr lang="en-US" sz="1500" b="1" dirty="0" smtClean="0">
                <a:solidFill>
                  <a:schemeClr val="tx2">
                    <a:lumMod val="60000"/>
                    <a:lumOff val="40000"/>
                  </a:schemeClr>
                </a:solidFill>
              </a:rPr>
              <a:t>AVG</a:t>
            </a:r>
            <a:r>
              <a:rPr lang="en-US" sz="1500" dirty="0" smtClean="0"/>
              <a:t>(</a:t>
            </a:r>
            <a:r>
              <a:rPr lang="en-US" sz="1500" b="1" dirty="0" smtClean="0">
                <a:solidFill>
                  <a:schemeClr val="tx2">
                    <a:lumMod val="60000"/>
                    <a:lumOff val="40000"/>
                  </a:schemeClr>
                </a:solidFill>
              </a:rPr>
              <a:t>DATEDIFF</a:t>
            </a:r>
            <a:r>
              <a:rPr lang="en-US" sz="1500" dirty="0" smtClean="0"/>
              <a:t>(</a:t>
            </a:r>
            <a:r>
              <a:rPr lang="en-US" sz="1500" dirty="0" err="1" smtClean="0"/>
              <a:t>annual_dates</a:t>
            </a:r>
            <a:r>
              <a:rPr lang="en-US" sz="1500" dirty="0"/>
              <a:t>, </a:t>
            </a:r>
            <a:r>
              <a:rPr lang="en-US" sz="1500" dirty="0" err="1"/>
              <a:t>trail_dates</a:t>
            </a:r>
            <a:r>
              <a:rPr lang="en-US" sz="1500" dirty="0"/>
              <a:t>)),</a:t>
            </a:r>
            <a:r>
              <a:rPr lang="en-US" sz="1500" b="1" dirty="0">
                <a:solidFill>
                  <a:schemeClr val="accent6">
                    <a:lumMod val="75000"/>
                  </a:schemeClr>
                </a:solidFill>
              </a:rPr>
              <a:t>0</a:t>
            </a:r>
            <a:r>
              <a:rPr lang="en-US" sz="1500" dirty="0"/>
              <a:t>) </a:t>
            </a:r>
            <a:r>
              <a:rPr lang="en-US" sz="1500" b="1" dirty="0">
                <a:solidFill>
                  <a:schemeClr val="tx2">
                    <a:lumMod val="60000"/>
                    <a:lumOff val="40000"/>
                  </a:schemeClr>
                </a:solidFill>
              </a:rPr>
              <a:t>AS </a:t>
            </a:r>
            <a:r>
              <a:rPr lang="en-US" sz="1500" dirty="0" err="1" smtClean="0"/>
              <a:t>avg_days_annual_upgrade</a:t>
            </a:r>
            <a:endParaRPr lang="en-US" sz="1500" dirty="0" smtClean="0"/>
          </a:p>
          <a:p>
            <a:r>
              <a:rPr lang="en-US" sz="1500" b="1" dirty="0" smtClean="0">
                <a:solidFill>
                  <a:schemeClr val="tx2">
                    <a:lumMod val="60000"/>
                    <a:lumOff val="40000"/>
                  </a:schemeClr>
                </a:solidFill>
              </a:rPr>
              <a:t>FROM </a:t>
            </a:r>
            <a:r>
              <a:rPr lang="en-US" sz="1500" dirty="0" err="1"/>
              <a:t>annual_plan</a:t>
            </a:r>
            <a:r>
              <a:rPr lang="en-US" sz="1500" dirty="0"/>
              <a:t> </a:t>
            </a:r>
            <a:r>
              <a:rPr lang="en-US" sz="1500" dirty="0" err="1"/>
              <a:t>ap</a:t>
            </a:r>
            <a:r>
              <a:rPr lang="en-US" sz="1500" dirty="0"/>
              <a:t> </a:t>
            </a:r>
            <a:r>
              <a:rPr lang="en-US" sz="1500" b="1" dirty="0">
                <a:solidFill>
                  <a:schemeClr val="tx2">
                    <a:lumMod val="60000"/>
                    <a:lumOff val="40000"/>
                  </a:schemeClr>
                </a:solidFill>
              </a:rPr>
              <a:t>JOIN </a:t>
            </a:r>
            <a:r>
              <a:rPr lang="en-US" sz="1500" dirty="0" err="1"/>
              <a:t>trail_plan</a:t>
            </a:r>
            <a:r>
              <a:rPr lang="en-US" sz="1500" b="1" dirty="0">
                <a:solidFill>
                  <a:schemeClr val="tx2">
                    <a:lumMod val="60000"/>
                    <a:lumOff val="40000"/>
                  </a:schemeClr>
                </a:solidFill>
              </a:rPr>
              <a:t> </a:t>
            </a:r>
            <a:r>
              <a:rPr lang="en-US" sz="1500" b="1" dirty="0" err="1" smtClean="0">
                <a:solidFill>
                  <a:schemeClr val="tx2">
                    <a:lumMod val="60000"/>
                    <a:lumOff val="40000"/>
                  </a:schemeClr>
                </a:solidFill>
              </a:rPr>
              <a:t>tp</a:t>
            </a:r>
            <a:endParaRPr lang="en-US" sz="1500" b="1" dirty="0" smtClean="0">
              <a:solidFill>
                <a:schemeClr val="tx2">
                  <a:lumMod val="60000"/>
                  <a:lumOff val="40000"/>
                </a:schemeClr>
              </a:solidFill>
            </a:endParaRPr>
          </a:p>
          <a:p>
            <a:r>
              <a:rPr lang="en-US" sz="1500" b="1" dirty="0" smtClean="0">
                <a:solidFill>
                  <a:schemeClr val="tx2">
                    <a:lumMod val="60000"/>
                    <a:lumOff val="40000"/>
                  </a:schemeClr>
                </a:solidFill>
              </a:rPr>
              <a:t>ON </a:t>
            </a:r>
            <a:r>
              <a:rPr lang="en-US" sz="1500" dirty="0" err="1"/>
              <a:t>ap.customer_id</a:t>
            </a:r>
            <a:r>
              <a:rPr lang="en-US" sz="1500" dirty="0"/>
              <a:t> = </a:t>
            </a:r>
            <a:r>
              <a:rPr lang="en-US" sz="1500" dirty="0" err="1"/>
              <a:t>tp.customer_id</a:t>
            </a:r>
            <a:r>
              <a:rPr lang="en-US" sz="1500" dirty="0"/>
              <a:t>;</a:t>
            </a:r>
            <a:endParaRPr lang="en-US" sz="1500" dirty="0"/>
          </a:p>
        </p:txBody>
      </p:sp>
      <p:sp>
        <p:nvSpPr>
          <p:cNvPr id="17" name="Rectangle 16"/>
          <p:cNvSpPr/>
          <p:nvPr/>
        </p:nvSpPr>
        <p:spPr>
          <a:xfrm>
            <a:off x="-4057" y="5916972"/>
            <a:ext cx="12187415" cy="936104"/>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b="1" dirty="0">
                <a:solidFill>
                  <a:schemeClr val="accent6">
                    <a:lumMod val="50000"/>
                  </a:schemeClr>
                </a:solidFill>
              </a:rPr>
              <a:t>Insight</a:t>
            </a:r>
            <a:r>
              <a:rPr lang="en-US" b="1" dirty="0" smtClean="0">
                <a:solidFill>
                  <a:schemeClr val="accent6">
                    <a:lumMod val="50000"/>
                  </a:schemeClr>
                </a:solidFill>
              </a:rPr>
              <a:t>:</a:t>
            </a:r>
            <a:r>
              <a:rPr lang="en-US" dirty="0" smtClean="0">
                <a:solidFill>
                  <a:schemeClr val="accent6">
                    <a:lumMod val="50000"/>
                  </a:schemeClr>
                </a:solidFill>
              </a:rPr>
              <a:t> </a:t>
            </a:r>
            <a:r>
              <a:rPr lang="en-US" dirty="0">
                <a:solidFill>
                  <a:schemeClr val="accent6">
                    <a:lumMod val="50000"/>
                  </a:schemeClr>
                </a:solidFill>
              </a:rPr>
              <a:t>The average time for customers to upgrade from the trial plan to an annual subscription on Foodie-Fi is approximately 105 days. This indicates a considerable consideration period before committing to a long-term subscription, highlighting the importance of strategic engagement and marketing efforts to prompt timely upgrades.</a:t>
            </a:r>
            <a:endParaRPr lang="en-US" dirty="0">
              <a:solidFill>
                <a:schemeClr val="accent6">
                  <a:lumMod val="50000"/>
                </a:schemeClr>
              </a:solidFill>
            </a:endParaRPr>
          </a:p>
        </p:txBody>
      </p:sp>
      <p:sp>
        <p:nvSpPr>
          <p:cNvPr id="18" name="TextBox 31"/>
          <p:cNvSpPr txBox="1"/>
          <p:nvPr/>
        </p:nvSpPr>
        <p:spPr>
          <a:xfrm>
            <a:off x="8422739" y="1308608"/>
            <a:ext cx="119543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Result:</a:t>
            </a:r>
            <a:endParaRPr lang="en-US" sz="2400" b="1" dirty="0"/>
          </a:p>
        </p:txBody>
      </p:sp>
      <p:pic>
        <p:nvPicPr>
          <p:cNvPr id="20" name="Picture 19"/>
          <p:cNvPicPr>
            <a:picLocks noChangeAspect="1"/>
          </p:cNvPicPr>
          <p:nvPr/>
        </p:nvPicPr>
        <p:blipFill>
          <a:blip r:embed="rId3"/>
          <a:stretch>
            <a:fillRect/>
          </a:stretch>
        </p:blipFill>
        <p:spPr>
          <a:xfrm>
            <a:off x="8422739" y="1855035"/>
            <a:ext cx="3398961" cy="1082615"/>
          </a:xfrm>
          <a:prstGeom prst="rect">
            <a:avLst/>
          </a:prstGeom>
          <a:ln>
            <a:solidFill>
              <a:schemeClr val="accent6">
                <a:lumMod val="50000"/>
              </a:schemeClr>
            </a:solidFill>
          </a:ln>
        </p:spPr>
      </p:pic>
    </p:spTree>
    <p:extLst>
      <p:ext uri="{BB962C8B-B14F-4D97-AF65-F5344CB8AC3E}">
        <p14:creationId xmlns:p14="http://schemas.microsoft.com/office/powerpoint/2010/main" val="6223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377666" y="427735"/>
            <a:ext cx="6797992" cy="1710943"/>
          </a:xfrm>
        </p:spPr>
        <p:txBody>
          <a:bodyPr/>
          <a:lstStyle/>
          <a:p>
            <a:endParaRPr lang="en-US"/>
          </a:p>
        </p:txBody>
      </p:sp>
      <p:sp>
        <p:nvSpPr>
          <p:cNvPr id="21" name="Text Placeholder 2"/>
          <p:cNvSpPr>
            <a:spLocks noGrp="1"/>
          </p:cNvSpPr>
          <p:nvPr>
            <p:ph type="body" idx="1"/>
          </p:nvPr>
        </p:nvSpPr>
        <p:spPr>
          <a:xfrm>
            <a:off x="377666" y="2459482"/>
            <a:ext cx="6797992" cy="3777830"/>
          </a:xfrm>
        </p:spPr>
        <p:txBody>
          <a:bodyPr/>
          <a:lstStyle/>
          <a:p>
            <a:endParaRPr lang="en-US" dirty="0"/>
          </a:p>
        </p:txBody>
      </p:sp>
      <p:sp>
        <p:nvSpPr>
          <p:cNvPr id="22" name="object 4"/>
          <p:cNvSpPr txBox="1"/>
          <p:nvPr/>
        </p:nvSpPr>
        <p:spPr>
          <a:xfrm>
            <a:off x="1233533" y="1763978"/>
            <a:ext cx="4297017"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spc="-10" dirty="0">
                <a:solidFill>
                  <a:srgbClr val="FFFFFF"/>
                </a:solidFill>
                <a:latin typeface="Calibri"/>
                <a:cs typeface="Calibri"/>
              </a:rPr>
              <a:t>Customer</a:t>
            </a:r>
            <a:r>
              <a:rPr sz="3600" b="1" spc="-654" dirty="0">
                <a:solidFill>
                  <a:srgbClr val="FFFFFF"/>
                </a:solidFill>
                <a:latin typeface="Calibri"/>
                <a:cs typeface="Calibri"/>
              </a:rPr>
              <a:t> </a:t>
            </a:r>
            <a:r>
              <a:rPr sz="3600" b="1" spc="-103" dirty="0">
                <a:solidFill>
                  <a:srgbClr val="FFFFFF"/>
                </a:solidFill>
                <a:latin typeface="Calibri"/>
                <a:cs typeface="Calibri"/>
              </a:rPr>
              <a:t>’s</a:t>
            </a:r>
            <a:r>
              <a:rPr sz="3600" b="1" spc="90" dirty="0">
                <a:solidFill>
                  <a:srgbClr val="FFFFFF"/>
                </a:solidFill>
                <a:latin typeface="Calibri"/>
                <a:cs typeface="Calibri"/>
              </a:rPr>
              <a:t> </a:t>
            </a:r>
            <a:r>
              <a:rPr sz="3600" b="1" dirty="0">
                <a:solidFill>
                  <a:srgbClr val="FFFFFF"/>
                </a:solidFill>
                <a:latin typeface="Calibri"/>
                <a:cs typeface="Calibri"/>
              </a:rPr>
              <a:t>Allocation</a:t>
            </a:r>
          </a:p>
        </p:txBody>
      </p:sp>
      <p:sp>
        <p:nvSpPr>
          <p:cNvPr id="23" name="object 5"/>
          <p:cNvSpPr txBox="1"/>
          <p:nvPr/>
        </p:nvSpPr>
        <p:spPr>
          <a:xfrm>
            <a:off x="6813558" y="1763978"/>
            <a:ext cx="4279289"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dirty="0">
                <a:solidFill>
                  <a:srgbClr val="FFFFFF"/>
                </a:solidFill>
                <a:latin typeface="Calibri"/>
                <a:cs typeface="Calibri"/>
              </a:rPr>
              <a:t>Regional</a:t>
            </a:r>
            <a:r>
              <a:rPr sz="3600" b="1" spc="36" dirty="0">
                <a:solidFill>
                  <a:srgbClr val="FFFFFF"/>
                </a:solidFill>
                <a:latin typeface="Calibri"/>
                <a:cs typeface="Calibri"/>
              </a:rPr>
              <a:t> </a:t>
            </a:r>
            <a:r>
              <a:rPr sz="3600" b="1" spc="-16" dirty="0">
                <a:solidFill>
                  <a:srgbClr val="FFFFFF"/>
                </a:solidFill>
                <a:latin typeface="Calibri"/>
                <a:cs typeface="Calibri"/>
              </a:rPr>
              <a:t>Transactions</a:t>
            </a:r>
          </a:p>
        </p:txBody>
      </p:sp>
      <p:sp>
        <p:nvSpPr>
          <p:cNvPr id="24" name="object 7"/>
          <p:cNvSpPr txBox="1"/>
          <p:nvPr/>
        </p:nvSpPr>
        <p:spPr>
          <a:xfrm>
            <a:off x="4911606"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110</a:t>
            </a:r>
          </a:p>
        </p:txBody>
      </p:sp>
      <p:sp>
        <p:nvSpPr>
          <p:cNvPr id="25" name="object 9"/>
          <p:cNvSpPr txBox="1"/>
          <p:nvPr/>
        </p:nvSpPr>
        <p:spPr>
          <a:xfrm>
            <a:off x="10476461"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726</a:t>
            </a:r>
          </a:p>
        </p:txBody>
      </p:sp>
      <p:sp>
        <p:nvSpPr>
          <p:cNvPr id="26" name="object 1"/>
          <p:cNvSpPr/>
          <p:nvPr/>
        </p:nvSpPr>
        <p:spPr>
          <a:xfrm>
            <a:off x="-4057" y="-4924"/>
            <a:ext cx="12179300" cy="6858000"/>
          </a:xfrm>
          <a:prstGeom prst="rect">
            <a:avLst/>
          </a:prstGeom>
          <a:blipFill>
            <a:blip r:embed="rId2" cstate="print"/>
            <a:stretch>
              <a:fillRect/>
            </a:stretch>
          </a:blip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27" name="object 4"/>
          <p:cNvSpPr txBox="1"/>
          <p:nvPr/>
        </p:nvSpPr>
        <p:spPr>
          <a:xfrm>
            <a:off x="2347857" y="1846372"/>
            <a:ext cx="819083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28" name="object 5"/>
          <p:cNvSpPr txBox="1"/>
          <p:nvPr/>
        </p:nvSpPr>
        <p:spPr>
          <a:xfrm>
            <a:off x="2355627" y="3259934"/>
            <a:ext cx="818306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spc="-23" dirty="0">
              <a:solidFill>
                <a:srgbClr val="000000"/>
              </a:solidFill>
              <a:latin typeface="Calibri"/>
              <a:cs typeface="Calibri"/>
            </a:endParaRPr>
          </a:p>
        </p:txBody>
      </p:sp>
      <p:sp>
        <p:nvSpPr>
          <p:cNvPr id="29" name="object 6"/>
          <p:cNvSpPr txBox="1"/>
          <p:nvPr/>
        </p:nvSpPr>
        <p:spPr>
          <a:xfrm>
            <a:off x="2347857" y="4658025"/>
            <a:ext cx="7096660"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30" name="TextBox 27"/>
          <p:cNvSpPr txBox="1"/>
          <p:nvPr/>
        </p:nvSpPr>
        <p:spPr>
          <a:xfrm>
            <a:off x="459583" y="279986"/>
            <a:ext cx="10873208"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b="1" dirty="0" smtClean="0">
                <a:solidFill>
                  <a:schemeClr val="accent6">
                    <a:lumMod val="50000"/>
                  </a:schemeClr>
                </a:solidFill>
              </a:rPr>
              <a:t>10</a:t>
            </a:r>
            <a:r>
              <a:rPr lang="en-US" sz="2200" b="1" dirty="0">
                <a:solidFill>
                  <a:schemeClr val="accent6">
                    <a:lumMod val="50000"/>
                  </a:schemeClr>
                </a:solidFill>
              </a:rPr>
              <a:t>. Can you further breakdown this average value into 30 day periods (i.e. 0-30 days, 31-60 days </a:t>
            </a:r>
            <a:r>
              <a:rPr lang="en-US" sz="2200" b="1" dirty="0" err="1">
                <a:solidFill>
                  <a:schemeClr val="accent6">
                    <a:lumMod val="50000"/>
                  </a:schemeClr>
                </a:solidFill>
              </a:rPr>
              <a:t>etc</a:t>
            </a:r>
            <a:r>
              <a:rPr lang="en-US" sz="2200" b="1" dirty="0" smtClean="0">
                <a:solidFill>
                  <a:schemeClr val="accent6">
                    <a:lumMod val="50000"/>
                  </a:schemeClr>
                </a:solidFill>
              </a:rPr>
              <a:t>). </a:t>
            </a:r>
            <a:endParaRPr lang="en-US" sz="2200" b="1" dirty="0">
              <a:solidFill>
                <a:schemeClr val="accent6">
                  <a:lumMod val="50000"/>
                </a:schemeClr>
              </a:solidFill>
            </a:endParaRPr>
          </a:p>
        </p:txBody>
      </p:sp>
      <p:sp>
        <p:nvSpPr>
          <p:cNvPr id="31" name="TextBox 28"/>
          <p:cNvSpPr txBox="1"/>
          <p:nvPr/>
        </p:nvSpPr>
        <p:spPr>
          <a:xfrm>
            <a:off x="578943" y="1139330"/>
            <a:ext cx="176891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t>SQL Query:</a:t>
            </a:r>
            <a:endParaRPr lang="en-US" sz="2000" b="1" dirty="0"/>
          </a:p>
        </p:txBody>
      </p:sp>
      <p:sp>
        <p:nvSpPr>
          <p:cNvPr id="32" name="TextBox 29"/>
          <p:cNvSpPr txBox="1"/>
          <p:nvPr/>
        </p:nvSpPr>
        <p:spPr>
          <a:xfrm>
            <a:off x="658731" y="1567505"/>
            <a:ext cx="6103746" cy="4185761"/>
          </a:xfrm>
          <a:prstGeom prst="rect">
            <a:avLst/>
          </a:prstGeom>
          <a:noFill/>
          <a:ln>
            <a:solidFill>
              <a:schemeClr val="accent6">
                <a:lumMod val="50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smtClean="0">
                <a:solidFill>
                  <a:schemeClr val="tx2">
                    <a:lumMod val="60000"/>
                    <a:lumOff val="40000"/>
                  </a:schemeClr>
                </a:solidFill>
              </a:rPr>
              <a:t>WITH</a:t>
            </a:r>
            <a:r>
              <a:rPr lang="en-US" sz="1400" dirty="0" smtClean="0"/>
              <a:t> </a:t>
            </a:r>
            <a:r>
              <a:rPr lang="en-US" sz="1400" dirty="0" err="1" smtClean="0"/>
              <a:t>annual_plan</a:t>
            </a:r>
            <a:r>
              <a:rPr lang="en-US" sz="1400" dirty="0" smtClean="0"/>
              <a:t> </a:t>
            </a:r>
            <a:r>
              <a:rPr lang="en-US" sz="1400" b="1" dirty="0" smtClean="0">
                <a:solidFill>
                  <a:schemeClr val="tx2">
                    <a:lumMod val="60000"/>
                    <a:lumOff val="40000"/>
                  </a:schemeClr>
                </a:solidFill>
              </a:rPr>
              <a:t>AS</a:t>
            </a:r>
            <a:r>
              <a:rPr lang="en-US" sz="1400" dirty="0" smtClean="0"/>
              <a:t> (	</a:t>
            </a:r>
          </a:p>
          <a:p>
            <a:r>
              <a:rPr lang="en-US" sz="1400" dirty="0" smtClean="0"/>
              <a:t>        </a:t>
            </a:r>
            <a:r>
              <a:rPr lang="en-US" sz="1400" b="1" dirty="0" smtClean="0">
                <a:solidFill>
                  <a:schemeClr val="tx2">
                    <a:lumMod val="60000"/>
                    <a:lumOff val="40000"/>
                  </a:schemeClr>
                </a:solidFill>
              </a:rPr>
              <a:t>SELECT</a:t>
            </a:r>
            <a:r>
              <a:rPr lang="en-US" sz="1400" dirty="0" smtClean="0"/>
              <a:t> customer_id, start_date </a:t>
            </a:r>
            <a:r>
              <a:rPr lang="en-US" sz="1400" b="1" dirty="0" smtClean="0">
                <a:solidFill>
                  <a:schemeClr val="tx2">
                    <a:lumMod val="60000"/>
                    <a:lumOff val="40000"/>
                  </a:schemeClr>
                </a:solidFill>
              </a:rPr>
              <a:t>AS</a:t>
            </a:r>
            <a:r>
              <a:rPr lang="en-US" sz="1400" dirty="0" smtClean="0"/>
              <a:t> </a:t>
            </a:r>
            <a:r>
              <a:rPr lang="en-US" sz="1400" dirty="0" err="1" smtClean="0"/>
              <a:t>annual_date</a:t>
            </a:r>
            <a:r>
              <a:rPr lang="en-US" sz="1400" dirty="0" smtClean="0"/>
              <a:t>	</a:t>
            </a:r>
          </a:p>
          <a:p>
            <a:r>
              <a:rPr lang="en-US" sz="1400" dirty="0" smtClean="0"/>
              <a:t>        </a:t>
            </a:r>
            <a:r>
              <a:rPr lang="en-US" sz="1400" b="1" dirty="0" smtClean="0">
                <a:solidFill>
                  <a:schemeClr val="tx2">
                    <a:lumMod val="60000"/>
                    <a:lumOff val="40000"/>
                  </a:schemeClr>
                </a:solidFill>
              </a:rPr>
              <a:t>FROM</a:t>
            </a:r>
            <a:r>
              <a:rPr lang="en-US" sz="1400" dirty="0" smtClean="0"/>
              <a:t> subscriptions    </a:t>
            </a:r>
          </a:p>
          <a:p>
            <a:r>
              <a:rPr lang="en-US" sz="1400" dirty="0" smtClean="0"/>
              <a:t>        </a:t>
            </a:r>
            <a:r>
              <a:rPr lang="en-US" sz="1400" b="1" dirty="0" smtClean="0">
                <a:solidFill>
                  <a:schemeClr val="tx2">
                    <a:lumMod val="60000"/>
                    <a:lumOff val="40000"/>
                  </a:schemeClr>
                </a:solidFill>
              </a:rPr>
              <a:t>WHERE</a:t>
            </a:r>
            <a:r>
              <a:rPr lang="en-US" sz="1400" dirty="0" smtClean="0"/>
              <a:t> </a:t>
            </a:r>
            <a:r>
              <a:rPr lang="en-US" sz="1400" dirty="0" err="1" smtClean="0"/>
              <a:t>plan_id</a:t>
            </a:r>
            <a:r>
              <a:rPr lang="en-US" sz="1400" dirty="0" smtClean="0"/>
              <a:t> = 3),</a:t>
            </a:r>
          </a:p>
          <a:p>
            <a:r>
              <a:rPr lang="en-US" sz="1400" dirty="0" err="1" smtClean="0"/>
              <a:t>trial_plan</a:t>
            </a:r>
            <a:r>
              <a:rPr lang="en-US" sz="1400" dirty="0" smtClean="0"/>
              <a:t> </a:t>
            </a:r>
            <a:r>
              <a:rPr lang="en-US" sz="1400" b="1" dirty="0" smtClean="0">
                <a:solidFill>
                  <a:schemeClr val="tx2">
                    <a:lumMod val="60000"/>
                    <a:lumOff val="40000"/>
                  </a:schemeClr>
                </a:solidFill>
              </a:rPr>
              <a:t>AS</a:t>
            </a:r>
            <a:r>
              <a:rPr lang="en-US" sz="1400" dirty="0" smtClean="0"/>
              <a:t> (	</a:t>
            </a:r>
          </a:p>
          <a:p>
            <a:r>
              <a:rPr lang="en-US" sz="1400" dirty="0" smtClean="0"/>
              <a:t>        </a:t>
            </a:r>
            <a:r>
              <a:rPr lang="en-US" sz="1400" b="1" dirty="0" smtClean="0">
                <a:solidFill>
                  <a:schemeClr val="tx2">
                    <a:lumMod val="60000"/>
                    <a:lumOff val="40000"/>
                  </a:schemeClr>
                </a:solidFill>
              </a:rPr>
              <a:t>SELECT</a:t>
            </a:r>
            <a:r>
              <a:rPr lang="en-US" sz="1400" dirty="0" smtClean="0"/>
              <a:t>	 customer_id, start_date AS </a:t>
            </a:r>
            <a:r>
              <a:rPr lang="en-US" sz="1400" dirty="0" err="1" smtClean="0"/>
              <a:t>trial_date</a:t>
            </a:r>
            <a:r>
              <a:rPr lang="en-US" sz="1400" dirty="0" smtClean="0"/>
              <a:t>	</a:t>
            </a:r>
          </a:p>
          <a:p>
            <a:r>
              <a:rPr lang="en-US" sz="1400" dirty="0" smtClean="0"/>
              <a:t>        </a:t>
            </a:r>
            <a:r>
              <a:rPr lang="en-US" sz="1400" b="1" dirty="0" smtClean="0">
                <a:solidFill>
                  <a:schemeClr val="tx2">
                    <a:lumMod val="60000"/>
                    <a:lumOff val="40000"/>
                  </a:schemeClr>
                </a:solidFill>
              </a:rPr>
              <a:t>FROM</a:t>
            </a:r>
            <a:r>
              <a:rPr lang="en-US" sz="1400" dirty="0" smtClean="0"/>
              <a:t> subscriptions    </a:t>
            </a:r>
          </a:p>
          <a:p>
            <a:r>
              <a:rPr lang="en-US" sz="1400" dirty="0" smtClean="0"/>
              <a:t>        </a:t>
            </a:r>
            <a:r>
              <a:rPr lang="en-US" sz="1400" b="1" dirty="0" smtClean="0">
                <a:solidFill>
                  <a:schemeClr val="tx2">
                    <a:lumMod val="60000"/>
                    <a:lumOff val="40000"/>
                  </a:schemeClr>
                </a:solidFill>
              </a:rPr>
              <a:t>WHERE</a:t>
            </a:r>
            <a:r>
              <a:rPr lang="en-US" sz="1400" dirty="0" smtClean="0"/>
              <a:t> </a:t>
            </a:r>
            <a:r>
              <a:rPr lang="en-US" sz="1400" dirty="0" err="1" smtClean="0"/>
              <a:t>plan_id</a:t>
            </a:r>
            <a:r>
              <a:rPr lang="en-US" sz="1400" dirty="0" smtClean="0"/>
              <a:t> = 0),</a:t>
            </a:r>
          </a:p>
          <a:p>
            <a:r>
              <a:rPr lang="en-US" sz="1400" dirty="0" err="1" smtClean="0"/>
              <a:t>day_period</a:t>
            </a:r>
            <a:r>
              <a:rPr lang="en-US" sz="1400" dirty="0" smtClean="0"/>
              <a:t> </a:t>
            </a:r>
            <a:r>
              <a:rPr lang="en-US" sz="1400" b="1" dirty="0" smtClean="0">
                <a:solidFill>
                  <a:schemeClr val="tx2">
                    <a:lumMod val="60000"/>
                    <a:lumOff val="40000"/>
                  </a:schemeClr>
                </a:solidFill>
              </a:rPr>
              <a:t>AS</a:t>
            </a:r>
            <a:r>
              <a:rPr lang="en-US" sz="1400" dirty="0" smtClean="0"/>
              <a:t> (	</a:t>
            </a:r>
          </a:p>
          <a:p>
            <a:r>
              <a:rPr lang="en-US" sz="1400" dirty="0"/>
              <a:t> </a:t>
            </a:r>
            <a:r>
              <a:rPr lang="en-US" sz="1400" dirty="0" smtClean="0"/>
              <a:t>       </a:t>
            </a:r>
            <a:r>
              <a:rPr lang="en-US" sz="1400" b="1" dirty="0" smtClean="0">
                <a:solidFill>
                  <a:schemeClr val="tx2">
                    <a:lumMod val="60000"/>
                    <a:lumOff val="40000"/>
                  </a:schemeClr>
                </a:solidFill>
              </a:rPr>
              <a:t>SELECT</a:t>
            </a:r>
            <a:r>
              <a:rPr lang="en-US" sz="1400" dirty="0" smtClean="0"/>
              <a:t>	 </a:t>
            </a:r>
            <a:r>
              <a:rPr lang="en-US" sz="1400" b="1" dirty="0" smtClean="0">
                <a:solidFill>
                  <a:schemeClr val="tx2">
                    <a:lumMod val="60000"/>
                    <a:lumOff val="40000"/>
                  </a:schemeClr>
                </a:solidFill>
              </a:rPr>
              <a:t>DATEDIFF</a:t>
            </a:r>
            <a:r>
              <a:rPr lang="en-US" sz="1400" dirty="0" smtClean="0"/>
              <a:t>(</a:t>
            </a:r>
            <a:r>
              <a:rPr lang="en-US" sz="1400" dirty="0" err="1" smtClean="0"/>
              <a:t>annual_date</a:t>
            </a:r>
            <a:r>
              <a:rPr lang="en-US" sz="1400" dirty="0" smtClean="0"/>
              <a:t>, </a:t>
            </a:r>
            <a:r>
              <a:rPr lang="en-US" sz="1400" dirty="0" err="1" smtClean="0"/>
              <a:t>trial_date</a:t>
            </a:r>
            <a:r>
              <a:rPr lang="en-US" sz="1400" dirty="0" smtClean="0"/>
              <a:t>) </a:t>
            </a:r>
            <a:r>
              <a:rPr lang="en-US" sz="1400" b="1" dirty="0" smtClean="0">
                <a:solidFill>
                  <a:schemeClr val="tx2">
                    <a:lumMod val="60000"/>
                    <a:lumOff val="40000"/>
                  </a:schemeClr>
                </a:solidFill>
              </a:rPr>
              <a:t>AS</a:t>
            </a:r>
            <a:r>
              <a:rPr lang="en-US" sz="1400" dirty="0" smtClean="0"/>
              <a:t> diff	</a:t>
            </a:r>
          </a:p>
          <a:p>
            <a:r>
              <a:rPr lang="en-US" sz="1400" dirty="0"/>
              <a:t> </a:t>
            </a:r>
            <a:r>
              <a:rPr lang="en-US" sz="1400" dirty="0" smtClean="0"/>
              <a:t>       </a:t>
            </a:r>
            <a:r>
              <a:rPr lang="en-US" sz="1400" b="1" dirty="0" smtClean="0">
                <a:solidFill>
                  <a:schemeClr val="tx2">
                    <a:lumMod val="60000"/>
                    <a:lumOff val="40000"/>
                  </a:schemeClr>
                </a:solidFill>
              </a:rPr>
              <a:t>FROM</a:t>
            </a:r>
            <a:r>
              <a:rPr lang="en-US" sz="1400" dirty="0" smtClean="0"/>
              <a:t> </a:t>
            </a:r>
            <a:r>
              <a:rPr lang="en-US" sz="1400" dirty="0" err="1" smtClean="0"/>
              <a:t>trial_plan</a:t>
            </a:r>
            <a:r>
              <a:rPr lang="en-US" sz="1400" dirty="0" smtClean="0"/>
              <a:t> </a:t>
            </a:r>
            <a:r>
              <a:rPr lang="en-US" sz="1400" dirty="0" err="1" smtClean="0"/>
              <a:t>tp</a:t>
            </a:r>
            <a:r>
              <a:rPr lang="en-US" sz="1400" dirty="0" smtClean="0"/>
              <a:t> </a:t>
            </a:r>
            <a:r>
              <a:rPr lang="en-US" sz="1400" b="1" dirty="0" smtClean="0">
                <a:solidFill>
                  <a:schemeClr val="tx2">
                    <a:lumMod val="60000"/>
                    <a:lumOff val="40000"/>
                  </a:schemeClr>
                </a:solidFill>
              </a:rPr>
              <a:t>LEFT</a:t>
            </a:r>
            <a:r>
              <a:rPr lang="en-US" sz="1400" dirty="0" smtClean="0"/>
              <a:t> </a:t>
            </a:r>
            <a:r>
              <a:rPr lang="en-US" sz="1400" b="1" dirty="0" smtClean="0">
                <a:solidFill>
                  <a:schemeClr val="tx2">
                    <a:lumMod val="60000"/>
                    <a:lumOff val="40000"/>
                  </a:schemeClr>
                </a:solidFill>
              </a:rPr>
              <a:t>JOIN</a:t>
            </a:r>
            <a:r>
              <a:rPr lang="en-US" sz="1400" dirty="0" smtClean="0"/>
              <a:t> </a:t>
            </a:r>
            <a:r>
              <a:rPr lang="en-US" sz="1400" dirty="0" err="1" smtClean="0"/>
              <a:t>annual_plan</a:t>
            </a:r>
            <a:r>
              <a:rPr lang="en-US" sz="1400" dirty="0" smtClean="0"/>
              <a:t> </a:t>
            </a:r>
            <a:r>
              <a:rPr lang="en-US" sz="1400" dirty="0" err="1" smtClean="0"/>
              <a:t>ap</a:t>
            </a:r>
            <a:r>
              <a:rPr lang="en-US" sz="1400" dirty="0" smtClean="0"/>
              <a:t> 	</a:t>
            </a:r>
          </a:p>
          <a:p>
            <a:r>
              <a:rPr lang="en-US" sz="1400" dirty="0"/>
              <a:t> </a:t>
            </a:r>
            <a:r>
              <a:rPr lang="en-US" sz="1400" dirty="0" smtClean="0"/>
              <a:t>       </a:t>
            </a:r>
            <a:r>
              <a:rPr lang="en-US" sz="1400" b="1" dirty="0" smtClean="0">
                <a:solidFill>
                  <a:schemeClr val="tx2">
                    <a:lumMod val="60000"/>
                    <a:lumOff val="40000"/>
                  </a:schemeClr>
                </a:solidFill>
              </a:rPr>
              <a:t>ON</a:t>
            </a:r>
            <a:r>
              <a:rPr lang="en-US" sz="1400" dirty="0" smtClean="0"/>
              <a:t> </a:t>
            </a:r>
            <a:r>
              <a:rPr lang="en-US" sz="1400" dirty="0" err="1" smtClean="0"/>
              <a:t>tp.customer_id</a:t>
            </a:r>
            <a:r>
              <a:rPr lang="en-US" sz="1400" dirty="0" smtClean="0"/>
              <a:t> = </a:t>
            </a:r>
            <a:r>
              <a:rPr lang="en-US" sz="1400" dirty="0" err="1" smtClean="0"/>
              <a:t>ap.customer_id</a:t>
            </a:r>
            <a:r>
              <a:rPr lang="en-US" sz="1400" dirty="0" smtClean="0"/>
              <a:t>		</a:t>
            </a:r>
          </a:p>
          <a:p>
            <a:r>
              <a:rPr lang="en-US" sz="1400" dirty="0"/>
              <a:t> </a:t>
            </a:r>
            <a:r>
              <a:rPr lang="en-US" sz="1400" dirty="0" smtClean="0"/>
              <a:t>       </a:t>
            </a:r>
            <a:r>
              <a:rPr lang="en-US" sz="1400" b="1" dirty="0" smtClean="0">
                <a:solidFill>
                  <a:schemeClr val="tx2">
                    <a:lumMod val="60000"/>
                    <a:lumOff val="40000"/>
                  </a:schemeClr>
                </a:solidFill>
              </a:rPr>
              <a:t>WHERE</a:t>
            </a:r>
            <a:r>
              <a:rPr lang="en-US" sz="1400" dirty="0" smtClean="0"/>
              <a:t> </a:t>
            </a:r>
            <a:r>
              <a:rPr lang="en-US" sz="1400" dirty="0" err="1" smtClean="0"/>
              <a:t>annual_date</a:t>
            </a:r>
            <a:r>
              <a:rPr lang="en-US" sz="1400" dirty="0" smtClean="0"/>
              <a:t> is not null),</a:t>
            </a:r>
          </a:p>
          <a:p>
            <a:r>
              <a:rPr lang="en-US" sz="1400" dirty="0" smtClean="0"/>
              <a:t>bins </a:t>
            </a:r>
            <a:r>
              <a:rPr lang="en-US" sz="1400" b="1" dirty="0" smtClean="0">
                <a:solidFill>
                  <a:schemeClr val="tx2">
                    <a:lumMod val="60000"/>
                    <a:lumOff val="40000"/>
                  </a:schemeClr>
                </a:solidFill>
              </a:rPr>
              <a:t>AS</a:t>
            </a:r>
            <a:r>
              <a:rPr lang="en-US" sz="1400" dirty="0" smtClean="0"/>
              <a:t> (	</a:t>
            </a:r>
          </a:p>
          <a:p>
            <a:r>
              <a:rPr lang="en-US" sz="1400" dirty="0" smtClean="0"/>
              <a:t>        </a:t>
            </a:r>
            <a:r>
              <a:rPr lang="en-US" sz="1400" b="1" dirty="0" smtClean="0">
                <a:solidFill>
                  <a:schemeClr val="tx2">
                    <a:lumMod val="60000"/>
                    <a:lumOff val="40000"/>
                  </a:schemeClr>
                </a:solidFill>
              </a:rPr>
              <a:t>SELECT</a:t>
            </a:r>
            <a:r>
              <a:rPr lang="en-US" sz="1400" dirty="0" smtClean="0"/>
              <a:t>	 *, FLOOR(diff/30) </a:t>
            </a:r>
            <a:r>
              <a:rPr lang="en-US" sz="1400" b="1" dirty="0" smtClean="0">
                <a:solidFill>
                  <a:schemeClr val="tx2">
                    <a:lumMod val="60000"/>
                    <a:lumOff val="40000"/>
                  </a:schemeClr>
                </a:solidFill>
              </a:rPr>
              <a:t>AS</a:t>
            </a:r>
            <a:r>
              <a:rPr lang="en-US" sz="1400" dirty="0" smtClean="0"/>
              <a:t> bins	</a:t>
            </a:r>
          </a:p>
          <a:p>
            <a:r>
              <a:rPr lang="en-US" sz="1400" b="1" dirty="0" smtClean="0">
                <a:solidFill>
                  <a:schemeClr val="tx2">
                    <a:lumMod val="60000"/>
                    <a:lumOff val="40000"/>
                  </a:schemeClr>
                </a:solidFill>
              </a:rPr>
              <a:t>FROM</a:t>
            </a:r>
            <a:r>
              <a:rPr lang="en-US" sz="1400" dirty="0" smtClean="0"/>
              <a:t> </a:t>
            </a:r>
            <a:r>
              <a:rPr lang="en-US" sz="1400" dirty="0" err="1" smtClean="0"/>
              <a:t>day_period</a:t>
            </a:r>
            <a:r>
              <a:rPr lang="en-US" sz="1400" dirty="0" smtClean="0"/>
              <a:t>)    </a:t>
            </a:r>
          </a:p>
          <a:p>
            <a:r>
              <a:rPr lang="en-US" sz="1400" b="1" dirty="0" smtClean="0">
                <a:solidFill>
                  <a:schemeClr val="tx2">
                    <a:lumMod val="60000"/>
                    <a:lumOff val="40000"/>
                  </a:schemeClr>
                </a:solidFill>
              </a:rPr>
              <a:t>SELECT</a:t>
            </a:r>
            <a:r>
              <a:rPr lang="en-US" sz="1400" dirty="0" smtClean="0"/>
              <a:t> </a:t>
            </a:r>
            <a:r>
              <a:rPr lang="en-US" sz="1400" b="1" dirty="0" smtClean="0">
                <a:solidFill>
                  <a:schemeClr val="tx2">
                    <a:lumMod val="60000"/>
                    <a:lumOff val="40000"/>
                  </a:schemeClr>
                </a:solidFill>
              </a:rPr>
              <a:t>CONCAT</a:t>
            </a:r>
            <a:r>
              <a:rPr lang="en-US" sz="1400" dirty="0" smtClean="0"/>
              <a:t>((bins * 30) + 1, ' - ', (bins + 1) * 30, ' days ') </a:t>
            </a:r>
            <a:r>
              <a:rPr lang="en-US" sz="1400" b="1" dirty="0" smtClean="0">
                <a:solidFill>
                  <a:schemeClr val="tx2">
                    <a:lumMod val="60000"/>
                    <a:lumOff val="40000"/>
                  </a:schemeClr>
                </a:solidFill>
              </a:rPr>
              <a:t>AS</a:t>
            </a:r>
            <a:r>
              <a:rPr lang="en-US" sz="1400" dirty="0" smtClean="0"/>
              <a:t> days,	</a:t>
            </a:r>
          </a:p>
          <a:p>
            <a:r>
              <a:rPr lang="en-US" sz="1400" dirty="0"/>
              <a:t> </a:t>
            </a:r>
            <a:r>
              <a:rPr lang="en-US" sz="1400" dirty="0" smtClean="0"/>
              <a:t>       </a:t>
            </a:r>
            <a:r>
              <a:rPr lang="en-US" sz="1400" b="1" dirty="0" smtClean="0">
                <a:solidFill>
                  <a:schemeClr val="tx2">
                    <a:lumMod val="60000"/>
                    <a:lumOff val="40000"/>
                  </a:schemeClr>
                </a:solidFill>
              </a:rPr>
              <a:t>COUNT</a:t>
            </a:r>
            <a:r>
              <a:rPr lang="en-US" sz="1400" dirty="0" smtClean="0"/>
              <a:t>(diff) AS total </a:t>
            </a:r>
          </a:p>
          <a:p>
            <a:r>
              <a:rPr lang="en-US" sz="1400" b="1" dirty="0" smtClean="0">
                <a:solidFill>
                  <a:schemeClr val="tx2">
                    <a:lumMod val="60000"/>
                    <a:lumOff val="40000"/>
                  </a:schemeClr>
                </a:solidFill>
              </a:rPr>
              <a:t>FROM</a:t>
            </a:r>
            <a:r>
              <a:rPr lang="en-US" sz="1400" dirty="0" smtClean="0"/>
              <a:t> bins </a:t>
            </a:r>
            <a:r>
              <a:rPr lang="en-US" sz="1400" b="1" dirty="0" smtClean="0">
                <a:solidFill>
                  <a:schemeClr val="tx2">
                    <a:lumMod val="60000"/>
                    <a:lumOff val="40000"/>
                  </a:schemeClr>
                </a:solidFill>
              </a:rPr>
              <a:t>GROUP BY </a:t>
            </a:r>
            <a:r>
              <a:rPr lang="en-US" sz="1400" dirty="0" smtClean="0"/>
              <a:t>bins;</a:t>
            </a:r>
            <a:endParaRPr lang="en-US" sz="1400" dirty="0"/>
          </a:p>
        </p:txBody>
      </p:sp>
      <p:sp>
        <p:nvSpPr>
          <p:cNvPr id="33" name="Rectangle 32"/>
          <p:cNvSpPr/>
          <p:nvPr/>
        </p:nvSpPr>
        <p:spPr>
          <a:xfrm>
            <a:off x="-4057" y="5916972"/>
            <a:ext cx="12187415" cy="936104"/>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b="1" dirty="0">
                <a:solidFill>
                  <a:schemeClr val="accent6">
                    <a:lumMod val="50000"/>
                  </a:schemeClr>
                </a:solidFill>
              </a:rPr>
              <a:t>Insight</a:t>
            </a:r>
            <a:r>
              <a:rPr lang="en-US" b="1" dirty="0" smtClean="0">
                <a:solidFill>
                  <a:schemeClr val="accent6">
                    <a:lumMod val="50000"/>
                  </a:schemeClr>
                </a:solidFill>
              </a:rPr>
              <a:t>:</a:t>
            </a:r>
            <a:r>
              <a:rPr lang="en-US" dirty="0" smtClean="0">
                <a:solidFill>
                  <a:schemeClr val="accent6">
                    <a:lumMod val="50000"/>
                  </a:schemeClr>
                </a:solidFill>
              </a:rPr>
              <a:t> </a:t>
            </a:r>
            <a:r>
              <a:rPr lang="en-US" dirty="0">
                <a:solidFill>
                  <a:schemeClr val="accent6">
                    <a:lumMod val="50000"/>
                  </a:schemeClr>
                </a:solidFill>
              </a:rPr>
              <a:t>Customers show varied engagement periods when upgrading from the trial plan to an annual subscription. Notably, a significant transition occurs within the first 30 days, while engagement remains consistent between 31-180 days. Fewer upgrades occur beyond 180 days, indicating the importance of timely engagement strategies for subscription upgrades.</a:t>
            </a:r>
            <a:endParaRPr lang="en-US" dirty="0">
              <a:solidFill>
                <a:schemeClr val="accent6">
                  <a:lumMod val="50000"/>
                </a:schemeClr>
              </a:solidFill>
            </a:endParaRPr>
          </a:p>
        </p:txBody>
      </p:sp>
      <p:sp>
        <p:nvSpPr>
          <p:cNvPr id="34" name="TextBox 31"/>
          <p:cNvSpPr txBox="1"/>
          <p:nvPr/>
        </p:nvSpPr>
        <p:spPr>
          <a:xfrm>
            <a:off x="8273645" y="1121928"/>
            <a:ext cx="1195430"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b="1" dirty="0" smtClean="0"/>
              <a:t>Result:</a:t>
            </a:r>
            <a:endParaRPr lang="en-US" sz="2200" b="1" dirty="0"/>
          </a:p>
        </p:txBody>
      </p:sp>
      <p:pic>
        <p:nvPicPr>
          <p:cNvPr id="36" name="Picture 35"/>
          <p:cNvPicPr>
            <a:picLocks noChangeAspect="1"/>
          </p:cNvPicPr>
          <p:nvPr/>
        </p:nvPicPr>
        <p:blipFill>
          <a:blip r:embed="rId3"/>
          <a:stretch>
            <a:fillRect/>
          </a:stretch>
        </p:blipFill>
        <p:spPr>
          <a:xfrm>
            <a:off x="8358684" y="1567505"/>
            <a:ext cx="2451196" cy="4185761"/>
          </a:xfrm>
          <a:prstGeom prst="rect">
            <a:avLst/>
          </a:prstGeom>
          <a:ln>
            <a:solidFill>
              <a:schemeClr val="accent6">
                <a:lumMod val="50000"/>
              </a:schemeClr>
            </a:solidFill>
          </a:ln>
        </p:spPr>
      </p:pic>
    </p:spTree>
    <p:extLst>
      <p:ext uri="{BB962C8B-B14F-4D97-AF65-F5344CB8AC3E}">
        <p14:creationId xmlns:p14="http://schemas.microsoft.com/office/powerpoint/2010/main" val="840255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7666" y="427735"/>
            <a:ext cx="6797992" cy="1710943"/>
          </a:xfrm>
        </p:spPr>
        <p:txBody>
          <a:bodyPr/>
          <a:lstStyle/>
          <a:p>
            <a:endParaRPr lang="en-US"/>
          </a:p>
        </p:txBody>
      </p:sp>
      <p:sp>
        <p:nvSpPr>
          <p:cNvPr id="5" name="Text Placeholder 2"/>
          <p:cNvSpPr>
            <a:spLocks noGrp="1"/>
          </p:cNvSpPr>
          <p:nvPr>
            <p:ph type="body" idx="1"/>
          </p:nvPr>
        </p:nvSpPr>
        <p:spPr>
          <a:xfrm>
            <a:off x="377666" y="2459482"/>
            <a:ext cx="6797992" cy="3777830"/>
          </a:xfrm>
        </p:spPr>
        <p:txBody>
          <a:bodyPr/>
          <a:lstStyle/>
          <a:p>
            <a:endParaRPr lang="en-US" dirty="0"/>
          </a:p>
        </p:txBody>
      </p:sp>
      <p:sp>
        <p:nvSpPr>
          <p:cNvPr id="6" name="object 4"/>
          <p:cNvSpPr txBox="1"/>
          <p:nvPr/>
        </p:nvSpPr>
        <p:spPr>
          <a:xfrm>
            <a:off x="1233533" y="1763978"/>
            <a:ext cx="4297017"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spc="-10" dirty="0">
                <a:solidFill>
                  <a:srgbClr val="FFFFFF"/>
                </a:solidFill>
                <a:latin typeface="Calibri"/>
                <a:cs typeface="Calibri"/>
              </a:rPr>
              <a:t>Customer</a:t>
            </a:r>
            <a:r>
              <a:rPr sz="3600" b="1" spc="-654" dirty="0">
                <a:solidFill>
                  <a:srgbClr val="FFFFFF"/>
                </a:solidFill>
                <a:latin typeface="Calibri"/>
                <a:cs typeface="Calibri"/>
              </a:rPr>
              <a:t> </a:t>
            </a:r>
            <a:r>
              <a:rPr sz="3600" b="1" spc="-103" dirty="0">
                <a:solidFill>
                  <a:srgbClr val="FFFFFF"/>
                </a:solidFill>
                <a:latin typeface="Calibri"/>
                <a:cs typeface="Calibri"/>
              </a:rPr>
              <a:t>’s</a:t>
            </a:r>
            <a:r>
              <a:rPr sz="3600" b="1" spc="90" dirty="0">
                <a:solidFill>
                  <a:srgbClr val="FFFFFF"/>
                </a:solidFill>
                <a:latin typeface="Calibri"/>
                <a:cs typeface="Calibri"/>
              </a:rPr>
              <a:t> </a:t>
            </a:r>
            <a:r>
              <a:rPr sz="3600" b="1" dirty="0">
                <a:solidFill>
                  <a:srgbClr val="FFFFFF"/>
                </a:solidFill>
                <a:latin typeface="Calibri"/>
                <a:cs typeface="Calibri"/>
              </a:rPr>
              <a:t>Allocation</a:t>
            </a:r>
          </a:p>
        </p:txBody>
      </p:sp>
      <p:sp>
        <p:nvSpPr>
          <p:cNvPr id="7" name="object 5"/>
          <p:cNvSpPr txBox="1"/>
          <p:nvPr/>
        </p:nvSpPr>
        <p:spPr>
          <a:xfrm>
            <a:off x="6813558" y="1763978"/>
            <a:ext cx="4279289" cy="59735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4403"/>
              </a:lnSpc>
              <a:spcBef>
                <a:spcPts val="0"/>
              </a:spcBef>
              <a:spcAft>
                <a:spcPts val="0"/>
              </a:spcAft>
            </a:pPr>
            <a:r>
              <a:rPr sz="3600" b="1" dirty="0">
                <a:solidFill>
                  <a:srgbClr val="FFFFFF"/>
                </a:solidFill>
                <a:latin typeface="Calibri"/>
                <a:cs typeface="Calibri"/>
              </a:rPr>
              <a:t>Regional</a:t>
            </a:r>
            <a:r>
              <a:rPr sz="3600" b="1" spc="36" dirty="0">
                <a:solidFill>
                  <a:srgbClr val="FFFFFF"/>
                </a:solidFill>
                <a:latin typeface="Calibri"/>
                <a:cs typeface="Calibri"/>
              </a:rPr>
              <a:t> </a:t>
            </a:r>
            <a:r>
              <a:rPr sz="3600" b="1" spc="-16" dirty="0">
                <a:solidFill>
                  <a:srgbClr val="FFFFFF"/>
                </a:solidFill>
                <a:latin typeface="Calibri"/>
                <a:cs typeface="Calibri"/>
              </a:rPr>
              <a:t>Transactions</a:t>
            </a:r>
          </a:p>
        </p:txBody>
      </p:sp>
      <p:sp>
        <p:nvSpPr>
          <p:cNvPr id="8" name="object 7"/>
          <p:cNvSpPr txBox="1"/>
          <p:nvPr/>
        </p:nvSpPr>
        <p:spPr>
          <a:xfrm>
            <a:off x="4911606"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110</a:t>
            </a:r>
          </a:p>
        </p:txBody>
      </p:sp>
      <p:sp>
        <p:nvSpPr>
          <p:cNvPr id="9" name="object 9"/>
          <p:cNvSpPr txBox="1"/>
          <p:nvPr/>
        </p:nvSpPr>
        <p:spPr>
          <a:xfrm>
            <a:off x="10476461" y="2673107"/>
            <a:ext cx="542664" cy="35141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2467"/>
              </a:lnSpc>
              <a:spcBef>
                <a:spcPts val="0"/>
              </a:spcBef>
              <a:spcAft>
                <a:spcPts val="0"/>
              </a:spcAft>
            </a:pPr>
            <a:r>
              <a:rPr sz="2000" b="1" dirty="0">
                <a:solidFill>
                  <a:srgbClr val="FFFFFF"/>
                </a:solidFill>
                <a:latin typeface="Calibri"/>
                <a:cs typeface="Calibri"/>
              </a:rPr>
              <a:t>726</a:t>
            </a:r>
          </a:p>
        </p:txBody>
      </p:sp>
      <p:sp>
        <p:nvSpPr>
          <p:cNvPr id="10" name="object 1"/>
          <p:cNvSpPr/>
          <p:nvPr/>
        </p:nvSpPr>
        <p:spPr>
          <a:xfrm>
            <a:off x="-4056" y="-714"/>
            <a:ext cx="12179300" cy="6858000"/>
          </a:xfrm>
          <a:prstGeom prst="rect">
            <a:avLst/>
          </a:prstGeom>
          <a:blipFill>
            <a:blip r:embed="rId2" cstate="print"/>
            <a:stretch>
              <a:fillRect/>
            </a:stretch>
          </a:blip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1" name="object 4"/>
          <p:cNvSpPr txBox="1"/>
          <p:nvPr/>
        </p:nvSpPr>
        <p:spPr>
          <a:xfrm>
            <a:off x="2347857" y="1846372"/>
            <a:ext cx="819083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12" name="object 5"/>
          <p:cNvSpPr txBox="1"/>
          <p:nvPr/>
        </p:nvSpPr>
        <p:spPr>
          <a:xfrm>
            <a:off x="2355627" y="3259934"/>
            <a:ext cx="8183065"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spc="-23" dirty="0">
              <a:solidFill>
                <a:srgbClr val="000000"/>
              </a:solidFill>
              <a:latin typeface="Calibri"/>
              <a:cs typeface="Calibri"/>
            </a:endParaRPr>
          </a:p>
        </p:txBody>
      </p:sp>
      <p:sp>
        <p:nvSpPr>
          <p:cNvPr id="13" name="object 6"/>
          <p:cNvSpPr txBox="1"/>
          <p:nvPr/>
        </p:nvSpPr>
        <p:spPr>
          <a:xfrm>
            <a:off x="2347857" y="4658025"/>
            <a:ext cx="7096660" cy="42178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ts val="3430"/>
              </a:lnSpc>
              <a:spcBef>
                <a:spcPts val="0"/>
              </a:spcBef>
              <a:spcAft>
                <a:spcPts val="0"/>
              </a:spcAft>
            </a:pPr>
            <a:endParaRPr sz="2800" dirty="0">
              <a:solidFill>
                <a:srgbClr val="000000"/>
              </a:solidFill>
              <a:latin typeface="Calibri"/>
              <a:cs typeface="Calibri"/>
            </a:endParaRPr>
          </a:p>
        </p:txBody>
      </p:sp>
      <p:sp>
        <p:nvSpPr>
          <p:cNvPr id="14" name="TextBox 27"/>
          <p:cNvSpPr txBox="1"/>
          <p:nvPr/>
        </p:nvSpPr>
        <p:spPr>
          <a:xfrm>
            <a:off x="648990" y="420630"/>
            <a:ext cx="1087320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6">
                    <a:lumMod val="50000"/>
                  </a:schemeClr>
                </a:solidFill>
              </a:rPr>
              <a:t>11. How many customers downgraded from a pro monthly to a basic monthly plan in 2020? </a:t>
            </a:r>
            <a:endParaRPr lang="en-US" sz="4800" b="1" dirty="0">
              <a:solidFill>
                <a:schemeClr val="accent6">
                  <a:lumMod val="50000"/>
                </a:schemeClr>
              </a:solidFill>
            </a:endParaRPr>
          </a:p>
        </p:txBody>
      </p:sp>
      <p:sp>
        <p:nvSpPr>
          <p:cNvPr id="15" name="TextBox 28"/>
          <p:cNvSpPr txBox="1"/>
          <p:nvPr/>
        </p:nvSpPr>
        <p:spPr>
          <a:xfrm>
            <a:off x="1344373" y="1301416"/>
            <a:ext cx="176891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SQL Query:</a:t>
            </a:r>
            <a:endParaRPr lang="en-US" sz="2400" b="1" dirty="0"/>
          </a:p>
        </p:txBody>
      </p:sp>
      <p:sp>
        <p:nvSpPr>
          <p:cNvPr id="16" name="TextBox 29"/>
          <p:cNvSpPr txBox="1"/>
          <p:nvPr/>
        </p:nvSpPr>
        <p:spPr>
          <a:xfrm>
            <a:off x="1418668" y="1819389"/>
            <a:ext cx="9418151" cy="2554545"/>
          </a:xfrm>
          <a:prstGeom prst="rect">
            <a:avLst/>
          </a:prstGeom>
          <a:noFill/>
          <a:ln>
            <a:solidFill>
              <a:schemeClr val="accent6">
                <a:lumMod val="50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2">
                    <a:lumMod val="60000"/>
                    <a:lumOff val="40000"/>
                  </a:schemeClr>
                </a:solidFill>
              </a:rPr>
              <a:t>WITH</a:t>
            </a:r>
            <a:r>
              <a:rPr lang="en-US" sz="1600" dirty="0"/>
              <a:t> </a:t>
            </a:r>
            <a:r>
              <a:rPr lang="en-US" sz="1600" dirty="0" err="1"/>
              <a:t>next_plan</a:t>
            </a:r>
            <a:r>
              <a:rPr lang="en-US" sz="1600" dirty="0"/>
              <a:t> </a:t>
            </a:r>
            <a:r>
              <a:rPr lang="en-US" sz="1600" b="1" dirty="0">
                <a:solidFill>
                  <a:schemeClr val="tx2">
                    <a:lumMod val="60000"/>
                    <a:lumOff val="40000"/>
                  </a:schemeClr>
                </a:solidFill>
              </a:rPr>
              <a:t>AS</a:t>
            </a:r>
            <a:r>
              <a:rPr lang="en-US" sz="1600" dirty="0"/>
              <a:t> (	</a:t>
            </a:r>
            <a:endParaRPr lang="en-US" sz="1600" dirty="0" smtClean="0"/>
          </a:p>
          <a:p>
            <a:r>
              <a:rPr lang="en-US" sz="1600" b="1" dirty="0" smtClean="0">
                <a:solidFill>
                  <a:schemeClr val="tx2">
                    <a:lumMod val="60000"/>
                    <a:lumOff val="40000"/>
                  </a:schemeClr>
                </a:solidFill>
              </a:rPr>
              <a:t>SELECT</a:t>
            </a:r>
            <a:r>
              <a:rPr lang="en-US" sz="1600" dirty="0" smtClean="0"/>
              <a:t> </a:t>
            </a:r>
            <a:r>
              <a:rPr lang="en-US" sz="1600" dirty="0"/>
              <a:t>		</a:t>
            </a:r>
            <a:endParaRPr lang="en-US" sz="1600" dirty="0" smtClean="0"/>
          </a:p>
          <a:p>
            <a:r>
              <a:rPr lang="en-US" sz="1600" dirty="0" smtClean="0"/>
              <a:t>        *,</a:t>
            </a:r>
            <a:r>
              <a:rPr lang="en-US" sz="1600" dirty="0"/>
              <a:t>		</a:t>
            </a:r>
            <a:endParaRPr lang="en-US" sz="1600" dirty="0" smtClean="0"/>
          </a:p>
          <a:p>
            <a:r>
              <a:rPr lang="en-US" sz="1600" dirty="0" smtClean="0"/>
              <a:t>        </a:t>
            </a:r>
            <a:r>
              <a:rPr lang="en-US" sz="1600" b="1" dirty="0" smtClean="0">
                <a:solidFill>
                  <a:schemeClr val="tx2">
                    <a:lumMod val="60000"/>
                    <a:lumOff val="40000"/>
                  </a:schemeClr>
                </a:solidFill>
              </a:rPr>
              <a:t>LEAD</a:t>
            </a:r>
            <a:r>
              <a:rPr lang="en-US" sz="1600" dirty="0" smtClean="0"/>
              <a:t>(</a:t>
            </a:r>
            <a:r>
              <a:rPr lang="en-US" sz="1600" dirty="0" err="1" smtClean="0"/>
              <a:t>plan_id</a:t>
            </a:r>
            <a:r>
              <a:rPr lang="en-US" sz="1600" dirty="0"/>
              <a:t>, 1) </a:t>
            </a:r>
            <a:r>
              <a:rPr lang="en-US" sz="1600" b="1" dirty="0">
                <a:solidFill>
                  <a:schemeClr val="tx2">
                    <a:lumMod val="60000"/>
                    <a:lumOff val="40000"/>
                  </a:schemeClr>
                </a:solidFill>
              </a:rPr>
              <a:t>OVER</a:t>
            </a:r>
            <a:r>
              <a:rPr lang="en-US" sz="1600" dirty="0"/>
              <a:t>(PARTITION </a:t>
            </a:r>
            <a:r>
              <a:rPr lang="en-US" sz="1600" b="1" dirty="0">
                <a:solidFill>
                  <a:schemeClr val="tx2">
                    <a:lumMod val="60000"/>
                    <a:lumOff val="40000"/>
                  </a:schemeClr>
                </a:solidFill>
              </a:rPr>
              <a:t>BY</a:t>
            </a:r>
            <a:r>
              <a:rPr lang="en-US" sz="1600" dirty="0"/>
              <a:t> customer_id </a:t>
            </a:r>
            <a:r>
              <a:rPr lang="en-US" sz="1600" b="1" dirty="0">
                <a:solidFill>
                  <a:schemeClr val="tx2">
                    <a:lumMod val="60000"/>
                    <a:lumOff val="40000"/>
                  </a:schemeClr>
                </a:solidFill>
              </a:rPr>
              <a:t>ORDER</a:t>
            </a:r>
            <a:r>
              <a:rPr lang="en-US" sz="1600" dirty="0"/>
              <a:t> </a:t>
            </a:r>
            <a:r>
              <a:rPr lang="en-US" sz="1600" b="1" dirty="0">
                <a:solidFill>
                  <a:schemeClr val="tx2">
                    <a:lumMod val="60000"/>
                    <a:lumOff val="40000"/>
                  </a:schemeClr>
                </a:solidFill>
              </a:rPr>
              <a:t>BY</a:t>
            </a:r>
            <a:r>
              <a:rPr lang="en-US" sz="1600" dirty="0"/>
              <a:t> start_date, </a:t>
            </a:r>
            <a:r>
              <a:rPr lang="en-US" sz="1600" dirty="0" err="1"/>
              <a:t>plan_id</a:t>
            </a:r>
            <a:r>
              <a:rPr lang="en-US" sz="1600" dirty="0"/>
              <a:t>) </a:t>
            </a:r>
            <a:r>
              <a:rPr lang="en-US" sz="1600" b="1" dirty="0">
                <a:solidFill>
                  <a:schemeClr val="tx2">
                    <a:lumMod val="60000"/>
                    <a:lumOff val="40000"/>
                  </a:schemeClr>
                </a:solidFill>
              </a:rPr>
              <a:t>AS</a:t>
            </a:r>
            <a:r>
              <a:rPr lang="en-US" sz="1600" dirty="0"/>
              <a:t> </a:t>
            </a:r>
            <a:r>
              <a:rPr lang="en-US" sz="1600" dirty="0" smtClean="0"/>
              <a:t>plan</a:t>
            </a:r>
          </a:p>
          <a:p>
            <a:r>
              <a:rPr lang="en-US" sz="1600" b="1" dirty="0" smtClean="0">
                <a:solidFill>
                  <a:schemeClr val="tx2">
                    <a:lumMod val="60000"/>
                    <a:lumOff val="40000"/>
                  </a:schemeClr>
                </a:solidFill>
              </a:rPr>
              <a:t>FROM</a:t>
            </a:r>
            <a:r>
              <a:rPr lang="en-US" sz="1600" dirty="0" smtClean="0"/>
              <a:t> </a:t>
            </a:r>
            <a:r>
              <a:rPr lang="en-US" sz="1600" dirty="0"/>
              <a:t>subscriptions)   </a:t>
            </a:r>
            <a:r>
              <a:rPr lang="en-US" sz="1600" dirty="0" smtClean="0"/>
              <a:t> </a:t>
            </a:r>
          </a:p>
          <a:p>
            <a:r>
              <a:rPr lang="en-US" sz="1600" b="1" dirty="0" smtClean="0">
                <a:solidFill>
                  <a:schemeClr val="tx2">
                    <a:lumMod val="60000"/>
                    <a:lumOff val="40000"/>
                  </a:schemeClr>
                </a:solidFill>
              </a:rPr>
              <a:t>SELECT</a:t>
            </a:r>
            <a:r>
              <a:rPr lang="en-US" sz="1600" dirty="0"/>
              <a:t>	</a:t>
            </a:r>
            <a:endParaRPr lang="en-US" sz="1600" dirty="0" smtClean="0"/>
          </a:p>
          <a:p>
            <a:r>
              <a:rPr lang="en-US" sz="1600" dirty="0" smtClean="0"/>
              <a:t>        </a:t>
            </a:r>
            <a:r>
              <a:rPr lang="en-US" sz="1600" b="1" dirty="0" smtClean="0">
                <a:solidFill>
                  <a:schemeClr val="tx2">
                    <a:lumMod val="60000"/>
                    <a:lumOff val="40000"/>
                  </a:schemeClr>
                </a:solidFill>
              </a:rPr>
              <a:t>COUNT</a:t>
            </a:r>
            <a:r>
              <a:rPr lang="en-US" sz="1600" dirty="0" smtClean="0"/>
              <a:t>(</a:t>
            </a:r>
            <a:r>
              <a:rPr lang="en-US" sz="1600" b="1" dirty="0" smtClean="0">
                <a:solidFill>
                  <a:schemeClr val="tx2">
                    <a:lumMod val="60000"/>
                    <a:lumOff val="40000"/>
                  </a:schemeClr>
                </a:solidFill>
              </a:rPr>
              <a:t>DISTINCT</a:t>
            </a:r>
            <a:r>
              <a:rPr lang="en-US" sz="1600" dirty="0" smtClean="0"/>
              <a:t> </a:t>
            </a:r>
            <a:r>
              <a:rPr lang="en-US" sz="1600" dirty="0"/>
              <a:t>customer_id) </a:t>
            </a:r>
            <a:r>
              <a:rPr lang="en-US" sz="1600" b="1" dirty="0">
                <a:solidFill>
                  <a:schemeClr val="tx2">
                    <a:lumMod val="60000"/>
                    <a:lumOff val="40000"/>
                  </a:schemeClr>
                </a:solidFill>
              </a:rPr>
              <a:t>AS</a:t>
            </a:r>
            <a:r>
              <a:rPr lang="en-US" sz="1600" dirty="0"/>
              <a:t> </a:t>
            </a:r>
            <a:r>
              <a:rPr lang="en-US" sz="1600" dirty="0" err="1" smtClean="0"/>
              <a:t>num_downgrade</a:t>
            </a:r>
            <a:endParaRPr lang="en-US" sz="1600" dirty="0" smtClean="0"/>
          </a:p>
          <a:p>
            <a:r>
              <a:rPr lang="en-US" sz="1600" b="1" dirty="0" smtClean="0">
                <a:solidFill>
                  <a:schemeClr val="tx2">
                    <a:lumMod val="60000"/>
                    <a:lumOff val="40000"/>
                  </a:schemeClr>
                </a:solidFill>
              </a:rPr>
              <a:t>FROM</a:t>
            </a:r>
            <a:r>
              <a:rPr lang="en-US" sz="1600" dirty="0" smtClean="0"/>
              <a:t> </a:t>
            </a:r>
            <a:r>
              <a:rPr lang="en-US" sz="1600" dirty="0" err="1"/>
              <a:t>next_plan</a:t>
            </a:r>
            <a:r>
              <a:rPr lang="en-US" sz="1600" dirty="0"/>
              <a:t> np </a:t>
            </a:r>
            <a:r>
              <a:rPr lang="en-US" sz="1600" b="1" dirty="0">
                <a:solidFill>
                  <a:schemeClr val="tx2">
                    <a:lumMod val="60000"/>
                    <a:lumOff val="40000"/>
                  </a:schemeClr>
                </a:solidFill>
              </a:rPr>
              <a:t>LEFT</a:t>
            </a:r>
            <a:r>
              <a:rPr lang="en-US" sz="1600" dirty="0"/>
              <a:t> </a:t>
            </a:r>
            <a:r>
              <a:rPr lang="en-US" sz="1600" b="1" dirty="0">
                <a:solidFill>
                  <a:schemeClr val="tx2">
                    <a:lumMod val="60000"/>
                    <a:lumOff val="40000"/>
                  </a:schemeClr>
                </a:solidFill>
              </a:rPr>
              <a:t>JOIN</a:t>
            </a:r>
            <a:r>
              <a:rPr lang="en-US" sz="1600" dirty="0"/>
              <a:t> plans </a:t>
            </a:r>
            <a:r>
              <a:rPr lang="en-US" sz="1600" dirty="0" smtClean="0"/>
              <a:t>p</a:t>
            </a:r>
          </a:p>
          <a:p>
            <a:r>
              <a:rPr lang="en-US" sz="1600" dirty="0" smtClean="0"/>
              <a:t>        </a:t>
            </a:r>
            <a:r>
              <a:rPr lang="en-US" sz="1600" b="1" dirty="0" smtClean="0">
                <a:solidFill>
                  <a:schemeClr val="tx2">
                    <a:lumMod val="60000"/>
                    <a:lumOff val="40000"/>
                  </a:schemeClr>
                </a:solidFill>
              </a:rPr>
              <a:t>ON</a:t>
            </a:r>
            <a:r>
              <a:rPr lang="en-US" sz="1600" dirty="0" smtClean="0"/>
              <a:t> </a:t>
            </a:r>
            <a:r>
              <a:rPr lang="en-US" sz="1600" dirty="0" err="1"/>
              <a:t>p.plan_id</a:t>
            </a:r>
            <a:r>
              <a:rPr lang="en-US" sz="1600" dirty="0"/>
              <a:t> = </a:t>
            </a:r>
            <a:r>
              <a:rPr lang="en-US" sz="1600" dirty="0" err="1"/>
              <a:t>np.plan_id</a:t>
            </a:r>
            <a:r>
              <a:rPr lang="en-US" sz="1600" dirty="0"/>
              <a:t>	</a:t>
            </a:r>
            <a:endParaRPr lang="en-US" sz="1600" dirty="0" smtClean="0"/>
          </a:p>
          <a:p>
            <a:r>
              <a:rPr lang="en-US" sz="1600" b="1" dirty="0" smtClean="0">
                <a:solidFill>
                  <a:schemeClr val="tx2">
                    <a:lumMod val="60000"/>
                    <a:lumOff val="40000"/>
                  </a:schemeClr>
                </a:solidFill>
              </a:rPr>
              <a:t>WHERE</a:t>
            </a:r>
            <a:r>
              <a:rPr lang="en-US" sz="1600" dirty="0" smtClean="0"/>
              <a:t> </a:t>
            </a:r>
            <a:r>
              <a:rPr lang="en-US" sz="1600" dirty="0" err="1"/>
              <a:t>p.plan_name</a:t>
            </a:r>
            <a:r>
              <a:rPr lang="en-US" sz="1600" dirty="0"/>
              <a:t> = 'pro monthly' </a:t>
            </a:r>
            <a:r>
              <a:rPr lang="en-US" sz="1600" b="1" dirty="0">
                <a:solidFill>
                  <a:schemeClr val="tx2">
                    <a:lumMod val="60000"/>
                    <a:lumOff val="40000"/>
                  </a:schemeClr>
                </a:solidFill>
              </a:rPr>
              <a:t>AND</a:t>
            </a:r>
            <a:r>
              <a:rPr lang="en-US" sz="1600" dirty="0"/>
              <a:t> </a:t>
            </a:r>
            <a:r>
              <a:rPr lang="en-US" sz="1600" dirty="0" err="1"/>
              <a:t>np.plan</a:t>
            </a:r>
            <a:r>
              <a:rPr lang="en-US" sz="1600" dirty="0"/>
              <a:t> = </a:t>
            </a:r>
            <a:r>
              <a:rPr lang="en-US" sz="1600" b="1" dirty="0">
                <a:solidFill>
                  <a:schemeClr val="accent6">
                    <a:lumMod val="75000"/>
                  </a:schemeClr>
                </a:solidFill>
              </a:rPr>
              <a:t>1</a:t>
            </a:r>
            <a:r>
              <a:rPr lang="en-US" sz="1600" dirty="0"/>
              <a:t> AND start_date &lt;= '</a:t>
            </a:r>
            <a:r>
              <a:rPr lang="en-US" sz="1600" b="1" dirty="0">
                <a:solidFill>
                  <a:schemeClr val="accent6">
                    <a:lumMod val="75000"/>
                  </a:schemeClr>
                </a:solidFill>
              </a:rPr>
              <a:t>2020-12-31</a:t>
            </a:r>
            <a:r>
              <a:rPr lang="en-US" sz="1600" dirty="0"/>
              <a:t>';</a:t>
            </a:r>
            <a:endParaRPr lang="en-US" sz="1600" dirty="0"/>
          </a:p>
        </p:txBody>
      </p:sp>
      <p:sp>
        <p:nvSpPr>
          <p:cNvPr id="17" name="Rectangle 16"/>
          <p:cNvSpPr/>
          <p:nvPr/>
        </p:nvSpPr>
        <p:spPr>
          <a:xfrm>
            <a:off x="-4057" y="5916972"/>
            <a:ext cx="12187415" cy="936104"/>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b="1" dirty="0" smtClean="0">
                <a:solidFill>
                  <a:schemeClr val="accent6">
                    <a:lumMod val="50000"/>
                  </a:schemeClr>
                </a:solidFill>
              </a:rPr>
              <a:t>Insight: </a:t>
            </a:r>
            <a:r>
              <a:rPr lang="en-US" dirty="0" smtClean="0">
                <a:solidFill>
                  <a:schemeClr val="accent6">
                    <a:lumMod val="50000"/>
                  </a:schemeClr>
                </a:solidFill>
              </a:rPr>
              <a:t>In </a:t>
            </a:r>
            <a:r>
              <a:rPr lang="en-US" dirty="0">
                <a:solidFill>
                  <a:schemeClr val="accent6">
                    <a:lumMod val="50000"/>
                  </a:schemeClr>
                </a:solidFill>
              </a:rPr>
              <a:t>2020, there were no downgrades from the Pro monthly to the Basic monthly plan, indicating strong satisfaction or perceived value among Pro monthly subscribers. This underscores the importance of delivering compelling features to retain subscribers in higher-tier plans.</a:t>
            </a:r>
            <a:endParaRPr lang="en-US" dirty="0">
              <a:solidFill>
                <a:schemeClr val="accent6">
                  <a:lumMod val="50000"/>
                </a:schemeClr>
              </a:solidFill>
            </a:endParaRPr>
          </a:p>
        </p:txBody>
      </p:sp>
      <p:sp>
        <p:nvSpPr>
          <p:cNvPr id="18" name="TextBox 31"/>
          <p:cNvSpPr txBox="1"/>
          <p:nvPr/>
        </p:nvSpPr>
        <p:spPr>
          <a:xfrm>
            <a:off x="1298928" y="4516296"/>
            <a:ext cx="119543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Result:</a:t>
            </a:r>
            <a:endParaRPr lang="en-US" sz="2400" b="1" dirty="0"/>
          </a:p>
        </p:txBody>
      </p:sp>
      <p:pic>
        <p:nvPicPr>
          <p:cNvPr id="20" name="Picture 19"/>
          <p:cNvPicPr>
            <a:picLocks noChangeAspect="1"/>
          </p:cNvPicPr>
          <p:nvPr/>
        </p:nvPicPr>
        <p:blipFill>
          <a:blip r:embed="rId3"/>
          <a:stretch>
            <a:fillRect/>
          </a:stretch>
        </p:blipFill>
        <p:spPr>
          <a:xfrm>
            <a:off x="1418668" y="5024100"/>
            <a:ext cx="2007005" cy="794720"/>
          </a:xfrm>
          <a:prstGeom prst="rect">
            <a:avLst/>
          </a:prstGeom>
          <a:ln>
            <a:solidFill>
              <a:schemeClr val="accent6">
                <a:lumMod val="50000"/>
              </a:schemeClr>
            </a:solidFill>
          </a:ln>
        </p:spPr>
      </p:pic>
    </p:spTree>
    <p:extLst>
      <p:ext uri="{BB962C8B-B14F-4D97-AF65-F5344CB8AC3E}">
        <p14:creationId xmlns:p14="http://schemas.microsoft.com/office/powerpoint/2010/main" val="396979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793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66767" y="517199"/>
            <a:ext cx="4171259" cy="720135"/>
          </a:xfrm>
          <a:prstGeom prst="rect">
            <a:avLst/>
          </a:prstGeom>
        </p:spPr>
        <p:txBody>
          <a:bodyPr vert="horz" wrap="square" lIns="0" tIns="0" rIns="0" bIns="0" rtlCol="0">
            <a:spAutoFit/>
          </a:bodyPr>
          <a:lstStyle/>
          <a:p>
            <a:pPr marL="0" marR="0">
              <a:lnSpc>
                <a:spcPts val="5370"/>
              </a:lnSpc>
              <a:spcBef>
                <a:spcPts val="0"/>
              </a:spcBef>
              <a:spcAft>
                <a:spcPts val="0"/>
              </a:spcAft>
            </a:pPr>
            <a:r>
              <a:rPr sz="4400" b="1" spc="-75" dirty="0">
                <a:solidFill>
                  <a:srgbClr val="000000"/>
                </a:solidFill>
                <a:latin typeface="Calibri"/>
                <a:cs typeface="Calibri"/>
              </a:rPr>
              <a:t>Table</a:t>
            </a:r>
            <a:r>
              <a:rPr sz="4400" b="1" spc="103" dirty="0">
                <a:solidFill>
                  <a:srgbClr val="000000"/>
                </a:solidFill>
                <a:latin typeface="Calibri"/>
                <a:cs typeface="Calibri"/>
              </a:rPr>
              <a:t> </a:t>
            </a:r>
            <a:r>
              <a:rPr sz="4400" b="1" dirty="0">
                <a:solidFill>
                  <a:srgbClr val="000000"/>
                </a:solidFill>
                <a:latin typeface="Calibri"/>
                <a:cs typeface="Calibri"/>
              </a:rPr>
              <a:t>of </a:t>
            </a:r>
            <a:r>
              <a:rPr sz="4400" b="1" spc="-29" dirty="0">
                <a:solidFill>
                  <a:srgbClr val="000000"/>
                </a:solidFill>
                <a:latin typeface="Calibri"/>
                <a:cs typeface="Calibri"/>
              </a:rPr>
              <a:t>Contents</a:t>
            </a:r>
          </a:p>
        </p:txBody>
      </p:sp>
      <p:sp>
        <p:nvSpPr>
          <p:cNvPr id="4" name="object 4"/>
          <p:cNvSpPr txBox="1"/>
          <p:nvPr/>
        </p:nvSpPr>
        <p:spPr>
          <a:xfrm>
            <a:off x="1272921" y="1754532"/>
            <a:ext cx="3558953" cy="564257"/>
          </a:xfrm>
          <a:prstGeom prst="rect">
            <a:avLst/>
          </a:prstGeom>
        </p:spPr>
        <p:txBody>
          <a:bodyPr vert="horz" wrap="square" lIns="0" tIns="0" rIns="0" bIns="0" rtlCol="0">
            <a:spAutoFit/>
          </a:bodyPr>
          <a:lstStyle/>
          <a:p>
            <a:pPr marL="0" marR="0">
              <a:lnSpc>
                <a:spcPts val="4403"/>
              </a:lnSpc>
              <a:spcBef>
                <a:spcPts val="0"/>
              </a:spcBef>
              <a:spcAft>
                <a:spcPts val="0"/>
              </a:spcAft>
            </a:pPr>
            <a:r>
              <a:rPr sz="3600" b="1" spc="-25" dirty="0">
                <a:solidFill>
                  <a:schemeClr val="accent6">
                    <a:lumMod val="75000"/>
                  </a:schemeClr>
                </a:solidFill>
                <a:latin typeface="Calibri"/>
                <a:cs typeface="Calibri"/>
              </a:rPr>
              <a:t>01</a:t>
            </a:r>
            <a:r>
              <a:rPr sz="3600" b="1" spc="1783" dirty="0">
                <a:solidFill>
                  <a:srgbClr val="FF8C00"/>
                </a:solidFill>
                <a:latin typeface="Calibri"/>
                <a:cs typeface="Calibri"/>
              </a:rPr>
              <a:t> </a:t>
            </a:r>
            <a:r>
              <a:rPr lang="en-US" sz="2800" b="1" spc="22" dirty="0" smtClean="0">
                <a:solidFill>
                  <a:srgbClr val="000000"/>
                </a:solidFill>
                <a:latin typeface="Calibri"/>
                <a:cs typeface="Calibri"/>
              </a:rPr>
              <a:t>About </a:t>
            </a:r>
            <a:r>
              <a:rPr lang="en-US" sz="2800" b="1" spc="22" dirty="0" err="1" smtClean="0">
                <a:solidFill>
                  <a:srgbClr val="000000"/>
                </a:solidFill>
                <a:latin typeface="Calibri"/>
                <a:cs typeface="Calibri"/>
              </a:rPr>
              <a:t>Foodi</a:t>
            </a:r>
            <a:r>
              <a:rPr lang="en-US" sz="2800" b="1" spc="22" dirty="0" smtClean="0">
                <a:solidFill>
                  <a:srgbClr val="000000"/>
                </a:solidFill>
                <a:latin typeface="Calibri"/>
                <a:cs typeface="Calibri"/>
              </a:rPr>
              <a:t>-Fi</a:t>
            </a:r>
            <a:endParaRPr sz="2800" b="1" spc="17" dirty="0">
              <a:solidFill>
                <a:srgbClr val="000000"/>
              </a:solidFill>
              <a:latin typeface="Calibri"/>
              <a:cs typeface="Calibri"/>
            </a:endParaRPr>
          </a:p>
        </p:txBody>
      </p:sp>
      <p:sp>
        <p:nvSpPr>
          <p:cNvPr id="5" name="object 5"/>
          <p:cNvSpPr txBox="1"/>
          <p:nvPr/>
        </p:nvSpPr>
        <p:spPr>
          <a:xfrm>
            <a:off x="6368288" y="1791108"/>
            <a:ext cx="3537786" cy="564257"/>
          </a:xfrm>
          <a:prstGeom prst="rect">
            <a:avLst/>
          </a:prstGeom>
        </p:spPr>
        <p:txBody>
          <a:bodyPr vert="horz" wrap="square" lIns="0" tIns="0" rIns="0" bIns="0" rtlCol="0">
            <a:spAutoFit/>
          </a:bodyPr>
          <a:lstStyle/>
          <a:p>
            <a:pPr marL="0" marR="0">
              <a:lnSpc>
                <a:spcPts val="4403"/>
              </a:lnSpc>
              <a:spcBef>
                <a:spcPts val="0"/>
              </a:spcBef>
              <a:spcAft>
                <a:spcPts val="0"/>
              </a:spcAft>
            </a:pPr>
            <a:r>
              <a:rPr sz="3600" b="1" spc="-25" dirty="0">
                <a:solidFill>
                  <a:schemeClr val="accent6">
                    <a:lumMod val="75000"/>
                  </a:schemeClr>
                </a:solidFill>
                <a:latin typeface="Calibri"/>
                <a:cs typeface="Calibri"/>
              </a:rPr>
              <a:t>04</a:t>
            </a:r>
            <a:r>
              <a:rPr sz="3600" b="1" spc="1999" dirty="0">
                <a:solidFill>
                  <a:srgbClr val="FF8C00"/>
                </a:solidFill>
                <a:latin typeface="Calibri"/>
                <a:cs typeface="Calibri"/>
              </a:rPr>
              <a:t> </a:t>
            </a:r>
            <a:r>
              <a:rPr lang="en-US" sz="2800" b="1" spc="17" dirty="0" smtClean="0">
                <a:solidFill>
                  <a:srgbClr val="000000"/>
                </a:solidFill>
                <a:latin typeface="Calibri"/>
                <a:cs typeface="Calibri"/>
              </a:rPr>
              <a:t>Business Problem</a:t>
            </a:r>
            <a:endParaRPr sz="2800" b="1" spc="16" dirty="0">
              <a:solidFill>
                <a:srgbClr val="000000"/>
              </a:solidFill>
              <a:latin typeface="Calibri"/>
              <a:cs typeface="Calibri"/>
            </a:endParaRPr>
          </a:p>
        </p:txBody>
      </p:sp>
      <p:sp>
        <p:nvSpPr>
          <p:cNvPr id="6" name="object 6"/>
          <p:cNvSpPr txBox="1"/>
          <p:nvPr/>
        </p:nvSpPr>
        <p:spPr>
          <a:xfrm>
            <a:off x="1272920" y="3073845"/>
            <a:ext cx="4375364" cy="545086"/>
          </a:xfrm>
          <a:prstGeom prst="rect">
            <a:avLst/>
          </a:prstGeom>
        </p:spPr>
        <p:txBody>
          <a:bodyPr vert="horz" wrap="square" lIns="0" tIns="0" rIns="0" bIns="0" rtlCol="0">
            <a:spAutoFit/>
          </a:bodyPr>
          <a:lstStyle/>
          <a:p>
            <a:pPr>
              <a:lnSpc>
                <a:spcPts val="4400"/>
              </a:lnSpc>
            </a:pPr>
            <a:r>
              <a:rPr sz="3600" b="1" spc="-25" dirty="0">
                <a:solidFill>
                  <a:schemeClr val="accent6">
                    <a:lumMod val="75000"/>
                  </a:schemeClr>
                </a:solidFill>
                <a:latin typeface="Calibri"/>
                <a:cs typeface="Calibri"/>
              </a:rPr>
              <a:t>02</a:t>
            </a:r>
            <a:r>
              <a:rPr sz="3600" b="1" spc="1567" dirty="0">
                <a:solidFill>
                  <a:srgbClr val="FF8C00"/>
                </a:solidFill>
                <a:latin typeface="Calibri"/>
                <a:cs typeface="Calibri"/>
              </a:rPr>
              <a:t> </a:t>
            </a:r>
            <a:r>
              <a:rPr lang="en-US" sz="2800" b="1" spc="-45" dirty="0" smtClean="0">
                <a:cs typeface="Calibri"/>
              </a:rPr>
              <a:t>Case </a:t>
            </a:r>
            <a:r>
              <a:rPr lang="en-US" sz="2800" b="1" spc="-45" dirty="0">
                <a:cs typeface="Calibri"/>
              </a:rPr>
              <a:t>Study </a:t>
            </a:r>
            <a:r>
              <a:rPr lang="en-US" sz="2800" b="1" spc="-45" dirty="0" smtClean="0">
                <a:cs typeface="Calibri"/>
              </a:rPr>
              <a:t>Objectives</a:t>
            </a:r>
            <a:endParaRPr lang="en-US" sz="1050" dirty="0"/>
          </a:p>
        </p:txBody>
      </p:sp>
      <p:sp>
        <p:nvSpPr>
          <p:cNvPr id="7" name="object 7"/>
          <p:cNvSpPr txBox="1"/>
          <p:nvPr/>
        </p:nvSpPr>
        <p:spPr>
          <a:xfrm>
            <a:off x="6368288" y="3247835"/>
            <a:ext cx="4329874" cy="564257"/>
          </a:xfrm>
          <a:prstGeom prst="rect">
            <a:avLst/>
          </a:prstGeom>
        </p:spPr>
        <p:txBody>
          <a:bodyPr vert="horz" wrap="square" lIns="0" tIns="0" rIns="0" bIns="0" rtlCol="0">
            <a:spAutoFit/>
          </a:bodyPr>
          <a:lstStyle/>
          <a:p>
            <a:pPr marL="0" marR="0">
              <a:lnSpc>
                <a:spcPts val="4400"/>
              </a:lnSpc>
              <a:spcBef>
                <a:spcPts val="0"/>
              </a:spcBef>
              <a:spcAft>
                <a:spcPts val="0"/>
              </a:spcAft>
            </a:pPr>
            <a:r>
              <a:rPr sz="3600" b="1" spc="-25" dirty="0" smtClean="0">
                <a:solidFill>
                  <a:schemeClr val="accent6">
                    <a:lumMod val="75000"/>
                  </a:schemeClr>
                </a:solidFill>
                <a:latin typeface="Calibri"/>
                <a:cs typeface="Calibri"/>
              </a:rPr>
              <a:t>05</a:t>
            </a:r>
            <a:r>
              <a:rPr sz="3600" b="1" spc="1783" dirty="0" smtClean="0">
                <a:solidFill>
                  <a:srgbClr val="FF8C00"/>
                </a:solidFill>
                <a:latin typeface="Calibri"/>
                <a:cs typeface="Calibri"/>
              </a:rPr>
              <a:t> </a:t>
            </a:r>
            <a:r>
              <a:rPr lang="en-US" sz="2800" b="1" dirty="0" smtClean="0">
                <a:solidFill>
                  <a:srgbClr val="000000"/>
                </a:solidFill>
                <a:latin typeface="Calibri"/>
                <a:cs typeface="Calibri"/>
              </a:rPr>
              <a:t>Case Study Questions</a:t>
            </a:r>
            <a:endParaRPr sz="2800" b="1" dirty="0" smtClean="0">
              <a:solidFill>
                <a:srgbClr val="000000"/>
              </a:solidFill>
              <a:latin typeface="Calibri"/>
              <a:cs typeface="Calibri"/>
            </a:endParaRPr>
          </a:p>
        </p:txBody>
      </p:sp>
      <p:sp>
        <p:nvSpPr>
          <p:cNvPr id="8" name="object 8"/>
          <p:cNvSpPr txBox="1"/>
          <p:nvPr/>
        </p:nvSpPr>
        <p:spPr>
          <a:xfrm>
            <a:off x="1272921" y="4392068"/>
            <a:ext cx="3102442" cy="564257"/>
          </a:xfrm>
          <a:prstGeom prst="rect">
            <a:avLst/>
          </a:prstGeom>
        </p:spPr>
        <p:txBody>
          <a:bodyPr vert="horz" wrap="square" lIns="0" tIns="0" rIns="0" bIns="0" rtlCol="0">
            <a:spAutoFit/>
          </a:bodyPr>
          <a:lstStyle/>
          <a:p>
            <a:pPr marL="0" marR="0">
              <a:lnSpc>
                <a:spcPts val="4403"/>
              </a:lnSpc>
              <a:spcBef>
                <a:spcPts val="0"/>
              </a:spcBef>
              <a:spcAft>
                <a:spcPts val="0"/>
              </a:spcAft>
            </a:pPr>
            <a:r>
              <a:rPr sz="3600" b="1" spc="-25" dirty="0">
                <a:solidFill>
                  <a:schemeClr val="accent6">
                    <a:lumMod val="75000"/>
                  </a:schemeClr>
                </a:solidFill>
                <a:latin typeface="Calibri"/>
                <a:cs typeface="Calibri"/>
              </a:rPr>
              <a:t>03</a:t>
            </a:r>
            <a:r>
              <a:rPr sz="3600" b="1" spc="1567" dirty="0">
                <a:solidFill>
                  <a:srgbClr val="FF8C00"/>
                </a:solidFill>
                <a:latin typeface="Calibri"/>
                <a:cs typeface="Calibri"/>
              </a:rPr>
              <a:t> </a:t>
            </a:r>
            <a:r>
              <a:rPr lang="en-US" sz="2800" b="1" dirty="0" smtClean="0">
                <a:solidFill>
                  <a:srgbClr val="000000"/>
                </a:solidFill>
                <a:latin typeface="Calibri"/>
                <a:cs typeface="Calibri"/>
              </a:rPr>
              <a:t>Data Overview</a:t>
            </a:r>
            <a:endParaRPr sz="2800" b="1" spc="-15" dirty="0">
              <a:solidFill>
                <a:srgbClr val="000000"/>
              </a:solidFill>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6510" y="16318"/>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9" name="TextBox 8"/>
          <p:cNvSpPr txBox="1"/>
          <p:nvPr/>
        </p:nvSpPr>
        <p:spPr>
          <a:xfrm>
            <a:off x="689050" y="997328"/>
            <a:ext cx="4104456" cy="874598"/>
          </a:xfrm>
          <a:prstGeom prst="rect">
            <a:avLst/>
          </a:prstGeom>
          <a:noFill/>
        </p:spPr>
        <p:txBody>
          <a:bodyPr wrap="square" rtlCol="0">
            <a:spAutoFit/>
          </a:bodyPr>
          <a:lstStyle/>
          <a:p>
            <a:pPr marL="549275" marR="0">
              <a:lnSpc>
                <a:spcPts val="6073"/>
              </a:lnSpc>
              <a:spcBef>
                <a:spcPts val="0"/>
              </a:spcBef>
              <a:spcAft>
                <a:spcPts val="0"/>
              </a:spcAft>
            </a:pPr>
            <a:r>
              <a:rPr lang="en-US" sz="5400" b="1" spc="-45" dirty="0" smtClean="0">
                <a:cs typeface="Calibri"/>
              </a:rPr>
              <a:t>Foodie-Fi</a:t>
            </a:r>
            <a:endParaRPr lang="en-US" sz="2000" dirty="0"/>
          </a:p>
        </p:txBody>
      </p:sp>
      <p:sp>
        <p:nvSpPr>
          <p:cNvPr id="10" name="TextBox 9"/>
          <p:cNvSpPr txBox="1"/>
          <p:nvPr/>
        </p:nvSpPr>
        <p:spPr>
          <a:xfrm>
            <a:off x="1559656" y="2276872"/>
            <a:ext cx="9073007"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6">
                    <a:lumMod val="50000"/>
                  </a:schemeClr>
                </a:solidFill>
                <a:ea typeface="Lato" pitchFamily="34" charset="-122"/>
                <a:cs typeface="Lato" pitchFamily="34" charset="-120"/>
              </a:rPr>
              <a:t>Foodie-Fi is a subscription-based streaming </a:t>
            </a:r>
            <a:r>
              <a:rPr lang="en-US" sz="2400" dirty="0" smtClean="0">
                <a:solidFill>
                  <a:schemeClr val="accent6">
                    <a:lumMod val="50000"/>
                  </a:schemeClr>
                </a:solidFill>
                <a:ea typeface="Lato" pitchFamily="34" charset="-122"/>
                <a:cs typeface="Lato" pitchFamily="34" charset="-120"/>
              </a:rPr>
              <a:t>platform dedicated </a:t>
            </a:r>
            <a:r>
              <a:rPr lang="en-US" sz="2400" dirty="0">
                <a:solidFill>
                  <a:schemeClr val="accent6">
                    <a:lumMod val="50000"/>
                  </a:schemeClr>
                </a:solidFill>
                <a:ea typeface="Lato" pitchFamily="34" charset="-122"/>
                <a:cs typeface="Lato" pitchFamily="34" charset="-120"/>
              </a:rPr>
              <a:t>to food-related content, founded in 2020 by Danny and his team. </a:t>
            </a:r>
            <a:endParaRPr lang="en-US" sz="2400" dirty="0" smtClean="0">
              <a:solidFill>
                <a:schemeClr val="accent6">
                  <a:lumMod val="50000"/>
                </a:schemeClr>
              </a:solidFill>
              <a:ea typeface="Lato" pitchFamily="34" charset="-122"/>
              <a:cs typeface="Lato" pitchFamily="34" charset="-120"/>
            </a:endParaRPr>
          </a:p>
          <a:p>
            <a:pPr marL="342900" indent="-342900" algn="just">
              <a:buFont typeface="Arial" panose="020B0604020202020204" pitchFamily="34" charset="0"/>
              <a:buChar char="•"/>
            </a:pPr>
            <a:endParaRPr lang="en-US" sz="2400" dirty="0">
              <a:solidFill>
                <a:schemeClr val="accent6">
                  <a:lumMod val="50000"/>
                </a:schemeClr>
              </a:solidFill>
              <a:ea typeface="Lato" pitchFamily="34" charset="-122"/>
              <a:cs typeface="Lato" pitchFamily="34" charset="-120"/>
            </a:endParaRPr>
          </a:p>
          <a:p>
            <a:pPr marL="342900" indent="-342900" algn="just">
              <a:buFont typeface="Arial" panose="020B0604020202020204" pitchFamily="34" charset="0"/>
              <a:buChar char="•"/>
            </a:pPr>
            <a:r>
              <a:rPr lang="en-US" sz="2400" dirty="0">
                <a:solidFill>
                  <a:schemeClr val="accent6">
                    <a:lumMod val="50000"/>
                  </a:schemeClr>
                </a:solidFill>
                <a:ea typeface="Lato" pitchFamily="34" charset="-122"/>
                <a:cs typeface="Lato" pitchFamily="34" charset="-120"/>
              </a:rPr>
              <a:t>Foodie-Fi aims to fill the market gap for a platform focused solely on cooking shows, similar to Netflix but with a culinary focus</a:t>
            </a:r>
            <a:r>
              <a:rPr lang="en-US" sz="2400" dirty="0" smtClean="0">
                <a:solidFill>
                  <a:schemeClr val="accent6">
                    <a:lumMod val="50000"/>
                  </a:schemeClr>
                </a:solidFill>
                <a:ea typeface="Lato" pitchFamily="34" charset="-122"/>
                <a:cs typeface="Lato" pitchFamily="34" charset="-120"/>
              </a:rPr>
              <a:t>.</a:t>
            </a:r>
            <a:endParaRPr lang="en-US" sz="2400" dirty="0">
              <a:solidFill>
                <a:schemeClr val="accent6">
                  <a:lumMod val="50000"/>
                </a:schemeClr>
              </a:solidFill>
              <a:ea typeface="Lato" pitchFamily="34" charset="-122"/>
              <a:cs typeface="Lato" pitchFamily="34" charset="-120"/>
            </a:endParaRPr>
          </a:p>
          <a:p>
            <a:pPr algn="just"/>
            <a:endParaRPr lang="en-US" sz="2400" dirty="0" smtClean="0">
              <a:solidFill>
                <a:schemeClr val="accent6">
                  <a:lumMod val="50000"/>
                </a:schemeClr>
              </a:solidFill>
              <a:ea typeface="Lato" pitchFamily="34" charset="-122"/>
              <a:cs typeface="Lato" pitchFamily="34" charset="-120"/>
            </a:endParaRPr>
          </a:p>
          <a:p>
            <a:pPr marL="342900" indent="-342900" algn="just">
              <a:buFont typeface="Arial" panose="020B0604020202020204" pitchFamily="34" charset="0"/>
              <a:buChar char="•"/>
            </a:pPr>
            <a:r>
              <a:rPr lang="en-US" sz="2400" dirty="0" smtClean="0">
                <a:solidFill>
                  <a:schemeClr val="accent6">
                    <a:lumMod val="50000"/>
                  </a:schemeClr>
                </a:solidFill>
                <a:ea typeface="Lato" pitchFamily="34" charset="-122"/>
                <a:cs typeface="Lato" pitchFamily="34" charset="-120"/>
              </a:rPr>
              <a:t>The </a:t>
            </a:r>
            <a:r>
              <a:rPr lang="en-US" sz="2400" dirty="0">
                <a:solidFill>
                  <a:schemeClr val="accent6">
                    <a:lumMod val="50000"/>
                  </a:schemeClr>
                </a:solidFill>
                <a:ea typeface="Lato" pitchFamily="34" charset="-122"/>
                <a:cs typeface="Lato" pitchFamily="34" charset="-120"/>
              </a:rPr>
              <a:t>company embraces a data-driven approach to make informed decisions and investments</a:t>
            </a:r>
            <a:r>
              <a:rPr lang="en-US" sz="2400" dirty="0" smtClean="0">
                <a:solidFill>
                  <a:schemeClr val="accent6">
                    <a:lumMod val="50000"/>
                  </a:schemeClr>
                </a:solidFill>
                <a:ea typeface="Lato" pitchFamily="34" charset="-122"/>
                <a:cs typeface="Lato" pitchFamily="34" charset="-120"/>
              </a:rPr>
              <a:t>.</a:t>
            </a:r>
          </a:p>
        </p:txBody>
      </p:sp>
      <p:sp>
        <p:nvSpPr>
          <p:cNvPr id="12" name="TextBox 11"/>
          <p:cNvSpPr txBox="1"/>
          <p:nvPr/>
        </p:nvSpPr>
        <p:spPr>
          <a:xfrm>
            <a:off x="1481138" y="6021288"/>
            <a:ext cx="504056" cy="47724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930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6510" y="16318"/>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TextBox 4"/>
          <p:cNvSpPr txBox="1"/>
          <p:nvPr/>
        </p:nvSpPr>
        <p:spPr>
          <a:xfrm>
            <a:off x="401018" y="767193"/>
            <a:ext cx="8136904" cy="874598"/>
          </a:xfrm>
          <a:prstGeom prst="rect">
            <a:avLst/>
          </a:prstGeom>
          <a:noFill/>
        </p:spPr>
        <p:txBody>
          <a:bodyPr wrap="square" rtlCol="0">
            <a:spAutoFit/>
          </a:bodyPr>
          <a:lstStyle/>
          <a:p>
            <a:pPr marL="549275" marR="0">
              <a:lnSpc>
                <a:spcPts val="6073"/>
              </a:lnSpc>
              <a:spcBef>
                <a:spcPts val="0"/>
              </a:spcBef>
              <a:spcAft>
                <a:spcPts val="0"/>
              </a:spcAft>
            </a:pPr>
            <a:r>
              <a:rPr lang="en-US" sz="4800" b="1" spc="-45" dirty="0" smtClean="0">
                <a:cs typeface="Calibri"/>
              </a:rPr>
              <a:t>Case Study Objectives</a:t>
            </a:r>
            <a:endParaRPr lang="en-US" dirty="0"/>
          </a:p>
        </p:txBody>
      </p:sp>
      <p:sp>
        <p:nvSpPr>
          <p:cNvPr id="6" name="TextBox 5"/>
          <p:cNvSpPr txBox="1"/>
          <p:nvPr/>
        </p:nvSpPr>
        <p:spPr>
          <a:xfrm>
            <a:off x="1346887" y="1844824"/>
            <a:ext cx="9498546" cy="4339650"/>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smtClean="0">
                <a:solidFill>
                  <a:schemeClr val="accent6">
                    <a:lumMod val="50000"/>
                  </a:schemeClr>
                </a:solidFill>
                <a:ea typeface="Lato" pitchFamily="34" charset="-122"/>
                <a:cs typeface="Lato" pitchFamily="34" charset="-120"/>
              </a:rPr>
              <a:t>Customer </a:t>
            </a:r>
            <a:r>
              <a:rPr lang="en-US" sz="2400" b="1" dirty="0">
                <a:solidFill>
                  <a:schemeClr val="accent6">
                    <a:lumMod val="50000"/>
                  </a:schemeClr>
                </a:solidFill>
                <a:ea typeface="Lato" pitchFamily="34" charset="-122"/>
                <a:cs typeface="Lato" pitchFamily="34" charset="-120"/>
              </a:rPr>
              <a:t>Insights</a:t>
            </a:r>
            <a:r>
              <a:rPr lang="en-US" sz="2400" b="1" dirty="0" smtClean="0">
                <a:solidFill>
                  <a:schemeClr val="accent6">
                    <a:lumMod val="50000"/>
                  </a:schemeClr>
                </a:solidFill>
                <a:ea typeface="Lato" pitchFamily="34" charset="-122"/>
                <a:cs typeface="Lato" pitchFamily="34" charset="-120"/>
              </a:rPr>
              <a:t>: </a:t>
            </a:r>
            <a:r>
              <a:rPr lang="en-US" sz="2000" dirty="0">
                <a:solidFill>
                  <a:schemeClr val="accent6">
                    <a:lumMod val="50000"/>
                  </a:schemeClr>
                </a:solidFill>
                <a:ea typeface="Lato" pitchFamily="34" charset="-122"/>
                <a:cs typeface="Lato" pitchFamily="34" charset="-120"/>
              </a:rPr>
              <a:t>Understand Foodie-</a:t>
            </a:r>
            <a:r>
              <a:rPr lang="en-US" sz="2000" dirty="0" err="1">
                <a:solidFill>
                  <a:schemeClr val="accent6">
                    <a:lumMod val="50000"/>
                  </a:schemeClr>
                </a:solidFill>
                <a:ea typeface="Lato" pitchFamily="34" charset="-122"/>
                <a:cs typeface="Lato" pitchFamily="34" charset="-120"/>
              </a:rPr>
              <a:t>Fi's</a:t>
            </a:r>
            <a:r>
              <a:rPr lang="en-US" sz="2000" dirty="0">
                <a:solidFill>
                  <a:schemeClr val="accent6">
                    <a:lumMod val="50000"/>
                  </a:schemeClr>
                </a:solidFill>
                <a:ea typeface="Lato" pitchFamily="34" charset="-122"/>
                <a:cs typeface="Lato" pitchFamily="34" charset="-120"/>
              </a:rPr>
              <a:t> customer base dynamics, including total count, churn rates, and subscription behaviors.</a:t>
            </a:r>
          </a:p>
          <a:p>
            <a:pPr algn="just"/>
            <a:endParaRPr lang="en-US" sz="2000" dirty="0" smtClean="0">
              <a:solidFill>
                <a:schemeClr val="accent6">
                  <a:lumMod val="50000"/>
                </a:schemeClr>
              </a:solidFill>
              <a:ea typeface="Lato" pitchFamily="34" charset="-122"/>
              <a:cs typeface="Lato" pitchFamily="34" charset="-120"/>
            </a:endParaRPr>
          </a:p>
          <a:p>
            <a:pPr marL="342900" indent="-342900" algn="just">
              <a:buFont typeface="Arial" panose="020B0604020202020204" pitchFamily="34" charset="0"/>
              <a:buChar char="•"/>
            </a:pPr>
            <a:r>
              <a:rPr lang="en-US" sz="2400" b="1" dirty="0" smtClean="0">
                <a:solidFill>
                  <a:schemeClr val="accent6">
                    <a:lumMod val="50000"/>
                  </a:schemeClr>
                </a:solidFill>
                <a:ea typeface="Lato" pitchFamily="34" charset="-122"/>
                <a:cs typeface="Lato" pitchFamily="34" charset="-120"/>
              </a:rPr>
              <a:t>Subscription </a:t>
            </a:r>
            <a:r>
              <a:rPr lang="en-US" sz="2400" b="1" dirty="0">
                <a:solidFill>
                  <a:schemeClr val="accent6">
                    <a:lumMod val="50000"/>
                  </a:schemeClr>
                </a:solidFill>
                <a:ea typeface="Lato" pitchFamily="34" charset="-122"/>
                <a:cs typeface="Lato" pitchFamily="34" charset="-120"/>
              </a:rPr>
              <a:t>Pattern Analysis</a:t>
            </a:r>
            <a:r>
              <a:rPr lang="en-US" sz="2400" b="1" dirty="0" smtClean="0">
                <a:solidFill>
                  <a:schemeClr val="accent6">
                    <a:lumMod val="50000"/>
                  </a:schemeClr>
                </a:solidFill>
                <a:ea typeface="Lato" pitchFamily="34" charset="-122"/>
                <a:cs typeface="Lato" pitchFamily="34" charset="-120"/>
              </a:rPr>
              <a:t>: </a:t>
            </a:r>
            <a:r>
              <a:rPr lang="en-US" sz="2000" dirty="0">
                <a:solidFill>
                  <a:schemeClr val="accent6">
                    <a:lumMod val="50000"/>
                  </a:schemeClr>
                </a:solidFill>
                <a:ea typeface="Lato" pitchFamily="34" charset="-122"/>
                <a:cs typeface="Lato" pitchFamily="34" charset="-120"/>
              </a:rPr>
              <a:t>Examine trial plan sign-ups, plan start dates, and upgrades/downgrades to discern trends and patterns over </a:t>
            </a:r>
            <a:r>
              <a:rPr lang="en-US" sz="2000" dirty="0" smtClean="0">
                <a:solidFill>
                  <a:schemeClr val="accent6">
                    <a:lumMod val="50000"/>
                  </a:schemeClr>
                </a:solidFill>
                <a:ea typeface="Lato" pitchFamily="34" charset="-122"/>
                <a:cs typeface="Lato" pitchFamily="34" charset="-120"/>
              </a:rPr>
              <a:t>time.</a:t>
            </a:r>
          </a:p>
          <a:p>
            <a:pPr marL="342900" indent="-342900" algn="just">
              <a:buFont typeface="Arial" panose="020B0604020202020204" pitchFamily="34" charset="0"/>
              <a:buChar char="•"/>
            </a:pPr>
            <a:endParaRPr lang="en-US" sz="2000" dirty="0" smtClean="0">
              <a:solidFill>
                <a:schemeClr val="accent6">
                  <a:lumMod val="50000"/>
                </a:schemeClr>
              </a:solidFill>
              <a:ea typeface="Lato" pitchFamily="34" charset="-122"/>
              <a:cs typeface="Lato" pitchFamily="34" charset="-120"/>
            </a:endParaRPr>
          </a:p>
          <a:p>
            <a:pPr marL="342900" indent="-342900" algn="just">
              <a:buFont typeface="Arial" panose="020B0604020202020204" pitchFamily="34" charset="0"/>
              <a:buChar char="•"/>
            </a:pPr>
            <a:r>
              <a:rPr lang="en-US" sz="2400" b="1" dirty="0" smtClean="0">
                <a:solidFill>
                  <a:schemeClr val="accent6">
                    <a:lumMod val="50000"/>
                  </a:schemeClr>
                </a:solidFill>
                <a:ea typeface="Lato" pitchFamily="34" charset="-122"/>
                <a:cs typeface="Lato" pitchFamily="34" charset="-120"/>
              </a:rPr>
              <a:t>Retention and Conversion Assessment: </a:t>
            </a:r>
            <a:r>
              <a:rPr lang="en-US" sz="2000" dirty="0" smtClean="0">
                <a:solidFill>
                  <a:schemeClr val="accent6">
                    <a:lumMod val="50000"/>
                  </a:schemeClr>
                </a:solidFill>
                <a:ea typeface="Lato" pitchFamily="34" charset="-122"/>
                <a:cs typeface="Lato" pitchFamily="34" charset="-120"/>
              </a:rPr>
              <a:t>Evaluate churn rates, trial conversion rates, and post-trial plan preferences to enhance customer retention strategies and optimize subscription offerings.</a:t>
            </a:r>
          </a:p>
          <a:p>
            <a:pPr marL="342900" indent="-342900" algn="just">
              <a:buFont typeface="Arial" panose="020B0604020202020204" pitchFamily="34" charset="0"/>
              <a:buChar char="•"/>
            </a:pPr>
            <a:endParaRPr lang="en-US" sz="2000" dirty="0">
              <a:solidFill>
                <a:schemeClr val="accent6">
                  <a:lumMod val="50000"/>
                </a:schemeClr>
              </a:solidFill>
              <a:ea typeface="Lato" pitchFamily="34" charset="-122"/>
              <a:cs typeface="Lato" pitchFamily="34" charset="-120"/>
            </a:endParaRPr>
          </a:p>
          <a:p>
            <a:pPr marL="342900" indent="-342900" algn="just">
              <a:buFont typeface="Arial" panose="020B0604020202020204" pitchFamily="34" charset="0"/>
              <a:buChar char="•"/>
            </a:pPr>
            <a:r>
              <a:rPr lang="en-US" sz="2400" b="1" dirty="0" smtClean="0">
                <a:solidFill>
                  <a:schemeClr val="accent6">
                    <a:lumMod val="50000"/>
                  </a:schemeClr>
                </a:solidFill>
                <a:ea typeface="Lato" pitchFamily="34" charset="-122"/>
                <a:cs typeface="Lato" pitchFamily="34" charset="-120"/>
              </a:rPr>
              <a:t>Performance </a:t>
            </a:r>
            <a:r>
              <a:rPr lang="en-US" sz="2400" b="1" dirty="0">
                <a:solidFill>
                  <a:schemeClr val="accent6">
                    <a:lumMod val="50000"/>
                  </a:schemeClr>
                </a:solidFill>
                <a:ea typeface="Lato" pitchFamily="34" charset="-122"/>
                <a:cs typeface="Lato" pitchFamily="34" charset="-120"/>
              </a:rPr>
              <a:t>Metrics Calculation</a:t>
            </a:r>
            <a:r>
              <a:rPr lang="en-US" sz="2400" b="1" dirty="0" smtClean="0">
                <a:solidFill>
                  <a:schemeClr val="accent6">
                    <a:lumMod val="50000"/>
                  </a:schemeClr>
                </a:solidFill>
                <a:ea typeface="Lato" pitchFamily="34" charset="-122"/>
                <a:cs typeface="Lato" pitchFamily="34" charset="-120"/>
              </a:rPr>
              <a:t>: </a:t>
            </a:r>
            <a:r>
              <a:rPr lang="en-US" sz="2000" dirty="0">
                <a:solidFill>
                  <a:schemeClr val="accent6">
                    <a:lumMod val="50000"/>
                  </a:schemeClr>
                </a:solidFill>
                <a:ea typeface="Lato" pitchFamily="34" charset="-122"/>
                <a:cs typeface="Lato" pitchFamily="34" charset="-120"/>
              </a:rPr>
              <a:t>Calculate key performance indicators such as average time to upgrade, annual plan adoption rates, and customer plan distributions to inform strategic decision-making and business growth initiatives.</a:t>
            </a:r>
            <a:endParaRPr lang="en-US" sz="2000" dirty="0" smtClean="0">
              <a:solidFill>
                <a:schemeClr val="accent6">
                  <a:lumMod val="50000"/>
                </a:schemeClr>
              </a:solidFill>
              <a:ea typeface="Lato" pitchFamily="34" charset="-122"/>
              <a:cs typeface="Lato" pitchFamily="34" charset="-120"/>
            </a:endParaRPr>
          </a:p>
        </p:txBody>
      </p:sp>
      <p:sp>
        <p:nvSpPr>
          <p:cNvPr id="7" name="TextBox 6"/>
          <p:cNvSpPr txBox="1"/>
          <p:nvPr/>
        </p:nvSpPr>
        <p:spPr>
          <a:xfrm>
            <a:off x="1481138" y="6021288"/>
            <a:ext cx="504056" cy="47724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5581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6510" y="27384"/>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TextBox 4"/>
          <p:cNvSpPr txBox="1"/>
          <p:nvPr/>
        </p:nvSpPr>
        <p:spPr>
          <a:xfrm>
            <a:off x="0" y="404664"/>
            <a:ext cx="11737304" cy="874598"/>
          </a:xfrm>
          <a:prstGeom prst="rect">
            <a:avLst/>
          </a:prstGeom>
          <a:noFill/>
        </p:spPr>
        <p:txBody>
          <a:bodyPr wrap="square" rtlCol="0">
            <a:spAutoFit/>
          </a:bodyPr>
          <a:lstStyle/>
          <a:p>
            <a:pPr marL="549275" marR="0">
              <a:lnSpc>
                <a:spcPts val="6073"/>
              </a:lnSpc>
              <a:spcBef>
                <a:spcPts val="0"/>
              </a:spcBef>
              <a:spcAft>
                <a:spcPts val="0"/>
              </a:spcAft>
            </a:pPr>
            <a:r>
              <a:rPr lang="en-US" sz="4400" b="1" spc="-45" dirty="0" smtClean="0">
                <a:cs typeface="Calibri"/>
              </a:rPr>
              <a:t>Data </a:t>
            </a:r>
            <a:r>
              <a:rPr lang="en-US" sz="4400" b="1" spc="-45" dirty="0">
                <a:cs typeface="Calibri"/>
              </a:rPr>
              <a:t>Overview: Foodie-Fi Subscription </a:t>
            </a:r>
            <a:r>
              <a:rPr lang="en-US" sz="4400" b="1" spc="-45" dirty="0" smtClean="0">
                <a:cs typeface="Calibri"/>
              </a:rPr>
              <a:t>Database</a:t>
            </a:r>
            <a:endParaRPr lang="en-US" sz="1600" dirty="0"/>
          </a:p>
        </p:txBody>
      </p:sp>
      <p:sp>
        <p:nvSpPr>
          <p:cNvPr id="7" name="TextBox 6"/>
          <p:cNvSpPr txBox="1"/>
          <p:nvPr/>
        </p:nvSpPr>
        <p:spPr>
          <a:xfrm>
            <a:off x="1481138" y="6021288"/>
            <a:ext cx="504056" cy="477247"/>
          </a:xfrm>
          <a:prstGeom prst="rect">
            <a:avLst/>
          </a:prstGeom>
          <a:noFill/>
        </p:spPr>
        <p:txBody>
          <a:bodyPr wrap="square" rtlCol="0">
            <a:spAutoFit/>
          </a:bodyPr>
          <a:lstStyle/>
          <a:p>
            <a:endParaRPr lang="en-US" dirty="0"/>
          </a:p>
        </p:txBody>
      </p:sp>
      <p:sp>
        <p:nvSpPr>
          <p:cNvPr id="9" name="TextBox 8"/>
          <p:cNvSpPr txBox="1"/>
          <p:nvPr/>
        </p:nvSpPr>
        <p:spPr>
          <a:xfrm>
            <a:off x="669948" y="1496974"/>
            <a:ext cx="8156005" cy="5170646"/>
          </a:xfrm>
          <a:prstGeom prst="rect">
            <a:avLst/>
          </a:prstGeom>
          <a:noFill/>
        </p:spPr>
        <p:txBody>
          <a:bodyPr wrap="square" rtlCol="0">
            <a:spAutoFit/>
          </a:bodyPr>
          <a:lstStyle/>
          <a:p>
            <a:pPr algn="just"/>
            <a:r>
              <a:rPr lang="en-US" sz="2200" b="1" dirty="0" smtClean="0">
                <a:solidFill>
                  <a:schemeClr val="accent6">
                    <a:lumMod val="50000"/>
                  </a:schemeClr>
                </a:solidFill>
              </a:rPr>
              <a:t>Plans </a:t>
            </a:r>
            <a:r>
              <a:rPr lang="en-US" sz="2200" b="1" dirty="0">
                <a:solidFill>
                  <a:schemeClr val="accent6">
                    <a:lumMod val="50000"/>
                  </a:schemeClr>
                </a:solidFill>
              </a:rPr>
              <a:t>Table</a:t>
            </a:r>
            <a:r>
              <a:rPr lang="en-US" sz="2200" dirty="0" smtClean="0">
                <a:solidFill>
                  <a:schemeClr val="accent6">
                    <a:lumMod val="50000"/>
                  </a:schemeClr>
                </a:solidFill>
              </a:rPr>
              <a:t>: </a:t>
            </a:r>
            <a:r>
              <a:rPr lang="en-US" sz="2200" dirty="0">
                <a:solidFill>
                  <a:schemeClr val="accent6">
                    <a:lumMod val="50000"/>
                  </a:schemeClr>
                </a:solidFill>
              </a:rPr>
              <a:t>Contains information about different subscription plans offered by Foodie-Fi, including plan ID, name, and price</a:t>
            </a:r>
            <a:r>
              <a:rPr lang="en-US" sz="2200" dirty="0" smtClean="0">
                <a:solidFill>
                  <a:schemeClr val="accent6">
                    <a:lumMod val="50000"/>
                  </a:schemeClr>
                </a:solidFill>
              </a:rPr>
              <a:t>.</a:t>
            </a:r>
          </a:p>
          <a:p>
            <a:pPr algn="just"/>
            <a:endParaRPr lang="en-US" sz="2200" dirty="0">
              <a:solidFill>
                <a:schemeClr val="accent6">
                  <a:lumMod val="50000"/>
                </a:schemeClr>
              </a:solidFill>
            </a:endParaRPr>
          </a:p>
          <a:p>
            <a:pPr algn="just"/>
            <a:r>
              <a:rPr lang="en-US" sz="2200" b="1" dirty="0" smtClean="0">
                <a:solidFill>
                  <a:schemeClr val="accent6">
                    <a:lumMod val="50000"/>
                  </a:schemeClr>
                </a:solidFill>
              </a:rPr>
              <a:t>Subscriptions </a:t>
            </a:r>
            <a:r>
              <a:rPr lang="en-US" sz="2200" b="1" dirty="0">
                <a:solidFill>
                  <a:schemeClr val="accent6">
                    <a:lumMod val="50000"/>
                  </a:schemeClr>
                </a:solidFill>
              </a:rPr>
              <a:t>Table</a:t>
            </a:r>
            <a:r>
              <a:rPr lang="en-US" sz="2200" b="1" dirty="0" smtClean="0">
                <a:solidFill>
                  <a:schemeClr val="accent6">
                    <a:lumMod val="50000"/>
                  </a:schemeClr>
                </a:solidFill>
              </a:rPr>
              <a:t>: </a:t>
            </a:r>
            <a:r>
              <a:rPr lang="en-US" sz="2200" dirty="0">
                <a:solidFill>
                  <a:schemeClr val="accent6">
                    <a:lumMod val="50000"/>
                  </a:schemeClr>
                </a:solidFill>
              </a:rPr>
              <a:t>Includes data on customer subscriptions, including customer ID, plan ID, and subscription start date.</a:t>
            </a:r>
          </a:p>
          <a:p>
            <a:pPr algn="just"/>
            <a:endParaRPr lang="en-US" sz="2200" dirty="0">
              <a:solidFill>
                <a:schemeClr val="accent6">
                  <a:lumMod val="50000"/>
                </a:schemeClr>
              </a:solidFill>
            </a:endParaRPr>
          </a:p>
          <a:p>
            <a:pPr algn="just"/>
            <a:r>
              <a:rPr lang="en-US" sz="2200" b="1" dirty="0" smtClean="0">
                <a:solidFill>
                  <a:schemeClr val="accent6">
                    <a:lumMod val="50000"/>
                  </a:schemeClr>
                </a:solidFill>
              </a:rPr>
              <a:t>Customer </a:t>
            </a:r>
            <a:r>
              <a:rPr lang="en-US" sz="2200" b="1" dirty="0">
                <a:solidFill>
                  <a:schemeClr val="accent6">
                    <a:lumMod val="50000"/>
                  </a:schemeClr>
                </a:solidFill>
              </a:rPr>
              <a:t>ID</a:t>
            </a:r>
            <a:r>
              <a:rPr lang="en-US" sz="2200" b="1" dirty="0" smtClean="0">
                <a:solidFill>
                  <a:schemeClr val="accent6">
                    <a:lumMod val="50000"/>
                  </a:schemeClr>
                </a:solidFill>
              </a:rPr>
              <a:t>: </a:t>
            </a:r>
            <a:r>
              <a:rPr lang="en-US" sz="2200" dirty="0">
                <a:solidFill>
                  <a:schemeClr val="accent6">
                    <a:lumMod val="50000"/>
                  </a:schemeClr>
                </a:solidFill>
              </a:rPr>
              <a:t>Unique identifier for each customer.</a:t>
            </a:r>
          </a:p>
          <a:p>
            <a:pPr algn="just"/>
            <a:endParaRPr lang="en-US" sz="2200" dirty="0">
              <a:solidFill>
                <a:schemeClr val="accent6">
                  <a:lumMod val="50000"/>
                </a:schemeClr>
              </a:solidFill>
            </a:endParaRPr>
          </a:p>
          <a:p>
            <a:pPr algn="just"/>
            <a:r>
              <a:rPr lang="en-US" sz="2200" b="1" dirty="0" smtClean="0">
                <a:solidFill>
                  <a:schemeClr val="accent6">
                    <a:lumMod val="50000"/>
                  </a:schemeClr>
                </a:solidFill>
              </a:rPr>
              <a:t>Plan </a:t>
            </a:r>
            <a:r>
              <a:rPr lang="en-US" sz="2200" b="1" dirty="0">
                <a:solidFill>
                  <a:schemeClr val="accent6">
                    <a:lumMod val="50000"/>
                  </a:schemeClr>
                </a:solidFill>
              </a:rPr>
              <a:t>ID</a:t>
            </a:r>
            <a:r>
              <a:rPr lang="en-US" sz="2200" b="1" dirty="0" smtClean="0">
                <a:solidFill>
                  <a:schemeClr val="accent6">
                    <a:lumMod val="50000"/>
                  </a:schemeClr>
                </a:solidFill>
              </a:rPr>
              <a:t>: </a:t>
            </a:r>
            <a:r>
              <a:rPr lang="en-US" sz="2200" dirty="0">
                <a:solidFill>
                  <a:schemeClr val="accent6">
                    <a:lumMod val="50000"/>
                  </a:schemeClr>
                </a:solidFill>
              </a:rPr>
              <a:t>Identifier for each subscription plan, including trial, basic monthly, pro monthly, pro annual, and churn.</a:t>
            </a:r>
          </a:p>
          <a:p>
            <a:pPr algn="just"/>
            <a:endParaRPr lang="en-US" sz="2200" dirty="0">
              <a:solidFill>
                <a:schemeClr val="accent6">
                  <a:lumMod val="50000"/>
                </a:schemeClr>
              </a:solidFill>
            </a:endParaRPr>
          </a:p>
          <a:p>
            <a:pPr algn="just"/>
            <a:r>
              <a:rPr lang="en-US" sz="2200" b="1" dirty="0" smtClean="0">
                <a:solidFill>
                  <a:schemeClr val="accent6">
                    <a:lumMod val="50000"/>
                  </a:schemeClr>
                </a:solidFill>
              </a:rPr>
              <a:t>Start </a:t>
            </a:r>
            <a:r>
              <a:rPr lang="en-US" sz="2200" b="1" dirty="0">
                <a:solidFill>
                  <a:schemeClr val="accent6">
                    <a:lumMod val="50000"/>
                  </a:schemeClr>
                </a:solidFill>
              </a:rPr>
              <a:t>Date</a:t>
            </a:r>
            <a:r>
              <a:rPr lang="en-US" sz="2200" b="1" dirty="0" smtClean="0">
                <a:solidFill>
                  <a:schemeClr val="accent6">
                    <a:lumMod val="50000"/>
                  </a:schemeClr>
                </a:solidFill>
              </a:rPr>
              <a:t>: </a:t>
            </a:r>
            <a:r>
              <a:rPr lang="en-US" sz="2200" dirty="0">
                <a:solidFill>
                  <a:schemeClr val="accent6">
                    <a:lumMod val="50000"/>
                  </a:schemeClr>
                </a:solidFill>
              </a:rPr>
              <a:t>Date when the subscription plan starts for each customer</a:t>
            </a:r>
            <a:r>
              <a:rPr lang="en-US" sz="2200" dirty="0" smtClean="0">
                <a:solidFill>
                  <a:schemeClr val="accent6">
                    <a:lumMod val="50000"/>
                  </a:schemeClr>
                </a:solidFill>
              </a:rPr>
              <a:t>.</a:t>
            </a:r>
          </a:p>
          <a:p>
            <a:pPr algn="just"/>
            <a:endParaRPr lang="en-US" sz="2200" dirty="0">
              <a:solidFill>
                <a:schemeClr val="accent6">
                  <a:lumMod val="50000"/>
                </a:schemeClr>
              </a:solidFill>
            </a:endParaRPr>
          </a:p>
          <a:p>
            <a:pPr algn="just"/>
            <a:r>
              <a:rPr lang="en-US" sz="2200" b="1" dirty="0" smtClean="0">
                <a:solidFill>
                  <a:schemeClr val="accent6">
                    <a:lumMod val="50000"/>
                  </a:schemeClr>
                </a:solidFill>
              </a:rPr>
              <a:t>Churn: </a:t>
            </a:r>
            <a:r>
              <a:rPr lang="en-US" sz="2200" dirty="0">
                <a:solidFill>
                  <a:schemeClr val="accent6">
                    <a:lumMod val="50000"/>
                  </a:schemeClr>
                </a:solidFill>
              </a:rPr>
              <a:t>Indicates when a customer cancels their subscription, with a null price but access until the end of the billing period.</a:t>
            </a:r>
          </a:p>
        </p:txBody>
      </p:sp>
      <p:pic>
        <p:nvPicPr>
          <p:cNvPr id="10" name="Picture 9"/>
          <p:cNvPicPr>
            <a:picLocks noChangeAspect="1"/>
          </p:cNvPicPr>
          <p:nvPr/>
        </p:nvPicPr>
        <p:blipFill>
          <a:blip r:embed="rId3"/>
          <a:stretch>
            <a:fillRect/>
          </a:stretch>
        </p:blipFill>
        <p:spPr>
          <a:xfrm>
            <a:off x="9113986" y="1486890"/>
            <a:ext cx="2500924" cy="2542116"/>
          </a:xfrm>
          <a:prstGeom prst="rect">
            <a:avLst/>
          </a:prstGeom>
          <a:ln>
            <a:solidFill>
              <a:schemeClr val="accent6">
                <a:lumMod val="50000"/>
              </a:schemeClr>
            </a:solidFill>
          </a:ln>
        </p:spPr>
      </p:pic>
      <p:pic>
        <p:nvPicPr>
          <p:cNvPr id="11" name="Picture 10"/>
          <p:cNvPicPr>
            <a:picLocks noChangeAspect="1"/>
          </p:cNvPicPr>
          <p:nvPr/>
        </p:nvPicPr>
        <p:blipFill>
          <a:blip r:embed="rId4"/>
          <a:stretch>
            <a:fillRect/>
          </a:stretch>
        </p:blipFill>
        <p:spPr>
          <a:xfrm>
            <a:off x="9113183" y="4186136"/>
            <a:ext cx="2500924" cy="2542117"/>
          </a:xfrm>
          <a:prstGeom prst="rect">
            <a:avLst/>
          </a:prstGeom>
          <a:ln>
            <a:solidFill>
              <a:schemeClr val="accent6">
                <a:lumMod val="50000"/>
              </a:schemeClr>
            </a:solidFill>
          </a:ln>
        </p:spPr>
      </p:pic>
    </p:spTree>
    <p:extLst>
      <p:ext uri="{BB962C8B-B14F-4D97-AF65-F5344CB8AC3E}">
        <p14:creationId xmlns:p14="http://schemas.microsoft.com/office/powerpoint/2010/main" val="247003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21393" y="0"/>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9" name="TextBox 8"/>
          <p:cNvSpPr txBox="1"/>
          <p:nvPr/>
        </p:nvSpPr>
        <p:spPr>
          <a:xfrm>
            <a:off x="398801" y="924183"/>
            <a:ext cx="10513168" cy="874598"/>
          </a:xfrm>
          <a:prstGeom prst="rect">
            <a:avLst/>
          </a:prstGeom>
          <a:noFill/>
        </p:spPr>
        <p:txBody>
          <a:bodyPr wrap="square" rtlCol="0">
            <a:spAutoFit/>
          </a:bodyPr>
          <a:lstStyle/>
          <a:p>
            <a:pPr marL="549275" marR="0">
              <a:lnSpc>
                <a:spcPts val="6073"/>
              </a:lnSpc>
              <a:spcBef>
                <a:spcPts val="0"/>
              </a:spcBef>
              <a:spcAft>
                <a:spcPts val="0"/>
              </a:spcAft>
            </a:pPr>
            <a:r>
              <a:rPr lang="en-US" sz="4800" b="1" spc="-45" dirty="0" smtClean="0">
                <a:cs typeface="Calibri"/>
              </a:rPr>
              <a:t>Business Problem</a:t>
            </a:r>
            <a:endParaRPr lang="en-US" dirty="0"/>
          </a:p>
        </p:txBody>
      </p:sp>
      <p:sp>
        <p:nvSpPr>
          <p:cNvPr id="10" name="TextBox 9"/>
          <p:cNvSpPr txBox="1"/>
          <p:nvPr/>
        </p:nvSpPr>
        <p:spPr>
          <a:xfrm>
            <a:off x="1572322" y="2246191"/>
            <a:ext cx="9339647" cy="3754874"/>
          </a:xfrm>
          <a:prstGeom prst="rect">
            <a:avLst/>
          </a:prstGeom>
          <a:noFill/>
        </p:spPr>
        <p:txBody>
          <a:bodyPr wrap="square" rtlCol="0">
            <a:spAutoFit/>
          </a:bodyPr>
          <a:lstStyle/>
          <a:p>
            <a:r>
              <a:rPr lang="en-US" sz="2800" b="1" dirty="0">
                <a:solidFill>
                  <a:schemeClr val="accent6">
                    <a:lumMod val="50000"/>
                  </a:schemeClr>
                </a:solidFill>
              </a:rPr>
              <a:t>Subscriber Acquisition and Retention:</a:t>
            </a:r>
          </a:p>
          <a:p>
            <a:pPr marL="742950" lvl="1" indent="-285750">
              <a:buFont typeface="Arial" panose="020B0604020202020204" pitchFamily="34" charset="0"/>
              <a:buChar char="•"/>
            </a:pPr>
            <a:r>
              <a:rPr lang="en-US" sz="2400" dirty="0">
                <a:solidFill>
                  <a:schemeClr val="accent6">
                    <a:lumMod val="50000"/>
                  </a:schemeClr>
                </a:solidFill>
              </a:rPr>
              <a:t>Attract and retain subscribers amidst intense competition.</a:t>
            </a:r>
          </a:p>
          <a:p>
            <a:pPr marL="742950" lvl="1" indent="-285750">
              <a:buFont typeface="Arial" panose="020B0604020202020204" pitchFamily="34" charset="0"/>
              <a:buChar char="•"/>
            </a:pPr>
            <a:r>
              <a:rPr lang="en-US" sz="2400" dirty="0">
                <a:solidFill>
                  <a:schemeClr val="accent6">
                    <a:lumMod val="50000"/>
                  </a:schemeClr>
                </a:solidFill>
              </a:rPr>
              <a:t>Understand customer preferences and improve content curation.</a:t>
            </a:r>
          </a:p>
          <a:p>
            <a:pPr marL="742950" lvl="1" indent="-285750">
              <a:buFont typeface="Arial" panose="020B0604020202020204" pitchFamily="34" charset="0"/>
              <a:buChar char="•"/>
            </a:pPr>
            <a:r>
              <a:rPr lang="en-US" sz="2400" dirty="0">
                <a:solidFill>
                  <a:schemeClr val="accent6">
                    <a:lumMod val="50000"/>
                  </a:schemeClr>
                </a:solidFill>
              </a:rPr>
              <a:t>Enhance user experience to reduce churn rates.</a:t>
            </a:r>
          </a:p>
          <a:p>
            <a:endParaRPr lang="en-US" sz="2000" dirty="0">
              <a:solidFill>
                <a:schemeClr val="accent2">
                  <a:lumMod val="50000"/>
                </a:schemeClr>
              </a:solidFill>
            </a:endParaRPr>
          </a:p>
          <a:p>
            <a:r>
              <a:rPr lang="en-US" sz="2800" b="1" dirty="0">
                <a:solidFill>
                  <a:schemeClr val="accent6">
                    <a:lumMod val="50000"/>
                  </a:schemeClr>
                </a:solidFill>
              </a:rPr>
              <a:t>Data-Driven Decision-Making:</a:t>
            </a:r>
            <a:endParaRPr lang="en-US" sz="2800" dirty="0">
              <a:solidFill>
                <a:schemeClr val="accent6">
                  <a:lumMod val="50000"/>
                </a:schemeClr>
              </a:solidFill>
            </a:endParaRPr>
          </a:p>
          <a:p>
            <a:pPr marL="742950" lvl="1" indent="-285750">
              <a:buFont typeface="Arial" panose="020B0604020202020204" pitchFamily="34" charset="0"/>
              <a:buChar char="•"/>
            </a:pPr>
            <a:r>
              <a:rPr lang="en-US" sz="2400" dirty="0">
                <a:solidFill>
                  <a:schemeClr val="accent6">
                    <a:lumMod val="50000"/>
                  </a:schemeClr>
                </a:solidFill>
              </a:rPr>
              <a:t>Utilize data analytics for informed decision-making.</a:t>
            </a:r>
          </a:p>
          <a:p>
            <a:pPr marL="742950" lvl="1" indent="-285750">
              <a:buFont typeface="Arial" panose="020B0604020202020204" pitchFamily="34" charset="0"/>
              <a:buChar char="•"/>
            </a:pPr>
            <a:r>
              <a:rPr lang="en-US" sz="2400" dirty="0">
                <a:solidFill>
                  <a:schemeClr val="accent6">
                    <a:lumMod val="50000"/>
                  </a:schemeClr>
                </a:solidFill>
              </a:rPr>
              <a:t>Build robust data infrastructure and implement predictive analytics.</a:t>
            </a:r>
          </a:p>
          <a:p>
            <a:pPr marL="742950" lvl="1" indent="-285750">
              <a:buFont typeface="Arial" panose="020B0604020202020204" pitchFamily="34" charset="0"/>
              <a:buChar char="•"/>
            </a:pPr>
            <a:r>
              <a:rPr lang="en-US" sz="2400" dirty="0">
                <a:solidFill>
                  <a:schemeClr val="accent6">
                    <a:lumMod val="50000"/>
                  </a:schemeClr>
                </a:solidFill>
              </a:rPr>
              <a:t>Foster a culture of data-driven innovation for sustainable growth.</a:t>
            </a:r>
          </a:p>
          <a:p>
            <a:endParaRPr lang="en-US" dirty="0"/>
          </a:p>
        </p:txBody>
      </p:sp>
      <p:sp>
        <p:nvSpPr>
          <p:cNvPr id="12" name="TextBox 11"/>
          <p:cNvSpPr txBox="1"/>
          <p:nvPr/>
        </p:nvSpPr>
        <p:spPr>
          <a:xfrm>
            <a:off x="1481138" y="6021288"/>
            <a:ext cx="504056" cy="47724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1683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21393" y="0"/>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12" name="TextBox 11"/>
          <p:cNvSpPr txBox="1"/>
          <p:nvPr/>
        </p:nvSpPr>
        <p:spPr>
          <a:xfrm>
            <a:off x="1481138" y="6021288"/>
            <a:ext cx="504056" cy="477247"/>
          </a:xfrm>
          <a:prstGeom prst="rect">
            <a:avLst/>
          </a:prstGeom>
          <a:noFill/>
        </p:spPr>
        <p:txBody>
          <a:bodyPr wrap="square" rtlCol="0">
            <a:spAutoFit/>
          </a:bodyPr>
          <a:lstStyle/>
          <a:p>
            <a:endParaRPr lang="en-US" dirty="0"/>
          </a:p>
        </p:txBody>
      </p:sp>
      <p:sp>
        <p:nvSpPr>
          <p:cNvPr id="5" name="TextBox 4"/>
          <p:cNvSpPr txBox="1"/>
          <p:nvPr/>
        </p:nvSpPr>
        <p:spPr>
          <a:xfrm>
            <a:off x="1733166" y="2564904"/>
            <a:ext cx="8979607" cy="1200329"/>
          </a:xfrm>
          <a:prstGeom prst="rect">
            <a:avLst/>
          </a:prstGeom>
          <a:noFill/>
        </p:spPr>
        <p:txBody>
          <a:bodyPr wrap="square" rtlCol="0">
            <a:spAutoFit/>
          </a:bodyPr>
          <a:lstStyle/>
          <a:p>
            <a:pPr algn="ctr"/>
            <a:r>
              <a:rPr lang="en-US" sz="7200" b="1" dirty="0">
                <a:solidFill>
                  <a:schemeClr val="accent6">
                    <a:lumMod val="50000"/>
                  </a:schemeClr>
                </a:solidFill>
              </a:rPr>
              <a:t>Case Study </a:t>
            </a:r>
            <a:r>
              <a:rPr lang="en-US" sz="7200" b="1" dirty="0" smtClean="0">
                <a:solidFill>
                  <a:schemeClr val="accent6">
                    <a:lumMod val="50000"/>
                  </a:schemeClr>
                </a:solidFill>
              </a:rPr>
              <a:t>Questions.. </a:t>
            </a:r>
            <a:endParaRPr lang="en-US" sz="7200" b="1" dirty="0">
              <a:solidFill>
                <a:schemeClr val="accent6">
                  <a:lumMod val="50000"/>
                </a:schemeClr>
              </a:solidFill>
            </a:endParaRPr>
          </a:p>
        </p:txBody>
      </p:sp>
    </p:spTree>
    <p:extLst>
      <p:ext uri="{BB962C8B-B14F-4D97-AF65-F5344CB8AC3E}">
        <p14:creationId xmlns:p14="http://schemas.microsoft.com/office/powerpoint/2010/main" val="326297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481138" y="6021288"/>
            <a:ext cx="504056" cy="477247"/>
          </a:xfrm>
          <a:prstGeom prst="rect">
            <a:avLst/>
          </a:prstGeom>
          <a:noFill/>
        </p:spPr>
        <p:txBody>
          <a:bodyPr wrap="square" rtlCol="0">
            <a:spAutoFit/>
          </a:bodyPr>
          <a:lstStyle/>
          <a:p>
            <a:endParaRPr lang="en-US" dirty="0"/>
          </a:p>
        </p:txBody>
      </p:sp>
      <p:sp>
        <p:nvSpPr>
          <p:cNvPr id="6" name="object 1"/>
          <p:cNvSpPr/>
          <p:nvPr/>
        </p:nvSpPr>
        <p:spPr>
          <a:xfrm>
            <a:off x="0" y="-329360"/>
            <a:ext cx="12179300" cy="6858000"/>
          </a:xfrm>
          <a:prstGeom prst="rect">
            <a:avLst/>
          </a:prstGeom>
          <a:blipFill>
            <a:blip r:embed="rId3" cstate="print"/>
            <a:stretch>
              <a:fillRect/>
            </a:stretch>
          </a:blipFill>
        </p:spPr>
        <p:txBody>
          <a:bodyPr wrap="square" lIns="0" tIns="0" rIns="0" bIns="0" rtlCol="0">
            <a:spAutoFit/>
          </a:bodyPr>
          <a:lstStyle/>
          <a:p>
            <a:endParaRPr dirty="0"/>
          </a:p>
        </p:txBody>
      </p:sp>
      <p:sp>
        <p:nvSpPr>
          <p:cNvPr id="3" name="TextBox 2"/>
          <p:cNvSpPr txBox="1"/>
          <p:nvPr/>
        </p:nvSpPr>
        <p:spPr>
          <a:xfrm>
            <a:off x="545034" y="319769"/>
            <a:ext cx="7920880" cy="523220"/>
          </a:xfrm>
          <a:prstGeom prst="rect">
            <a:avLst/>
          </a:prstGeom>
          <a:noFill/>
        </p:spPr>
        <p:txBody>
          <a:bodyPr wrap="square" rtlCol="0">
            <a:spAutoFit/>
          </a:bodyPr>
          <a:lstStyle/>
          <a:p>
            <a:pPr marL="514350" indent="-514350">
              <a:buAutoNum type="arabicPeriod"/>
            </a:pPr>
            <a:r>
              <a:rPr lang="en-US" sz="2800" b="1" dirty="0" smtClean="0">
                <a:solidFill>
                  <a:schemeClr val="accent6">
                    <a:lumMod val="50000"/>
                  </a:schemeClr>
                </a:solidFill>
              </a:rPr>
              <a:t>How </a:t>
            </a:r>
            <a:r>
              <a:rPr lang="en-US" sz="2800" b="1" dirty="0">
                <a:solidFill>
                  <a:schemeClr val="accent6">
                    <a:lumMod val="50000"/>
                  </a:schemeClr>
                </a:solidFill>
              </a:rPr>
              <a:t>many customers has Foodie-Fi ever had</a:t>
            </a:r>
            <a:r>
              <a:rPr lang="en-US" sz="2800" b="1" dirty="0" smtClean="0">
                <a:solidFill>
                  <a:schemeClr val="accent6">
                    <a:lumMod val="50000"/>
                  </a:schemeClr>
                </a:solidFill>
              </a:rPr>
              <a:t>?</a:t>
            </a:r>
          </a:p>
        </p:txBody>
      </p:sp>
      <p:sp>
        <p:nvSpPr>
          <p:cNvPr id="4" name="TextBox 3"/>
          <p:cNvSpPr txBox="1"/>
          <p:nvPr/>
        </p:nvSpPr>
        <p:spPr>
          <a:xfrm>
            <a:off x="977082" y="2015340"/>
            <a:ext cx="5429250" cy="461665"/>
          </a:xfrm>
          <a:prstGeom prst="rect">
            <a:avLst/>
          </a:prstGeom>
          <a:noFill/>
          <a:ln>
            <a:noFill/>
          </a:ln>
        </p:spPr>
        <p:txBody>
          <a:bodyPr wrap="square" rtlCol="0">
            <a:spAutoFit/>
          </a:bodyPr>
          <a:lstStyle/>
          <a:p>
            <a:r>
              <a:rPr lang="en-US" sz="2400" b="1" dirty="0" smtClean="0"/>
              <a:t>SQL Query:</a:t>
            </a:r>
          </a:p>
        </p:txBody>
      </p:sp>
      <p:pic>
        <p:nvPicPr>
          <p:cNvPr id="7" name="Picture 6"/>
          <p:cNvPicPr>
            <a:picLocks noChangeAspect="1"/>
          </p:cNvPicPr>
          <p:nvPr/>
        </p:nvPicPr>
        <p:blipFill>
          <a:blip r:embed="rId4"/>
          <a:stretch>
            <a:fillRect/>
          </a:stretch>
        </p:blipFill>
        <p:spPr>
          <a:xfrm>
            <a:off x="8249890" y="2636912"/>
            <a:ext cx="3380863" cy="1918832"/>
          </a:xfrm>
          <a:prstGeom prst="rect">
            <a:avLst/>
          </a:prstGeom>
          <a:ln>
            <a:solidFill>
              <a:schemeClr val="accent6">
                <a:lumMod val="50000"/>
              </a:schemeClr>
            </a:solidFill>
          </a:ln>
        </p:spPr>
      </p:pic>
      <p:sp>
        <p:nvSpPr>
          <p:cNvPr id="8" name="TextBox 7"/>
          <p:cNvSpPr txBox="1"/>
          <p:nvPr/>
        </p:nvSpPr>
        <p:spPr>
          <a:xfrm>
            <a:off x="8105874" y="2015339"/>
            <a:ext cx="3312368" cy="461665"/>
          </a:xfrm>
          <a:prstGeom prst="rect">
            <a:avLst/>
          </a:prstGeom>
          <a:noFill/>
        </p:spPr>
        <p:txBody>
          <a:bodyPr wrap="square" rtlCol="0">
            <a:spAutoFit/>
          </a:bodyPr>
          <a:lstStyle/>
          <a:p>
            <a:r>
              <a:rPr lang="en-US" sz="2400" b="1" dirty="0" smtClean="0"/>
              <a:t>Result:</a:t>
            </a:r>
            <a:endParaRPr lang="en-US" sz="2400" b="1" dirty="0"/>
          </a:p>
        </p:txBody>
      </p:sp>
      <p:sp>
        <p:nvSpPr>
          <p:cNvPr id="11" name="Rectangle 10"/>
          <p:cNvSpPr/>
          <p:nvPr/>
        </p:nvSpPr>
        <p:spPr>
          <a:xfrm>
            <a:off x="-13802" y="5877272"/>
            <a:ext cx="12193102" cy="980728"/>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6">
                    <a:lumMod val="50000"/>
                  </a:schemeClr>
                </a:solidFill>
              </a:rPr>
              <a:t>Insight: </a:t>
            </a:r>
            <a:r>
              <a:rPr lang="en-US" sz="2000" dirty="0">
                <a:solidFill>
                  <a:schemeClr val="accent6">
                    <a:lumMod val="50000"/>
                  </a:schemeClr>
                </a:solidFill>
              </a:rPr>
              <a:t>Foodie-Fi has engaged with </a:t>
            </a:r>
            <a:r>
              <a:rPr lang="en-US" sz="2000" dirty="0" smtClean="0">
                <a:solidFill>
                  <a:schemeClr val="accent6">
                    <a:lumMod val="50000"/>
                  </a:schemeClr>
                </a:solidFill>
              </a:rPr>
              <a:t>1000 </a:t>
            </a:r>
            <a:r>
              <a:rPr lang="en-US" sz="2000" dirty="0">
                <a:solidFill>
                  <a:schemeClr val="accent6">
                    <a:lumMod val="50000"/>
                  </a:schemeClr>
                </a:solidFill>
              </a:rPr>
              <a:t>unique customers over its operational period, suggesting a notable level of initial customer interest and adoption of the streaming service.</a:t>
            </a:r>
          </a:p>
        </p:txBody>
      </p:sp>
      <p:sp>
        <p:nvSpPr>
          <p:cNvPr id="13" name="TextBox 12"/>
          <p:cNvSpPr txBox="1"/>
          <p:nvPr/>
        </p:nvSpPr>
        <p:spPr>
          <a:xfrm>
            <a:off x="1121098" y="2636912"/>
            <a:ext cx="5544616" cy="1338828"/>
          </a:xfrm>
          <a:prstGeom prst="rect">
            <a:avLst/>
          </a:prstGeom>
          <a:noFill/>
          <a:ln>
            <a:solidFill>
              <a:schemeClr val="accent6">
                <a:lumMod val="50000"/>
              </a:schemeClr>
            </a:solidFill>
          </a:ln>
        </p:spPr>
        <p:txBody>
          <a:bodyPr wrap="square" rtlCol="0">
            <a:spAutoFit/>
          </a:bodyPr>
          <a:lstStyle/>
          <a:p>
            <a:pPr>
              <a:lnSpc>
                <a:spcPct val="150000"/>
              </a:lnSpc>
            </a:pPr>
            <a:r>
              <a:rPr lang="en-US" b="1" dirty="0">
                <a:solidFill>
                  <a:schemeClr val="tx2">
                    <a:lumMod val="60000"/>
                    <a:lumOff val="40000"/>
                  </a:schemeClr>
                </a:solidFill>
              </a:rPr>
              <a:t>SELECT </a:t>
            </a:r>
            <a:r>
              <a:rPr lang="en-US" dirty="0"/>
              <a:t>	</a:t>
            </a:r>
            <a:endParaRPr lang="en-US" dirty="0" smtClean="0"/>
          </a:p>
          <a:p>
            <a:pPr>
              <a:lnSpc>
                <a:spcPct val="150000"/>
              </a:lnSpc>
            </a:pPr>
            <a:r>
              <a:rPr lang="en-US" b="1" dirty="0">
                <a:solidFill>
                  <a:schemeClr val="tx2">
                    <a:lumMod val="60000"/>
                    <a:lumOff val="40000"/>
                  </a:schemeClr>
                </a:solidFill>
              </a:rPr>
              <a:t> </a:t>
            </a:r>
            <a:r>
              <a:rPr lang="en-US" b="1" dirty="0" smtClean="0">
                <a:solidFill>
                  <a:schemeClr val="tx2">
                    <a:lumMod val="60000"/>
                    <a:lumOff val="40000"/>
                  </a:schemeClr>
                </a:solidFill>
              </a:rPr>
              <a:t>       COUNT</a:t>
            </a:r>
            <a:r>
              <a:rPr lang="en-US" dirty="0" smtClean="0"/>
              <a:t>(</a:t>
            </a:r>
            <a:r>
              <a:rPr lang="en-US" b="1" dirty="0" smtClean="0">
                <a:solidFill>
                  <a:schemeClr val="tx2">
                    <a:lumMod val="60000"/>
                    <a:lumOff val="40000"/>
                  </a:schemeClr>
                </a:solidFill>
              </a:rPr>
              <a:t>DISTINCT</a:t>
            </a:r>
            <a:r>
              <a:rPr lang="en-US" dirty="0" smtClean="0"/>
              <a:t> customer_id) </a:t>
            </a:r>
            <a:r>
              <a:rPr lang="en-US" b="1" dirty="0" smtClean="0">
                <a:solidFill>
                  <a:schemeClr val="tx2">
                    <a:lumMod val="60000"/>
                    <a:lumOff val="40000"/>
                  </a:schemeClr>
                </a:solidFill>
              </a:rPr>
              <a:t>AS</a:t>
            </a:r>
            <a:r>
              <a:rPr lang="en-US" dirty="0" smtClean="0"/>
              <a:t> </a:t>
            </a:r>
            <a:r>
              <a:rPr lang="en-US" dirty="0" err="1" smtClean="0"/>
              <a:t>total_customers</a:t>
            </a:r>
            <a:endParaRPr lang="en-US" dirty="0" smtClean="0"/>
          </a:p>
          <a:p>
            <a:pPr>
              <a:lnSpc>
                <a:spcPct val="150000"/>
              </a:lnSpc>
            </a:pPr>
            <a:r>
              <a:rPr lang="en-US" b="1" dirty="0" smtClean="0">
                <a:solidFill>
                  <a:schemeClr val="tx2">
                    <a:lumMod val="60000"/>
                    <a:lumOff val="40000"/>
                  </a:schemeClr>
                </a:solidFill>
              </a:rPr>
              <a:t>FROM</a:t>
            </a:r>
            <a:r>
              <a:rPr lang="en-US" dirty="0" smtClean="0"/>
              <a:t> </a:t>
            </a:r>
            <a:r>
              <a:rPr lang="en-US" dirty="0"/>
              <a:t>subscriptions;</a:t>
            </a:r>
          </a:p>
        </p:txBody>
      </p:sp>
    </p:spTree>
    <p:extLst>
      <p:ext uri="{BB962C8B-B14F-4D97-AF65-F5344CB8AC3E}">
        <p14:creationId xmlns:p14="http://schemas.microsoft.com/office/powerpoint/2010/main" val="382378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2351913" y="3237688"/>
            <a:ext cx="8195608" cy="421782"/>
          </a:xfrm>
          <a:prstGeom prst="rect">
            <a:avLst/>
          </a:prstGeom>
        </p:spPr>
        <p:txBody>
          <a:bodyPr vert="horz" wrap="square" lIns="0" tIns="0" rIns="0" bIns="0" rtlCol="0">
            <a:spAutoFit/>
          </a:bodyPr>
          <a:lstStyle/>
          <a:p>
            <a:pPr marL="0" marR="0">
              <a:lnSpc>
                <a:spcPts val="3433"/>
              </a:lnSpc>
              <a:spcBef>
                <a:spcPts val="0"/>
              </a:spcBef>
              <a:spcAft>
                <a:spcPts val="0"/>
              </a:spcAft>
            </a:pPr>
            <a:endParaRPr sz="2800" spc="-10" dirty="0">
              <a:solidFill>
                <a:srgbClr val="000000"/>
              </a:solidFill>
              <a:latin typeface="Calibri"/>
              <a:cs typeface="Calibri"/>
            </a:endParaRPr>
          </a:p>
        </p:txBody>
      </p:sp>
      <p:sp>
        <p:nvSpPr>
          <p:cNvPr id="6" name="object 6"/>
          <p:cNvSpPr txBox="1"/>
          <p:nvPr/>
        </p:nvSpPr>
        <p:spPr>
          <a:xfrm>
            <a:off x="2351913" y="4638879"/>
            <a:ext cx="8192062" cy="421782"/>
          </a:xfrm>
          <a:prstGeom prst="rect">
            <a:avLst/>
          </a:prstGeom>
        </p:spPr>
        <p:txBody>
          <a:bodyPr vert="horz" wrap="square" lIns="0" tIns="0" rIns="0" bIns="0" rtlCol="0">
            <a:spAutoFit/>
          </a:bodyPr>
          <a:lstStyle/>
          <a:p>
            <a:pPr marL="0" marR="0">
              <a:lnSpc>
                <a:spcPts val="3433"/>
              </a:lnSpc>
              <a:spcBef>
                <a:spcPts val="0"/>
              </a:spcBef>
              <a:spcAft>
                <a:spcPts val="0"/>
              </a:spcAft>
            </a:pPr>
            <a:endParaRPr sz="2800" spc="-15" dirty="0">
              <a:solidFill>
                <a:srgbClr val="000000"/>
              </a:solidFill>
              <a:latin typeface="Calibri"/>
              <a:cs typeface="Calibri"/>
            </a:endParaRPr>
          </a:p>
        </p:txBody>
      </p:sp>
      <p:sp>
        <p:nvSpPr>
          <p:cNvPr id="12" name="object 1"/>
          <p:cNvSpPr/>
          <p:nvPr/>
        </p:nvSpPr>
        <p:spPr>
          <a:xfrm>
            <a:off x="-31716" y="-10745"/>
            <a:ext cx="121793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TextBox 12"/>
          <p:cNvSpPr txBox="1"/>
          <p:nvPr/>
        </p:nvSpPr>
        <p:spPr>
          <a:xfrm>
            <a:off x="473026" y="332656"/>
            <a:ext cx="10585176" cy="830997"/>
          </a:xfrm>
          <a:prstGeom prst="rect">
            <a:avLst/>
          </a:prstGeom>
          <a:noFill/>
        </p:spPr>
        <p:txBody>
          <a:bodyPr wrap="square" rtlCol="0">
            <a:spAutoFit/>
          </a:bodyPr>
          <a:lstStyle/>
          <a:p>
            <a:r>
              <a:rPr lang="en-US" sz="2400" b="1" dirty="0" smtClean="0">
                <a:solidFill>
                  <a:schemeClr val="accent6">
                    <a:lumMod val="50000"/>
                  </a:schemeClr>
                </a:solidFill>
              </a:rPr>
              <a:t>2. What </a:t>
            </a:r>
            <a:r>
              <a:rPr lang="en-US" sz="2400" b="1" dirty="0">
                <a:solidFill>
                  <a:schemeClr val="accent6">
                    <a:lumMod val="50000"/>
                  </a:schemeClr>
                </a:solidFill>
              </a:rPr>
              <a:t>is the monthly distribution of trial plan start_date values for our dataset - use the start of the month as the group by value </a:t>
            </a:r>
            <a:endParaRPr lang="en-US" sz="2400" b="1" dirty="0">
              <a:solidFill>
                <a:schemeClr val="accent6">
                  <a:lumMod val="50000"/>
                </a:schemeClr>
              </a:solidFill>
            </a:endParaRPr>
          </a:p>
        </p:txBody>
      </p:sp>
      <p:sp>
        <p:nvSpPr>
          <p:cNvPr id="16" name="Rectangle 15"/>
          <p:cNvSpPr/>
          <p:nvPr/>
        </p:nvSpPr>
        <p:spPr>
          <a:xfrm>
            <a:off x="-31716" y="5948964"/>
            <a:ext cx="12197214" cy="909035"/>
          </a:xfrm>
          <a:prstGeom prst="rect">
            <a:avLst/>
          </a:prstGeom>
          <a:solidFill>
            <a:srgbClr val="E46C0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6">
                    <a:lumMod val="50000"/>
                  </a:schemeClr>
                </a:solidFill>
              </a:rPr>
              <a:t>Insight: </a:t>
            </a:r>
            <a:r>
              <a:rPr lang="en-US" sz="2000" dirty="0">
                <a:solidFill>
                  <a:schemeClr val="accent6">
                    <a:lumMod val="50000"/>
                  </a:schemeClr>
                </a:solidFill>
              </a:rPr>
              <a:t>The monthly distribution of trial plan start dates reveals varying levels of customer engagement throughout the year, with peaks observed in March and August</a:t>
            </a:r>
            <a:r>
              <a:rPr lang="en-US" sz="2000" dirty="0" smtClean="0">
                <a:solidFill>
                  <a:schemeClr val="accent6">
                    <a:lumMod val="50000"/>
                  </a:schemeClr>
                </a:solidFill>
              </a:rPr>
              <a:t>.</a:t>
            </a:r>
            <a:endParaRPr lang="en-US" sz="2000" dirty="0">
              <a:solidFill>
                <a:schemeClr val="accent6">
                  <a:lumMod val="50000"/>
                </a:schemeClr>
              </a:solidFill>
            </a:endParaRPr>
          </a:p>
        </p:txBody>
      </p:sp>
      <p:sp>
        <p:nvSpPr>
          <p:cNvPr id="17" name="TextBox 16"/>
          <p:cNvSpPr txBox="1"/>
          <p:nvPr/>
        </p:nvSpPr>
        <p:spPr>
          <a:xfrm>
            <a:off x="899893" y="2384232"/>
            <a:ext cx="4583071" cy="2585323"/>
          </a:xfrm>
          <a:prstGeom prst="rect">
            <a:avLst/>
          </a:prstGeom>
          <a:noFill/>
          <a:ln>
            <a:solidFill>
              <a:schemeClr val="accent6">
                <a:lumMod val="50000"/>
              </a:schemeClr>
            </a:solidFill>
          </a:ln>
        </p:spPr>
        <p:txBody>
          <a:bodyPr wrap="square" rtlCol="0">
            <a:spAutoFit/>
          </a:bodyPr>
          <a:lstStyle/>
          <a:p>
            <a:pPr>
              <a:lnSpc>
                <a:spcPct val="150000"/>
              </a:lnSpc>
            </a:pPr>
            <a:r>
              <a:rPr lang="en-US" b="1" dirty="0">
                <a:solidFill>
                  <a:schemeClr val="tx2">
                    <a:lumMod val="60000"/>
                    <a:lumOff val="40000"/>
                  </a:schemeClr>
                </a:solidFill>
              </a:rPr>
              <a:t>SELECT</a:t>
            </a:r>
            <a:r>
              <a:rPr lang="en-US" dirty="0">
                <a:solidFill>
                  <a:schemeClr val="accent1">
                    <a:lumMod val="60000"/>
                    <a:lumOff val="40000"/>
                  </a:schemeClr>
                </a:solidFill>
              </a:rPr>
              <a:t> </a:t>
            </a:r>
            <a:r>
              <a:rPr lang="en-US" dirty="0">
                <a:solidFill>
                  <a:schemeClr val="accent6">
                    <a:lumMod val="50000"/>
                  </a:schemeClr>
                </a:solidFill>
              </a:rPr>
              <a:t>	</a:t>
            </a:r>
            <a:endParaRPr lang="en-US" dirty="0" smtClean="0">
              <a:solidFill>
                <a:schemeClr val="accent6">
                  <a:lumMod val="50000"/>
                </a:schemeClr>
              </a:solidFill>
            </a:endParaRPr>
          </a:p>
          <a:p>
            <a:pPr>
              <a:lnSpc>
                <a:spcPct val="150000"/>
              </a:lnSpc>
            </a:pPr>
            <a:r>
              <a:rPr lang="en-US" dirty="0">
                <a:solidFill>
                  <a:schemeClr val="accent6">
                    <a:lumMod val="50000"/>
                  </a:schemeClr>
                </a:solidFill>
              </a:rPr>
              <a:t> </a:t>
            </a:r>
            <a:r>
              <a:rPr lang="en-US" dirty="0" smtClean="0">
                <a:solidFill>
                  <a:schemeClr val="accent6">
                    <a:lumMod val="50000"/>
                  </a:schemeClr>
                </a:solidFill>
              </a:rPr>
              <a:t>       </a:t>
            </a:r>
            <a:r>
              <a:rPr lang="en-US" b="1" dirty="0" smtClean="0">
                <a:solidFill>
                  <a:schemeClr val="tx2">
                    <a:lumMod val="60000"/>
                    <a:lumOff val="40000"/>
                  </a:schemeClr>
                </a:solidFill>
              </a:rPr>
              <a:t>count</a:t>
            </a:r>
            <a:r>
              <a:rPr lang="en-US" dirty="0" smtClean="0"/>
              <a:t>(</a:t>
            </a:r>
            <a:r>
              <a:rPr lang="en-US" dirty="0" err="1" smtClean="0"/>
              <a:t>plan_id</a:t>
            </a:r>
            <a:r>
              <a:rPr lang="en-US" dirty="0"/>
              <a:t>) </a:t>
            </a:r>
            <a:r>
              <a:rPr lang="en-US" b="1" dirty="0">
                <a:solidFill>
                  <a:schemeClr val="tx2">
                    <a:lumMod val="60000"/>
                    <a:lumOff val="40000"/>
                  </a:schemeClr>
                </a:solidFill>
              </a:rPr>
              <a:t>as</a:t>
            </a:r>
            <a:r>
              <a:rPr lang="en-US" dirty="0">
                <a:solidFill>
                  <a:schemeClr val="accent6">
                    <a:lumMod val="50000"/>
                  </a:schemeClr>
                </a:solidFill>
              </a:rPr>
              <a:t> </a:t>
            </a:r>
            <a:r>
              <a:rPr lang="en-US" dirty="0" err="1"/>
              <a:t>count_trial_plan</a:t>
            </a:r>
            <a:r>
              <a:rPr lang="en-US" dirty="0">
                <a:solidFill>
                  <a:schemeClr val="accent6">
                    <a:lumMod val="50000"/>
                  </a:schemeClr>
                </a:solidFill>
              </a:rPr>
              <a:t>, </a:t>
            </a:r>
          </a:p>
          <a:p>
            <a:pPr>
              <a:lnSpc>
                <a:spcPct val="150000"/>
              </a:lnSpc>
            </a:pPr>
            <a:r>
              <a:rPr lang="en-US" dirty="0">
                <a:solidFill>
                  <a:schemeClr val="accent6">
                    <a:lumMod val="50000"/>
                  </a:schemeClr>
                </a:solidFill>
              </a:rPr>
              <a:t> </a:t>
            </a:r>
            <a:r>
              <a:rPr lang="en-US" dirty="0" smtClean="0">
                <a:solidFill>
                  <a:schemeClr val="accent6">
                    <a:lumMod val="50000"/>
                  </a:schemeClr>
                </a:solidFill>
              </a:rPr>
              <a:t>       </a:t>
            </a:r>
            <a:r>
              <a:rPr lang="en-US" b="1" dirty="0" smtClean="0">
                <a:solidFill>
                  <a:schemeClr val="tx2">
                    <a:lumMod val="60000"/>
                    <a:lumOff val="40000"/>
                  </a:schemeClr>
                </a:solidFill>
              </a:rPr>
              <a:t>month</a:t>
            </a:r>
            <a:r>
              <a:rPr lang="en-US" dirty="0" smtClean="0"/>
              <a:t>(start_date</a:t>
            </a:r>
            <a:r>
              <a:rPr lang="en-US" dirty="0"/>
              <a:t>) </a:t>
            </a:r>
            <a:r>
              <a:rPr lang="en-US" b="1" dirty="0">
                <a:solidFill>
                  <a:schemeClr val="tx2">
                    <a:lumMod val="60000"/>
                    <a:lumOff val="40000"/>
                  </a:schemeClr>
                </a:solidFill>
              </a:rPr>
              <a:t>as</a:t>
            </a:r>
            <a:r>
              <a:rPr lang="en-US" dirty="0">
                <a:solidFill>
                  <a:schemeClr val="accent6">
                    <a:lumMod val="50000"/>
                  </a:schemeClr>
                </a:solidFill>
              </a:rPr>
              <a:t> </a:t>
            </a:r>
            <a:r>
              <a:rPr lang="en-US" dirty="0" smtClean="0"/>
              <a:t>months</a:t>
            </a:r>
          </a:p>
          <a:p>
            <a:pPr>
              <a:lnSpc>
                <a:spcPct val="150000"/>
              </a:lnSpc>
            </a:pPr>
            <a:r>
              <a:rPr lang="en-US" b="1" dirty="0" smtClean="0">
                <a:solidFill>
                  <a:schemeClr val="tx2">
                    <a:lumMod val="60000"/>
                    <a:lumOff val="40000"/>
                  </a:schemeClr>
                </a:solidFill>
              </a:rPr>
              <a:t>FROM</a:t>
            </a:r>
            <a:r>
              <a:rPr lang="en-US" dirty="0" smtClean="0">
                <a:solidFill>
                  <a:schemeClr val="accent6">
                    <a:lumMod val="50000"/>
                  </a:schemeClr>
                </a:solidFill>
              </a:rPr>
              <a:t> </a:t>
            </a:r>
            <a:r>
              <a:rPr lang="en-US" dirty="0" smtClean="0"/>
              <a:t>subscriptions</a:t>
            </a:r>
          </a:p>
          <a:p>
            <a:pPr>
              <a:lnSpc>
                <a:spcPct val="150000"/>
              </a:lnSpc>
            </a:pPr>
            <a:r>
              <a:rPr lang="en-US" dirty="0" smtClean="0">
                <a:solidFill>
                  <a:schemeClr val="accent6">
                    <a:lumMod val="50000"/>
                  </a:schemeClr>
                </a:solidFill>
              </a:rPr>
              <a:t>        </a:t>
            </a:r>
            <a:r>
              <a:rPr lang="en-US" b="1" dirty="0" smtClean="0">
                <a:solidFill>
                  <a:schemeClr val="tx2">
                    <a:lumMod val="60000"/>
                    <a:lumOff val="40000"/>
                  </a:schemeClr>
                </a:solidFill>
              </a:rPr>
              <a:t>GROUP</a:t>
            </a:r>
            <a:r>
              <a:rPr lang="en-US" b="1" dirty="0" smtClean="0">
                <a:solidFill>
                  <a:schemeClr val="accent1">
                    <a:lumMod val="60000"/>
                    <a:lumOff val="40000"/>
                  </a:schemeClr>
                </a:solidFill>
              </a:rPr>
              <a:t> </a:t>
            </a:r>
            <a:r>
              <a:rPr lang="en-US" b="1" dirty="0">
                <a:solidFill>
                  <a:schemeClr val="tx2">
                    <a:lumMod val="60000"/>
                    <a:lumOff val="40000"/>
                  </a:schemeClr>
                </a:solidFill>
              </a:rPr>
              <a:t>BY</a:t>
            </a:r>
            <a:r>
              <a:rPr lang="en-US" b="1" dirty="0">
                <a:solidFill>
                  <a:schemeClr val="accent1">
                    <a:lumMod val="60000"/>
                    <a:lumOff val="40000"/>
                  </a:schemeClr>
                </a:solidFill>
              </a:rPr>
              <a:t> </a:t>
            </a:r>
            <a:r>
              <a:rPr lang="en-US" dirty="0"/>
              <a:t>months</a:t>
            </a:r>
            <a:r>
              <a:rPr lang="en-US" dirty="0">
                <a:solidFill>
                  <a:schemeClr val="accent6">
                    <a:lumMod val="50000"/>
                  </a:schemeClr>
                </a:solidFill>
              </a:rPr>
              <a:t>, </a:t>
            </a:r>
            <a:r>
              <a:rPr lang="en-US" dirty="0" err="1" smtClean="0"/>
              <a:t>plan_id</a:t>
            </a:r>
            <a:endParaRPr lang="en-US" dirty="0" smtClean="0"/>
          </a:p>
          <a:p>
            <a:pPr>
              <a:lnSpc>
                <a:spcPct val="150000"/>
              </a:lnSpc>
            </a:pPr>
            <a:r>
              <a:rPr lang="en-US" b="1" dirty="0" smtClean="0">
                <a:solidFill>
                  <a:schemeClr val="tx2">
                    <a:lumMod val="60000"/>
                    <a:lumOff val="40000"/>
                  </a:schemeClr>
                </a:solidFill>
              </a:rPr>
              <a:t>HAVING</a:t>
            </a:r>
            <a:r>
              <a:rPr lang="en-US" dirty="0" smtClean="0">
                <a:solidFill>
                  <a:schemeClr val="accent6">
                    <a:lumMod val="50000"/>
                  </a:schemeClr>
                </a:solidFill>
              </a:rPr>
              <a:t> </a:t>
            </a:r>
            <a:r>
              <a:rPr lang="en-US" dirty="0" err="1"/>
              <a:t>plan_id</a:t>
            </a:r>
            <a:r>
              <a:rPr lang="en-US" dirty="0"/>
              <a:t>=0</a:t>
            </a:r>
            <a:r>
              <a:rPr lang="en-US" dirty="0" smtClean="0">
                <a:solidFill>
                  <a:schemeClr val="accent6">
                    <a:lumMod val="50000"/>
                  </a:schemeClr>
                </a:solidFill>
              </a:rPr>
              <a:t>;</a:t>
            </a:r>
            <a:endParaRPr lang="en-US" dirty="0">
              <a:solidFill>
                <a:schemeClr val="accent6">
                  <a:lumMod val="50000"/>
                </a:schemeClr>
              </a:solidFill>
            </a:endParaRPr>
          </a:p>
        </p:txBody>
      </p:sp>
      <p:pic>
        <p:nvPicPr>
          <p:cNvPr id="18" name="Picture 17"/>
          <p:cNvPicPr>
            <a:picLocks noChangeAspect="1"/>
          </p:cNvPicPr>
          <p:nvPr/>
        </p:nvPicPr>
        <p:blipFill>
          <a:blip r:embed="rId3"/>
          <a:stretch>
            <a:fillRect/>
          </a:stretch>
        </p:blipFill>
        <p:spPr>
          <a:xfrm>
            <a:off x="8321898" y="2384232"/>
            <a:ext cx="2476500" cy="3276600"/>
          </a:xfrm>
          <a:prstGeom prst="rect">
            <a:avLst/>
          </a:prstGeom>
          <a:ln>
            <a:solidFill>
              <a:schemeClr val="accent6">
                <a:lumMod val="50000"/>
              </a:schemeClr>
            </a:solidFill>
          </a:ln>
        </p:spPr>
      </p:pic>
      <p:sp>
        <p:nvSpPr>
          <p:cNvPr id="19" name="TextBox 18"/>
          <p:cNvSpPr txBox="1"/>
          <p:nvPr/>
        </p:nvSpPr>
        <p:spPr>
          <a:xfrm>
            <a:off x="863472" y="1786367"/>
            <a:ext cx="3456384" cy="461665"/>
          </a:xfrm>
          <a:prstGeom prst="rect">
            <a:avLst/>
          </a:prstGeom>
          <a:noFill/>
        </p:spPr>
        <p:txBody>
          <a:bodyPr wrap="square" rtlCol="0">
            <a:spAutoFit/>
          </a:bodyPr>
          <a:lstStyle/>
          <a:p>
            <a:r>
              <a:rPr lang="en-US" sz="2400" b="1" dirty="0" smtClean="0"/>
              <a:t>SQL Query:</a:t>
            </a:r>
            <a:endParaRPr lang="en-US" sz="2400" b="1" dirty="0"/>
          </a:p>
        </p:txBody>
      </p:sp>
      <p:sp>
        <p:nvSpPr>
          <p:cNvPr id="20" name="TextBox 19"/>
          <p:cNvSpPr txBox="1"/>
          <p:nvPr/>
        </p:nvSpPr>
        <p:spPr>
          <a:xfrm>
            <a:off x="8177882" y="1792709"/>
            <a:ext cx="3092258" cy="461665"/>
          </a:xfrm>
          <a:prstGeom prst="rect">
            <a:avLst/>
          </a:prstGeom>
          <a:noFill/>
        </p:spPr>
        <p:txBody>
          <a:bodyPr wrap="square" rtlCol="0">
            <a:spAutoFit/>
          </a:bodyPr>
          <a:lstStyle/>
          <a:p>
            <a:r>
              <a:rPr lang="en-US" sz="2400" b="1" dirty="0" smtClean="0"/>
              <a:t>Result:</a:t>
            </a:r>
            <a:endParaRPr lang="en-US" sz="2400" b="1" dirty="0"/>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1667</TotalTime>
  <Words>1213</Words>
  <Application>Microsoft Office PowerPoint</Application>
  <PresentationFormat>Custom</PresentationFormat>
  <Paragraphs>222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Lato</vt:lpstr>
      <vt:lpstr>Arial</vt:lpstr>
      <vt:lpstr>Calibri</vt:lpstr>
      <vt:lpstr>Times New Roman</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doc2pdf</dc:creator>
  <cp:lastModifiedBy>hp</cp:lastModifiedBy>
  <cp:revision>74</cp:revision>
  <dcterms:modified xsi:type="dcterms:W3CDTF">2024-04-07T19:27:16Z</dcterms:modified>
</cp:coreProperties>
</file>