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70" r:id="rId4"/>
    <p:sldId id="329" r:id="rId5"/>
    <p:sldId id="321" r:id="rId6"/>
    <p:sldId id="311" r:id="rId7"/>
    <p:sldId id="331" r:id="rId8"/>
    <p:sldId id="332" r:id="rId9"/>
    <p:sldId id="333" r:id="rId10"/>
    <p:sldId id="324" r:id="rId11"/>
    <p:sldId id="327" r:id="rId12"/>
    <p:sldId id="261"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25" userDrawn="1">
          <p15:clr>
            <a:srgbClr val="A4A3A4"/>
          </p15:clr>
        </p15:guide>
        <p15:guide id="3" pos="7355">
          <p15:clr>
            <a:srgbClr val="A4A3A4"/>
          </p15:clr>
        </p15:guide>
        <p15:guide id="4" orient="horz" pos="368" userDrawn="1">
          <p15:clr>
            <a:srgbClr val="A4A3A4"/>
          </p15:clr>
        </p15:guide>
        <p15:guide id="5" orient="horz" pos="3974" userDrawn="1">
          <p15:clr>
            <a:srgbClr val="A4A3A4"/>
          </p15:clr>
        </p15:guide>
        <p15:guide id="6" pos="3840">
          <p15:clr>
            <a:srgbClr val="A4A3A4"/>
          </p15:clr>
        </p15:guide>
        <p15:guide id="7" orient="horz" pos="618" userDrawn="1">
          <p15:clr>
            <a:srgbClr val="A4A3A4"/>
          </p15:clr>
        </p15:guide>
        <p15:guide id="8" orient="horz"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42" autoAdjust="0"/>
  </p:normalViewPr>
  <p:slideViewPr>
    <p:cSldViewPr snapToGrid="0" showGuides="1">
      <p:cViewPr varScale="1">
        <p:scale>
          <a:sx n="83" d="100"/>
          <a:sy n="83" d="100"/>
        </p:scale>
        <p:origin x="1116" y="56"/>
      </p:cViewPr>
      <p:guideLst>
        <p:guide orient="horz" pos="2273"/>
        <p:guide pos="325"/>
        <p:guide pos="7355"/>
        <p:guide orient="horz" pos="368"/>
        <p:guide orient="horz" pos="3974"/>
        <p:guide pos="3840"/>
        <p:guide orient="horz" pos="618"/>
        <p:guide orient="horz" pos="379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2024/1/17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278183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704867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b="0" i="0" dirty="0">
                <a:solidFill>
                  <a:srgbClr val="000000"/>
                </a:solidFill>
                <a:effectLst/>
                <a:latin typeface="-apple-system"/>
              </a:rPr>
              <a:t>复杂网络是由许多相互连接的节点（或称为顶点）和连接这些节点的边组成的网络。</a:t>
            </a:r>
            <a:r>
              <a:rPr lang="zh-CN" altLang="zh-CN" sz="1800" kern="100" dirty="0">
                <a:effectLst/>
                <a:ea typeface="楷体" panose="02010609060101010101" pitchFamily="49" charset="-122"/>
                <a:cs typeface="Times New Roman" panose="02020603050405020304" pitchFamily="18" charset="0"/>
              </a:rPr>
              <a:t>节点可以代表各种实体，如人、物体、网站或者分子等，而边则表示节点之间的关系或</a:t>
            </a:r>
            <a:r>
              <a:rPr lang="zh-CN" altLang="en-US" sz="1800" kern="100" dirty="0">
                <a:effectLst/>
                <a:ea typeface="楷体" panose="02010609060101010101" pitchFamily="49" charset="-122"/>
                <a:cs typeface="Times New Roman" panose="02020603050405020304" pitchFamily="18" charset="0"/>
              </a:rPr>
              <a:t>物理连接</a:t>
            </a:r>
            <a:r>
              <a:rPr lang="zh-CN" altLang="zh-CN" sz="1800" kern="100" dirty="0">
                <a:effectLst/>
                <a:ea typeface="楷体" panose="02010609060101010101" pitchFamily="49"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链路预测是复杂网络研究中的重要研究方向。链路预测问题被分类为预测演进网络上潜在新链路的时间链路预测和推断静态网络上缺失链路的结构链路预测</a:t>
            </a:r>
            <a:endParaRPr lang="en-US" altLang="zh-CN" dirty="0"/>
          </a:p>
          <a:p>
            <a:pPr algn="l"/>
            <a:endParaRPr lang="zh-CN" altLang="en-US" sz="1800" b="0" i="0" u="none" strike="noStrike" baseline="0" dirty="0">
              <a:solidFill>
                <a:srgbClr val="000000"/>
              </a:solidFill>
              <a:latin typeface="OPBBJO+FZSSJW--GB1-0"/>
            </a:endParaRPr>
          </a:p>
          <a:p>
            <a:pPr algn="just"/>
            <a:r>
              <a:rPr lang="zh-CN" altLang="en-US" sz="1800" b="0" i="0" u="none" strike="noStrike" baseline="0" dirty="0">
                <a:solidFill>
                  <a:srgbClr val="000000"/>
                </a:solidFill>
                <a:latin typeface="OPBBJO+FZSSJW--GB1-0"/>
              </a:rPr>
              <a:t> </a:t>
            </a:r>
            <a:r>
              <a:rPr lang="zh-CN" altLang="en-US" sz="1800" b="0" i="0" u="none" strike="noStrike" baseline="0" dirty="0">
                <a:solidFill>
                  <a:srgbClr val="211D1E"/>
                </a:solidFill>
                <a:latin typeface="OPBBJO+FZSSJW--GB1-0"/>
              </a:rPr>
              <a:t>链路预测有着广泛的应用场景。例如，用于指导生物实验以提高实验成功率， 对社交网络中的朋友推荐和敌友关系进行预测，电子商务网站上的商品推荐，以及通过识别隐藏的链边和虚假的链边对信息不完全或含有噪音的网络进行重构</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931248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101739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现有的链路预测算法的优化目标都集中在预测</a:t>
            </a:r>
            <a:r>
              <a:rPr lang="zh-CN" altLang="en-US" sz="1800" kern="100" dirty="0">
                <a:effectLst/>
                <a:latin typeface="Times New Roman" panose="02020603050405020304" pitchFamily="18" charset="0"/>
                <a:ea typeface="楷体" panose="02010609060101010101" pitchFamily="49" charset="-122"/>
                <a:cs typeface="Times New Roman" panose="02020603050405020304" pitchFamily="18" charset="0"/>
              </a:rPr>
              <a:t>准确率</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的提升上，而很少关注网络的其他指标。</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155315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lumMod val="75000"/>
                    <a:lumOff val="25000"/>
                  </a:schemeClr>
                </a:solidFill>
                <a:latin typeface="+mn-ea"/>
                <a:sym typeface="Arial" panose="020B0604020202020204" pitchFamily="34" charset="0"/>
              </a:rPr>
              <a:t>探索不同的链路预测方法，全面梳理现有链路预测方法及其优缺点，</a:t>
            </a:r>
            <a:endParaRPr lang="en-US" altLang="zh-CN" dirty="0">
              <a:solidFill>
                <a:schemeClr val="tx1">
                  <a:lumMod val="75000"/>
                  <a:lumOff val="25000"/>
                </a:schemeClr>
              </a:solidFill>
              <a:latin typeface="+mn-ea"/>
              <a:sym typeface="Arial" panose="020B0604020202020204" pitchFamily="34" charset="0"/>
            </a:endParaRPr>
          </a:p>
          <a:p>
            <a:r>
              <a:rPr lang="zh-CN" altLang="en-US" dirty="0">
                <a:solidFill>
                  <a:schemeClr val="tx1">
                    <a:lumMod val="75000"/>
                    <a:lumOff val="25000"/>
                  </a:schemeClr>
                </a:solidFill>
                <a:latin typeface="+mn-ea"/>
                <a:sym typeface="Arial" panose="020B0604020202020204" pitchFamily="34" charset="0"/>
              </a:rPr>
              <a:t>推荐更远的节点链接，却能提升准确性</a:t>
            </a:r>
            <a:endParaRPr lang="en-US" altLang="zh-CN" dirty="0">
              <a:solidFill>
                <a:schemeClr val="tx1">
                  <a:lumMod val="75000"/>
                  <a:lumOff val="25000"/>
                </a:schemeClr>
              </a:solidFill>
              <a:latin typeface="+mn-ea"/>
              <a:sym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47481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设计节点攻击模型，分析节点攻击对网络拓扑结构和性能的影响。</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构建一个衡量网络抵抗级联失效能力的鲁棒性指标体系，包括但不限于剩余连通分量大小、失效传播范围、恢复时间等因素。</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提出基于鲁棒性的加边策略，例如基于节点重要性、社区结构保护等的加边方法，以提高网络的鲁棒性和抵抗节点攻击的能力。</a:t>
                </a:r>
                <a:endParaRPr lang="en-US" altLang="zh-CN" dirty="0">
                  <a:solidFill>
                    <a:schemeClr val="tx1">
                      <a:lumMod val="75000"/>
                      <a:lumOff val="25000"/>
                    </a:schemeClr>
                  </a:solidFill>
                  <a:latin typeface="+mn-ea"/>
                  <a:sym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是图中节点的数量，</a:t>
                </a:r>
                <a14:m>
                  <m:oMath xmlns:m="http://schemas.openxmlformats.org/officeDocument/2006/math">
                    <m:sSub>
                      <m:sSubPr>
                        <m:ctrlPr>
                          <a:rPr lang="en-US" altLang="zh-CN" sz="1200" i="1" kern="10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l-GR" altLang="zh-CN" sz="1200" i="1" kern="100">
                            <a:latin typeface="Cambria Math" panose="02040503050406030204" pitchFamily="18" charset="0"/>
                            <a:ea typeface="微软雅黑" panose="020B0503020204020204" pitchFamily="34" charset="-122"/>
                            <a:cs typeface="Times New Roman" panose="02020603050405020304" pitchFamily="18" charset="0"/>
                          </a:rPr>
                          <m:t>𝜆</m:t>
                        </m:r>
                      </m:e>
                      <m:sub>
                        <m:r>
                          <m:rPr>
                            <m:sty m:val="p"/>
                          </m:rP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i</m:t>
                        </m:r>
                      </m:sub>
                    </m:sSub>
                    <m:r>
                      <a:rPr lang="en-US" altLang="zh-CN" sz="120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200" b="0" i="1" kern="10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邻接矩阵的特征值</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设计节点攻击模型，分析节点攻击对网络拓扑结构和性能的影响。</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构建一个衡量网络抵抗级联失效能力的鲁棒性指标体系，包括但不限于剩余连通分量大小、失效传播范围、恢复时间等因素。</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提出基于鲁棒性的加边策略，例如基于节点重要性、社区结构保护等的加边方法，以提高网络的鲁棒性和抵抗节点攻击的能力。</a:t>
                </a:r>
                <a:endParaRPr lang="en-US" altLang="zh-CN" dirty="0">
                  <a:solidFill>
                    <a:schemeClr val="tx1">
                      <a:lumMod val="75000"/>
                      <a:lumOff val="25000"/>
                    </a:schemeClr>
                  </a:solidFill>
                  <a:latin typeface="+mn-ea"/>
                  <a:sym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是图中节点的数量，</a:t>
                </a:r>
                <a:r>
                  <a:rPr lang="el-GR" altLang="zh-CN" sz="1200" i="0" kern="10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sz="1200" i="0" kern="100">
                    <a:latin typeface="Cambria Math" panose="02040503050406030204" pitchFamily="18" charset="0"/>
                    <a:ea typeface="微软雅黑" panose="020B0503020204020204" pitchFamily="34" charset="-122"/>
                    <a:cs typeface="Times New Roman" panose="02020603050405020304" pitchFamily="18" charset="0"/>
                  </a:rPr>
                  <a:t>_i</a:t>
                </a:r>
                <a:r>
                  <a:rPr lang="en-US" altLang="zh-CN" sz="1200" i="0" kern="10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kern="100">
                    <a:latin typeface="Cambria Math" panose="02040503050406030204" pitchFamily="18" charset="0"/>
                    <a:ea typeface="Cambria Math" panose="02040503050406030204" pitchFamily="18" charset="0"/>
                    <a:cs typeface="Times New Roman" panose="02020603050405020304" pitchFamily="18" charset="0"/>
                  </a:rPr>
                  <a:t> </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邻接矩阵的特征值</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412716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对于网络鲁棒性的研究主要从评估其结构完整性出发，强调了攻击或破坏对于网络连通性的打击，以整体结构的角度反映了网络抵御结构损毁的能力。但对于某一个网络系统来说，其功能的正常运转可能不是单纯依靠整体结构的完整，而是由各个功能单元之间的协作互通、共同实现。从这个角度来看，单纯通过网络整体结构的完整性来评估网络鲁棒性无法反映网络内部功能团簇的受损程度</a:t>
                </a:r>
                <a:endParaRPr lang="en-US" altLang="zh-CN" sz="1800" b="0" i="0" u="none" strike="noStrike" baseline="0" dirty="0">
                  <a:latin typeface="宋体" panose="02010600030101010101" pitchFamily="2" charset="-122"/>
                  <a:ea typeface="宋体" panose="02010600030101010101" pitchFamily="2" charset="-122"/>
                </a:endParaRPr>
              </a:p>
              <a:p>
                <a:pPr algn="l"/>
                <a14:m>
                  <m:oMath xmlns:m="http://schemas.openxmlformats.org/officeDocument/2006/math">
                    <m:sSub>
                      <m:sSubPr>
                        <m:ctrlPr>
                          <a:rPr lang="en-US" altLang="zh-CN" sz="2800" i="1" smtClean="0">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sz="2800"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sz="2800" i="1">
                            <a:solidFill>
                              <a:schemeClr val="tx1">
                                <a:lumMod val="75000"/>
                                <a:lumOff val="25000"/>
                              </a:schemeClr>
                            </a:solidFill>
                            <a:latin typeface="Cambria Math" panose="02040503050406030204" pitchFamily="18" charset="0"/>
                            <a:sym typeface="Arial" panose="020B0604020202020204" pitchFamily="34" charset="0"/>
                          </a:rPr>
                          <m:t>𝑙</m:t>
                        </m:r>
                      </m:sub>
                    </m:sSub>
                  </m:oMath>
                </a14:m>
                <a:r>
                  <a:rPr lang="zh-CN" altLang="en-US" sz="1800" b="0" i="0" u="none" strike="noStrike" baseline="0" dirty="0">
                    <a:latin typeface="宋体" panose="02010600030101010101" pitchFamily="2" charset="-122"/>
                    <a:ea typeface="宋体" panose="02010600030101010101" pitchFamily="2" charset="-122"/>
                  </a:rPr>
                  <a:t> 是移除</a:t>
                </a:r>
                <a:r>
                  <a:rPr lang="en-US" altLang="zh-CN" sz="1800" b="0" i="1" u="none" strike="noStrike" baseline="0" dirty="0">
                    <a:latin typeface="TimesNewRomanPS-ItalicMT"/>
                    <a:ea typeface="宋体" panose="02010600030101010101" pitchFamily="2" charset="-122"/>
                  </a:rPr>
                  <a:t>l </a:t>
                </a:r>
                <a:r>
                  <a:rPr lang="zh-CN" altLang="en-US" sz="1800" b="0" i="0" u="none" strike="noStrike" baseline="0" dirty="0">
                    <a:latin typeface="宋体" panose="02010600030101010101" pitchFamily="2" charset="-122"/>
                    <a:ea typeface="宋体" panose="02010600030101010101" pitchFamily="2" charset="-122"/>
                  </a:rPr>
                  <a:t>条边后网络的社区划分结果</a:t>
                </a:r>
                <a:endParaRPr lang="zh-CN" altLang="en-US" dirty="0"/>
              </a:p>
            </p:txBody>
          </p:sp>
        </mc:Choice>
        <mc:Fallback xmlns="">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对于网络鲁棒性的研究主要从评估其结构完整性出发，强调了攻击或破坏对于网络连通性的打击，以整体结构的角度反映了网络抵御结构损毁的能力。但对于某一个网络系统来说，其功能的正常运转可能不是单纯依靠整体结构的完整，而是由各个功能单元之间的协作互通、共同实现。从这个角度来看，单纯通过网络整体结构的完整性来评估网络鲁棒性无法反映网络内部功能团簇的受损程度</a:t>
                </a:r>
                <a:endParaRPr lang="en-US" altLang="zh-CN" sz="1800" b="0" i="0" u="none" strike="noStrike" baseline="0" dirty="0">
                  <a:latin typeface="宋体" panose="02010600030101010101" pitchFamily="2" charset="-122"/>
                  <a:ea typeface="宋体" panose="02010600030101010101" pitchFamily="2" charset="-122"/>
                </a:endParaRPr>
              </a:p>
              <a:p>
                <a:pPr algn="l"/>
                <a:r>
                  <a:rPr lang="en-US" altLang="zh-CN" sz="2800" i="0">
                    <a:solidFill>
                      <a:schemeClr val="tx1">
                        <a:lumMod val="75000"/>
                        <a:lumOff val="25000"/>
                      </a:schemeClr>
                    </a:solidFill>
                    <a:latin typeface="Cambria Math" panose="02040503050406030204" pitchFamily="18" charset="0"/>
                    <a:sym typeface="Arial" panose="020B0604020202020204" pitchFamily="34" charset="0"/>
                  </a:rPr>
                  <a:t>𝐶_𝑙</a:t>
                </a:r>
                <a:r>
                  <a:rPr lang="zh-CN" altLang="en-US" sz="1800" b="0" i="0" u="none" strike="noStrike" baseline="0" dirty="0">
                    <a:latin typeface="宋体" panose="02010600030101010101" pitchFamily="2" charset="-122"/>
                    <a:ea typeface="宋体" panose="02010600030101010101" pitchFamily="2" charset="-122"/>
                  </a:rPr>
                  <a:t> 是移除</a:t>
                </a:r>
                <a:r>
                  <a:rPr lang="en-US" altLang="zh-CN" sz="1800" b="0" i="1" u="none" strike="noStrike" baseline="0" dirty="0">
                    <a:latin typeface="TimesNewRomanPS-ItalicMT"/>
                    <a:ea typeface="宋体" panose="02010600030101010101" pitchFamily="2" charset="-122"/>
                  </a:rPr>
                  <a:t>l </a:t>
                </a:r>
                <a:r>
                  <a:rPr lang="zh-CN" altLang="en-US" sz="1800" b="0" i="0" u="none" strike="noStrike" baseline="0" dirty="0">
                    <a:latin typeface="宋体" panose="02010600030101010101" pitchFamily="2" charset="-122"/>
                    <a:ea typeface="宋体" panose="02010600030101010101" pitchFamily="2" charset="-122"/>
                  </a:rPr>
                  <a:t>条边后网络的社区划分结果</a:t>
                </a:r>
                <a:endParaRPr lang="zh-CN" altLang="en-US" dirty="0"/>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1524496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54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userDrawn="1"/>
        </p:nvPicPr>
        <p:blipFill>
          <a:blip r:embed="rId2">
            <a:lum bright="88000" contrast="-72000"/>
          </a:blip>
          <a:stretch>
            <a:fillRect/>
          </a:stretch>
        </p:blipFill>
        <p:spPr>
          <a:xfrm>
            <a:off x="9539605" y="65405"/>
            <a:ext cx="2393315" cy="523875"/>
          </a:xfrm>
          <a:prstGeom prst="rect">
            <a:avLst/>
          </a:prstGeom>
          <a:noFill/>
          <a:ln w="9525">
            <a:noFill/>
          </a:ln>
        </p:spPr>
      </p:pic>
      <p:sp>
        <p:nvSpPr>
          <p:cNvPr id="22" name="矩形 21"/>
          <p:cNvSpPr/>
          <p:nvPr userDrawn="1"/>
        </p:nvSpPr>
        <p:spPr>
          <a:xfrm>
            <a:off x="0" y="6692900"/>
            <a:ext cx="12192000" cy="191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p:nvPr userDrawn="1"/>
        </p:nvPicPr>
        <p:blipFill>
          <a:blip r:embed="rId2">
            <a:lum bright="22000" contrast="-72000"/>
          </a:blip>
          <a:stretch>
            <a:fillRect/>
          </a:stretch>
        </p:blipFill>
        <p:spPr>
          <a:xfrm>
            <a:off x="9424035" y="6013450"/>
            <a:ext cx="2426970" cy="5607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库_矩形 4"/>
          <p:cNvSpPr/>
          <p:nvPr>
            <p:custDataLst>
              <p:tags r:id="rId2"/>
            </p:custDataLst>
          </p:nvPr>
        </p:nvSpPr>
        <p:spPr>
          <a:xfrm>
            <a:off x="0" y="5612495"/>
            <a:ext cx="12192000" cy="1245506"/>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库_矩形 8"/>
          <p:cNvSpPr/>
          <p:nvPr>
            <p:custDataLst>
              <p:tags r:id="rId3"/>
            </p:custDataLst>
          </p:nvPr>
        </p:nvSpPr>
        <p:spPr>
          <a:xfrm>
            <a:off x="0" y="5772188"/>
            <a:ext cx="12192000" cy="112018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7714067" y="4095031"/>
            <a:ext cx="3039615" cy="420884"/>
          </a:xfrm>
          <a:prstGeom prst="rect">
            <a:avLst/>
          </a:prstGeom>
          <a:noFill/>
        </p:spPr>
        <p:txBody>
          <a:bodyPr wrap="none" rtlCol="0">
            <a:spAutoFit/>
          </a:bodyPr>
          <a:lstStyle/>
          <a:p>
            <a:pPr algn="ctr"/>
            <a:r>
              <a:rPr lang="en-US" altLang="zh-CN" sz="2135" b="1" dirty="0">
                <a:solidFill>
                  <a:schemeClr val="bg1">
                    <a:lumMod val="95000"/>
                  </a:schemeClr>
                </a:solidFill>
                <a:latin typeface="+mn-ea"/>
              </a:rPr>
              <a:t>—— </a:t>
            </a:r>
            <a:r>
              <a:rPr lang="zh-CN" altLang="en-US" sz="2135" b="1" dirty="0">
                <a:solidFill>
                  <a:schemeClr val="bg1">
                    <a:lumMod val="95000"/>
                  </a:schemeClr>
                </a:solidFill>
                <a:latin typeface="+mn-ea"/>
              </a:rPr>
              <a:t>开题答辩 </a:t>
            </a:r>
            <a:r>
              <a:rPr lang="en-US" altLang="zh-CN" sz="1600" b="1" dirty="0">
                <a:solidFill>
                  <a:schemeClr val="bg1">
                    <a:lumMod val="95000"/>
                  </a:schemeClr>
                </a:solidFill>
                <a:latin typeface="+mn-ea"/>
              </a:rPr>
              <a:t>2024.1.18</a:t>
            </a:r>
            <a:endParaRPr lang="zh-CN" altLang="en-US" sz="2135" b="1" dirty="0">
              <a:solidFill>
                <a:schemeClr val="bg1">
                  <a:lumMod val="95000"/>
                </a:schemeClr>
              </a:solidFill>
              <a:latin typeface="+mn-ea"/>
            </a:endParaRPr>
          </a:p>
        </p:txBody>
      </p:sp>
      <p:sp>
        <p:nvSpPr>
          <p:cNvPr id="13" name="TextBox 7"/>
          <p:cNvSpPr txBox="1"/>
          <p:nvPr/>
        </p:nvSpPr>
        <p:spPr>
          <a:xfrm>
            <a:off x="2322368" y="2270560"/>
            <a:ext cx="7571303" cy="1569660"/>
          </a:xfrm>
          <a:prstGeom prst="rect">
            <a:avLst/>
          </a:prstGeom>
          <a:noFill/>
        </p:spPr>
        <p:txBody>
          <a:bodyPr wrap="none" rtlCol="0">
            <a:spAutoFit/>
          </a:bodyPr>
          <a:lstStyle/>
          <a:p>
            <a:pPr algn="ctr"/>
            <a:r>
              <a:rPr lang="zh-CN" altLang="en-US" sz="4800" b="1" dirty="0">
                <a:solidFill>
                  <a:schemeClr val="bg1">
                    <a:lumMod val="95000"/>
                  </a:schemeClr>
                </a:solidFill>
                <a:latin typeface="+mj-ea"/>
                <a:ea typeface="+mj-ea"/>
              </a:rPr>
              <a:t>面向结构优化的</a:t>
            </a:r>
            <a:endParaRPr lang="en-US" altLang="zh-CN" sz="4800" b="1" dirty="0">
              <a:solidFill>
                <a:schemeClr val="bg1">
                  <a:lumMod val="95000"/>
                </a:schemeClr>
              </a:solidFill>
              <a:latin typeface="+mj-ea"/>
              <a:ea typeface="+mj-ea"/>
            </a:endParaRPr>
          </a:p>
          <a:p>
            <a:pPr algn="ctr"/>
            <a:r>
              <a:rPr lang="zh-CN" altLang="en-US" sz="4800" b="1" dirty="0">
                <a:solidFill>
                  <a:schemeClr val="bg1">
                    <a:lumMod val="95000"/>
                  </a:schemeClr>
                </a:solidFill>
                <a:latin typeface="+mj-ea"/>
                <a:ea typeface="+mj-ea"/>
              </a:rPr>
              <a:t>复杂网络链路推荐算法研究</a:t>
            </a:r>
          </a:p>
        </p:txBody>
      </p:sp>
      <p:grpSp>
        <p:nvGrpSpPr>
          <p:cNvPr id="3" name="组合 2">
            <a:extLst>
              <a:ext uri="{FF2B5EF4-FFF2-40B4-BE49-F238E27FC236}">
                <a16:creationId xmlns:a16="http://schemas.microsoft.com/office/drawing/2014/main" id="{DC4F67AF-5977-4F20-B09E-FD99A77824FF}"/>
              </a:ext>
            </a:extLst>
          </p:cNvPr>
          <p:cNvGrpSpPr/>
          <p:nvPr/>
        </p:nvGrpSpPr>
        <p:grpSpPr>
          <a:xfrm>
            <a:off x="7650750" y="5931040"/>
            <a:ext cx="3079468" cy="609685"/>
            <a:chOff x="4526723" y="6003882"/>
            <a:chExt cx="3079468" cy="609685"/>
          </a:xfrm>
        </p:grpSpPr>
        <p:sp>
          <p:nvSpPr>
            <p:cNvPr id="16" name="矩形 15"/>
            <p:cNvSpPr/>
            <p:nvPr/>
          </p:nvSpPr>
          <p:spPr>
            <a:xfrm>
              <a:off x="5267089" y="6106896"/>
              <a:ext cx="2339102"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指导教师：董强</a:t>
              </a:r>
            </a:p>
          </p:txBody>
        </p:sp>
        <p:sp>
          <p:nvSpPr>
            <p:cNvPr id="19" name="PA_库_73199"/>
            <p:cNvSpPr>
              <a:spLocks noChangeAspect="1"/>
            </p:cNvSpPr>
            <p:nvPr>
              <p:custDataLst>
                <p:tags r:id="rId5"/>
              </p:custDataLst>
            </p:nvPr>
          </p:nvSpPr>
          <p:spPr bwMode="auto">
            <a:xfrm>
              <a:off x="4526723" y="6003882"/>
              <a:ext cx="543539" cy="60968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txBody>
            <a:bodyPr/>
            <a:lstStyle/>
            <a:p>
              <a:endParaRPr lang="zh-CN" altLang="en-US"/>
            </a:p>
          </p:txBody>
        </p:sp>
      </p:grpSp>
      <p:grpSp>
        <p:nvGrpSpPr>
          <p:cNvPr id="4" name="组合 3">
            <a:extLst>
              <a:ext uri="{FF2B5EF4-FFF2-40B4-BE49-F238E27FC236}">
                <a16:creationId xmlns:a16="http://schemas.microsoft.com/office/drawing/2014/main" id="{06047BD4-F97E-4C53-B11B-F4144414125D}"/>
              </a:ext>
            </a:extLst>
          </p:cNvPr>
          <p:cNvGrpSpPr/>
          <p:nvPr/>
        </p:nvGrpSpPr>
        <p:grpSpPr>
          <a:xfrm>
            <a:off x="4225997" y="5930405"/>
            <a:ext cx="2905030" cy="609685"/>
            <a:chOff x="8523525" y="5995036"/>
            <a:chExt cx="2905030" cy="609685"/>
          </a:xfrm>
        </p:grpSpPr>
        <p:sp>
          <p:nvSpPr>
            <p:cNvPr id="15" name="矩形 14"/>
            <p:cNvSpPr/>
            <p:nvPr/>
          </p:nvSpPr>
          <p:spPr>
            <a:xfrm>
              <a:off x="9089452" y="6101448"/>
              <a:ext cx="2339103"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答辩人：汪思敏</a:t>
              </a:r>
            </a:p>
          </p:txBody>
        </p:sp>
        <p:sp>
          <p:nvSpPr>
            <p:cNvPr id="20" name="PA_库_46143"/>
            <p:cNvSpPr>
              <a:spLocks noChangeAspect="1"/>
            </p:cNvSpPr>
            <p:nvPr>
              <p:custDataLst>
                <p:tags r:id="rId4"/>
              </p:custDataLst>
            </p:nvPr>
          </p:nvSpPr>
          <p:spPr bwMode="auto">
            <a:xfrm>
              <a:off x="8523525" y="5995036"/>
              <a:ext cx="565927" cy="609685"/>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accent1"/>
            </a:solidFill>
            <a:ln>
              <a:noFill/>
            </a:ln>
          </p:spPr>
          <p:txBody>
            <a:bodyPr/>
            <a:lstStyle/>
            <a:p>
              <a:endParaRPr lang="zh-CN" altLang="en-US"/>
            </a:p>
          </p:txBody>
        </p:sp>
      </p:grpSp>
      <p:pic>
        <p:nvPicPr>
          <p:cNvPr id="2" name="图片 1"/>
          <p:cNvPicPr/>
          <p:nvPr/>
        </p:nvPicPr>
        <p:blipFill>
          <a:blip r:embed="rId8">
            <a:lum bright="22000" contrast="-72000"/>
          </a:blip>
          <a:stretch>
            <a:fillRect/>
          </a:stretch>
        </p:blipFill>
        <p:spPr>
          <a:xfrm>
            <a:off x="3966845" y="944245"/>
            <a:ext cx="4257675" cy="983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1329"/>
            <a:ext cx="2031325" cy="461665"/>
          </a:xfrm>
          <a:prstGeom prst="rect">
            <a:avLst/>
          </a:prstGeom>
        </p:spPr>
        <p:txBody>
          <a:bodyPr wrap="none">
            <a:spAutoFit/>
          </a:bodyPr>
          <a:lstStyle/>
          <a:p>
            <a:pPr algn="r"/>
            <a:r>
              <a:rPr lang="zh-CN" altLang="en-US" sz="2400" b="1" dirty="0">
                <a:solidFill>
                  <a:schemeClr val="bg1"/>
                </a:solidFill>
                <a:latin typeface="+mn-ea"/>
              </a:rPr>
              <a:t>三、拟创新点</a:t>
            </a:r>
          </a:p>
        </p:txBody>
      </p:sp>
      <p:sp>
        <p:nvSpPr>
          <p:cNvPr id="13" name="Rectangle 25">
            <a:extLst>
              <a:ext uri="{FF2B5EF4-FFF2-40B4-BE49-F238E27FC236}">
                <a16:creationId xmlns:a16="http://schemas.microsoft.com/office/drawing/2014/main" id="{457D6297-F629-40F8-A422-3F37490843AD}"/>
              </a:ext>
            </a:extLst>
          </p:cNvPr>
          <p:cNvSpPr/>
          <p:nvPr/>
        </p:nvSpPr>
        <p:spPr>
          <a:xfrm>
            <a:off x="1495196" y="2475766"/>
            <a:ext cx="9374723" cy="2536400"/>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研究现有链路预测算法的改进方法，在以链路预测准确率为优化目标的同时，优化复杂网络全局结构性能指标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设计新的加边策略，添加一定数量的边，优化网络结构，提升网络的攻击鲁棒性，使网络能更好的应对节点攻击后的级联失效</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定义一个网络社区结构的鲁棒性指标，以评估受损后网络社区结构的完整性。针对定义的指标，推荐加边策略，以改进网络社区结构的鲁棒性</a:t>
            </a:r>
            <a:endParaRPr lang="en-US" altLang="zh-CN"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5199608" y="1476503"/>
            <a:ext cx="1792784" cy="369332"/>
          </a:xfrm>
          <a:prstGeom prst="rect">
            <a:avLst/>
          </a:prstGeom>
          <a:solidFill>
            <a:srgbClr val="002060"/>
          </a:solidFill>
        </p:spPr>
        <p:txBody>
          <a:bodyPr wrap="square">
            <a:spAutoFit/>
          </a:bodyPr>
          <a:lstStyle/>
          <a:p>
            <a:pPr algn="ctr"/>
            <a:r>
              <a:rPr lang="zh-CN" altLang="en-US" b="1" dirty="0">
                <a:solidFill>
                  <a:schemeClr val="bg1"/>
                </a:solidFill>
                <a:latin typeface="+mn-ea"/>
              </a:rPr>
              <a:t>拟创新点   </a:t>
            </a:r>
          </a:p>
        </p:txBody>
      </p:sp>
    </p:spTree>
    <p:extLst>
      <p:ext uri="{BB962C8B-B14F-4D97-AF65-F5344CB8AC3E}">
        <p14:creationId xmlns:p14="http://schemas.microsoft.com/office/powerpoint/2010/main" val="94338915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0930" y="99904"/>
            <a:ext cx="2954655" cy="461665"/>
          </a:xfrm>
          <a:prstGeom prst="rect">
            <a:avLst/>
          </a:prstGeom>
        </p:spPr>
        <p:txBody>
          <a:bodyPr wrap="none">
            <a:spAutoFit/>
          </a:bodyPr>
          <a:lstStyle/>
          <a:p>
            <a:r>
              <a:rPr lang="zh-CN" altLang="en-US" sz="2400" b="1" dirty="0">
                <a:solidFill>
                  <a:schemeClr val="bg1"/>
                </a:solidFill>
                <a:latin typeface="+mn-ea"/>
              </a:rPr>
              <a:t>四、时间安排及规划</a:t>
            </a:r>
          </a:p>
        </p:txBody>
      </p:sp>
      <p:cxnSp>
        <p:nvCxnSpPr>
          <p:cNvPr id="2" name="直接箭头连接符 1">
            <a:extLst>
              <a:ext uri="{FF2B5EF4-FFF2-40B4-BE49-F238E27FC236}">
                <a16:creationId xmlns:a16="http://schemas.microsoft.com/office/drawing/2014/main" id="{B9A61975-F234-9516-8D25-D8DF3951840D}"/>
              </a:ext>
            </a:extLst>
          </p:cNvPr>
          <p:cNvCxnSpPr>
            <a:cxnSpLocks/>
          </p:cNvCxnSpPr>
          <p:nvPr/>
        </p:nvCxnSpPr>
        <p:spPr>
          <a:xfrm>
            <a:off x="599846" y="3429000"/>
            <a:ext cx="1100937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FD70B251-8624-EFFD-8D9E-5AB09D46021F}"/>
              </a:ext>
            </a:extLst>
          </p:cNvPr>
          <p:cNvSpPr/>
          <p:nvPr/>
        </p:nvSpPr>
        <p:spPr>
          <a:xfrm>
            <a:off x="1080529" y="324522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5935530-7CC9-9F05-B6DE-275A3BC7C89A}"/>
              </a:ext>
            </a:extLst>
          </p:cNvPr>
          <p:cNvSpPr/>
          <p:nvPr/>
        </p:nvSpPr>
        <p:spPr>
          <a:xfrm>
            <a:off x="4633342" y="32463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25E7A1A5-8F49-89C3-2C07-3C13FBFF8868}"/>
              </a:ext>
            </a:extLst>
          </p:cNvPr>
          <p:cNvSpPr/>
          <p:nvPr/>
        </p:nvSpPr>
        <p:spPr>
          <a:xfrm>
            <a:off x="6486984" y="32524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7CC9748-B8E2-DF1E-1DEA-EE476557D6CC}"/>
              </a:ext>
            </a:extLst>
          </p:cNvPr>
          <p:cNvSpPr/>
          <p:nvPr/>
        </p:nvSpPr>
        <p:spPr>
          <a:xfrm>
            <a:off x="10324382"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7F2D0D0-ACDD-A819-58BA-E85C9A21831F}"/>
              </a:ext>
            </a:extLst>
          </p:cNvPr>
          <p:cNvSpPr/>
          <p:nvPr/>
        </p:nvSpPr>
        <p:spPr>
          <a:xfrm>
            <a:off x="282397" y="4139432"/>
            <a:ext cx="2021013"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研究现有的链路预测算法，并提出改进</a:t>
            </a:r>
            <a:endParaRPr lang="en-US" altLang="zh-CN" sz="1600" dirty="0">
              <a:solidFill>
                <a:schemeClr val="tx1">
                  <a:lumMod val="85000"/>
                  <a:lumOff val="15000"/>
                </a:schemeClr>
              </a:solidFill>
            </a:endParaRPr>
          </a:p>
        </p:txBody>
      </p:sp>
      <p:cxnSp>
        <p:nvCxnSpPr>
          <p:cNvPr id="9" name="直接连接符 8">
            <a:extLst>
              <a:ext uri="{FF2B5EF4-FFF2-40B4-BE49-F238E27FC236}">
                <a16:creationId xmlns:a16="http://schemas.microsoft.com/office/drawing/2014/main" id="{F9C92296-F3E3-F4BA-5EFA-37F971234324}"/>
              </a:ext>
            </a:extLst>
          </p:cNvPr>
          <p:cNvCxnSpPr>
            <a:cxnSpLocks/>
          </p:cNvCxnSpPr>
          <p:nvPr/>
        </p:nvCxnSpPr>
        <p:spPr>
          <a:xfrm>
            <a:off x="1135355"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A4246D2-EC56-423C-F057-4097A6C6768A}"/>
              </a:ext>
            </a:extLst>
          </p:cNvPr>
          <p:cNvSpPr/>
          <p:nvPr/>
        </p:nvSpPr>
        <p:spPr>
          <a:xfrm>
            <a:off x="603426"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24.01-24.03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C722CBD5-430C-1F04-AB33-A35C42CD8708}"/>
              </a:ext>
            </a:extLst>
          </p:cNvPr>
          <p:cNvSpPr/>
          <p:nvPr/>
        </p:nvSpPr>
        <p:spPr>
          <a:xfrm>
            <a:off x="2815258"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93BFADB-8772-FE1A-C0C4-53B894660F2C}"/>
              </a:ext>
            </a:extLst>
          </p:cNvPr>
          <p:cNvSpPr/>
          <p:nvPr/>
        </p:nvSpPr>
        <p:spPr>
          <a:xfrm>
            <a:off x="1882473" y="2392389"/>
            <a:ext cx="2260778"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设计加边算法，提升网络全局结构性能指标</a:t>
            </a:r>
            <a:endParaRPr lang="en-US" altLang="zh-CN" sz="1600" dirty="0">
              <a:solidFill>
                <a:schemeClr val="tx1">
                  <a:lumMod val="85000"/>
                  <a:lumOff val="15000"/>
                </a:schemeClr>
              </a:solidFill>
            </a:endParaRPr>
          </a:p>
        </p:txBody>
      </p:sp>
      <p:cxnSp>
        <p:nvCxnSpPr>
          <p:cNvPr id="23" name="直接连接符 22">
            <a:extLst>
              <a:ext uri="{FF2B5EF4-FFF2-40B4-BE49-F238E27FC236}">
                <a16:creationId xmlns:a16="http://schemas.microsoft.com/office/drawing/2014/main" id="{E7753049-7E11-BF94-9BF7-7C7693E69B14}"/>
              </a:ext>
            </a:extLst>
          </p:cNvPr>
          <p:cNvCxnSpPr>
            <a:cxnSpLocks/>
          </p:cNvCxnSpPr>
          <p:nvPr/>
        </p:nvCxnSpPr>
        <p:spPr>
          <a:xfrm>
            <a:off x="2894605" y="239239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741EC24-DE10-E4DD-C6CD-D77BBDC05B41}"/>
              </a:ext>
            </a:extLst>
          </p:cNvPr>
          <p:cNvSpPr/>
          <p:nvPr/>
        </p:nvSpPr>
        <p:spPr>
          <a:xfrm>
            <a:off x="2362676" y="2018877"/>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24.04-24.06</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1CF62DB-FB72-7DBC-160B-369E3383094F}"/>
              </a:ext>
            </a:extLst>
          </p:cNvPr>
          <p:cNvSpPr/>
          <p:nvPr/>
        </p:nvSpPr>
        <p:spPr>
          <a:xfrm>
            <a:off x="3883412" y="4139432"/>
            <a:ext cx="2021013" cy="1021433"/>
          </a:xfrm>
          <a:prstGeom prst="rect">
            <a:avLst/>
          </a:prstGeom>
        </p:spPr>
        <p:txBody>
          <a:bodyPr wrap="square">
            <a:spAutoFit/>
          </a:bodyPr>
          <a:lstStyle/>
          <a:p>
            <a:pPr algn="ctr">
              <a:lnSpc>
                <a:spcPct val="130000"/>
              </a:lnSpc>
              <a:spcBef>
                <a:spcPts val="600"/>
              </a:spcBef>
            </a:pPr>
            <a:r>
              <a:rPr lang="zh-CN" altLang="en-US" sz="1600" dirty="0">
                <a:solidFill>
                  <a:schemeClr val="tx1">
                    <a:lumMod val="75000"/>
                    <a:lumOff val="25000"/>
                  </a:schemeClr>
                </a:solidFill>
                <a:latin typeface="+mn-ea"/>
              </a:rPr>
              <a:t>定义网络社区结构的鲁棒性，设计加边算法，改进鲁棒性</a:t>
            </a:r>
            <a:endParaRPr lang="en-US" altLang="zh-CN" sz="1600" dirty="0">
              <a:solidFill>
                <a:schemeClr val="tx1">
                  <a:lumMod val="75000"/>
                  <a:lumOff val="25000"/>
                </a:schemeClr>
              </a:solidFill>
              <a:latin typeface="+mn-ea"/>
            </a:endParaRPr>
          </a:p>
        </p:txBody>
      </p:sp>
      <p:cxnSp>
        <p:nvCxnSpPr>
          <p:cNvPr id="26" name="直接连接符 25">
            <a:extLst>
              <a:ext uri="{FF2B5EF4-FFF2-40B4-BE49-F238E27FC236}">
                <a16:creationId xmlns:a16="http://schemas.microsoft.com/office/drawing/2014/main" id="{7DA570C7-C11F-E7D0-8DA3-0E6FDDFA1E68}"/>
              </a:ext>
            </a:extLst>
          </p:cNvPr>
          <p:cNvCxnSpPr>
            <a:cxnSpLocks/>
          </p:cNvCxnSpPr>
          <p:nvPr/>
        </p:nvCxnSpPr>
        <p:spPr>
          <a:xfrm>
            <a:off x="4736370"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9D1449E-D32B-CCF0-E0B2-7D17C64D59BD}"/>
              </a:ext>
            </a:extLst>
          </p:cNvPr>
          <p:cNvSpPr/>
          <p:nvPr/>
        </p:nvSpPr>
        <p:spPr>
          <a:xfrm>
            <a:off x="4204441"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24.07-24.10</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F0FE1AFD-7BE0-03B6-D208-7501A0E68F73}"/>
              </a:ext>
            </a:extLst>
          </p:cNvPr>
          <p:cNvSpPr/>
          <p:nvPr/>
        </p:nvSpPr>
        <p:spPr>
          <a:xfrm>
            <a:off x="8445491" y="324647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08979BA-6D25-5849-EF11-AD5001FA8D67}"/>
              </a:ext>
            </a:extLst>
          </p:cNvPr>
          <p:cNvSpPr/>
          <p:nvPr/>
        </p:nvSpPr>
        <p:spPr>
          <a:xfrm>
            <a:off x="5602974"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验证算法的鲁棒性</a:t>
            </a:r>
            <a:endParaRPr lang="en-US" altLang="zh-CN" sz="1600" dirty="0">
              <a:solidFill>
                <a:schemeClr val="tx1">
                  <a:lumMod val="85000"/>
                  <a:lumOff val="15000"/>
                </a:schemeClr>
              </a:solidFill>
            </a:endParaRPr>
          </a:p>
        </p:txBody>
      </p:sp>
      <p:cxnSp>
        <p:nvCxnSpPr>
          <p:cNvPr id="30" name="直接连接符 29">
            <a:extLst>
              <a:ext uri="{FF2B5EF4-FFF2-40B4-BE49-F238E27FC236}">
                <a16:creationId xmlns:a16="http://schemas.microsoft.com/office/drawing/2014/main" id="{F58F4DF3-D1BD-32FD-543B-6E6B6848010E}"/>
              </a:ext>
            </a:extLst>
          </p:cNvPr>
          <p:cNvCxnSpPr>
            <a:cxnSpLocks/>
          </p:cNvCxnSpPr>
          <p:nvPr/>
        </p:nvCxnSpPr>
        <p:spPr>
          <a:xfrm>
            <a:off x="6528498"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51354B50-72F5-BA74-C153-CAD346F5F22F}"/>
              </a:ext>
            </a:extLst>
          </p:cNvPr>
          <p:cNvSpPr/>
          <p:nvPr/>
        </p:nvSpPr>
        <p:spPr>
          <a:xfrm>
            <a:off x="5996569"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24.11-24.12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421ABA64-4CC7-F585-78BA-01EC4FC81979}"/>
              </a:ext>
            </a:extLst>
          </p:cNvPr>
          <p:cNvSpPr/>
          <p:nvPr/>
        </p:nvSpPr>
        <p:spPr>
          <a:xfrm>
            <a:off x="7692216" y="4198783"/>
            <a:ext cx="1891060"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整理实验数据，撰写学位论文</a:t>
            </a:r>
            <a:endParaRPr lang="en-US" altLang="zh-CN" sz="1600" dirty="0">
              <a:solidFill>
                <a:schemeClr val="tx1">
                  <a:lumMod val="85000"/>
                  <a:lumOff val="15000"/>
                </a:schemeClr>
              </a:solidFill>
            </a:endParaRPr>
          </a:p>
        </p:txBody>
      </p:sp>
      <p:cxnSp>
        <p:nvCxnSpPr>
          <p:cNvPr id="33" name="直接连接符 32">
            <a:extLst>
              <a:ext uri="{FF2B5EF4-FFF2-40B4-BE49-F238E27FC236}">
                <a16:creationId xmlns:a16="http://schemas.microsoft.com/office/drawing/2014/main" id="{2FEE410B-67E5-9C93-2F12-FFF63F2BBCD8}"/>
              </a:ext>
            </a:extLst>
          </p:cNvPr>
          <p:cNvCxnSpPr>
            <a:cxnSpLocks/>
          </p:cNvCxnSpPr>
          <p:nvPr/>
        </p:nvCxnSpPr>
        <p:spPr>
          <a:xfrm>
            <a:off x="8519489" y="410588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F41B2F3E-8804-67AD-FE54-D8399C91CA7D}"/>
              </a:ext>
            </a:extLst>
          </p:cNvPr>
          <p:cNvSpPr/>
          <p:nvPr/>
        </p:nvSpPr>
        <p:spPr>
          <a:xfrm>
            <a:off x="7987560" y="3732373"/>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25.01-25.03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C222E8C8-4675-7AB4-65D3-E31E4BAC9C9F}"/>
              </a:ext>
            </a:extLst>
          </p:cNvPr>
          <p:cNvSpPr/>
          <p:nvPr/>
        </p:nvSpPr>
        <p:spPr>
          <a:xfrm>
            <a:off x="9456919"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学位论文完善及答辩</a:t>
            </a:r>
            <a:endParaRPr lang="en-US" altLang="zh-CN" sz="1600" dirty="0">
              <a:solidFill>
                <a:schemeClr val="tx1">
                  <a:lumMod val="85000"/>
                  <a:lumOff val="15000"/>
                </a:schemeClr>
              </a:solidFill>
            </a:endParaRPr>
          </a:p>
        </p:txBody>
      </p:sp>
      <p:cxnSp>
        <p:nvCxnSpPr>
          <p:cNvPr id="36" name="直接连接符 35">
            <a:extLst>
              <a:ext uri="{FF2B5EF4-FFF2-40B4-BE49-F238E27FC236}">
                <a16:creationId xmlns:a16="http://schemas.microsoft.com/office/drawing/2014/main" id="{DF52A4CF-6F19-8396-666F-D27D257B5AA8}"/>
              </a:ext>
            </a:extLst>
          </p:cNvPr>
          <p:cNvCxnSpPr>
            <a:cxnSpLocks/>
          </p:cNvCxnSpPr>
          <p:nvPr/>
        </p:nvCxnSpPr>
        <p:spPr>
          <a:xfrm>
            <a:off x="10382443"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A94EEB9C-DAEF-52C8-59D3-030D84CD0086}"/>
              </a:ext>
            </a:extLst>
          </p:cNvPr>
          <p:cNvSpPr/>
          <p:nvPr/>
        </p:nvSpPr>
        <p:spPr>
          <a:xfrm>
            <a:off x="9850514"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25.04-25.05</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25926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455363" y="2474975"/>
            <a:ext cx="6145837" cy="954025"/>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zh-CN" altLang="en-US" sz="5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请老师批评指正</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686547" y="3563524"/>
            <a:ext cx="2159428" cy="523218"/>
          </a:xfrm>
          <a:prstGeom prst="rect">
            <a:avLst/>
          </a:prstGeom>
          <a:noFill/>
        </p:spPr>
        <p:txBody>
          <a:bodyPr wrap="none" lIns="91372" tIns="45719" rIns="91372" bIns="45719" rtlCol="0">
            <a:spAutoFit/>
          </a:bodyPr>
          <a:lstStyle/>
          <a:p>
            <a:pPr algn="ctr"/>
            <a:r>
              <a:rPr kumimoji="1" lang="en-US" altLang="zh-CN" sz="2800" dirty="0">
                <a:solidFill>
                  <a:schemeClr val="bg1"/>
                </a:solidFill>
              </a:rPr>
              <a:t>CONTENTS</a:t>
            </a:r>
            <a:endParaRPr kumimoji="1" lang="zh-CN" altLang="en-US" sz="2800" dirty="0">
              <a:solidFill>
                <a:schemeClr val="bg1"/>
              </a:solidFill>
            </a:endParaRPr>
          </a:p>
        </p:txBody>
      </p:sp>
      <p:sp>
        <p:nvSpPr>
          <p:cNvPr id="20" name="文本框 2"/>
          <p:cNvSpPr txBox="1"/>
          <p:nvPr/>
        </p:nvSpPr>
        <p:spPr>
          <a:xfrm>
            <a:off x="6393960" y="1692675"/>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选题背景及意义</a:t>
            </a:r>
          </a:p>
        </p:txBody>
      </p:sp>
      <p:sp>
        <p:nvSpPr>
          <p:cNvPr id="22" name="椭圆 21"/>
          <p:cNvSpPr/>
          <p:nvPr/>
        </p:nvSpPr>
        <p:spPr>
          <a:xfrm>
            <a:off x="5532522" y="1516817"/>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93960" y="2577875"/>
            <a:ext cx="113991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研究目标</a:t>
            </a:r>
          </a:p>
        </p:txBody>
      </p:sp>
      <p:sp>
        <p:nvSpPr>
          <p:cNvPr id="25" name="椭圆 24"/>
          <p:cNvSpPr/>
          <p:nvPr/>
        </p:nvSpPr>
        <p:spPr>
          <a:xfrm>
            <a:off x="5532522" y="2402021"/>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8" name="椭圆 27"/>
          <p:cNvSpPr/>
          <p:nvPr/>
        </p:nvSpPr>
        <p:spPr>
          <a:xfrm>
            <a:off x="5532522" y="331521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1" name="椭圆 30"/>
          <p:cNvSpPr/>
          <p:nvPr/>
        </p:nvSpPr>
        <p:spPr>
          <a:xfrm>
            <a:off x="5532522" y="420041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77586" y="4330432"/>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时间安排及规划</a:t>
            </a:r>
          </a:p>
        </p:txBody>
      </p:sp>
      <p:sp>
        <p:nvSpPr>
          <p:cNvPr id="35" name="文本框 17"/>
          <p:cNvSpPr txBox="1"/>
          <p:nvPr/>
        </p:nvSpPr>
        <p:spPr>
          <a:xfrm>
            <a:off x="1619478" y="2241345"/>
            <a:ext cx="2441557" cy="1446548"/>
          </a:xfrm>
          <a:prstGeom prst="rect">
            <a:avLst/>
          </a:prstGeom>
          <a:noFill/>
        </p:spPr>
        <p:txBody>
          <a:bodyPr wrap="none" lIns="91372" tIns="45719" rIns="91372" bIns="45719" rtlCol="0">
            <a:spAutoFit/>
          </a:bodyPr>
          <a:lstStyle/>
          <a:p>
            <a:pPr algn="ctr"/>
            <a:r>
              <a:rPr kumimoji="1" lang="zh-CN" altLang="en-US" sz="8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
        <p:nvSpPr>
          <p:cNvPr id="17" name="文本框 14">
            <a:extLst>
              <a:ext uri="{FF2B5EF4-FFF2-40B4-BE49-F238E27FC236}">
                <a16:creationId xmlns:a16="http://schemas.microsoft.com/office/drawing/2014/main" id="{F5AEFF4B-DA6A-4B95-8F8F-B7EB8EC66EE2}"/>
              </a:ext>
            </a:extLst>
          </p:cNvPr>
          <p:cNvSpPr txBox="1"/>
          <p:nvPr/>
        </p:nvSpPr>
        <p:spPr>
          <a:xfrm>
            <a:off x="6393960" y="3463075"/>
            <a:ext cx="113991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拟创新点</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52" name="文本框 51">
            <a:extLst>
              <a:ext uri="{FF2B5EF4-FFF2-40B4-BE49-F238E27FC236}">
                <a16:creationId xmlns:a16="http://schemas.microsoft.com/office/drawing/2014/main" id="{095E5DF1-555F-4257-98DA-5D1AF72160AA}"/>
              </a:ext>
            </a:extLst>
          </p:cNvPr>
          <p:cNvSpPr txBox="1"/>
          <p:nvPr/>
        </p:nvSpPr>
        <p:spPr>
          <a:xfrm>
            <a:off x="8015486" y="2289715"/>
            <a:ext cx="4005064" cy="458908"/>
          </a:xfrm>
          <a:prstGeom prst="rect">
            <a:avLst/>
          </a:prstGeom>
          <a:noFill/>
        </p:spPr>
        <p:txBody>
          <a:bodyPr wrap="square" rtlCol="0" anchor="t">
            <a:spAutoFit/>
          </a:bodyPr>
          <a:lstStyle/>
          <a:p>
            <a:pPr>
              <a:lnSpc>
                <a:spcPct val="150000"/>
              </a:lnSpc>
            </a:pPr>
            <a:r>
              <a:rPr lang="zh-CN" altLang="en-US" dirty="0">
                <a:solidFill>
                  <a:schemeClr val="tx1">
                    <a:lumMod val="75000"/>
                    <a:lumOff val="25000"/>
                  </a:schemeClr>
                </a:solidFill>
                <a:latin typeface="+mn-ea"/>
                <a:sym typeface="+mn-ea"/>
              </a:rPr>
              <a:t>复杂网络：</a:t>
            </a:r>
            <a:r>
              <a:rPr lang="zh-CN" altLang="en-US" dirty="0">
                <a:solidFill>
                  <a:srgbClr val="FF0000"/>
                </a:solidFill>
                <a:latin typeface="+mn-ea"/>
                <a:sym typeface="+mn-ea"/>
              </a:rPr>
              <a:t>节点</a:t>
            </a:r>
            <a:r>
              <a:rPr lang="zh-CN" altLang="en-US" dirty="0">
                <a:solidFill>
                  <a:schemeClr val="tx1">
                    <a:lumMod val="75000"/>
                    <a:lumOff val="25000"/>
                  </a:schemeClr>
                </a:solidFill>
                <a:latin typeface="+mn-ea"/>
                <a:sym typeface="+mn-ea"/>
              </a:rPr>
              <a:t>和</a:t>
            </a:r>
            <a:r>
              <a:rPr lang="zh-CN" altLang="en-US" dirty="0">
                <a:solidFill>
                  <a:srgbClr val="FF0000"/>
                </a:solidFill>
                <a:latin typeface="+mn-ea"/>
                <a:sym typeface="+mn-ea"/>
              </a:rPr>
              <a:t>边</a:t>
            </a:r>
            <a:r>
              <a:rPr lang="zh-CN" altLang="en-US" dirty="0">
                <a:solidFill>
                  <a:schemeClr val="tx1">
                    <a:lumMod val="75000"/>
                    <a:lumOff val="25000"/>
                  </a:schemeClr>
                </a:solidFill>
                <a:latin typeface="+mn-ea"/>
                <a:sym typeface="+mn-ea"/>
              </a:rPr>
              <a:t>组成的网络</a:t>
            </a:r>
          </a:p>
        </p:txBody>
      </p:sp>
      <p:pic>
        <p:nvPicPr>
          <p:cNvPr id="5" name="图片 4">
            <a:extLst>
              <a:ext uri="{FF2B5EF4-FFF2-40B4-BE49-F238E27FC236}">
                <a16:creationId xmlns:a16="http://schemas.microsoft.com/office/drawing/2014/main" id="{E8E8D4B3-2982-02ED-BC80-383AB69B51D2}"/>
              </a:ext>
            </a:extLst>
          </p:cNvPr>
          <p:cNvPicPr>
            <a:picLocks noChangeAspect="1"/>
          </p:cNvPicPr>
          <p:nvPr/>
        </p:nvPicPr>
        <p:blipFill>
          <a:blip r:embed="rId3"/>
          <a:stretch>
            <a:fillRect/>
          </a:stretch>
        </p:blipFill>
        <p:spPr>
          <a:xfrm>
            <a:off x="426442" y="1300620"/>
            <a:ext cx="7367588" cy="4657928"/>
          </a:xfrm>
          <a:prstGeom prst="rect">
            <a:avLst/>
          </a:prstGeom>
        </p:spPr>
      </p:pic>
      <p:sp>
        <p:nvSpPr>
          <p:cNvPr id="9" name="文本框 8">
            <a:extLst>
              <a:ext uri="{FF2B5EF4-FFF2-40B4-BE49-F238E27FC236}">
                <a16:creationId xmlns:a16="http://schemas.microsoft.com/office/drawing/2014/main" id="{17239C20-3E0D-E498-CFF6-E0EAAEDE9609}"/>
              </a:ext>
            </a:extLst>
          </p:cNvPr>
          <p:cNvSpPr txBox="1"/>
          <p:nvPr/>
        </p:nvSpPr>
        <p:spPr>
          <a:xfrm>
            <a:off x="8015486" y="3213640"/>
            <a:ext cx="4005064" cy="1289905"/>
          </a:xfrm>
          <a:prstGeom prst="rect">
            <a:avLst/>
          </a:prstGeom>
          <a:noFill/>
        </p:spPr>
        <p:txBody>
          <a:bodyPr wrap="square" rtlCol="0" anchor="t">
            <a:spAutoFit/>
          </a:bodyPr>
          <a:lstStyle/>
          <a:p>
            <a:pPr>
              <a:lnSpc>
                <a:spcPct val="150000"/>
              </a:lnSpc>
            </a:pPr>
            <a:r>
              <a:rPr lang="zh-CN" altLang="en-US" b="1" dirty="0">
                <a:solidFill>
                  <a:schemeClr val="tx1">
                    <a:lumMod val="75000"/>
                    <a:lumOff val="25000"/>
                  </a:schemeClr>
                </a:solidFill>
                <a:latin typeface="+mn-ea"/>
                <a:sym typeface="+mn-ea"/>
              </a:rPr>
              <a:t>节点：</a:t>
            </a:r>
            <a:r>
              <a:rPr lang="zh-CN" altLang="en-US" dirty="0">
                <a:solidFill>
                  <a:schemeClr val="tx1">
                    <a:lumMod val="75000"/>
                    <a:lumOff val="25000"/>
                  </a:schemeClr>
                </a:solidFill>
                <a:latin typeface="+mn-ea"/>
                <a:sym typeface="+mn-ea"/>
              </a:rPr>
              <a:t>代表各种实体，如人、物体、网站或者分子等</a:t>
            </a:r>
            <a:endParaRPr lang="en-US" altLang="zh-CN" dirty="0">
              <a:solidFill>
                <a:schemeClr val="tx1">
                  <a:lumMod val="75000"/>
                  <a:lumOff val="25000"/>
                </a:schemeClr>
              </a:solidFill>
              <a:latin typeface="+mn-ea"/>
              <a:sym typeface="+mn-ea"/>
            </a:endParaRPr>
          </a:p>
          <a:p>
            <a:pPr>
              <a:lnSpc>
                <a:spcPct val="150000"/>
              </a:lnSpc>
            </a:pPr>
            <a:r>
              <a:rPr lang="zh-CN" altLang="en-US" b="1" dirty="0">
                <a:solidFill>
                  <a:schemeClr val="tx1">
                    <a:lumMod val="75000"/>
                    <a:lumOff val="25000"/>
                  </a:schemeClr>
                </a:solidFill>
                <a:latin typeface="+mn-ea"/>
                <a:sym typeface="+mn-ea"/>
              </a:rPr>
              <a:t>边：</a:t>
            </a:r>
            <a:r>
              <a:rPr lang="zh-CN" altLang="en-US" dirty="0">
                <a:solidFill>
                  <a:schemeClr val="tx1">
                    <a:lumMod val="75000"/>
                    <a:lumOff val="25000"/>
                  </a:schemeClr>
                </a:solidFill>
                <a:latin typeface="+mn-ea"/>
                <a:sym typeface="+mn-ea"/>
              </a:rPr>
              <a:t>表示节点之间的关系或连接</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pic>
        <p:nvPicPr>
          <p:cNvPr id="3" name="图片 2">
            <a:extLst>
              <a:ext uri="{FF2B5EF4-FFF2-40B4-BE49-F238E27FC236}">
                <a16:creationId xmlns:a16="http://schemas.microsoft.com/office/drawing/2014/main" id="{3C2CC220-4DCB-6F61-6663-2D7267F89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32" y="1847156"/>
            <a:ext cx="5052494" cy="3313781"/>
          </a:xfrm>
          <a:prstGeom prst="rect">
            <a:avLst/>
          </a:prstGeom>
        </p:spPr>
      </p:pic>
      <p:pic>
        <p:nvPicPr>
          <p:cNvPr id="10" name="图片 9">
            <a:extLst>
              <a:ext uri="{FF2B5EF4-FFF2-40B4-BE49-F238E27FC236}">
                <a16:creationId xmlns:a16="http://schemas.microsoft.com/office/drawing/2014/main" id="{8CD640D3-670A-3486-AE41-986FE35C0401}"/>
              </a:ext>
            </a:extLst>
          </p:cNvPr>
          <p:cNvPicPr>
            <a:picLocks noChangeAspect="1"/>
          </p:cNvPicPr>
          <p:nvPr/>
        </p:nvPicPr>
        <p:blipFill rotWithShape="1">
          <a:blip r:embed="rId4">
            <a:extLst>
              <a:ext uri="{28A0092B-C50C-407E-A947-70E740481C1C}">
                <a14:useLocalDpi xmlns:a14="http://schemas.microsoft.com/office/drawing/2010/main" val="0"/>
              </a:ext>
            </a:extLst>
          </a:blip>
          <a:srcRect t="90213" r="679"/>
          <a:stretch/>
        </p:blipFill>
        <p:spPr>
          <a:xfrm>
            <a:off x="546663" y="5160937"/>
            <a:ext cx="5144223" cy="365310"/>
          </a:xfrm>
          <a:prstGeom prst="rect">
            <a:avLst/>
          </a:prstGeom>
        </p:spPr>
      </p:pic>
      <p:sp>
        <p:nvSpPr>
          <p:cNvPr id="12" name="文本框 11">
            <a:extLst>
              <a:ext uri="{FF2B5EF4-FFF2-40B4-BE49-F238E27FC236}">
                <a16:creationId xmlns:a16="http://schemas.microsoft.com/office/drawing/2014/main" id="{3E5840DF-C4B8-177F-5E0F-667AD8E25306}"/>
              </a:ext>
            </a:extLst>
          </p:cNvPr>
          <p:cNvSpPr txBox="1"/>
          <p:nvPr/>
        </p:nvSpPr>
        <p:spPr>
          <a:xfrm>
            <a:off x="6294974" y="2108316"/>
            <a:ext cx="126994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链路预测</a:t>
            </a:r>
          </a:p>
        </p:txBody>
      </p:sp>
      <p:sp>
        <p:nvSpPr>
          <p:cNvPr id="13" name="左大括号 12">
            <a:extLst>
              <a:ext uri="{FF2B5EF4-FFF2-40B4-BE49-F238E27FC236}">
                <a16:creationId xmlns:a16="http://schemas.microsoft.com/office/drawing/2014/main" id="{D08909F8-E612-D63B-C2AC-9A40294B7550}"/>
              </a:ext>
            </a:extLst>
          </p:cNvPr>
          <p:cNvSpPr/>
          <p:nvPr/>
        </p:nvSpPr>
        <p:spPr>
          <a:xfrm>
            <a:off x="7410895" y="1807504"/>
            <a:ext cx="308043" cy="109762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E247E413-2DC4-BB02-29F0-C3B89D5CD1D0}"/>
              </a:ext>
            </a:extLst>
          </p:cNvPr>
          <p:cNvSpPr txBox="1"/>
          <p:nvPr/>
        </p:nvSpPr>
        <p:spPr>
          <a:xfrm>
            <a:off x="7829955" y="1609437"/>
            <a:ext cx="231518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潜在链路的预测</a:t>
            </a:r>
          </a:p>
        </p:txBody>
      </p:sp>
      <p:sp>
        <p:nvSpPr>
          <p:cNvPr id="15" name="文本框 14">
            <a:extLst>
              <a:ext uri="{FF2B5EF4-FFF2-40B4-BE49-F238E27FC236}">
                <a16:creationId xmlns:a16="http://schemas.microsoft.com/office/drawing/2014/main" id="{13FBF4D4-5DBB-F15A-6998-3BB0665B425B}"/>
              </a:ext>
            </a:extLst>
          </p:cNvPr>
          <p:cNvSpPr txBox="1"/>
          <p:nvPr/>
        </p:nvSpPr>
        <p:spPr>
          <a:xfrm>
            <a:off x="7829955" y="2707058"/>
            <a:ext cx="231518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缺失链路的预测</a:t>
            </a:r>
          </a:p>
        </p:txBody>
      </p:sp>
      <p:grpSp>
        <p:nvGrpSpPr>
          <p:cNvPr id="16" name="组合 15">
            <a:extLst>
              <a:ext uri="{FF2B5EF4-FFF2-40B4-BE49-F238E27FC236}">
                <a16:creationId xmlns:a16="http://schemas.microsoft.com/office/drawing/2014/main" id="{F5AEBAF3-69D2-0A56-173F-1257B2AF8EED}"/>
              </a:ext>
            </a:extLst>
          </p:cNvPr>
          <p:cNvGrpSpPr/>
          <p:nvPr/>
        </p:nvGrpSpPr>
        <p:grpSpPr>
          <a:xfrm>
            <a:off x="6294974" y="3581040"/>
            <a:ext cx="1729423" cy="648915"/>
            <a:chOff x="5547570" y="1078025"/>
            <a:chExt cx="1615384" cy="967172"/>
          </a:xfrm>
        </p:grpSpPr>
        <p:sp>
          <p:nvSpPr>
            <p:cNvPr id="17" name="Rounded Rectangle 5">
              <a:extLst>
                <a:ext uri="{FF2B5EF4-FFF2-40B4-BE49-F238E27FC236}">
                  <a16:creationId xmlns:a16="http://schemas.microsoft.com/office/drawing/2014/main" id="{311BBDC5-939C-D2BD-BBBE-C91D663A9901}"/>
                </a:ext>
              </a:extLst>
            </p:cNvPr>
            <p:cNvSpPr/>
            <p:nvPr/>
          </p:nvSpPr>
          <p:spPr bwMode="auto">
            <a:xfrm>
              <a:off x="5547570" y="1078025"/>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dirty="0">
                <a:solidFill>
                  <a:schemeClr val="bg1"/>
                </a:solidFill>
                <a:latin typeface="+mn-ea"/>
                <a:sym typeface="Arial" panose="020B0604020202020204" pitchFamily="34" charset="0"/>
              </a:endParaRPr>
            </a:p>
          </p:txBody>
        </p:sp>
        <p:sp>
          <p:nvSpPr>
            <p:cNvPr id="18" name="文本框 17">
              <a:extLst>
                <a:ext uri="{FF2B5EF4-FFF2-40B4-BE49-F238E27FC236}">
                  <a16:creationId xmlns:a16="http://schemas.microsoft.com/office/drawing/2014/main" id="{A6DE04B4-1A22-DA9E-7E70-74FC2971BD5B}"/>
                </a:ext>
              </a:extLst>
            </p:cNvPr>
            <p:cNvSpPr txBox="1"/>
            <p:nvPr/>
          </p:nvSpPr>
          <p:spPr>
            <a:xfrm>
              <a:off x="5690383" y="1289791"/>
              <a:ext cx="1472570" cy="543645"/>
            </a:xfrm>
            <a:prstGeom prst="rect">
              <a:avLst/>
            </a:prstGeom>
            <a:noFill/>
          </p:spPr>
          <p:txBody>
            <a:bodyPr wrap="square" rtlCol="0" anchor="ctr">
              <a:spAutoFit/>
            </a:bodyPr>
            <a:lstStyle/>
            <a:p>
              <a:pPr>
                <a:lnSpc>
                  <a:spcPct val="120000"/>
                </a:lnSpc>
              </a:pPr>
              <a:r>
                <a:rPr lang="zh-CN" altLang="en-US" sz="1600" b="1" dirty="0">
                  <a:solidFill>
                    <a:schemeClr val="bg1"/>
                  </a:solidFill>
                  <a:effectLst>
                    <a:outerShdw blurRad="38100" dist="38100" dir="2700000" algn="tl">
                      <a:srgbClr val="000000">
                        <a:alpha val="43137"/>
                      </a:srgbClr>
                    </a:outerShdw>
                  </a:effectLst>
                </a:rPr>
                <a:t>链路预测应用</a:t>
              </a:r>
            </a:p>
          </p:txBody>
        </p:sp>
      </p:grpSp>
      <p:pic>
        <p:nvPicPr>
          <p:cNvPr id="20" name="图片 19">
            <a:extLst>
              <a:ext uri="{FF2B5EF4-FFF2-40B4-BE49-F238E27FC236}">
                <a16:creationId xmlns:a16="http://schemas.microsoft.com/office/drawing/2014/main" id="{56D6BBB8-2511-84B9-FEA9-5373709DA9C2}"/>
              </a:ext>
            </a:extLst>
          </p:cNvPr>
          <p:cNvPicPr>
            <a:picLocks noChangeAspect="1"/>
          </p:cNvPicPr>
          <p:nvPr/>
        </p:nvPicPr>
        <p:blipFill>
          <a:blip r:embed="rId5"/>
          <a:stretch>
            <a:fillRect/>
          </a:stretch>
        </p:blipFill>
        <p:spPr>
          <a:xfrm>
            <a:off x="6295418" y="4630630"/>
            <a:ext cx="1115477" cy="1013183"/>
          </a:xfrm>
          <a:prstGeom prst="rect">
            <a:avLst/>
          </a:prstGeom>
        </p:spPr>
      </p:pic>
      <p:pic>
        <p:nvPicPr>
          <p:cNvPr id="22" name="图片 21">
            <a:extLst>
              <a:ext uri="{FF2B5EF4-FFF2-40B4-BE49-F238E27FC236}">
                <a16:creationId xmlns:a16="http://schemas.microsoft.com/office/drawing/2014/main" id="{0C6E85F0-B361-AF0E-5E67-16F8FE1BFE06}"/>
              </a:ext>
            </a:extLst>
          </p:cNvPr>
          <p:cNvPicPr>
            <a:picLocks noChangeAspect="1"/>
          </p:cNvPicPr>
          <p:nvPr/>
        </p:nvPicPr>
        <p:blipFill>
          <a:blip r:embed="rId6"/>
          <a:stretch>
            <a:fillRect/>
          </a:stretch>
        </p:blipFill>
        <p:spPr>
          <a:xfrm>
            <a:off x="7776088" y="4632212"/>
            <a:ext cx="1115477" cy="1011600"/>
          </a:xfrm>
          <a:prstGeom prst="rect">
            <a:avLst/>
          </a:prstGeom>
        </p:spPr>
      </p:pic>
      <p:pic>
        <p:nvPicPr>
          <p:cNvPr id="24" name="图片 23">
            <a:extLst>
              <a:ext uri="{FF2B5EF4-FFF2-40B4-BE49-F238E27FC236}">
                <a16:creationId xmlns:a16="http://schemas.microsoft.com/office/drawing/2014/main" id="{5D91E788-9788-AE1A-E4C1-D47641F16605}"/>
              </a:ext>
            </a:extLst>
          </p:cNvPr>
          <p:cNvPicPr>
            <a:picLocks noChangeAspect="1"/>
          </p:cNvPicPr>
          <p:nvPr/>
        </p:nvPicPr>
        <p:blipFill>
          <a:blip r:embed="rId7"/>
          <a:stretch>
            <a:fillRect/>
          </a:stretch>
        </p:blipFill>
        <p:spPr>
          <a:xfrm>
            <a:off x="9342266" y="4630629"/>
            <a:ext cx="1150187" cy="1013183"/>
          </a:xfrm>
          <a:prstGeom prst="rect">
            <a:avLst/>
          </a:prstGeom>
        </p:spPr>
      </p:pic>
      <p:sp>
        <p:nvSpPr>
          <p:cNvPr id="27" name="文本框 26">
            <a:extLst>
              <a:ext uri="{FF2B5EF4-FFF2-40B4-BE49-F238E27FC236}">
                <a16:creationId xmlns:a16="http://schemas.microsoft.com/office/drawing/2014/main" id="{22DC552D-4CD7-4104-F382-FD62F5FFDEBF}"/>
              </a:ext>
            </a:extLst>
          </p:cNvPr>
          <p:cNvSpPr txBox="1"/>
          <p:nvPr/>
        </p:nvSpPr>
        <p:spPr>
          <a:xfrm>
            <a:off x="6225890" y="5744849"/>
            <a:ext cx="140811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电力系统恢复策略</a:t>
            </a:r>
          </a:p>
        </p:txBody>
      </p:sp>
      <p:sp>
        <p:nvSpPr>
          <p:cNvPr id="28" name="文本框 27">
            <a:extLst>
              <a:ext uri="{FF2B5EF4-FFF2-40B4-BE49-F238E27FC236}">
                <a16:creationId xmlns:a16="http://schemas.microsoft.com/office/drawing/2014/main" id="{39296D3E-F9A2-5A68-3426-E1B2378C7E8B}"/>
              </a:ext>
            </a:extLst>
          </p:cNvPr>
          <p:cNvSpPr txBox="1"/>
          <p:nvPr/>
        </p:nvSpPr>
        <p:spPr>
          <a:xfrm>
            <a:off x="7646111" y="5746122"/>
            <a:ext cx="140811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社交网络朋友推荐</a:t>
            </a:r>
          </a:p>
        </p:txBody>
      </p:sp>
      <p:sp>
        <p:nvSpPr>
          <p:cNvPr id="29" name="文本框 28">
            <a:extLst>
              <a:ext uri="{FF2B5EF4-FFF2-40B4-BE49-F238E27FC236}">
                <a16:creationId xmlns:a16="http://schemas.microsoft.com/office/drawing/2014/main" id="{4E133BE6-4A39-5391-510C-58D4D33E5EF6}"/>
              </a:ext>
            </a:extLst>
          </p:cNvPr>
          <p:cNvSpPr txBox="1"/>
          <p:nvPr/>
        </p:nvSpPr>
        <p:spPr>
          <a:xfrm>
            <a:off x="9508221" y="5744848"/>
            <a:ext cx="85644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商品推荐</a:t>
            </a:r>
          </a:p>
        </p:txBody>
      </p:sp>
      <p:sp>
        <p:nvSpPr>
          <p:cNvPr id="30" name="文本框 29">
            <a:extLst>
              <a:ext uri="{FF2B5EF4-FFF2-40B4-BE49-F238E27FC236}">
                <a16:creationId xmlns:a16="http://schemas.microsoft.com/office/drawing/2014/main" id="{E85E9EB4-EA2B-8145-923F-4F6AB944867F}"/>
              </a:ext>
            </a:extLst>
          </p:cNvPr>
          <p:cNvSpPr txBox="1"/>
          <p:nvPr/>
        </p:nvSpPr>
        <p:spPr>
          <a:xfrm>
            <a:off x="10635901" y="5744847"/>
            <a:ext cx="1602981"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为生物实验提供支持</a:t>
            </a:r>
          </a:p>
        </p:txBody>
      </p:sp>
      <p:pic>
        <p:nvPicPr>
          <p:cNvPr id="32" name="图片 31">
            <a:extLst>
              <a:ext uri="{FF2B5EF4-FFF2-40B4-BE49-F238E27FC236}">
                <a16:creationId xmlns:a16="http://schemas.microsoft.com/office/drawing/2014/main" id="{CBEBBE0C-E8DF-26D4-B837-6EDC05186523}"/>
              </a:ext>
            </a:extLst>
          </p:cNvPr>
          <p:cNvPicPr>
            <a:picLocks noChangeAspect="1"/>
          </p:cNvPicPr>
          <p:nvPr/>
        </p:nvPicPr>
        <p:blipFill>
          <a:blip r:embed="rId8"/>
          <a:stretch>
            <a:fillRect/>
          </a:stretch>
        </p:blipFill>
        <p:spPr>
          <a:xfrm>
            <a:off x="10853373" y="4630628"/>
            <a:ext cx="1019894" cy="1013184"/>
          </a:xfrm>
          <a:prstGeom prst="rect">
            <a:avLst/>
          </a:prstGeom>
        </p:spPr>
      </p:pic>
    </p:spTree>
    <p:extLst>
      <p:ext uri="{BB962C8B-B14F-4D97-AF65-F5344CB8AC3E}">
        <p14:creationId xmlns:p14="http://schemas.microsoft.com/office/powerpoint/2010/main" val="2457199266"/>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1" y="899886"/>
            <a:ext cx="2696758" cy="579019"/>
            <a:chOff x="-537029" y="812630"/>
            <a:chExt cx="2696758"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9" y="919312"/>
              <a:ext cx="231986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链路预测相关算法</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2995187527"/>
              </p:ext>
            </p:extLst>
          </p:nvPr>
        </p:nvGraphicFramePr>
        <p:xfrm>
          <a:off x="1044366" y="1654958"/>
          <a:ext cx="9943064" cy="4738658"/>
        </p:xfrm>
        <a:graphic>
          <a:graphicData uri="http://schemas.openxmlformats.org/drawingml/2006/table">
            <a:tbl>
              <a:tblPr firstRow="1" bandRow="1">
                <a:tableStyleId>{5C22544A-7EE6-4342-B048-85BDC9FD1C3A}</a:tableStyleId>
              </a:tblPr>
              <a:tblGrid>
                <a:gridCol w="2686386">
                  <a:extLst>
                    <a:ext uri="{9D8B030D-6E8A-4147-A177-3AD203B41FA5}">
                      <a16:colId xmlns:a16="http://schemas.microsoft.com/office/drawing/2014/main" val="4033028031"/>
                    </a:ext>
                  </a:extLst>
                </a:gridCol>
                <a:gridCol w="3174797">
                  <a:extLst>
                    <a:ext uri="{9D8B030D-6E8A-4147-A177-3AD203B41FA5}">
                      <a16:colId xmlns:a16="http://schemas.microsoft.com/office/drawing/2014/main" val="770379517"/>
                    </a:ext>
                  </a:extLst>
                </a:gridCol>
                <a:gridCol w="4081881">
                  <a:extLst>
                    <a:ext uri="{9D8B030D-6E8A-4147-A177-3AD203B41FA5}">
                      <a16:colId xmlns:a16="http://schemas.microsoft.com/office/drawing/2014/main" val="430895577"/>
                    </a:ext>
                  </a:extLst>
                </a:gridCol>
              </a:tblGrid>
              <a:tr h="376035">
                <a:tc>
                  <a:txBody>
                    <a:bodyPr/>
                    <a:lstStyle/>
                    <a:p>
                      <a:pPr algn="ctr"/>
                      <a:r>
                        <a:rPr lang="zh-CN" altLang="en-US" dirty="0"/>
                        <a:t>分类</a:t>
                      </a:r>
                    </a:p>
                  </a:txBody>
                  <a:tcPr anchor="ctr"/>
                </a:tc>
                <a:tc>
                  <a:txBody>
                    <a:bodyPr/>
                    <a:lstStyle/>
                    <a:p>
                      <a:pPr algn="ctr"/>
                      <a:r>
                        <a:rPr lang="zh-CN" altLang="en-US" dirty="0"/>
                        <a:t>算法</a:t>
                      </a:r>
                    </a:p>
                  </a:txBody>
                  <a:tcPr anchor="ctr"/>
                </a:tc>
                <a:tc>
                  <a:txBody>
                    <a:bodyPr/>
                    <a:lstStyle/>
                    <a:p>
                      <a:pPr algn="ctr"/>
                      <a:endParaRPr lang="zh-CN" altLang="en-US" dirty="0"/>
                    </a:p>
                  </a:txBody>
                  <a:tcPr anchor="ctr"/>
                </a:tc>
                <a:extLst>
                  <a:ext uri="{0D108BD9-81ED-4DB2-BD59-A6C34878D82A}">
                    <a16:rowId xmlns:a16="http://schemas.microsoft.com/office/drawing/2014/main" val="1746818693"/>
                  </a:ext>
                </a:extLst>
              </a:tr>
              <a:tr h="979343">
                <a:tc>
                  <a:txBody>
                    <a:bodyPr/>
                    <a:lstStyle/>
                    <a:p>
                      <a:pPr algn="ctr"/>
                      <a:r>
                        <a:rPr lang="zh-CN" altLang="en-US" sz="1800" b="1" i="0" kern="1200" dirty="0">
                          <a:solidFill>
                            <a:schemeClr val="dk1"/>
                          </a:solidFill>
                          <a:effectLst/>
                          <a:latin typeface="+mn-lt"/>
                          <a:ea typeface="+mn-ea"/>
                          <a:cs typeface="+mn-cs"/>
                        </a:rPr>
                        <a:t>基于节点属性相似性</a:t>
                      </a:r>
                      <a:endParaRPr lang="zh-CN" alt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两个节点的属性越相似就越可能产生联系</a:t>
                      </a:r>
                      <a:endParaRPr lang="zh-CN" altLang="en-US" sz="1600" dirty="0"/>
                    </a:p>
                  </a:txBody>
                  <a:tcPr anchor="ctr"/>
                </a:tc>
                <a:tc>
                  <a:txBody>
                    <a:bodyPr/>
                    <a:lstStyle/>
                    <a:p>
                      <a:pPr algn="l"/>
                      <a:r>
                        <a:rPr lang="zh-CN" altLang="en-US" sz="1600" dirty="0"/>
                        <a:t>考察两个节点之间的年龄、职业、教育背景、兴趣、地理位置、性别、信仰等属性的相似程度</a:t>
                      </a:r>
                    </a:p>
                  </a:txBody>
                  <a:tcPr anchor="ctr"/>
                </a:tc>
                <a:extLst>
                  <a:ext uri="{0D108BD9-81ED-4DB2-BD59-A6C34878D82A}">
                    <a16:rowId xmlns:a16="http://schemas.microsoft.com/office/drawing/2014/main" val="1698343749"/>
                  </a:ext>
                </a:extLst>
              </a:tr>
              <a:tr h="226629">
                <a:tc rowSpan="4">
                  <a:txBody>
                    <a:bodyPr/>
                    <a:lstStyle/>
                    <a:p>
                      <a:pPr algn="ctr"/>
                      <a:r>
                        <a:rPr lang="zh-CN" altLang="en-US" sz="1800" b="1" i="0" kern="1200" dirty="0">
                          <a:solidFill>
                            <a:schemeClr val="dk1"/>
                          </a:solidFill>
                          <a:effectLst/>
                          <a:latin typeface="+mn-lt"/>
                          <a:ea typeface="+mn-ea"/>
                          <a:cs typeface="+mn-cs"/>
                        </a:rPr>
                        <a:t>基于网络结构相似性</a:t>
                      </a:r>
                      <a:endParaRPr lang="zh-CN" altLang="en-US" dirty="0"/>
                    </a:p>
                  </a:txBody>
                  <a:tcPr anchor="ctr"/>
                </a:tc>
                <a:tc>
                  <a:txBody>
                    <a:bodyPr/>
                    <a:lstStyle/>
                    <a:p>
                      <a:pPr algn="just"/>
                      <a:r>
                        <a:rPr lang="zh-CN" altLang="en-US" sz="1600" dirty="0"/>
                        <a:t>基于偏好连接相似性</a:t>
                      </a:r>
                    </a:p>
                  </a:txBody>
                  <a:tcPr anchor="ctr"/>
                </a:tc>
                <a:tc>
                  <a:txBody>
                    <a:bodyPr/>
                    <a:lstStyle/>
                    <a:p>
                      <a:r>
                        <a:rPr lang="en-US" altLang="zh-CN" dirty="0"/>
                        <a:t>PA</a:t>
                      </a:r>
                      <a:endParaRPr lang="zh-CN" altLang="en-US" dirty="0"/>
                    </a:p>
                  </a:txBody>
                  <a:tcPr anchor="ctr"/>
                </a:tc>
                <a:extLst>
                  <a:ext uri="{0D108BD9-81ED-4DB2-BD59-A6C34878D82A}">
                    <a16:rowId xmlns:a16="http://schemas.microsoft.com/office/drawing/2014/main" val="3324748921"/>
                  </a:ext>
                </a:extLst>
              </a:tr>
              <a:tr h="226629">
                <a:tc vMerge="1">
                  <a:txBody>
                    <a:bodyPr/>
                    <a:lstStyle/>
                    <a:p>
                      <a:endParaRPr lang="zh-CN" altLang="en-US"/>
                    </a:p>
                  </a:txBody>
                  <a:tcPr/>
                </a:tc>
                <a:tc>
                  <a:txBody>
                    <a:bodyPr/>
                    <a:lstStyle/>
                    <a:p>
                      <a:pPr algn="just"/>
                      <a:r>
                        <a:rPr lang="zh-CN" altLang="en-US" sz="1600" dirty="0"/>
                        <a:t>基于共同邻居的指标</a:t>
                      </a:r>
                    </a:p>
                  </a:txBody>
                  <a:tcPr anchor="ctr"/>
                </a:tc>
                <a:tc>
                  <a:txBody>
                    <a:bodyPr/>
                    <a:lstStyle/>
                    <a:p>
                      <a:pPr algn="l"/>
                      <a:r>
                        <a:rPr lang="en-US" altLang="zh-CN" sz="1500" dirty="0"/>
                        <a:t>CN</a:t>
                      </a:r>
                      <a:r>
                        <a:rPr lang="zh-CN" altLang="en-US" sz="1500" dirty="0"/>
                        <a:t>、</a:t>
                      </a:r>
                      <a:r>
                        <a:rPr lang="en-US" altLang="zh-CN" sz="1500" dirty="0"/>
                        <a:t>Jaccard</a:t>
                      </a:r>
                      <a:r>
                        <a:rPr lang="zh-CN" altLang="en-US" sz="1500" dirty="0"/>
                        <a:t>、</a:t>
                      </a:r>
                      <a:r>
                        <a:rPr lang="en-US" altLang="zh-CN" sz="1500" dirty="0"/>
                        <a:t>Sorenson</a:t>
                      </a:r>
                      <a:r>
                        <a:rPr lang="zh-CN" altLang="en-US" sz="1500" dirty="0"/>
                        <a:t>、</a:t>
                      </a:r>
                      <a:r>
                        <a:rPr lang="en-US" altLang="zh-CN" sz="1500" dirty="0"/>
                        <a:t>HPI</a:t>
                      </a:r>
                      <a:r>
                        <a:rPr lang="zh-CN" altLang="en-US" sz="1500" dirty="0"/>
                        <a:t>、</a:t>
                      </a:r>
                      <a:r>
                        <a:rPr lang="en-US" altLang="zh-CN" sz="1500" dirty="0"/>
                        <a:t>RA</a:t>
                      </a:r>
                      <a:r>
                        <a:rPr lang="zh-CN" altLang="en-US" sz="1500" dirty="0"/>
                        <a:t>等</a:t>
                      </a:r>
                    </a:p>
                  </a:txBody>
                  <a:tcPr anchor="ctr"/>
                </a:tc>
                <a:extLst>
                  <a:ext uri="{0D108BD9-81ED-4DB2-BD59-A6C34878D82A}">
                    <a16:rowId xmlns:a16="http://schemas.microsoft.com/office/drawing/2014/main" val="1221666614"/>
                  </a:ext>
                </a:extLst>
              </a:tr>
              <a:tr h="226629">
                <a:tc vMerge="1">
                  <a:txBody>
                    <a:bodyPr/>
                    <a:lstStyle/>
                    <a:p>
                      <a:endParaRPr lang="zh-CN" altLang="en-US"/>
                    </a:p>
                  </a:txBody>
                  <a:tcPr/>
                </a:tc>
                <a:tc>
                  <a:txBody>
                    <a:bodyPr/>
                    <a:lstStyle/>
                    <a:p>
                      <a:pPr algn="just"/>
                      <a:r>
                        <a:rPr lang="zh-CN" altLang="en-US" sz="1600" dirty="0"/>
                        <a:t>基于路径的相似性指标</a:t>
                      </a:r>
                    </a:p>
                  </a:txBody>
                  <a:tcPr anchor="ctr"/>
                </a:tc>
                <a:tc>
                  <a:txBody>
                    <a:bodyPr/>
                    <a:lstStyle/>
                    <a:p>
                      <a:pPr algn="l"/>
                      <a:r>
                        <a:rPr lang="en-US" altLang="zh-CN" sz="1500" dirty="0"/>
                        <a:t>LP*</a:t>
                      </a:r>
                      <a:r>
                        <a:rPr lang="zh-CN" altLang="en-US" sz="1500" dirty="0"/>
                        <a:t>、</a:t>
                      </a:r>
                      <a:r>
                        <a:rPr lang="en-US" altLang="zh-CN" sz="1500" dirty="0"/>
                        <a:t>Katz*</a:t>
                      </a:r>
                      <a:r>
                        <a:rPr lang="zh-CN" altLang="en-US" sz="1500" dirty="0"/>
                        <a:t>、</a:t>
                      </a:r>
                      <a:r>
                        <a:rPr lang="en-US" altLang="zh-CN" sz="1500" dirty="0"/>
                        <a:t>LHN-II*</a:t>
                      </a:r>
                      <a:endParaRPr lang="zh-CN" altLang="en-US" sz="1500" dirty="0"/>
                    </a:p>
                  </a:txBody>
                  <a:tcPr anchor="ctr"/>
                </a:tc>
                <a:extLst>
                  <a:ext uri="{0D108BD9-81ED-4DB2-BD59-A6C34878D82A}">
                    <a16:rowId xmlns:a16="http://schemas.microsoft.com/office/drawing/2014/main" val="3291463175"/>
                  </a:ext>
                </a:extLst>
              </a:tr>
              <a:tr h="226629">
                <a:tc vMerge="1">
                  <a:txBody>
                    <a:bodyPr/>
                    <a:lstStyle/>
                    <a:p>
                      <a:endParaRPr lang="zh-CN" altLang="en-US"/>
                    </a:p>
                  </a:txBody>
                  <a:tcPr/>
                </a:tc>
                <a:tc>
                  <a:txBody>
                    <a:bodyPr/>
                    <a:lstStyle/>
                    <a:p>
                      <a:pPr algn="just"/>
                      <a:r>
                        <a:rPr lang="zh-CN" altLang="en-US" sz="1600" dirty="0"/>
                        <a:t>基于随机游走的相似性指标</a:t>
                      </a:r>
                    </a:p>
                  </a:txBody>
                  <a:tcPr anchor="ctr"/>
                </a:tc>
                <a:tc>
                  <a:txBody>
                    <a:bodyPr/>
                    <a:lstStyle/>
                    <a:p>
                      <a:pPr algn="l"/>
                      <a:r>
                        <a:rPr lang="en-US" altLang="zh-CN" sz="1500" dirty="0"/>
                        <a:t>ACT, Cos+</a:t>
                      </a:r>
                      <a:r>
                        <a:rPr lang="zh-CN" altLang="en-US" sz="1500" dirty="0"/>
                        <a:t>、</a:t>
                      </a:r>
                      <a:r>
                        <a:rPr lang="en-US" altLang="zh-CN" sz="1500" dirty="0"/>
                        <a:t>RWR*</a:t>
                      </a:r>
                      <a:r>
                        <a:rPr lang="zh-CN" altLang="en-US" sz="1500" dirty="0"/>
                        <a:t>、</a:t>
                      </a:r>
                      <a:r>
                        <a:rPr lang="en-US" altLang="zh-CN" sz="1500" dirty="0"/>
                        <a:t>SimRank*</a:t>
                      </a:r>
                      <a:r>
                        <a:rPr lang="zh-CN" altLang="en-US" sz="1500" dirty="0"/>
                        <a:t>、</a:t>
                      </a:r>
                      <a:r>
                        <a:rPr lang="en-US" altLang="zh-CN" sz="1500" dirty="0"/>
                        <a:t>LRW*</a:t>
                      </a:r>
                      <a:r>
                        <a:rPr lang="zh-CN" altLang="en-US" sz="1500" dirty="0"/>
                        <a:t>等</a:t>
                      </a:r>
                    </a:p>
                  </a:txBody>
                  <a:tcPr anchor="ctr"/>
                </a:tc>
                <a:extLst>
                  <a:ext uri="{0D108BD9-81ED-4DB2-BD59-A6C34878D82A}">
                    <a16:rowId xmlns:a16="http://schemas.microsoft.com/office/drawing/2014/main" val="3303076629"/>
                  </a:ext>
                </a:extLst>
              </a:tr>
              <a:tr h="302171">
                <a:tc rowSpan="3">
                  <a:txBody>
                    <a:bodyPr/>
                    <a:lstStyle/>
                    <a:p>
                      <a:pPr algn="ctr"/>
                      <a:r>
                        <a:rPr lang="zh-CN" altLang="en-US" sz="1800" b="1" i="0" kern="1200" dirty="0">
                          <a:solidFill>
                            <a:schemeClr val="dk1"/>
                          </a:solidFill>
                          <a:effectLst/>
                          <a:latin typeface="+mn-lt"/>
                          <a:ea typeface="+mn-ea"/>
                          <a:cs typeface="+mn-cs"/>
                        </a:rPr>
                        <a:t>基于似然分析</a:t>
                      </a:r>
                      <a:endParaRPr lang="zh-CN" altLang="en-US" dirty="0"/>
                    </a:p>
                  </a:txBody>
                  <a:tcPr anchor="ctr"/>
                </a:tc>
                <a:tc>
                  <a:txBody>
                    <a:bodyPr/>
                    <a:lstStyle/>
                    <a:p>
                      <a:pPr algn="just"/>
                      <a:r>
                        <a:rPr lang="zh-CN" altLang="en-US" sz="1600" dirty="0"/>
                        <a:t>层次结构模型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节点连接概率等于最近共同祖先节点的概率</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80146791"/>
                  </a:ext>
                </a:extLst>
              </a:tr>
              <a:tr h="302172">
                <a:tc vMerge="1">
                  <a:txBody>
                    <a:bodyPr/>
                    <a:lstStyle/>
                    <a:p>
                      <a:endParaRPr lang="zh-CN" altLang="en-US"/>
                    </a:p>
                  </a:txBody>
                  <a:tcPr/>
                </a:tc>
                <a:tc>
                  <a:txBody>
                    <a:bodyPr/>
                    <a:lstStyle/>
                    <a:p>
                      <a:pPr algn="just"/>
                      <a:r>
                        <a:rPr lang="zh-CN" altLang="en-US" sz="1600" dirty="0"/>
                        <a:t>随机分块模型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节点间连接的概率只取决于节点所在的群</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768747841"/>
                  </a:ext>
                </a:extLst>
              </a:tr>
              <a:tr h="302171">
                <a:tc vMerge="1">
                  <a:txBody>
                    <a:bodyPr/>
                    <a:lstStyle/>
                    <a:p>
                      <a:endParaRPr lang="zh-CN" altLang="en-US"/>
                    </a:p>
                  </a:txBody>
                  <a:tcPr/>
                </a:tc>
                <a:tc>
                  <a:txBody>
                    <a:bodyPr/>
                    <a:lstStyle/>
                    <a:p>
                      <a:pPr algn="just"/>
                      <a:r>
                        <a:rPr lang="zh-CN" altLang="en-US" sz="1600" dirty="0"/>
                        <a:t>闭路模型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根据网络中的封闭回路数定义网络的似然</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04026165"/>
                  </a:ext>
                </a:extLst>
              </a:tr>
              <a:tr h="306983">
                <a:tc rowSpan="3">
                  <a:txBody>
                    <a:bodyPr/>
                    <a:lstStyle/>
                    <a:p>
                      <a:pPr algn="ctr"/>
                      <a:r>
                        <a:rPr lang="zh-CN" altLang="en-US" sz="1800" b="1" i="0" kern="1200" dirty="0">
                          <a:solidFill>
                            <a:schemeClr val="dk1"/>
                          </a:solidFill>
                          <a:effectLst/>
                          <a:latin typeface="+mn-lt"/>
                          <a:ea typeface="+mn-ea"/>
                          <a:cs typeface="+mn-cs"/>
                        </a:rPr>
                        <a:t>机器学习方法</a:t>
                      </a:r>
                      <a:endParaRPr lang="zh-CN" altLang="en-US" dirty="0"/>
                    </a:p>
                  </a:txBody>
                  <a:tcPr anchor="ctr"/>
                </a:tc>
                <a:tc>
                  <a:txBody>
                    <a:bodyPr/>
                    <a:lstStyle/>
                    <a:p>
                      <a:pPr algn="just"/>
                      <a:r>
                        <a:rPr lang="zh-CN" altLang="en-US" sz="1600" dirty="0"/>
                        <a:t>基于特征分类的链路预测</a:t>
                      </a:r>
                    </a:p>
                  </a:txBody>
                  <a:tcPr anchor="ctr"/>
                </a:tc>
                <a:tc rowSpan="3">
                  <a:txBody>
                    <a:bodyPr/>
                    <a:lstStyle/>
                    <a:p>
                      <a:pPr marL="0" indent="0" algn="l">
                        <a:buFontTx/>
                        <a:buNone/>
                      </a:pPr>
                      <a:endParaRPr lang="zh-CN" altLang="en-US" sz="1600" dirty="0"/>
                    </a:p>
                  </a:txBody>
                  <a:tcPr anchor="ctr"/>
                </a:tc>
                <a:extLst>
                  <a:ext uri="{0D108BD9-81ED-4DB2-BD59-A6C34878D82A}">
                    <a16:rowId xmlns:a16="http://schemas.microsoft.com/office/drawing/2014/main" val="2650091102"/>
                  </a:ext>
                </a:extLst>
              </a:tr>
              <a:tr h="306983">
                <a:tc vMerge="1">
                  <a:txBody>
                    <a:bodyPr/>
                    <a:lstStyle/>
                    <a:p>
                      <a:endParaRPr lang="zh-CN" altLang="en-US"/>
                    </a:p>
                  </a:txBody>
                  <a:tcPr/>
                </a:tc>
                <a:tc>
                  <a:txBody>
                    <a:bodyPr/>
                    <a:lstStyle/>
                    <a:p>
                      <a:pPr algn="just"/>
                      <a:r>
                        <a:rPr lang="zh-CN" altLang="en-US" sz="1600" dirty="0"/>
                        <a:t>基于概率图模型的链路预测</a:t>
                      </a:r>
                    </a:p>
                  </a:txBody>
                  <a:tcPr anchor="ctr"/>
                </a:tc>
                <a:tc vMerge="1">
                  <a:txBody>
                    <a:bodyPr/>
                    <a:lstStyle/>
                    <a:p>
                      <a:endParaRPr lang="zh-CN" altLang="en-US"/>
                    </a:p>
                  </a:txBody>
                  <a:tcPr/>
                </a:tc>
                <a:extLst>
                  <a:ext uri="{0D108BD9-81ED-4DB2-BD59-A6C34878D82A}">
                    <a16:rowId xmlns:a16="http://schemas.microsoft.com/office/drawing/2014/main" val="1882582650"/>
                  </a:ext>
                </a:extLst>
              </a:tr>
              <a:tr h="306983">
                <a:tc vMerge="1">
                  <a:txBody>
                    <a:bodyPr/>
                    <a:lstStyle/>
                    <a:p>
                      <a:endParaRPr lang="zh-CN" altLang="en-US"/>
                    </a:p>
                  </a:txBody>
                  <a:tcPr/>
                </a:tc>
                <a:tc>
                  <a:txBody>
                    <a:bodyPr/>
                    <a:lstStyle/>
                    <a:p>
                      <a:pPr algn="just"/>
                      <a:r>
                        <a:rPr lang="zh-CN" altLang="en-US" sz="1600" dirty="0"/>
                        <a:t>基于矩阵分解的链路预测</a:t>
                      </a:r>
                    </a:p>
                  </a:txBody>
                  <a:tcPr anchor="ctr"/>
                </a:tc>
                <a:tc vMerge="1">
                  <a:txBody>
                    <a:bodyPr/>
                    <a:lstStyle/>
                    <a:p>
                      <a:endParaRPr lang="zh-CN" altLang="en-US"/>
                    </a:p>
                  </a:txBody>
                  <a:tcPr/>
                </a:tc>
                <a:extLst>
                  <a:ext uri="{0D108BD9-81ED-4DB2-BD59-A6C34878D82A}">
                    <a16:rowId xmlns:a16="http://schemas.microsoft.com/office/drawing/2014/main" val="2579121618"/>
                  </a:ext>
                </a:extLst>
              </a:tr>
            </a:tbl>
          </a:graphicData>
        </a:graphic>
      </p:graphicFrame>
    </p:spTree>
    <p:extLst>
      <p:ext uri="{BB962C8B-B14F-4D97-AF65-F5344CB8AC3E}">
        <p14:creationId xmlns:p14="http://schemas.microsoft.com/office/powerpoint/2010/main" val="35393201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3" name="椭圆 2">
            <a:extLst>
              <a:ext uri="{FF2B5EF4-FFF2-40B4-BE49-F238E27FC236}">
                <a16:creationId xmlns:a16="http://schemas.microsoft.com/office/drawing/2014/main" id="{311E7F3B-218D-DDE1-C82D-088BEAC719A6}"/>
              </a:ext>
            </a:extLst>
          </p:cNvPr>
          <p:cNvSpPr/>
          <p:nvPr/>
        </p:nvSpPr>
        <p:spPr>
          <a:xfrm>
            <a:off x="719557" y="241329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4" name="椭圆 3">
            <a:extLst>
              <a:ext uri="{FF2B5EF4-FFF2-40B4-BE49-F238E27FC236}">
                <a16:creationId xmlns:a16="http://schemas.microsoft.com/office/drawing/2014/main" id="{D541BAD6-CB09-06AF-5A17-2C365A72F45B}"/>
              </a:ext>
            </a:extLst>
          </p:cNvPr>
          <p:cNvSpPr/>
          <p:nvPr/>
        </p:nvSpPr>
        <p:spPr>
          <a:xfrm>
            <a:off x="1777082" y="228683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9" name="椭圆 8">
            <a:extLst>
              <a:ext uri="{FF2B5EF4-FFF2-40B4-BE49-F238E27FC236}">
                <a16:creationId xmlns:a16="http://schemas.microsoft.com/office/drawing/2014/main" id="{4335C252-50ED-DADE-426C-E43AA76E6965}"/>
              </a:ext>
            </a:extLst>
          </p:cNvPr>
          <p:cNvSpPr/>
          <p:nvPr/>
        </p:nvSpPr>
        <p:spPr>
          <a:xfrm>
            <a:off x="2202547" y="3230382"/>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0" name="椭圆 9">
            <a:extLst>
              <a:ext uri="{FF2B5EF4-FFF2-40B4-BE49-F238E27FC236}">
                <a16:creationId xmlns:a16="http://schemas.microsoft.com/office/drawing/2014/main" id="{43DD643E-1F26-425E-0FE4-294876FD026D}"/>
              </a:ext>
            </a:extLst>
          </p:cNvPr>
          <p:cNvSpPr/>
          <p:nvPr/>
        </p:nvSpPr>
        <p:spPr>
          <a:xfrm>
            <a:off x="344502" y="3123377"/>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 name="椭圆 10">
            <a:extLst>
              <a:ext uri="{FF2B5EF4-FFF2-40B4-BE49-F238E27FC236}">
                <a16:creationId xmlns:a16="http://schemas.microsoft.com/office/drawing/2014/main" id="{35D495BE-87BC-4C22-D7E6-5808C7395BFF}"/>
              </a:ext>
            </a:extLst>
          </p:cNvPr>
          <p:cNvSpPr/>
          <p:nvPr/>
        </p:nvSpPr>
        <p:spPr>
          <a:xfrm>
            <a:off x="1300426" y="3072823"/>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2" name="椭圆 11">
            <a:extLst>
              <a:ext uri="{FF2B5EF4-FFF2-40B4-BE49-F238E27FC236}">
                <a16:creationId xmlns:a16="http://schemas.microsoft.com/office/drawing/2014/main" id="{4EBA5420-CDA8-6FB8-2DFE-C1F212DC8899}"/>
              </a:ext>
            </a:extLst>
          </p:cNvPr>
          <p:cNvSpPr/>
          <p:nvPr/>
        </p:nvSpPr>
        <p:spPr>
          <a:xfrm>
            <a:off x="734583" y="38497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4" name="椭圆 13">
            <a:extLst>
              <a:ext uri="{FF2B5EF4-FFF2-40B4-BE49-F238E27FC236}">
                <a16:creationId xmlns:a16="http://schemas.microsoft.com/office/drawing/2014/main" id="{321EF565-507E-A94F-8E4E-3844BF49A733}"/>
              </a:ext>
            </a:extLst>
          </p:cNvPr>
          <p:cNvSpPr/>
          <p:nvPr/>
        </p:nvSpPr>
        <p:spPr>
          <a:xfrm>
            <a:off x="1645758" y="38497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32" name="直接连接符 31">
            <a:extLst>
              <a:ext uri="{FF2B5EF4-FFF2-40B4-BE49-F238E27FC236}">
                <a16:creationId xmlns:a16="http://schemas.microsoft.com/office/drawing/2014/main" id="{98188381-EDA1-3193-F4B6-E2E66719A676}"/>
              </a:ext>
            </a:extLst>
          </p:cNvPr>
          <p:cNvCxnSpPr>
            <a:stCxn id="3" idx="6"/>
            <a:endCxn id="4" idx="2"/>
          </p:cNvCxnSpPr>
          <p:nvPr/>
        </p:nvCxnSpPr>
        <p:spPr>
          <a:xfrm flipV="1">
            <a:off x="982204" y="2423026"/>
            <a:ext cx="794878" cy="1264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4D3F97F-9F5F-596E-1721-99A2C5186029}"/>
              </a:ext>
            </a:extLst>
          </p:cNvPr>
          <p:cNvCxnSpPr>
            <a:stCxn id="4" idx="5"/>
            <a:endCxn id="9" idx="0"/>
          </p:cNvCxnSpPr>
          <p:nvPr/>
        </p:nvCxnSpPr>
        <p:spPr>
          <a:xfrm>
            <a:off x="2001265" y="2519325"/>
            <a:ext cx="332606" cy="71105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AE9BE04-3B16-0556-85C5-BFD26710E5B8}"/>
              </a:ext>
            </a:extLst>
          </p:cNvPr>
          <p:cNvCxnSpPr>
            <a:stCxn id="9" idx="3"/>
            <a:endCxn id="14" idx="7"/>
          </p:cNvCxnSpPr>
          <p:nvPr/>
        </p:nvCxnSpPr>
        <p:spPr>
          <a:xfrm flipH="1">
            <a:off x="1869941" y="3462869"/>
            <a:ext cx="371070" cy="4267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AA56C3F-069D-146B-B6A1-537EB1F01504}"/>
              </a:ext>
            </a:extLst>
          </p:cNvPr>
          <p:cNvCxnSpPr>
            <a:cxnSpLocks/>
            <a:stCxn id="3" idx="3"/>
            <a:endCxn id="10" idx="7"/>
          </p:cNvCxnSpPr>
          <p:nvPr/>
        </p:nvCxnSpPr>
        <p:spPr>
          <a:xfrm flipH="1">
            <a:off x="568685" y="2645785"/>
            <a:ext cx="189336" cy="51748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9B7E3FF-EBE6-D1DF-1106-FEE3703E4EB4}"/>
              </a:ext>
            </a:extLst>
          </p:cNvPr>
          <p:cNvCxnSpPr/>
          <p:nvPr/>
        </p:nvCxnSpPr>
        <p:spPr>
          <a:xfrm>
            <a:off x="982204" y="268567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1E632B9-2B8C-A737-5601-C1C18E6D6E71}"/>
              </a:ext>
            </a:extLst>
          </p:cNvPr>
          <p:cNvCxnSpPr>
            <a:cxnSpLocks/>
            <a:stCxn id="3" idx="5"/>
            <a:endCxn id="11" idx="1"/>
          </p:cNvCxnSpPr>
          <p:nvPr/>
        </p:nvCxnSpPr>
        <p:spPr>
          <a:xfrm>
            <a:off x="943740" y="2645785"/>
            <a:ext cx="395150" cy="4669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7A8A159-8CD6-0ECB-B8B7-ACDC004C30AB}"/>
              </a:ext>
            </a:extLst>
          </p:cNvPr>
          <p:cNvCxnSpPr>
            <a:cxnSpLocks/>
            <a:stCxn id="4" idx="3"/>
            <a:endCxn id="11" idx="7"/>
          </p:cNvCxnSpPr>
          <p:nvPr/>
        </p:nvCxnSpPr>
        <p:spPr>
          <a:xfrm flipH="1">
            <a:off x="1524609" y="2519325"/>
            <a:ext cx="290937" cy="59338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35A6707-312E-FA75-B988-694CCDC5591B}"/>
              </a:ext>
            </a:extLst>
          </p:cNvPr>
          <p:cNvCxnSpPr>
            <a:stCxn id="10" idx="6"/>
            <a:endCxn id="11" idx="2"/>
          </p:cNvCxnSpPr>
          <p:nvPr/>
        </p:nvCxnSpPr>
        <p:spPr>
          <a:xfrm flipV="1">
            <a:off x="607149" y="3209011"/>
            <a:ext cx="693277" cy="50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FF2D19B-382F-5A17-F79E-2C0E645AFC75}"/>
              </a:ext>
            </a:extLst>
          </p:cNvPr>
          <p:cNvCxnSpPr>
            <a:cxnSpLocks/>
            <a:stCxn id="11" idx="3"/>
            <a:endCxn id="12" idx="7"/>
          </p:cNvCxnSpPr>
          <p:nvPr/>
        </p:nvCxnSpPr>
        <p:spPr>
          <a:xfrm flipH="1">
            <a:off x="958766" y="3305310"/>
            <a:ext cx="380124" cy="58432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11E4F9A-83AE-1922-0F96-F440989D805A}"/>
              </a:ext>
            </a:extLst>
          </p:cNvPr>
          <p:cNvCxnSpPr>
            <a:cxnSpLocks/>
            <a:stCxn id="10" idx="4"/>
            <a:endCxn id="12" idx="1"/>
          </p:cNvCxnSpPr>
          <p:nvPr/>
        </p:nvCxnSpPr>
        <p:spPr>
          <a:xfrm>
            <a:off x="475826" y="3395752"/>
            <a:ext cx="297221" cy="4938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2DC39D0-4AAC-312F-DE3F-D71AD5BC6EBC}"/>
              </a:ext>
            </a:extLst>
          </p:cNvPr>
          <p:cNvCxnSpPr>
            <a:cxnSpLocks/>
            <a:stCxn id="12" idx="6"/>
            <a:endCxn id="14" idx="2"/>
          </p:cNvCxnSpPr>
          <p:nvPr/>
        </p:nvCxnSpPr>
        <p:spPr>
          <a:xfrm>
            <a:off x="997230" y="3985936"/>
            <a:ext cx="6485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22D83BFA-365B-8517-8127-4B5BE68C7A7C}"/>
              </a:ext>
            </a:extLst>
          </p:cNvPr>
          <p:cNvCxnSpPr>
            <a:cxnSpLocks/>
            <a:stCxn id="4" idx="4"/>
            <a:endCxn id="14" idx="0"/>
          </p:cNvCxnSpPr>
          <p:nvPr/>
        </p:nvCxnSpPr>
        <p:spPr>
          <a:xfrm flipH="1">
            <a:off x="1777082" y="2559213"/>
            <a:ext cx="131324" cy="129053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EED9459F-A207-3416-FF0A-251EE1B53939}"/>
              </a:ext>
            </a:extLst>
          </p:cNvPr>
          <p:cNvSpPr/>
          <p:nvPr/>
        </p:nvSpPr>
        <p:spPr>
          <a:xfrm>
            <a:off x="4005857" y="136399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4" name="椭圆 63">
            <a:extLst>
              <a:ext uri="{FF2B5EF4-FFF2-40B4-BE49-F238E27FC236}">
                <a16:creationId xmlns:a16="http://schemas.microsoft.com/office/drawing/2014/main" id="{51D213B6-1D1D-7B0E-AD4E-09D80F9596CE}"/>
              </a:ext>
            </a:extLst>
          </p:cNvPr>
          <p:cNvSpPr/>
          <p:nvPr/>
        </p:nvSpPr>
        <p:spPr>
          <a:xfrm>
            <a:off x="5063382" y="123753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5" name="椭圆 64">
            <a:extLst>
              <a:ext uri="{FF2B5EF4-FFF2-40B4-BE49-F238E27FC236}">
                <a16:creationId xmlns:a16="http://schemas.microsoft.com/office/drawing/2014/main" id="{C85A0974-DF5E-46B7-F6BE-3DA8B0AB263F}"/>
              </a:ext>
            </a:extLst>
          </p:cNvPr>
          <p:cNvSpPr/>
          <p:nvPr/>
        </p:nvSpPr>
        <p:spPr>
          <a:xfrm>
            <a:off x="5488847" y="2181082"/>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6" name="椭圆 65">
            <a:extLst>
              <a:ext uri="{FF2B5EF4-FFF2-40B4-BE49-F238E27FC236}">
                <a16:creationId xmlns:a16="http://schemas.microsoft.com/office/drawing/2014/main" id="{AA520E85-7124-6580-F0CB-17A3A003DFDE}"/>
              </a:ext>
            </a:extLst>
          </p:cNvPr>
          <p:cNvSpPr/>
          <p:nvPr/>
        </p:nvSpPr>
        <p:spPr>
          <a:xfrm>
            <a:off x="3630802" y="2074077"/>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7" name="椭圆 66">
            <a:extLst>
              <a:ext uri="{FF2B5EF4-FFF2-40B4-BE49-F238E27FC236}">
                <a16:creationId xmlns:a16="http://schemas.microsoft.com/office/drawing/2014/main" id="{B06DADA2-2DEF-7E9A-EB81-2A8927849C34}"/>
              </a:ext>
            </a:extLst>
          </p:cNvPr>
          <p:cNvSpPr/>
          <p:nvPr/>
        </p:nvSpPr>
        <p:spPr>
          <a:xfrm>
            <a:off x="4586726" y="2023523"/>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8" name="椭圆 67">
            <a:extLst>
              <a:ext uri="{FF2B5EF4-FFF2-40B4-BE49-F238E27FC236}">
                <a16:creationId xmlns:a16="http://schemas.microsoft.com/office/drawing/2014/main" id="{1DC9643E-9A09-9FD8-4CA1-98574A74941E}"/>
              </a:ext>
            </a:extLst>
          </p:cNvPr>
          <p:cNvSpPr/>
          <p:nvPr/>
        </p:nvSpPr>
        <p:spPr>
          <a:xfrm>
            <a:off x="4020883" y="28004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9" name="椭圆 68">
            <a:extLst>
              <a:ext uri="{FF2B5EF4-FFF2-40B4-BE49-F238E27FC236}">
                <a16:creationId xmlns:a16="http://schemas.microsoft.com/office/drawing/2014/main" id="{8C02E7A0-5A6F-06AD-7C5C-8B2EDC678790}"/>
              </a:ext>
            </a:extLst>
          </p:cNvPr>
          <p:cNvSpPr/>
          <p:nvPr/>
        </p:nvSpPr>
        <p:spPr>
          <a:xfrm>
            <a:off x="4932058" y="28004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70" name="直接连接符 69">
            <a:extLst>
              <a:ext uri="{FF2B5EF4-FFF2-40B4-BE49-F238E27FC236}">
                <a16:creationId xmlns:a16="http://schemas.microsoft.com/office/drawing/2014/main" id="{F516434E-2742-CF6F-CB18-C57E2AE72702}"/>
              </a:ext>
            </a:extLst>
          </p:cNvPr>
          <p:cNvCxnSpPr>
            <a:stCxn id="63" idx="6"/>
            <a:endCxn id="64" idx="2"/>
          </p:cNvCxnSpPr>
          <p:nvPr/>
        </p:nvCxnSpPr>
        <p:spPr>
          <a:xfrm flipV="1">
            <a:off x="4268504" y="1373726"/>
            <a:ext cx="794878" cy="1264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3E6DCB29-1080-5E10-F8DE-27B764CA2B3F}"/>
              </a:ext>
            </a:extLst>
          </p:cNvPr>
          <p:cNvCxnSpPr>
            <a:stCxn id="65" idx="3"/>
            <a:endCxn id="69" idx="7"/>
          </p:cNvCxnSpPr>
          <p:nvPr/>
        </p:nvCxnSpPr>
        <p:spPr>
          <a:xfrm flipH="1">
            <a:off x="5156241" y="2413569"/>
            <a:ext cx="371070" cy="4267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20A60C4-AF76-E150-DF2B-30E9BBA0629E}"/>
              </a:ext>
            </a:extLst>
          </p:cNvPr>
          <p:cNvCxnSpPr/>
          <p:nvPr/>
        </p:nvCxnSpPr>
        <p:spPr>
          <a:xfrm>
            <a:off x="4268504" y="163637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490A5E3-F45E-FB3B-FDDC-648919F640DF}"/>
              </a:ext>
            </a:extLst>
          </p:cNvPr>
          <p:cNvCxnSpPr>
            <a:cxnSpLocks/>
            <a:stCxn id="63" idx="5"/>
            <a:endCxn id="67" idx="1"/>
          </p:cNvCxnSpPr>
          <p:nvPr/>
        </p:nvCxnSpPr>
        <p:spPr>
          <a:xfrm>
            <a:off x="4230040" y="1596485"/>
            <a:ext cx="395150" cy="4669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FE6BD437-0AD6-939D-7A4A-6C382A0C9DC6}"/>
              </a:ext>
            </a:extLst>
          </p:cNvPr>
          <p:cNvCxnSpPr>
            <a:stCxn id="66" idx="6"/>
            <a:endCxn id="67" idx="2"/>
          </p:cNvCxnSpPr>
          <p:nvPr/>
        </p:nvCxnSpPr>
        <p:spPr>
          <a:xfrm flipV="1">
            <a:off x="3893449" y="2159711"/>
            <a:ext cx="693277" cy="50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95FD950-106F-29BD-A1C2-23605EEDF4B4}"/>
              </a:ext>
            </a:extLst>
          </p:cNvPr>
          <p:cNvCxnSpPr>
            <a:cxnSpLocks/>
          </p:cNvCxnSpPr>
          <p:nvPr/>
        </p:nvCxnSpPr>
        <p:spPr>
          <a:xfrm>
            <a:off x="3791268" y="5345812"/>
            <a:ext cx="297221" cy="49388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6CD661FD-A310-7E01-82C0-C86EEDE76802}"/>
              </a:ext>
            </a:extLst>
          </p:cNvPr>
          <p:cNvCxnSpPr>
            <a:cxnSpLocks/>
            <a:stCxn id="68" idx="6"/>
            <a:endCxn id="69" idx="2"/>
          </p:cNvCxnSpPr>
          <p:nvPr/>
        </p:nvCxnSpPr>
        <p:spPr>
          <a:xfrm>
            <a:off x="4283530" y="2936636"/>
            <a:ext cx="64852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DA1F11A2-8DF9-F341-5783-A798F67C0179}"/>
              </a:ext>
            </a:extLst>
          </p:cNvPr>
          <p:cNvSpPr/>
          <p:nvPr/>
        </p:nvSpPr>
        <p:spPr>
          <a:xfrm>
            <a:off x="4005857" y="439254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3" name="椭圆 82">
            <a:extLst>
              <a:ext uri="{FF2B5EF4-FFF2-40B4-BE49-F238E27FC236}">
                <a16:creationId xmlns:a16="http://schemas.microsoft.com/office/drawing/2014/main" id="{E11B1F9B-43FB-0939-41B9-4A742E1FD1A1}"/>
              </a:ext>
            </a:extLst>
          </p:cNvPr>
          <p:cNvSpPr/>
          <p:nvPr/>
        </p:nvSpPr>
        <p:spPr>
          <a:xfrm>
            <a:off x="5063382" y="426608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4" name="椭圆 83">
            <a:extLst>
              <a:ext uri="{FF2B5EF4-FFF2-40B4-BE49-F238E27FC236}">
                <a16:creationId xmlns:a16="http://schemas.microsoft.com/office/drawing/2014/main" id="{C8DEFF4B-9782-47D5-2671-581180963B1C}"/>
              </a:ext>
            </a:extLst>
          </p:cNvPr>
          <p:cNvSpPr/>
          <p:nvPr/>
        </p:nvSpPr>
        <p:spPr>
          <a:xfrm>
            <a:off x="5488847" y="5209625"/>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5" name="椭圆 84">
            <a:extLst>
              <a:ext uri="{FF2B5EF4-FFF2-40B4-BE49-F238E27FC236}">
                <a16:creationId xmlns:a16="http://schemas.microsoft.com/office/drawing/2014/main" id="{2DA32ABC-53A1-9DD1-706B-7BBF1138D223}"/>
              </a:ext>
            </a:extLst>
          </p:cNvPr>
          <p:cNvSpPr/>
          <p:nvPr/>
        </p:nvSpPr>
        <p:spPr>
          <a:xfrm>
            <a:off x="3630802" y="5102620"/>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6" name="椭圆 85">
            <a:extLst>
              <a:ext uri="{FF2B5EF4-FFF2-40B4-BE49-F238E27FC236}">
                <a16:creationId xmlns:a16="http://schemas.microsoft.com/office/drawing/2014/main" id="{B337E44D-E4BB-76E2-2B39-B486B9C081CE}"/>
              </a:ext>
            </a:extLst>
          </p:cNvPr>
          <p:cNvSpPr/>
          <p:nvPr/>
        </p:nvSpPr>
        <p:spPr>
          <a:xfrm>
            <a:off x="4586726" y="5052066"/>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7" name="椭圆 86">
            <a:extLst>
              <a:ext uri="{FF2B5EF4-FFF2-40B4-BE49-F238E27FC236}">
                <a16:creationId xmlns:a16="http://schemas.microsoft.com/office/drawing/2014/main" id="{C3C62A3D-6B56-3DE9-BA90-B8B7A3A6C879}"/>
              </a:ext>
            </a:extLst>
          </p:cNvPr>
          <p:cNvSpPr/>
          <p:nvPr/>
        </p:nvSpPr>
        <p:spPr>
          <a:xfrm>
            <a:off x="4020883" y="582899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8" name="椭圆 87">
            <a:extLst>
              <a:ext uri="{FF2B5EF4-FFF2-40B4-BE49-F238E27FC236}">
                <a16:creationId xmlns:a16="http://schemas.microsoft.com/office/drawing/2014/main" id="{484DBC5F-17FD-AE96-6E28-7E72BD5CE5DC}"/>
              </a:ext>
            </a:extLst>
          </p:cNvPr>
          <p:cNvSpPr/>
          <p:nvPr/>
        </p:nvSpPr>
        <p:spPr>
          <a:xfrm>
            <a:off x="4932058" y="582899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90" name="直接连接符 89">
            <a:extLst>
              <a:ext uri="{FF2B5EF4-FFF2-40B4-BE49-F238E27FC236}">
                <a16:creationId xmlns:a16="http://schemas.microsoft.com/office/drawing/2014/main" id="{9B8818CD-BE72-BC12-3D98-870F9894E2E6}"/>
              </a:ext>
            </a:extLst>
          </p:cNvPr>
          <p:cNvCxnSpPr>
            <a:stCxn id="83" idx="5"/>
            <a:endCxn id="84" idx="0"/>
          </p:cNvCxnSpPr>
          <p:nvPr/>
        </p:nvCxnSpPr>
        <p:spPr>
          <a:xfrm>
            <a:off x="5287565" y="4498568"/>
            <a:ext cx="332606" cy="71105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7C120B01-0378-022A-2FF1-B84738EBF1BF}"/>
              </a:ext>
            </a:extLst>
          </p:cNvPr>
          <p:cNvCxnSpPr>
            <a:cxnSpLocks/>
            <a:stCxn id="82" idx="3"/>
            <a:endCxn id="85" idx="7"/>
          </p:cNvCxnSpPr>
          <p:nvPr/>
        </p:nvCxnSpPr>
        <p:spPr>
          <a:xfrm flipH="1">
            <a:off x="3854985" y="4625028"/>
            <a:ext cx="189336" cy="51748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C4D7FCD1-DAC1-E68A-6F04-BD6DFE11C7B4}"/>
              </a:ext>
            </a:extLst>
          </p:cNvPr>
          <p:cNvCxnSpPr/>
          <p:nvPr/>
        </p:nvCxnSpPr>
        <p:spPr>
          <a:xfrm>
            <a:off x="4268504" y="46649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A58B7CFD-56B7-6858-3869-F15FB65C563A}"/>
              </a:ext>
            </a:extLst>
          </p:cNvPr>
          <p:cNvCxnSpPr>
            <a:cxnSpLocks/>
            <a:stCxn id="83" idx="3"/>
            <a:endCxn id="86" idx="7"/>
          </p:cNvCxnSpPr>
          <p:nvPr/>
        </p:nvCxnSpPr>
        <p:spPr>
          <a:xfrm flipH="1">
            <a:off x="4810909" y="4498568"/>
            <a:ext cx="290937" cy="59338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4AA94B20-FB79-D1D2-A220-F06B64542BC8}"/>
              </a:ext>
            </a:extLst>
          </p:cNvPr>
          <p:cNvCxnSpPr>
            <a:cxnSpLocks/>
            <a:stCxn id="86" idx="3"/>
            <a:endCxn id="87" idx="7"/>
          </p:cNvCxnSpPr>
          <p:nvPr/>
        </p:nvCxnSpPr>
        <p:spPr>
          <a:xfrm flipH="1">
            <a:off x="4245066" y="5284553"/>
            <a:ext cx="380124" cy="58432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8A9D374E-A0E1-7D25-0A80-52AD6D4F42F5}"/>
              </a:ext>
            </a:extLst>
          </p:cNvPr>
          <p:cNvCxnSpPr>
            <a:cxnSpLocks/>
            <a:stCxn id="83" idx="4"/>
            <a:endCxn id="88" idx="0"/>
          </p:cNvCxnSpPr>
          <p:nvPr/>
        </p:nvCxnSpPr>
        <p:spPr>
          <a:xfrm flipH="1">
            <a:off x="5063382" y="4538456"/>
            <a:ext cx="131324" cy="129053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7A3C85BB-6D7C-347C-F5CF-C44B4CCB0255}"/>
              </a:ext>
            </a:extLst>
          </p:cNvPr>
          <p:cNvCxnSpPr>
            <a:stCxn id="63" idx="4"/>
            <a:endCxn id="68" idx="0"/>
          </p:cNvCxnSpPr>
          <p:nvPr/>
        </p:nvCxnSpPr>
        <p:spPr>
          <a:xfrm>
            <a:off x="4137181" y="1636373"/>
            <a:ext cx="15026" cy="11640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594E8ACC-9A8E-982C-6791-5B3363223382}"/>
              </a:ext>
            </a:extLst>
          </p:cNvPr>
          <p:cNvCxnSpPr/>
          <p:nvPr/>
        </p:nvCxnSpPr>
        <p:spPr>
          <a:xfrm>
            <a:off x="832588" y="2682777"/>
            <a:ext cx="15026" cy="11640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9" name="Rectangle 25">
            <a:extLst>
              <a:ext uri="{FF2B5EF4-FFF2-40B4-BE49-F238E27FC236}">
                <a16:creationId xmlns:a16="http://schemas.microsoft.com/office/drawing/2014/main" id="{79815F89-D440-0408-132E-7ECCDD754C4D}"/>
              </a:ext>
            </a:extLst>
          </p:cNvPr>
          <p:cNvSpPr/>
          <p:nvPr/>
        </p:nvSpPr>
        <p:spPr>
          <a:xfrm>
            <a:off x="758021" y="4252678"/>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网络图</a:t>
            </a:r>
            <a:endParaRPr lang="en-GB" sz="1600" dirty="0">
              <a:solidFill>
                <a:schemeClr val="tx1">
                  <a:lumMod val="75000"/>
                  <a:lumOff val="25000"/>
                </a:schemeClr>
              </a:solidFill>
              <a:latin typeface="+mn-ea"/>
              <a:sym typeface="Arial" panose="020B0604020202020204" pitchFamily="34" charset="0"/>
            </a:endParaRPr>
          </a:p>
        </p:txBody>
      </p:sp>
      <p:sp>
        <p:nvSpPr>
          <p:cNvPr id="110" name="Rectangle 25">
            <a:extLst>
              <a:ext uri="{FF2B5EF4-FFF2-40B4-BE49-F238E27FC236}">
                <a16:creationId xmlns:a16="http://schemas.microsoft.com/office/drawing/2014/main" id="{2BCD86A4-200D-0171-BB43-BD0E3F706F94}"/>
              </a:ext>
            </a:extLst>
          </p:cNvPr>
          <p:cNvSpPr/>
          <p:nvPr/>
        </p:nvSpPr>
        <p:spPr>
          <a:xfrm>
            <a:off x="4057963" y="865789"/>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训练集</a:t>
            </a:r>
            <a:endParaRPr lang="en-GB" sz="1600" dirty="0">
              <a:solidFill>
                <a:schemeClr val="tx1">
                  <a:lumMod val="75000"/>
                  <a:lumOff val="25000"/>
                </a:schemeClr>
              </a:solidFill>
              <a:latin typeface="+mn-ea"/>
              <a:sym typeface="Arial" panose="020B0604020202020204" pitchFamily="34" charset="0"/>
            </a:endParaRPr>
          </a:p>
        </p:txBody>
      </p:sp>
      <p:sp>
        <p:nvSpPr>
          <p:cNvPr id="111" name="Rectangle 25">
            <a:extLst>
              <a:ext uri="{FF2B5EF4-FFF2-40B4-BE49-F238E27FC236}">
                <a16:creationId xmlns:a16="http://schemas.microsoft.com/office/drawing/2014/main" id="{EA8F029A-BF0C-5F3C-427C-5F4BAA80C978}"/>
              </a:ext>
            </a:extLst>
          </p:cNvPr>
          <p:cNvSpPr/>
          <p:nvPr/>
        </p:nvSpPr>
        <p:spPr>
          <a:xfrm>
            <a:off x="4098716" y="6248714"/>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测试集</a:t>
            </a:r>
            <a:endParaRPr lang="en-GB" sz="1600" dirty="0">
              <a:solidFill>
                <a:schemeClr val="tx1">
                  <a:lumMod val="75000"/>
                  <a:lumOff val="25000"/>
                </a:schemeClr>
              </a:solidFill>
              <a:latin typeface="+mn-ea"/>
              <a:sym typeface="Arial" panose="020B0604020202020204" pitchFamily="34" charset="0"/>
            </a:endParaRPr>
          </a:p>
        </p:txBody>
      </p:sp>
      <p:sp>
        <p:nvSpPr>
          <p:cNvPr id="112" name="箭头: 右 111">
            <a:extLst>
              <a:ext uri="{FF2B5EF4-FFF2-40B4-BE49-F238E27FC236}">
                <a16:creationId xmlns:a16="http://schemas.microsoft.com/office/drawing/2014/main" id="{28C179C4-C394-5F03-AB36-B13C98644B43}"/>
              </a:ext>
            </a:extLst>
          </p:cNvPr>
          <p:cNvSpPr/>
          <p:nvPr/>
        </p:nvSpPr>
        <p:spPr>
          <a:xfrm rot="19982161">
            <a:off x="2632546" y="2572565"/>
            <a:ext cx="865895" cy="126672"/>
          </a:xfrm>
          <a:prstGeom prst="rightArrow">
            <a:avLst/>
          </a:prstGeom>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3" name="箭头: 右 112">
            <a:extLst>
              <a:ext uri="{FF2B5EF4-FFF2-40B4-BE49-F238E27FC236}">
                <a16:creationId xmlns:a16="http://schemas.microsoft.com/office/drawing/2014/main" id="{445DD5F2-4178-7700-B88C-46D4BD3114AC}"/>
              </a:ext>
            </a:extLst>
          </p:cNvPr>
          <p:cNvSpPr/>
          <p:nvPr/>
        </p:nvSpPr>
        <p:spPr>
          <a:xfrm rot="1980372">
            <a:off x="2617437" y="4049602"/>
            <a:ext cx="804889" cy="151885"/>
          </a:xfrm>
          <a:prstGeom prst="rightArrow">
            <a:avLst/>
          </a:prstGeom>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4" name="箭头: 右 113">
            <a:extLst>
              <a:ext uri="{FF2B5EF4-FFF2-40B4-BE49-F238E27FC236}">
                <a16:creationId xmlns:a16="http://schemas.microsoft.com/office/drawing/2014/main" id="{D8701B04-FC8F-2A3A-EAD2-EEBB820BBED7}"/>
              </a:ext>
            </a:extLst>
          </p:cNvPr>
          <p:cNvSpPr/>
          <p:nvPr/>
        </p:nvSpPr>
        <p:spPr>
          <a:xfrm rot="5400000">
            <a:off x="4249255" y="3571615"/>
            <a:ext cx="742909" cy="146596"/>
          </a:xfrm>
          <a:prstGeom prst="rightArrow">
            <a:avLst/>
          </a:prstGeom>
          <a:solidFill>
            <a:schemeClr val="accent1">
              <a:lumMod val="50000"/>
              <a:lumOff val="50000"/>
            </a:schemeClr>
          </a:solidFill>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5" name="Rectangle 25">
            <a:extLst>
              <a:ext uri="{FF2B5EF4-FFF2-40B4-BE49-F238E27FC236}">
                <a16:creationId xmlns:a16="http://schemas.microsoft.com/office/drawing/2014/main" id="{4FA082ED-45FC-BAAE-F2D6-B07B84B0FA69}"/>
              </a:ext>
            </a:extLst>
          </p:cNvPr>
          <p:cNvSpPr/>
          <p:nvPr/>
        </p:nvSpPr>
        <p:spPr>
          <a:xfrm>
            <a:off x="4472793" y="3398201"/>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预测</a:t>
            </a:r>
            <a:endParaRPr lang="en-GB" sz="1600" dirty="0">
              <a:solidFill>
                <a:schemeClr val="tx1">
                  <a:lumMod val="75000"/>
                  <a:lumOff val="25000"/>
                </a:schemeClr>
              </a:solidFill>
              <a:latin typeface="+mn-ea"/>
              <a:sym typeface="Arial" panose="020B0604020202020204" pitchFamily="34" charset="0"/>
            </a:endParaRPr>
          </a:p>
        </p:txBody>
      </p:sp>
      <p:grpSp>
        <p:nvGrpSpPr>
          <p:cNvPr id="116" name="组合 115">
            <a:extLst>
              <a:ext uri="{FF2B5EF4-FFF2-40B4-BE49-F238E27FC236}">
                <a16:creationId xmlns:a16="http://schemas.microsoft.com/office/drawing/2014/main" id="{C74BF5B3-0814-B298-7819-C6BCE2A7E41D}"/>
              </a:ext>
            </a:extLst>
          </p:cNvPr>
          <p:cNvGrpSpPr/>
          <p:nvPr/>
        </p:nvGrpSpPr>
        <p:grpSpPr>
          <a:xfrm>
            <a:off x="6440508" y="3889636"/>
            <a:ext cx="1808142" cy="565821"/>
            <a:chOff x="0" y="836920"/>
            <a:chExt cx="2159729" cy="525700"/>
          </a:xfrm>
        </p:grpSpPr>
        <p:sp>
          <p:nvSpPr>
            <p:cNvPr id="117" name="Freeform 190">
              <a:extLst>
                <a:ext uri="{FF2B5EF4-FFF2-40B4-BE49-F238E27FC236}">
                  <a16:creationId xmlns:a16="http://schemas.microsoft.com/office/drawing/2014/main" id="{4D7A5055-76CF-A567-79E3-AE00D98909C4}"/>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18" name="矩形 117">
              <a:extLst>
                <a:ext uri="{FF2B5EF4-FFF2-40B4-BE49-F238E27FC236}">
                  <a16:creationId xmlns:a16="http://schemas.microsoft.com/office/drawing/2014/main" id="{7A91A6F2-170F-7B04-5E00-12D52378713F}"/>
                </a:ext>
              </a:extLst>
            </p:cNvPr>
            <p:cNvSpPr/>
            <p:nvPr/>
          </p:nvSpPr>
          <p:spPr>
            <a:xfrm flipH="1">
              <a:off x="304173" y="92441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研究目标</a:t>
              </a:r>
            </a:p>
          </p:txBody>
        </p:sp>
      </p:grpSp>
      <p:sp>
        <p:nvSpPr>
          <p:cNvPr id="119" name="Rectangle 25">
            <a:extLst>
              <a:ext uri="{FF2B5EF4-FFF2-40B4-BE49-F238E27FC236}">
                <a16:creationId xmlns:a16="http://schemas.microsoft.com/office/drawing/2014/main" id="{AE8CE306-AA03-FEC6-04B6-79AA918D3F28}"/>
              </a:ext>
            </a:extLst>
          </p:cNvPr>
          <p:cNvSpPr/>
          <p:nvPr/>
        </p:nvSpPr>
        <p:spPr>
          <a:xfrm>
            <a:off x="6440508" y="4708643"/>
            <a:ext cx="5513367" cy="1526187"/>
          </a:xfrm>
          <a:prstGeom prst="rect">
            <a:avLst/>
          </a:prstGeom>
          <a:ln w="19050">
            <a:solidFill>
              <a:schemeClr val="accent3"/>
            </a:solidFill>
            <a:prstDash val="dash"/>
          </a:ln>
        </p:spPr>
        <p:txBody>
          <a:bodyPr wrap="square">
            <a:spAutoFit/>
          </a:bodyPr>
          <a:lstStyle/>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本学位论文旨在研究复杂网络的链路预测问题，以</a:t>
            </a:r>
            <a:r>
              <a:rPr lang="zh-CN" altLang="en-US" sz="1600" b="0" i="0" dirty="0">
                <a:solidFill>
                  <a:srgbClr val="3F3F3F"/>
                </a:solidFill>
                <a:effectLst/>
                <a:latin typeface="PingFang SC"/>
              </a:rPr>
              <a:t>揭示并解析网络结构演化背后的深层规律与生成机制</a:t>
            </a:r>
            <a:r>
              <a:rPr lang="zh-CN" altLang="en-US" sz="1600" dirty="0">
                <a:solidFill>
                  <a:schemeClr val="tx1">
                    <a:lumMod val="75000"/>
                    <a:lumOff val="25000"/>
                  </a:schemeClr>
                </a:solidFill>
                <a:latin typeface="+mn-ea"/>
                <a:sym typeface="Arial" panose="020B0604020202020204" pitchFamily="34" charset="0"/>
              </a:rPr>
              <a:t>。并在此基础上，设计加边策略，发现可能存在的“关键边”，优化现有网络的结构，进而提升网络的性能指标。</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grpSp>
        <p:nvGrpSpPr>
          <p:cNvPr id="121" name="组合 120">
            <a:extLst>
              <a:ext uri="{FF2B5EF4-FFF2-40B4-BE49-F238E27FC236}">
                <a16:creationId xmlns:a16="http://schemas.microsoft.com/office/drawing/2014/main" id="{DEFBF989-1F28-8DAD-4296-F26F5D984251}"/>
              </a:ext>
            </a:extLst>
          </p:cNvPr>
          <p:cNvGrpSpPr/>
          <p:nvPr/>
        </p:nvGrpSpPr>
        <p:grpSpPr>
          <a:xfrm>
            <a:off x="6440508" y="1374321"/>
            <a:ext cx="1808142" cy="565821"/>
            <a:chOff x="0" y="836920"/>
            <a:chExt cx="2159729" cy="525700"/>
          </a:xfrm>
        </p:grpSpPr>
        <p:sp>
          <p:nvSpPr>
            <p:cNvPr id="122" name="Freeform 190">
              <a:extLst>
                <a:ext uri="{FF2B5EF4-FFF2-40B4-BE49-F238E27FC236}">
                  <a16:creationId xmlns:a16="http://schemas.microsoft.com/office/drawing/2014/main" id="{E983EDFC-C9D4-9FB3-8CCD-AB8552CB652E}"/>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3" name="矩形 122">
              <a:extLst>
                <a:ext uri="{FF2B5EF4-FFF2-40B4-BE49-F238E27FC236}">
                  <a16:creationId xmlns:a16="http://schemas.microsoft.com/office/drawing/2014/main" id="{B69D17F2-6039-4CDA-86CF-461A36DC4A8E}"/>
                </a:ext>
              </a:extLst>
            </p:cNvPr>
            <p:cNvSpPr/>
            <p:nvPr/>
          </p:nvSpPr>
          <p:spPr>
            <a:xfrm flipH="1">
              <a:off x="0" y="932517"/>
              <a:ext cx="1116653" cy="343144"/>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局限</a:t>
              </a:r>
            </a:p>
          </p:txBody>
        </p:sp>
      </p:grpSp>
      <p:sp>
        <p:nvSpPr>
          <p:cNvPr id="124" name="Rectangle 25">
            <a:extLst>
              <a:ext uri="{FF2B5EF4-FFF2-40B4-BE49-F238E27FC236}">
                <a16:creationId xmlns:a16="http://schemas.microsoft.com/office/drawing/2014/main" id="{CC5792F0-9766-E513-8B53-076540F8C0E2}"/>
              </a:ext>
            </a:extLst>
          </p:cNvPr>
          <p:cNvSpPr/>
          <p:nvPr/>
        </p:nvSpPr>
        <p:spPr>
          <a:xfrm>
            <a:off x="6458607" y="2141431"/>
            <a:ext cx="5513367" cy="787523"/>
          </a:xfrm>
          <a:prstGeom prst="rect">
            <a:avLst/>
          </a:prstGeom>
          <a:ln w="19050">
            <a:solidFill>
              <a:schemeClr val="accent3"/>
            </a:solidFill>
            <a:prstDash val="dash"/>
          </a:ln>
        </p:spPr>
        <p:txBody>
          <a:bodyPr wrap="square">
            <a:spAutoFit/>
          </a:bodyPr>
          <a:lstStyle/>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现有的链路预测算法的优化目标都集中在预测准确率的提升上，而很少关注网络的性能指标</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230298302"/>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0" y="1192438"/>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mc:AlternateContent xmlns:mc="http://schemas.openxmlformats.org/markup-compatibility/2006">
        <mc:Choice xmlns:a14="http://schemas.microsoft.com/office/drawing/2010/main" Requires="a14">
          <p:sp>
            <p:nvSpPr>
              <p:cNvPr id="25" name="Rectangle 25">
                <a:extLst>
                  <a:ext uri="{FF2B5EF4-FFF2-40B4-BE49-F238E27FC236}">
                    <a16:creationId xmlns:a16="http://schemas.microsoft.com/office/drawing/2014/main" id="{A06AFCD9-7518-42FE-8691-098FAC78F11A}"/>
                  </a:ext>
                </a:extLst>
              </p:cNvPr>
              <p:cNvSpPr/>
              <p:nvPr/>
            </p:nvSpPr>
            <p:spPr>
              <a:xfrm>
                <a:off x="781050" y="2362104"/>
                <a:ext cx="10791825" cy="2741648"/>
              </a:xfrm>
              <a:prstGeom prst="rect">
                <a:avLst/>
              </a:prstGeom>
              <a:ln w="19050">
                <a:solidFill>
                  <a:schemeClr val="accent3"/>
                </a:solidFill>
                <a:prstDash val="dash"/>
              </a:ln>
            </p:spPr>
            <p:txBody>
              <a:bodyPr wrap="square">
                <a:spAutoFit/>
              </a:bodyPr>
              <a:lstStyle/>
              <a:p>
                <a:pPr algn="just">
                  <a:lnSpc>
                    <a:spcPct val="150000"/>
                  </a:lnSpc>
                  <a:spcBef>
                    <a:spcPts val="2400"/>
                  </a:spcBef>
                </a:pPr>
                <a:r>
                  <a:rPr lang="en-US" altLang="zh-CN" b="1" dirty="0">
                    <a:solidFill>
                      <a:schemeClr val="tx1">
                        <a:lumMod val="75000"/>
                        <a:lumOff val="25000"/>
                      </a:schemeClr>
                    </a:solidFill>
                    <a:latin typeface="+mn-ea"/>
                    <a:sym typeface="Arial" panose="020B0604020202020204" pitchFamily="34" charset="0"/>
                  </a:rPr>
                  <a:t>1.</a:t>
                </a:r>
                <a:r>
                  <a:rPr lang="zh-CN" altLang="en-US" b="1" dirty="0">
                    <a:solidFill>
                      <a:schemeClr val="tx1">
                        <a:lumMod val="75000"/>
                        <a:lumOff val="25000"/>
                      </a:schemeClr>
                    </a:solidFill>
                    <a:latin typeface="+mn-ea"/>
                    <a:sym typeface="Arial" panose="020B0604020202020204" pitchFamily="34" charset="0"/>
                  </a:rPr>
                  <a:t> 链路预测技术的研究与改进</a:t>
                </a:r>
                <a:endParaRPr lang="en-US" altLang="zh-CN" b="1"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结合复杂网络特性，对现有预测算法进行改进和创新，设计重排序策略：</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在</a:t>
                </a:r>
                <a:r>
                  <a:rPr lang="zh-CN" altLang="en-US" dirty="0">
                    <a:solidFill>
                      <a:srgbClr val="FF0000"/>
                    </a:solidFill>
                    <a:latin typeface="+mn-ea"/>
                    <a:sym typeface="Arial" panose="020B0604020202020204" pitchFamily="34" charset="0"/>
                  </a:rPr>
                  <a:t>保证预测准确率</a:t>
                </a:r>
                <a:r>
                  <a:rPr lang="zh-CN" altLang="en-US" dirty="0">
                    <a:solidFill>
                      <a:schemeClr val="tx1">
                        <a:lumMod val="75000"/>
                        <a:lumOff val="25000"/>
                      </a:schemeClr>
                    </a:solidFill>
                    <a:latin typeface="+mn-ea"/>
                    <a:sym typeface="Arial" panose="020B0604020202020204" pitchFamily="34" charset="0"/>
                  </a:rPr>
                  <a:t>的同时，优化复杂网络全局结构</a:t>
                </a:r>
                <a:r>
                  <a:rPr lang="zh-CN" altLang="en-US" dirty="0">
                    <a:solidFill>
                      <a:srgbClr val="FF0000"/>
                    </a:solidFill>
                    <a:latin typeface="+mn-ea"/>
                    <a:sym typeface="Arial" panose="020B0604020202020204" pitchFamily="34" charset="0"/>
                  </a:rPr>
                  <a:t>性能指标</a:t>
                </a:r>
                <a:endParaRPr lang="en-US" altLang="zh-CN" dirty="0">
                  <a:solidFill>
                    <a:srgbClr val="FF0000"/>
                  </a:solidFill>
                  <a:latin typeface="+mn-ea"/>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𝑁𝑒𝑤𝑆𝑐𝑜𝑟𝑒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𝑑𝑖𝑠𝑡</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𝑑𝑖𝑎𝑚</m:t>
                                  </m:r>
                                </m:den>
                              </m:f>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sup>
                      </m:sSup>
                    </m:oMath>
                  </m:oMathPara>
                </a14:m>
                <a:endParaRPr lang="en-US" altLang="zh-CN" dirty="0">
                  <a:solidFill>
                    <a:schemeClr val="tx1">
                      <a:lumMod val="75000"/>
                      <a:lumOff val="25000"/>
                    </a:schemeClr>
                  </a:solidFill>
                  <a:latin typeface="+mn-ea"/>
                  <a:sym typeface="Arial" panose="020B0604020202020204" pitchFamily="34" charset="0"/>
                </a:endParaRPr>
              </a:p>
              <a:p>
                <a:pPr indent="457200">
                  <a:lnSpc>
                    <a:spcPct val="150000"/>
                  </a:lnSpc>
                </a:pPr>
                <a:endParaRPr lang="en-US" altLang="zh-CN" dirty="0">
                  <a:solidFill>
                    <a:schemeClr val="tx1">
                      <a:lumMod val="75000"/>
                      <a:lumOff val="25000"/>
                    </a:schemeClr>
                  </a:solidFill>
                  <a:latin typeface="+mn-ea"/>
                  <a:sym typeface="Arial" panose="020B0604020202020204" pitchFamily="34" charset="0"/>
                </a:endParaRPr>
              </a:p>
            </p:txBody>
          </p:sp>
        </mc:Choice>
        <mc:Fallback>
          <p:sp>
            <p:nvSpPr>
              <p:cNvPr id="25" name="Rectangle 25">
                <a:extLst>
                  <a:ext uri="{FF2B5EF4-FFF2-40B4-BE49-F238E27FC236}">
                    <a16:creationId xmlns:a16="http://schemas.microsoft.com/office/drawing/2014/main" id="{A06AFCD9-7518-42FE-8691-098FAC78F11A}"/>
                  </a:ext>
                </a:extLst>
              </p:cNvPr>
              <p:cNvSpPr>
                <a:spLocks noRot="1" noChangeAspect="1" noMove="1" noResize="1" noEditPoints="1" noAdjustHandles="1" noChangeArrowheads="1" noChangeShapeType="1" noTextEdit="1"/>
              </p:cNvSpPr>
              <p:nvPr/>
            </p:nvSpPr>
            <p:spPr>
              <a:xfrm>
                <a:off x="781050" y="2362104"/>
                <a:ext cx="10791825" cy="2741648"/>
              </a:xfrm>
              <a:prstGeom prst="rect">
                <a:avLst/>
              </a:prstGeom>
              <a:blipFill>
                <a:blip r:embed="rId3"/>
                <a:stretch>
                  <a:fillRect l="-395"/>
                </a:stretch>
              </a:blipFill>
              <a:ln w="19050">
                <a:solidFill>
                  <a:schemeClr val="accent3"/>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4185053208"/>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0" y="1192438"/>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828675" y="2171651"/>
            <a:ext cx="10791825" cy="3782895"/>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2.</a:t>
            </a:r>
            <a:r>
              <a:rPr lang="zh-CN" altLang="en-US" b="1" dirty="0">
                <a:solidFill>
                  <a:schemeClr val="tx1">
                    <a:lumMod val="75000"/>
                    <a:lumOff val="25000"/>
                  </a:schemeClr>
                </a:solidFill>
                <a:latin typeface="+mn-ea"/>
                <a:sym typeface="Arial" panose="020B0604020202020204" pitchFamily="34" charset="0"/>
              </a:rPr>
              <a:t> 设计基于级联失效模型的加边策略以提升网络鲁棒性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研究方法：</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设计级联失效模型，模拟节点的攻击过程</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以攻击后的剩余图的性能作为鲁棒性的评价依据</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设计加边策略：采用贪心启发式算法，每次查找并添加最大化</a:t>
            </a:r>
            <a:r>
              <a:rPr lang="zh-CN" altLang="en-US" dirty="0">
                <a:solidFill>
                  <a:srgbClr val="FF0000"/>
                </a:solidFill>
                <a:latin typeface="+mn-ea"/>
                <a:sym typeface="Arial" panose="020B0604020202020204" pitchFamily="34" charset="0"/>
              </a:rPr>
              <a:t>自然连通性</a:t>
            </a:r>
            <a:r>
              <a:rPr lang="zh-CN" altLang="en-US" dirty="0">
                <a:solidFill>
                  <a:schemeClr val="tx1">
                    <a:lumMod val="75000"/>
                    <a:lumOff val="25000"/>
                  </a:schemeClr>
                </a:solidFill>
                <a:latin typeface="+mn-ea"/>
                <a:sym typeface="Arial" panose="020B0604020202020204" pitchFamily="34" charset="0"/>
              </a:rPr>
              <a:t>的增量边</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自然连通性：用来描述备选路径的多少</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p:txBody>
      </p:sp>
      <p:pic>
        <p:nvPicPr>
          <p:cNvPr id="8" name="图片 7">
            <a:extLst>
              <a:ext uri="{FF2B5EF4-FFF2-40B4-BE49-F238E27FC236}">
                <a16:creationId xmlns:a16="http://schemas.microsoft.com/office/drawing/2014/main" id="{A01ABE34-B34B-BEB2-C31D-F6073FA137E9}"/>
              </a:ext>
            </a:extLst>
          </p:cNvPr>
          <p:cNvPicPr>
            <a:picLocks noChangeAspect="1"/>
          </p:cNvPicPr>
          <p:nvPr/>
        </p:nvPicPr>
        <p:blipFill rotWithShape="1">
          <a:blip r:embed="rId3"/>
          <a:srcRect t="8993"/>
          <a:stretch/>
        </p:blipFill>
        <p:spPr>
          <a:xfrm>
            <a:off x="5768588" y="4516736"/>
            <a:ext cx="2057400" cy="962189"/>
          </a:xfrm>
          <a:prstGeom prst="rect">
            <a:avLst/>
          </a:prstGeom>
        </p:spPr>
      </p:pic>
      <p:sp>
        <p:nvSpPr>
          <p:cNvPr id="9" name="矩形 8">
            <a:extLst>
              <a:ext uri="{FF2B5EF4-FFF2-40B4-BE49-F238E27FC236}">
                <a16:creationId xmlns:a16="http://schemas.microsoft.com/office/drawing/2014/main" id="{2608CAE1-338B-CBFD-F0D0-5C592FA521E5}"/>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spTree>
    <p:extLst>
      <p:ext uri="{BB962C8B-B14F-4D97-AF65-F5344CB8AC3E}">
        <p14:creationId xmlns:p14="http://schemas.microsoft.com/office/powerpoint/2010/main" val="407691592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0" y="992413"/>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mc:AlternateContent xmlns:mc="http://schemas.openxmlformats.org/markup-compatibility/2006" xmlns:a14="http://schemas.microsoft.com/office/drawing/2010/main">
        <mc:Choice Requires="a14">
          <p:sp>
            <p:nvSpPr>
              <p:cNvPr id="25" name="Rectangle 25">
                <a:extLst>
                  <a:ext uri="{FF2B5EF4-FFF2-40B4-BE49-F238E27FC236}">
                    <a16:creationId xmlns:a16="http://schemas.microsoft.com/office/drawing/2014/main" id="{A06AFCD9-7518-42FE-8691-098FAC78F11A}"/>
                  </a:ext>
                </a:extLst>
              </p:cNvPr>
              <p:cNvSpPr/>
              <p:nvPr/>
            </p:nvSpPr>
            <p:spPr>
              <a:xfrm>
                <a:off x="800100" y="1818927"/>
                <a:ext cx="10791825" cy="2329740"/>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3. </a:t>
                </a:r>
                <a:r>
                  <a:rPr lang="zh-CN" altLang="en-US" b="1" dirty="0">
                    <a:solidFill>
                      <a:schemeClr val="tx1">
                        <a:lumMod val="75000"/>
                        <a:lumOff val="25000"/>
                      </a:schemeClr>
                    </a:solidFill>
                    <a:latin typeface="+mn-ea"/>
                    <a:sym typeface="Arial" panose="020B0604020202020204" pitchFamily="34" charset="0"/>
                  </a:rPr>
                  <a:t>网络上社区结构鲁棒性的定义及优化</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存在的问题：网络整体结构的鲁棒性指标无法反映网络</a:t>
                </a:r>
                <a:r>
                  <a:rPr lang="zh-CN" altLang="en-US" dirty="0">
                    <a:solidFill>
                      <a:srgbClr val="FF0000"/>
                    </a:solidFill>
                    <a:latin typeface="+mn-ea"/>
                    <a:sym typeface="Arial" panose="020B0604020202020204" pitchFamily="34" charset="0"/>
                  </a:rPr>
                  <a:t>内部团簇</a:t>
                </a:r>
                <a:r>
                  <a:rPr lang="zh-CN" altLang="en-US" dirty="0">
                    <a:solidFill>
                      <a:schemeClr val="tx1">
                        <a:lumMod val="75000"/>
                        <a:lumOff val="25000"/>
                      </a:schemeClr>
                    </a:solidFill>
                    <a:latin typeface="+mn-ea"/>
                    <a:sym typeface="Arial" panose="020B0604020202020204" pitchFamily="34" charset="0"/>
                  </a:rPr>
                  <a:t>的受损程度</a:t>
                </a:r>
                <a:endParaRPr lang="en-US" altLang="zh-CN" dirty="0">
                  <a:solidFill>
                    <a:schemeClr val="tx1">
                      <a:lumMod val="75000"/>
                      <a:lumOff val="25000"/>
                    </a:schemeClr>
                  </a:solidFill>
                  <a:latin typeface="+mn-ea"/>
                  <a:sym typeface="Arial" panose="020B0604020202020204" pitchFamily="34" charset="0"/>
                </a:endParaRP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研究思路：</a:t>
                </a: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定义网络社区结构鲁棒性的指标：</a:t>
                </a:r>
                <a14:m>
                  <m:oMath xmlns:m="http://schemas.openxmlformats.org/officeDocument/2006/math">
                    <m:sSub>
                      <m:sSubPr>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𝑅</m:t>
                        </m:r>
                      </m:e>
                      <m:sub>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𝑐𝑜𝑚𝑚𝑢𝑛𝑖𝑡𝑦</m:t>
                        </m:r>
                      </m:sub>
                    </m:sSub>
                    <m:r>
                      <a:rPr lang="en-US" altLang="zh-CN" i="1" smtClean="0">
                        <a:solidFill>
                          <a:schemeClr val="tx1">
                            <a:lumMod val="75000"/>
                            <a:lumOff val="25000"/>
                          </a:schemeClr>
                        </a:solidFill>
                        <a:latin typeface="Cambria Math" panose="02040503050406030204" pitchFamily="18" charset="0"/>
                        <a:sym typeface="Arial" panose="020B0604020202020204" pitchFamily="34" charset="0"/>
                      </a:rPr>
                      <m:t>=</m:t>
                    </m:r>
                    <m:f>
                      <m:fPr>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fPr>
                      <m:num>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1</m:t>
                        </m:r>
                      </m:num>
                      <m:den>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𝑚</m:t>
                        </m:r>
                      </m:den>
                    </m:f>
                    <m:nary>
                      <m:naryPr>
                        <m:chr m:val="∑"/>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naryPr>
                      <m:sub>
                        <m:r>
                          <m:rPr>
                            <m:brk m:alnAt="23"/>
                          </m:rP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𝑙</m:t>
                        </m:r>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=1</m:t>
                        </m:r>
                      </m:sub>
                      <m:sup>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𝑚</m:t>
                        </m:r>
                      </m:sup>
                      <m:e>
                        <m:r>
                          <a:rPr lang="en-US" altLang="zh-CN" i="1">
                            <a:solidFill>
                              <a:schemeClr val="tx1">
                                <a:lumMod val="75000"/>
                                <a:lumOff val="25000"/>
                              </a:schemeClr>
                            </a:solidFill>
                            <a:latin typeface="Cambria Math" panose="02040503050406030204" pitchFamily="18" charset="0"/>
                            <a:sym typeface="Arial" panose="020B0604020202020204" pitchFamily="34" charset="0"/>
                          </a:rPr>
                          <m:t>𝑆𝑖𝑚𝑖𝑙𝑎𝑟𝑖𝑡𝑦</m:t>
                        </m:r>
                        <m:r>
                          <a:rPr lang="en-US" altLang="zh-CN" i="1">
                            <a:solidFill>
                              <a:schemeClr val="tx1">
                                <a:lumMod val="75000"/>
                                <a:lumOff val="25000"/>
                              </a:schemeClr>
                            </a:solidFill>
                            <a:latin typeface="Cambria Math" panose="02040503050406030204" pitchFamily="18" charset="0"/>
                            <a:sym typeface="Arial" panose="020B0604020202020204" pitchFamily="34" charset="0"/>
                          </a:rPr>
                          <m:t>(</m:t>
                        </m:r>
                        <m:sSub>
                          <m:sSubPr>
                            <m:ctrlPr>
                              <a:rPr lang="en-US" altLang="zh-CN" i="1">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i="1">
                                <a:solidFill>
                                  <a:schemeClr val="tx1">
                                    <a:lumMod val="75000"/>
                                    <a:lumOff val="25000"/>
                                  </a:schemeClr>
                                </a:solidFill>
                                <a:latin typeface="Cambria Math" panose="02040503050406030204" pitchFamily="18" charset="0"/>
                                <a:sym typeface="Arial" panose="020B0604020202020204" pitchFamily="34" charset="0"/>
                              </a:rPr>
                              <m:t>𝑙</m:t>
                            </m:r>
                          </m:sub>
                        </m:sSub>
                        <m:r>
                          <a:rPr lang="en-US" altLang="zh-CN" i="1">
                            <a:solidFill>
                              <a:schemeClr val="tx1">
                                <a:lumMod val="75000"/>
                                <a:lumOff val="25000"/>
                              </a:schemeClr>
                            </a:solidFill>
                            <a:latin typeface="Cambria Math" panose="02040503050406030204" pitchFamily="18" charset="0"/>
                            <a:sym typeface="Arial" panose="020B0604020202020204" pitchFamily="34" charset="0"/>
                          </a:rPr>
                          <m:t>, </m:t>
                        </m:r>
                        <m:sSub>
                          <m:sSubPr>
                            <m:ctrlPr>
                              <a:rPr lang="en-US" altLang="zh-CN" i="1">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i="1">
                                <a:solidFill>
                                  <a:schemeClr val="tx1">
                                    <a:lumMod val="75000"/>
                                    <a:lumOff val="25000"/>
                                  </a:schemeClr>
                                </a:solidFill>
                                <a:latin typeface="Cambria Math" panose="02040503050406030204" pitchFamily="18" charset="0"/>
                                <a:sym typeface="Arial" panose="020B0604020202020204" pitchFamily="34" charset="0"/>
                              </a:rPr>
                              <m:t>𝑜𝑟𝑖</m:t>
                            </m:r>
                          </m:sub>
                        </m:sSub>
                        <m:r>
                          <a:rPr lang="en-US" altLang="zh-CN" i="1">
                            <a:solidFill>
                              <a:schemeClr val="tx1">
                                <a:lumMod val="75000"/>
                                <a:lumOff val="25000"/>
                              </a:schemeClr>
                            </a:solidFill>
                            <a:latin typeface="Cambria Math" panose="02040503050406030204" pitchFamily="18" charset="0"/>
                            <a:sym typeface="Arial" panose="020B0604020202020204" pitchFamily="34" charset="0"/>
                          </a:rPr>
                          <m:t>)</m:t>
                        </m:r>
                      </m:e>
                    </m:nary>
                  </m:oMath>
                </a14:m>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结合社区结构的特点，设计针对性的启发式加边策略</a:t>
                </a:r>
                <a:endParaRPr lang="en-US" altLang="zh-CN" dirty="0">
                  <a:solidFill>
                    <a:schemeClr val="tx1">
                      <a:lumMod val="75000"/>
                      <a:lumOff val="25000"/>
                    </a:schemeClr>
                  </a:solidFill>
                  <a:latin typeface="+mn-ea"/>
                  <a:sym typeface="Arial" panose="020B0604020202020204" pitchFamily="34" charset="0"/>
                </a:endParaRPr>
              </a:p>
            </p:txBody>
          </p:sp>
        </mc:Choice>
        <mc:Fallback xmlns="">
          <p:sp>
            <p:nvSpPr>
              <p:cNvPr id="25" name="Rectangle 25">
                <a:extLst>
                  <a:ext uri="{FF2B5EF4-FFF2-40B4-BE49-F238E27FC236}">
                    <a16:creationId xmlns:a16="http://schemas.microsoft.com/office/drawing/2014/main" id="{A06AFCD9-7518-42FE-8691-098FAC78F11A}"/>
                  </a:ext>
                </a:extLst>
              </p:cNvPr>
              <p:cNvSpPr>
                <a:spLocks noRot="1" noChangeAspect="1" noMove="1" noResize="1" noEditPoints="1" noAdjustHandles="1" noChangeArrowheads="1" noChangeShapeType="1" noTextEdit="1"/>
              </p:cNvSpPr>
              <p:nvPr/>
            </p:nvSpPr>
            <p:spPr>
              <a:xfrm>
                <a:off x="800100" y="1818927"/>
                <a:ext cx="10791825" cy="2329740"/>
              </a:xfrm>
              <a:prstGeom prst="rect">
                <a:avLst/>
              </a:prstGeom>
              <a:blipFill>
                <a:blip r:embed="rId3"/>
                <a:stretch>
                  <a:fillRect l="-395" b="-6218"/>
                </a:stretch>
              </a:blipFill>
              <a:ln w="19050">
                <a:solidFill>
                  <a:schemeClr val="accent3"/>
                </a:solidFill>
                <a:prstDash val="dash"/>
              </a:ln>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33F6ED2-E410-26D1-729B-001AF9EBA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908" y="4236480"/>
            <a:ext cx="4238992" cy="2250045"/>
          </a:xfrm>
          <a:prstGeom prst="rect">
            <a:avLst/>
          </a:prstGeom>
        </p:spPr>
      </p:pic>
      <p:pic>
        <p:nvPicPr>
          <p:cNvPr id="8" name="图片 7">
            <a:extLst>
              <a:ext uri="{FF2B5EF4-FFF2-40B4-BE49-F238E27FC236}">
                <a16:creationId xmlns:a16="http://schemas.microsoft.com/office/drawing/2014/main" id="{4E99DF77-EF76-E639-48AF-3768B3E42779}"/>
              </a:ext>
            </a:extLst>
          </p:cNvPr>
          <p:cNvPicPr>
            <a:picLocks noChangeAspect="1"/>
          </p:cNvPicPr>
          <p:nvPr/>
        </p:nvPicPr>
        <p:blipFill>
          <a:blip r:embed="rId5"/>
          <a:stretch>
            <a:fillRect/>
          </a:stretch>
        </p:blipFill>
        <p:spPr>
          <a:xfrm>
            <a:off x="5686241" y="4265055"/>
            <a:ext cx="314325" cy="323850"/>
          </a:xfrm>
          <a:prstGeom prst="rect">
            <a:avLst/>
          </a:prstGeom>
        </p:spPr>
      </p:pic>
      <p:pic>
        <p:nvPicPr>
          <p:cNvPr id="10" name="图片 9">
            <a:extLst>
              <a:ext uri="{FF2B5EF4-FFF2-40B4-BE49-F238E27FC236}">
                <a16:creationId xmlns:a16="http://schemas.microsoft.com/office/drawing/2014/main" id="{5BAFD749-FEB2-0904-3F83-504EAE3D700A}"/>
              </a:ext>
            </a:extLst>
          </p:cNvPr>
          <p:cNvPicPr>
            <a:picLocks noChangeAspect="1"/>
          </p:cNvPicPr>
          <p:nvPr/>
        </p:nvPicPr>
        <p:blipFill>
          <a:blip r:embed="rId5"/>
          <a:stretch>
            <a:fillRect/>
          </a:stretch>
        </p:blipFill>
        <p:spPr>
          <a:xfrm>
            <a:off x="4243387" y="5857875"/>
            <a:ext cx="314325" cy="323850"/>
          </a:xfrm>
          <a:prstGeom prst="rect">
            <a:avLst/>
          </a:prstGeom>
        </p:spPr>
      </p:pic>
      <p:pic>
        <p:nvPicPr>
          <p:cNvPr id="12" name="图片 11">
            <a:extLst>
              <a:ext uri="{FF2B5EF4-FFF2-40B4-BE49-F238E27FC236}">
                <a16:creationId xmlns:a16="http://schemas.microsoft.com/office/drawing/2014/main" id="{51BD2628-DA7E-7CCD-B65F-1FB624A53FF3}"/>
              </a:ext>
            </a:extLst>
          </p:cNvPr>
          <p:cNvPicPr>
            <a:picLocks noChangeAspect="1"/>
          </p:cNvPicPr>
          <p:nvPr/>
        </p:nvPicPr>
        <p:blipFill>
          <a:blip r:embed="rId5"/>
          <a:stretch>
            <a:fillRect/>
          </a:stretch>
        </p:blipFill>
        <p:spPr>
          <a:xfrm>
            <a:off x="7110412" y="6038850"/>
            <a:ext cx="452438" cy="466148"/>
          </a:xfrm>
          <a:prstGeom prst="rect">
            <a:avLst/>
          </a:prstGeom>
        </p:spPr>
      </p:pic>
      <p:sp>
        <p:nvSpPr>
          <p:cNvPr id="13" name="矩形 12">
            <a:extLst>
              <a:ext uri="{FF2B5EF4-FFF2-40B4-BE49-F238E27FC236}">
                <a16:creationId xmlns:a16="http://schemas.microsoft.com/office/drawing/2014/main" id="{8E164E9D-8F26-5E87-4CE2-8AB3277D76C0}"/>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spTree>
    <p:extLst>
      <p:ext uri="{BB962C8B-B14F-4D97-AF65-F5344CB8AC3E}">
        <p14:creationId xmlns:p14="http://schemas.microsoft.com/office/powerpoint/2010/main" val="262160433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6D465B-D175-47FE-8F9A-F974EC8C98A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24-3"/>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3"/>
          </a:solidFill>
          <a:prstDash val="dash"/>
        </a:ln>
      </a:spPr>
      <a:bodyPr wrap="square">
        <a:spAutoFit/>
      </a:bodyPr>
      <a:lstStyle>
        <a:defPPr indent="457200" algn="just">
          <a:lnSpc>
            <a:spcPct val="150000"/>
          </a:lnSpc>
          <a:defRPr dirty="0">
            <a:solidFill>
              <a:schemeClr val="tx1">
                <a:lumMod val="75000"/>
                <a:lumOff val="25000"/>
              </a:schemeClr>
            </a:solidFill>
            <a:latin typeface="+mn-ea"/>
            <a:sym typeface="Arial" panose="020B0604020202020204" pitchFamily="34" charset="0"/>
          </a:defRPr>
        </a:defPPr>
      </a:lst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4469</TotalTime>
  <Words>1176</Words>
  <Application>Microsoft Office PowerPoint</Application>
  <PresentationFormat>宽屏</PresentationFormat>
  <Paragraphs>130</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Adobe 黑体 Std R</vt:lpstr>
      <vt:lpstr>-apple-system</vt:lpstr>
      <vt:lpstr>OPBBJO+FZSSJW--GB1-0</vt:lpstr>
      <vt:lpstr>PingFang SC</vt:lpstr>
      <vt:lpstr>TimesNewRomanPS-ItalicMT</vt:lpstr>
      <vt:lpstr>等线</vt:lpstr>
      <vt:lpstr>楷体</vt:lpstr>
      <vt:lpstr>宋体</vt:lpstr>
      <vt:lpstr>微软雅黑</vt:lpstr>
      <vt:lpstr>Arial</vt:lpstr>
      <vt:lpstr>Calibri</vt:lpstr>
      <vt:lpstr>Cambria Math</vt:lpstr>
      <vt:lpstr>Century Gothic</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QQ1801380800</dc:creator>
  <cp:keywords>MC</cp:keywords>
  <dc:description>欢迎定制PPT-QQ1801380800</dc:description>
  <cp:lastModifiedBy>思敏 汪</cp:lastModifiedBy>
  <cp:revision>100</cp:revision>
  <dcterms:created xsi:type="dcterms:W3CDTF">2017-04-26T10:20:00Z</dcterms:created>
  <dcterms:modified xsi:type="dcterms:W3CDTF">2024-01-17T14:31:49Z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C7D9E583B36341E1B28FED10BC42EA1A</vt:lpwstr>
  </property>
  <property fmtid="{D5CDD505-2E9C-101B-9397-08002B2CF9AE}" pid="3" name="KSOProductBuildVer">
    <vt:lpwstr>2052-11.1.0.11365</vt:lpwstr>
  </property>
</Properties>
</file>