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258" r:id="rId4"/>
    <p:sldId id="259" r:id="rId5"/>
    <p:sldId id="270" r:id="rId6"/>
    <p:sldId id="309" r:id="rId7"/>
    <p:sldId id="261" r:id="rId8"/>
    <p:sldId id="304" r:id="rId9"/>
    <p:sldId id="268" r:id="rId10"/>
    <p:sldId id="305" r:id="rId11"/>
    <p:sldId id="266" r:id="rId12"/>
    <p:sldId id="264" r:id="rId13"/>
    <p:sldId id="301" r:id="rId14"/>
    <p:sldId id="265" r:id="rId15"/>
    <p:sldId id="279" r:id="rId16"/>
    <p:sldId id="307" r:id="rId17"/>
    <p:sldId id="306" r:id="rId18"/>
    <p:sldId id="310" r:id="rId19"/>
    <p:sldId id="278" r:id="rId20"/>
    <p:sldId id="282" r:id="rId21"/>
    <p:sldId id="29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唐 陆驰" initials="唐" lastIdx="1" clrIdx="0">
    <p:extLst>
      <p:ext uri="{19B8F6BF-5375-455C-9EA6-DF929625EA0E}">
        <p15:presenceInfo xmlns:p15="http://schemas.microsoft.com/office/powerpoint/2012/main" userId="140b7b6b6f4d36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966" autoAdjust="0"/>
  </p:normalViewPr>
  <p:slideViewPr>
    <p:cSldViewPr snapToGrid="0">
      <p:cViewPr varScale="1">
        <p:scale>
          <a:sx n="63" d="100"/>
          <a:sy n="63" d="100"/>
        </p:scale>
        <p:origin x="14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5A11F-594C-423E-A161-8A91F9E0EE5B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BFE2B-AE6E-4CB9-947E-33083D9B48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0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FE2B-AE6E-4CB9-947E-33083D9B48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602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在这个连续体之外，是常规束缚态的离散水平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绿色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无法接触到辐射通道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;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原子的束缚电子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负能量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、光纤的导模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在光线以下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和带隙中的缺陷模都是如此。在连续体内部，共振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橙色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;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图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1)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可以发现，局部近似于束缚态，但实际上与扩展波耦合并泄漏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;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它们可以与复频率相关联，</a:t>
                </a:r>
                <a:r>
                  <a:rPr lang="el-GR" altLang="zh-CN" b="1" i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ω</a:t>
                </a:r>
                <a:r>
                  <a:rPr lang="en-US" altLang="zh-CN" b="1" i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= </a:t>
                </a:r>
                <a:r>
                  <a:rPr lang="el-GR" altLang="zh-CN" b="1" i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ω</a:t>
                </a:r>
                <a:r>
                  <a:rPr lang="en-US" altLang="zh-CN" b="1" i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_𝟎−𝒊</a:t>
                </a:r>
                <a:r>
                  <a:rPr lang="el-GR" altLang="zh-CN" b="1" i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γ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，其中实部</a:t>
                </a:r>
                <a:r>
                  <a:rPr lang="el-GR" altLang="zh-CN" b="1" i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ω</a:t>
                </a:r>
                <a:r>
                  <a:rPr lang="en-US" altLang="zh-CN" b="1" i="0">
                    <a:solidFill>
                      <a:schemeClr val="tx1"/>
                    </a:solidFill>
                    <a:latin typeface="Cambria Math" panose="02040503050406030204" pitchFamily="18" charset="0"/>
                    <a:cs typeface="+mn-ea"/>
                    <a:sym typeface="+mn-lt"/>
                  </a:rPr>
                  <a:t>_𝟎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为谐振频率，虚部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γ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为泄漏率。这个复频率被严格地定义为具有出边界条件的波动方程的特征值。除了这些熟悉的波态，还有不太为人所知的</a:t>
                </a:r>
                <a:r>
                  <a:rPr lang="en-US" altLang="zh-CN" b="1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bic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(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红色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)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 ，位于连续体内，但保持完美的局部，没有泄漏，即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γ = 0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。在散射实验中，来自无穷远处的波可以激发共振，导致散射波的相位和振幅在谱线宽度为</a:t>
                </a:r>
                <a:r>
                  <a:rPr lang="en-US" altLang="zh-CN" b="1" dirty="0">
                    <a:solidFill>
                      <a:schemeClr val="tx1"/>
                    </a:solidFill>
                    <a:cs typeface="+mn-ea"/>
                    <a:sym typeface="+mn-lt"/>
                  </a:rPr>
                  <a:t>2γ</a:t>
                </a:r>
                <a:r>
                  <a:rPr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的范围内发生快速变化。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FE2B-AE6E-4CB9-947E-33083D9B48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90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FE2B-AE6E-4CB9-947E-33083D9B48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6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如果我们缺乏用户不喜欢的物品数据，则需要进行预测处理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FE2B-AE6E-4CB9-947E-33083D9B48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12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如果我们缺乏用户不喜欢的物品数据，则需要进行预测处理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FE2B-AE6E-4CB9-947E-33083D9B48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1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FE2B-AE6E-4CB9-947E-33083D9B48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8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BFE2B-AE6E-4CB9-947E-33083D9B48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4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1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5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925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5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8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8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80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84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2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021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2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2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8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3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3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2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0148-589B-4267-8032-9E1B842401C4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929A-66A6-474D-BE0E-3BA2F477FD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4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2022/12/22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仿宋" panose="02010609060101010101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6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5805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84658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87592" y="1859339"/>
            <a:ext cx="9616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>
                <a:solidFill>
                  <a:srgbClr val="1C488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基于正负反馈的</a:t>
            </a:r>
            <a:endParaRPr lang="en-US" altLang="zh-CN" sz="4800" b="1">
              <a:solidFill>
                <a:srgbClr val="1C4885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dist"/>
            <a:r>
              <a:rPr lang="zh-CN" altLang="en-US" sz="4800" b="1">
                <a:solidFill>
                  <a:srgbClr val="1C4885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推荐算法与评价指标研究</a:t>
            </a:r>
            <a:endParaRPr lang="zh-CN" altLang="en-US" sz="4800" b="1" dirty="0">
              <a:solidFill>
                <a:srgbClr val="1C4885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33632" y="4448425"/>
            <a:ext cx="3913204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汇报</a:t>
            </a:r>
            <a:r>
              <a:rPr lang="zh-CN" altLang="en-US" sz="2400" b="1">
                <a:cs typeface="+mn-ea"/>
                <a:sym typeface="+mn-lt"/>
              </a:rPr>
              <a:t>人：吴小莉</a:t>
            </a:r>
            <a:endParaRPr lang="en-US" altLang="zh-CN" sz="24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导    </a:t>
            </a:r>
            <a:r>
              <a:rPr lang="zh-CN" altLang="en-US" sz="2400" b="1">
                <a:cs typeface="+mn-ea"/>
                <a:sym typeface="+mn-lt"/>
              </a:rPr>
              <a:t>师：董强副教授</a:t>
            </a:r>
            <a:endParaRPr lang="en-US" altLang="zh-CN" sz="2400" b="1" dirty="0"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汇报时间：</a:t>
            </a:r>
            <a:r>
              <a:rPr lang="en-US" altLang="zh-CN" sz="2400" b="1" dirty="0">
                <a:cs typeface="+mn-ea"/>
                <a:sym typeface="+mn-lt"/>
              </a:rPr>
              <a:t>2022</a:t>
            </a:r>
            <a:r>
              <a:rPr lang="zh-CN" altLang="en-US" sz="2400" b="1" dirty="0">
                <a:cs typeface="+mn-ea"/>
                <a:sym typeface="+mn-lt"/>
              </a:rPr>
              <a:t>年</a:t>
            </a:r>
            <a:r>
              <a:rPr lang="en-US" altLang="zh-CN" sz="2400" b="1" dirty="0">
                <a:cs typeface="+mn-ea"/>
                <a:sym typeface="+mn-lt"/>
              </a:rPr>
              <a:t>12</a:t>
            </a:r>
            <a:r>
              <a:rPr lang="zh-CN" altLang="en-US" sz="2400" b="1" dirty="0">
                <a:cs typeface="+mn-ea"/>
                <a:sym typeface="+mn-lt"/>
              </a:rPr>
              <a:t>月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195999" y="4101415"/>
            <a:ext cx="180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AFE358E7-584A-8E85-203E-E80718BF41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541752" y="1654099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599938" y="3145044"/>
            <a:ext cx="7277010" cy="923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599938" y="1910188"/>
            <a:ext cx="72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1C4885"/>
                </a:solidFill>
                <a:cs typeface="+mn-ea"/>
                <a:sym typeface="+mn-lt"/>
              </a:rPr>
              <a:t>研究内容及方法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061362-F9DD-E798-C94B-04A60C256D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4B611D1-77A2-BC97-D8C2-3E250E01E18A}"/>
              </a:ext>
            </a:extLst>
          </p:cNvPr>
          <p:cNvSpPr/>
          <p:nvPr/>
        </p:nvSpPr>
        <p:spPr>
          <a:xfrm>
            <a:off x="1541752" y="3625085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0E75925-1055-74EC-484A-62A2B6AA7371}"/>
              </a:ext>
            </a:extLst>
          </p:cNvPr>
          <p:cNvCxnSpPr/>
          <p:nvPr/>
        </p:nvCxnSpPr>
        <p:spPr>
          <a:xfrm>
            <a:off x="3599938" y="5116030"/>
            <a:ext cx="7277010" cy="923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A61B696-F1D3-7A51-D444-7231F922EB4B}"/>
              </a:ext>
            </a:extLst>
          </p:cNvPr>
          <p:cNvSpPr txBox="1"/>
          <p:nvPr/>
        </p:nvSpPr>
        <p:spPr>
          <a:xfrm>
            <a:off x="3599938" y="3881174"/>
            <a:ext cx="72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1C4885"/>
                </a:solidFill>
                <a:cs typeface="+mn-ea"/>
                <a:sym typeface="+mn-lt"/>
              </a:rPr>
              <a:t>现有研究结果</a:t>
            </a:r>
          </a:p>
        </p:txBody>
      </p:sp>
    </p:spTree>
    <p:extLst>
      <p:ext uri="{BB962C8B-B14F-4D97-AF65-F5344CB8AC3E}">
        <p14:creationId xmlns:p14="http://schemas.microsoft.com/office/powerpoint/2010/main" val="101502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5338" y="511715"/>
            <a:ext cx="2904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研究内容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F193432-06DF-5850-3D51-21E68B28FC9F}"/>
              </a:ext>
            </a:extLst>
          </p:cNvPr>
          <p:cNvSpPr txBox="1"/>
          <p:nvPr/>
        </p:nvSpPr>
        <p:spPr>
          <a:xfrm>
            <a:off x="1051140" y="1181523"/>
            <a:ext cx="710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研究内容</a:t>
            </a:r>
            <a:r>
              <a:rPr lang="en-US" altLang="zh-CN" sz="2400"/>
              <a:t>1</a:t>
            </a:r>
            <a:r>
              <a:rPr lang="zh-CN" altLang="en-US" sz="2400"/>
              <a:t>：综合利用负面评级的个性化推荐算法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CEEE91-F994-18A4-5948-D3E08F7FB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3A3CAD2-71DC-CE55-0E5B-4554D6D5DB28}"/>
              </a:ext>
            </a:extLst>
          </p:cNvPr>
          <p:cNvSpPr txBox="1"/>
          <p:nvPr/>
        </p:nvSpPr>
        <p:spPr>
          <a:xfrm>
            <a:off x="1051140" y="2328090"/>
            <a:ext cx="710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研究内容</a:t>
            </a:r>
            <a:r>
              <a:rPr lang="en-US" altLang="zh-CN" sz="2400"/>
              <a:t>2</a:t>
            </a:r>
            <a:r>
              <a:rPr lang="zh-CN" altLang="en-US" sz="2400"/>
              <a:t>：推荐系统负采样算法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32D659-0063-2310-AE21-8CC4321C71E5}"/>
              </a:ext>
            </a:extLst>
          </p:cNvPr>
          <p:cNvSpPr txBox="1"/>
          <p:nvPr/>
        </p:nvSpPr>
        <p:spPr>
          <a:xfrm>
            <a:off x="1051140" y="3474657"/>
            <a:ext cx="803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研究内容</a:t>
            </a:r>
            <a:r>
              <a:rPr lang="en-US" altLang="zh-CN" sz="2400"/>
              <a:t>3</a:t>
            </a:r>
            <a:r>
              <a:rPr lang="zh-CN" altLang="en-US" sz="2400"/>
              <a:t>：针对负样本出现在推荐列表情绪效应评价指标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028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DB79E8F-3D34-C8D9-0E44-B6A688FDECA2}"/>
              </a:ext>
            </a:extLst>
          </p:cNvPr>
          <p:cNvSpPr txBox="1"/>
          <p:nvPr/>
        </p:nvSpPr>
        <p:spPr>
          <a:xfrm>
            <a:off x="365338" y="511715"/>
            <a:ext cx="2904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研究方法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87E73C-F276-F0D3-C7DB-0EAE11087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FA2D70-4ACF-E56A-664F-CBA7C7C6465D}"/>
              </a:ext>
            </a:extLst>
          </p:cNvPr>
          <p:cNvSpPr txBox="1"/>
          <p:nvPr/>
        </p:nvSpPr>
        <p:spPr>
          <a:xfrm>
            <a:off x="1038948" y="1098346"/>
            <a:ext cx="710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基于物质扩散算法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8258A1-AC85-95FB-4F72-592FCDEC5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8" y="1623422"/>
            <a:ext cx="9111201" cy="40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5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0753" y="514202"/>
            <a:ext cx="363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imes New Roman"/>
                <a:ea typeface="宋体"/>
                <a:cs typeface="+mn-ea"/>
                <a:sym typeface="+mn-lt"/>
              </a:rPr>
              <a:t>研究方法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96411" y="459690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D96DA27F-673A-C8F0-8432-232BCFE25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B221CB-9E3E-E732-DEA9-78CB448F08FC}"/>
              </a:ext>
            </a:extLst>
          </p:cNvPr>
          <p:cNvSpPr txBox="1"/>
          <p:nvPr/>
        </p:nvSpPr>
        <p:spPr>
          <a:xfrm>
            <a:off x="831694" y="1124807"/>
            <a:ext cx="7105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推荐系统负采样：基于</a:t>
            </a:r>
            <a:r>
              <a:rPr lang="en-US" altLang="zh-CN" sz="2400"/>
              <a:t>P3</a:t>
            </a:r>
            <a:r>
              <a:rPr lang="zh-CN" altLang="en-US" sz="2400"/>
              <a:t>算法和</a:t>
            </a:r>
            <a:r>
              <a:rPr lang="en-US" altLang="zh-CN" sz="2400"/>
              <a:t>RP3</a:t>
            </a:r>
            <a:r>
              <a:rPr lang="zh-CN" altLang="en-US" sz="2400"/>
              <a:t>算法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50EE9C-1D46-B4A5-7DAE-A5C0E667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9" y="1923097"/>
            <a:ext cx="6382143" cy="14869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2034343-BAD7-52A0-77F3-1BFAC091F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62" y="3932682"/>
            <a:ext cx="7248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0806" y="499683"/>
            <a:ext cx="8786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负样本在推荐算法中的应用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----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推荐用户喜欢的物品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1720433-FB23-4EA5-534E-C7E68038A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1D21887-A868-6B72-0A91-56DD22AF486F}"/>
              </a:ext>
            </a:extLst>
          </p:cNvPr>
          <p:cNvSpPr txBox="1"/>
          <p:nvPr/>
        </p:nvSpPr>
        <p:spPr>
          <a:xfrm>
            <a:off x="796412" y="1329179"/>
            <a:ext cx="8786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初始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考虑方向是协同过滤</a:t>
            </a:r>
            <a:r>
              <a:rPr lang="zh-CN" altLang="en-US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，采用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P3</a:t>
            </a:r>
            <a:r>
              <a:rPr lang="zh-CN" altLang="en-US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相似度求取用户相似度，推荐得分进行加权处理</a:t>
            </a: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C111D5-D8BC-50E4-2D29-F52F47592F93}"/>
                  </a:ext>
                </a:extLst>
              </p:cNvPr>
              <p:cNvSpPr txBox="1"/>
              <p:nvPr/>
            </p:nvSpPr>
            <p:spPr>
              <a:xfrm>
                <a:off x="796412" y="2399908"/>
                <a:ext cx="6823588" cy="2889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普通的协同过滤算法推荐得分公式为</a:t>
                </a:r>
                <a:r>
                  <a:rPr lang="zh-CN" altLang="en-US" sz="2400" kern="10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𝑠𝑖𝑚</m:t>
                      </m:r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𝑣𝑖</m:t>
                          </m:r>
                        </m:sub>
                      </m:sSub>
                    </m:oMath>
                  </m:oMathPara>
                </a14:m>
                <a:endParaRPr lang="en-US" altLang="zh-CN" sz="2400"/>
              </a:p>
              <a:p>
                <a:r>
                  <a:rPr lang="en-US" altLang="zh-CN" sz="2400" kern="100">
                    <a:effectLst/>
                    <a:latin typeface="楷体" panose="02010609060101010101" pitchFamily="49" charset="-122"/>
                    <a:ea typeface="宋体" panose="02010600030101010101" pitchFamily="2" charset="-122"/>
                  </a:rPr>
                  <a:t>P3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</a:rPr>
                  <a:t>算法的推荐得分公式为：</a:t>
                </a:r>
                <a:endParaRPr lang="en-US" altLang="zh-CN" sz="2400" kern="10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P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altLang="zh-CN" sz="2400" i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score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𝑢𝑗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𝑣𝑖</m:t>
                          </m:r>
                        </m:sub>
                      </m:sSub>
                    </m:oMath>
                  </m:oMathPara>
                </a14:m>
                <a:endParaRPr lang="zh-CN" alt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C111D5-D8BC-50E4-2D29-F52F4759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12" y="2399908"/>
                <a:ext cx="6823588" cy="2889124"/>
              </a:xfrm>
              <a:prstGeom prst="rect">
                <a:avLst/>
              </a:prstGeom>
              <a:blipFill>
                <a:blip r:embed="rId3"/>
                <a:stretch>
                  <a:fillRect l="-1430" t="-2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07483D3-ED5D-3277-EA79-D76750461181}"/>
                  </a:ext>
                </a:extLst>
              </p:cNvPr>
              <p:cNvSpPr txBox="1"/>
              <p:nvPr/>
            </p:nvSpPr>
            <p:spPr>
              <a:xfrm>
                <a:off x="7620000" y="3429000"/>
                <a:ext cx="6823588" cy="696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P3</a:t>
                </a:r>
                <a:r>
                  <a:rPr lang="zh-CN" altLang="en-US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相似度：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𝑢𝑗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07483D3-ED5D-3277-EA79-D7675046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429000"/>
                <a:ext cx="6823588" cy="696537"/>
              </a:xfrm>
              <a:prstGeom prst="rect">
                <a:avLst/>
              </a:prstGeom>
              <a:blipFill>
                <a:blip r:embed="rId4"/>
                <a:stretch>
                  <a:fillRect l="-1340" t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50DDE82F-A27D-0F28-692C-1D543F906D16}"/>
              </a:ext>
            </a:extLst>
          </p:cNvPr>
          <p:cNvSpPr/>
          <p:nvPr/>
        </p:nvSpPr>
        <p:spPr>
          <a:xfrm>
            <a:off x="6510528" y="3535680"/>
            <a:ext cx="975360" cy="40233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B95021-F182-F8FD-9B01-A01E5A47D9AE}"/>
              </a:ext>
            </a:extLst>
          </p:cNvPr>
          <p:cNvSpPr txBox="1"/>
          <p:nvPr/>
        </p:nvSpPr>
        <p:spPr>
          <a:xfrm>
            <a:off x="365768" y="5256295"/>
            <a:ext cx="11679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在实验中，将正面评级和负面评级的信息量</a:t>
            </a:r>
            <a:r>
              <a:rPr lang="zh-CN" altLang="en-US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先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在相似度阶段进行融合： </a:t>
            </a:r>
            <a:endParaRPr lang="zh-CN" altLang="zh-CN" sz="18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userSims_aggregation = userSims_P3 + beta * userSim_P3_N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beta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属于可调节的超参数。</a:t>
            </a:r>
          </a:p>
          <a:p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然后在推荐</a:t>
            </a:r>
            <a:r>
              <a:rPr lang="zh-CN" altLang="en-US" sz="2400" kern="100">
                <a:ea typeface="楷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分计算阶段再对对相似度加权求和，权重分别为：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2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94296" y="535378"/>
            <a:ext cx="9177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负样本在推荐算法中的应用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---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推荐用户不喜欢的物品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1720433-FB23-4EA5-534E-C7E68038A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4A1114-F705-9A3E-65A0-6A398B6B72D7}"/>
                  </a:ext>
                </a:extLst>
              </p:cNvPr>
              <p:cNvSpPr txBox="1"/>
              <p:nvPr/>
            </p:nvSpPr>
            <p:spPr>
              <a:xfrm>
                <a:off x="914400" y="1329179"/>
                <a:ext cx="6096000" cy="1788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改进相似度指标</a:t>
                </a:r>
                <a:r>
                  <a:rPr lang="zh-CN" altLang="en-US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(−</m:t>
                      </m:r>
                      <m:func>
                        <m:func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𝑘𝑣</m:t>
                          </m:r>
                        </m:e>
                      </m:func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))∗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𝑢𝑗</m:t>
                          </m:r>
                        </m:sub>
                      </m:sSub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𝑣𝑗</m:t>
                          </m:r>
                        </m:sub>
                      </m:sSub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  <m:r>
                                <a:rPr lang="en-US" altLang="zh-CN" sz="24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(1+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𝑘𝑗</m:t>
                              </m:r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zh-CN" alt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44A1114-F705-9A3E-65A0-6A398B6B7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29179"/>
                <a:ext cx="6096000" cy="1788695"/>
              </a:xfrm>
              <a:prstGeom prst="rect">
                <a:avLst/>
              </a:prstGeom>
              <a:blipFill>
                <a:blip r:embed="rId3"/>
                <a:stretch>
                  <a:fillRect l="-1500" t="-3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B469C8-AB77-B504-BCA9-6FB68E5C16E9}"/>
                  </a:ext>
                </a:extLst>
              </p:cNvPr>
              <p:cNvSpPr txBox="1"/>
              <p:nvPr/>
            </p:nvSpPr>
            <p:spPr>
              <a:xfrm>
                <a:off x="914400" y="3287581"/>
                <a:ext cx="6096000" cy="3375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评测指标</a:t>
                </a:r>
                <a:r>
                  <a:rPr lang="zh-CN" altLang="en-US" sz="24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针对每个用户的：</a:t>
                </a:r>
              </a:p>
              <a:p>
                <a:pPr marL="228600" indent="2667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400" kern="10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针对系统的：</a:t>
                </a:r>
              </a:p>
              <a:p>
                <a:pPr marL="228600" indent="2667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zh-CN" sz="24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𝑙𝑖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  <m:e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</m:e>
                      </m:nary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𝑝𝑜</m:t>
                          </m:r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24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kern="10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240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6B469C8-AB77-B504-BCA9-6FB68E5C1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287581"/>
                <a:ext cx="6096000" cy="3375796"/>
              </a:xfrm>
              <a:prstGeom prst="rect">
                <a:avLst/>
              </a:prstGeom>
              <a:blipFill>
                <a:blip r:embed="rId4"/>
                <a:stretch>
                  <a:fillRect l="-1500" t="-1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95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15462" y="428615"/>
            <a:ext cx="509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推荐算法中的负采样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1720433-FB23-4EA5-534E-C7E68038A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D4DEA3-00CC-76E5-F6C6-BBE5BC1EB9D9}"/>
              </a:ext>
            </a:extLst>
          </p:cNvPr>
          <p:cNvSpPr txBox="1"/>
          <p:nvPr/>
        </p:nvSpPr>
        <p:spPr>
          <a:xfrm>
            <a:off x="975360" y="1144514"/>
            <a:ext cx="7473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目前考虑方向的是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P3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算法和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RP3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lang="zh-CN" altLang="en-US" sz="2400" kern="100">
                <a:ea typeface="楷体" panose="02010609060101010101" pitchFamily="49" charset="-122"/>
                <a:cs typeface="Times New Roman" panose="02020603050405020304" pitchFamily="18" charset="0"/>
              </a:rPr>
              <a:t>推荐列表的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博弈</a:t>
            </a:r>
            <a:endParaRPr lang="zh-CN" altLang="en-US" sz="2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022825-B0B2-3ED7-3434-C7744BD520B1}"/>
              </a:ext>
            </a:extLst>
          </p:cNvPr>
          <p:cNvSpPr txBox="1"/>
          <p:nvPr/>
        </p:nvSpPr>
        <p:spPr>
          <a:xfrm>
            <a:off x="633984" y="2034046"/>
            <a:ext cx="103997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en-US" altLang="zh-CN" sz="2400" kern="100">
                <a:effectLst/>
                <a:latin typeface="楷体" panose="02010609060101010101" pitchFamily="49" charset="-122"/>
                <a:ea typeface="宋体" panose="02010600030101010101" pitchFamily="2" charset="-122"/>
              </a:rPr>
              <a:t>RP3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算法相对于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P3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算法来说，增加了物品流行度的考虑，提升了算法的准确性。那么比较这两个算法，被推荐位置相对后移的物品会被纳入用户不喜欢物品的考虑，目前提出了位置偏差函数的思想：</a:t>
            </a:r>
            <a:endParaRPr lang="en-US" altLang="zh-CN" sz="2400" kern="10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304800" algn="just"/>
            <a:r>
              <a:rPr lang="en-US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pos_gap = (pos_id_2 - pos_id_1) / (pos_id_2 + 1)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其中，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pos_id_2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是物品在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RP3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算法</a:t>
            </a:r>
            <a:r>
              <a:rPr lang="zh-CN" altLang="en-US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用户推荐列表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中的位置编号，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pos_id_1</a:t>
            </a:r>
            <a:r>
              <a:rPr lang="zh-CN" altLang="en-US" sz="2400" kern="100">
                <a:latin typeface="Times New Roman" panose="02020603050405020304" pitchFamily="18" charset="0"/>
                <a:ea typeface="楷体" panose="02010609060101010101" pitchFamily="49" charset="-122"/>
              </a:rPr>
              <a:t>是同一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物品在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P3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算法中</a:t>
            </a:r>
            <a:r>
              <a:rPr lang="zh-CN" altLang="en-US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同一用户推荐列表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的位置编号。</a:t>
            </a:r>
            <a:endParaRPr lang="en-US" altLang="zh-CN" sz="2400" kern="100">
              <a:effectLst/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/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值越大，说明位置波动越大 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趋近于</a:t>
            </a:r>
            <a:r>
              <a:rPr lang="en-US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1)</a:t>
            </a:r>
            <a:r>
              <a:rPr lang="zh-CN" altLang="zh-CN" sz="2400" kern="10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，被负采样概率越大。</a:t>
            </a:r>
            <a:endParaRPr lang="zh-CN" altLang="zh-CN" sz="2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670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6413" y="566227"/>
            <a:ext cx="5099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评价指标讨论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31720433-FB23-4EA5-534E-C7E68038AD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010473-6183-8CEC-31BE-FE2715DD56F7}"/>
              </a:ext>
            </a:extLst>
          </p:cNvPr>
          <p:cNvSpPr txBox="1"/>
          <p:nvPr/>
        </p:nvSpPr>
        <p:spPr>
          <a:xfrm>
            <a:off x="767810" y="1786788"/>
            <a:ext cx="100462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现目前多数指标属于客观描述推荐系统所带来的交互效应，但是未关注用户的情绪效应</a:t>
            </a:r>
            <a:endParaRPr lang="en-US" altLang="zh-CN" sz="2400" kern="100"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比如：在一个用户推荐列表中，对应推荐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的用户喜欢的对象，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的用户不喜欢的对象，和推荐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的用户喜欢的对象，</a:t>
            </a:r>
            <a:r>
              <a:rPr lang="en-US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50%</a:t>
            </a:r>
            <a:r>
              <a:rPr lang="zh-CN" altLang="zh-CN" sz="2400" kern="10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的用户不知道的对象，对于用户而言，所产生的情绪价值以及对推荐系统的信任度是不一样的。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2142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03122" y="449825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3945487" y="3911756"/>
            <a:ext cx="7277010" cy="923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945487" y="2676900"/>
            <a:ext cx="72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1C4885"/>
                </a:solidFill>
                <a:cs typeface="+mn-ea"/>
                <a:sym typeface="+mn-lt"/>
              </a:rPr>
              <a:t>时间安排及规划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5516BAB-5B5C-D51A-AEA3-9BF807546B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85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15073" y="5158845"/>
            <a:ext cx="3587212" cy="917032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修改论文，完成定稿</a:t>
            </a:r>
          </a:p>
        </p:txBody>
      </p:sp>
      <p:sp>
        <p:nvSpPr>
          <p:cNvPr id="3" name="矩形 2"/>
          <p:cNvSpPr/>
          <p:nvPr/>
        </p:nvSpPr>
        <p:spPr>
          <a:xfrm>
            <a:off x="7402269" y="1366302"/>
            <a:ext cx="3567583" cy="1013117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设计方案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，进行实验验证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928" y="5428070"/>
            <a:ext cx="3627253" cy="916075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整理结果，完成初稿。</a:t>
            </a:r>
          </a:p>
        </p:txBody>
      </p:sp>
      <p:sp>
        <p:nvSpPr>
          <p:cNvPr id="5" name="矩形 4"/>
          <p:cNvSpPr/>
          <p:nvPr/>
        </p:nvSpPr>
        <p:spPr>
          <a:xfrm>
            <a:off x="794459" y="1872861"/>
            <a:ext cx="3423227" cy="874237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文献调研，收集资料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5836208" y="1711234"/>
            <a:ext cx="0" cy="450708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5652956" y="1488758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18968" y="6218315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52956" y="2454829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668582" y="4991207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40766" y="1265871"/>
            <a:ext cx="3756298" cy="711385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cs typeface="+mn-ea"/>
                <a:sym typeface="+mn-lt"/>
              </a:rPr>
              <a:t>2023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 dirty="0">
                <a:cs typeface="+mn-ea"/>
                <a:sym typeface="+mn-lt"/>
              </a:rPr>
              <a:t>1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r>
              <a:rPr lang="en-US" altLang="zh-CN" sz="2400" b="1">
                <a:cs typeface="+mn-ea"/>
                <a:sym typeface="+mn-lt"/>
              </a:rPr>
              <a:t>——2023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 dirty="0">
                <a:cs typeface="+mn-ea"/>
                <a:sym typeface="+mn-lt"/>
              </a:rPr>
              <a:t>3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620451" y="4803153"/>
            <a:ext cx="3771244" cy="711385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cs typeface="+mn-ea"/>
                <a:sym typeface="+mn-lt"/>
              </a:rPr>
              <a:t>2024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 dirty="0">
                <a:cs typeface="+mn-ea"/>
                <a:sym typeface="+mn-lt"/>
              </a:rPr>
              <a:t>1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r>
              <a:rPr lang="en-US" altLang="zh-CN" sz="2400" b="1">
                <a:cs typeface="+mn-ea"/>
                <a:sym typeface="+mn-lt"/>
              </a:rPr>
              <a:t>——2024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>
                <a:cs typeface="+mn-ea"/>
                <a:sym typeface="+mn-lt"/>
              </a:rPr>
              <a:t>3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3" name="任意多边形 12"/>
          <p:cNvSpPr/>
          <p:nvPr/>
        </p:nvSpPr>
        <p:spPr>
          <a:xfrm rot="10800000" flipV="1">
            <a:off x="7219825" y="2312067"/>
            <a:ext cx="3762834" cy="695895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cs typeface="+mn-ea"/>
                <a:sym typeface="+mn-lt"/>
              </a:rPr>
              <a:t>2023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 dirty="0">
                <a:cs typeface="+mn-ea"/>
                <a:sym typeface="+mn-lt"/>
              </a:rPr>
              <a:t>4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r>
              <a:rPr lang="en-US" altLang="zh-CN" sz="2400" b="1" dirty="0">
                <a:cs typeface="+mn-ea"/>
                <a:sym typeface="+mn-lt"/>
              </a:rPr>
              <a:t>——</a:t>
            </a:r>
            <a:r>
              <a:rPr lang="en-US" altLang="zh-CN" sz="2400" b="1">
                <a:cs typeface="+mn-ea"/>
                <a:sym typeface="+mn-lt"/>
              </a:rPr>
              <a:t>2023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>
                <a:cs typeface="+mn-ea"/>
                <a:sym typeface="+mn-lt"/>
              </a:rPr>
              <a:t>8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14" name="任意多边形 13"/>
          <p:cNvSpPr/>
          <p:nvPr/>
        </p:nvSpPr>
        <p:spPr>
          <a:xfrm rot="10800000" flipV="1">
            <a:off x="7219825" y="5996197"/>
            <a:ext cx="3782460" cy="695895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cs typeface="+mn-ea"/>
                <a:sym typeface="+mn-lt"/>
              </a:rPr>
              <a:t>2024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>
                <a:cs typeface="+mn-ea"/>
                <a:sym typeface="+mn-lt"/>
              </a:rPr>
              <a:t>4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r>
              <a:rPr lang="en-US" altLang="zh-CN" sz="2400" b="1" dirty="0">
                <a:cs typeface="+mn-ea"/>
                <a:sym typeface="+mn-lt"/>
              </a:rPr>
              <a:t>——</a:t>
            </a:r>
            <a:r>
              <a:rPr lang="en-US" altLang="zh-CN" sz="2400" b="1">
                <a:cs typeface="+mn-ea"/>
                <a:sym typeface="+mn-lt"/>
              </a:rPr>
              <a:t>2024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 dirty="0">
                <a:cs typeface="+mn-ea"/>
                <a:sym typeface="+mn-lt"/>
              </a:rPr>
              <a:t>6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endParaRPr lang="zh-CN" altLang="en-US" sz="2400" b="1" dirty="0">
              <a:cs typeface="+mn-ea"/>
              <a:sym typeface="+mn-lt"/>
            </a:endParaRPr>
          </a:p>
        </p:txBody>
      </p:sp>
      <p:cxnSp>
        <p:nvCxnSpPr>
          <p:cNvPr id="15" name="直接连接符 14"/>
          <p:cNvCxnSpPr>
            <a:endCxn id="7" idx="2"/>
          </p:cNvCxnSpPr>
          <p:nvPr/>
        </p:nvCxnSpPr>
        <p:spPr>
          <a:xfrm>
            <a:off x="4441014" y="1641158"/>
            <a:ext cx="1211942" cy="0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6026751" y="2652396"/>
            <a:ext cx="1166222" cy="1523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090900" y="6328906"/>
            <a:ext cx="1166222" cy="1523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2"/>
          </p:cNvCxnSpPr>
          <p:nvPr/>
        </p:nvCxnSpPr>
        <p:spPr>
          <a:xfrm flipV="1">
            <a:off x="4475508" y="5143607"/>
            <a:ext cx="1193074" cy="1523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904648" y="409927"/>
            <a:ext cx="1686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时间安排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04650" y="840662"/>
            <a:ext cx="1686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schedules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65AFAB2-6757-BBDF-6566-C5E3CA1E7C65}"/>
              </a:ext>
            </a:extLst>
          </p:cNvPr>
          <p:cNvSpPr/>
          <p:nvPr/>
        </p:nvSpPr>
        <p:spPr>
          <a:xfrm>
            <a:off x="5669675" y="3570618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C48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4A7C0AE-8725-EFE2-F724-5B58B11FE055}"/>
              </a:ext>
            </a:extLst>
          </p:cNvPr>
          <p:cNvCxnSpPr/>
          <p:nvPr/>
        </p:nvCxnSpPr>
        <p:spPr>
          <a:xfrm flipV="1">
            <a:off x="6026751" y="3681829"/>
            <a:ext cx="1193074" cy="15239"/>
          </a:xfrm>
          <a:prstGeom prst="line">
            <a:avLst/>
          </a:prstGeom>
          <a:ln w="25400">
            <a:solidFill>
              <a:srgbClr val="1C488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任意多边形 12">
            <a:extLst>
              <a:ext uri="{FF2B5EF4-FFF2-40B4-BE49-F238E27FC236}">
                <a16:creationId xmlns:a16="http://schemas.microsoft.com/office/drawing/2014/main" id="{6A75B975-B1D5-404A-8CB1-C2EB25937E47}"/>
              </a:ext>
            </a:extLst>
          </p:cNvPr>
          <p:cNvSpPr/>
          <p:nvPr/>
        </p:nvSpPr>
        <p:spPr>
          <a:xfrm rot="10800000" flipV="1">
            <a:off x="7219825" y="3341500"/>
            <a:ext cx="3984620" cy="695896"/>
          </a:xfrm>
          <a:custGeom>
            <a:avLst/>
            <a:gdLst>
              <a:gd name="connsiteX0" fmla="*/ 74992 w 2264230"/>
              <a:gd name="connsiteY0" fmla="*/ 0 h 449943"/>
              <a:gd name="connsiteX1" fmla="*/ 2087637 w 2264230"/>
              <a:gd name="connsiteY1" fmla="*/ 0 h 449943"/>
              <a:gd name="connsiteX2" fmla="*/ 2162629 w 2264230"/>
              <a:gd name="connsiteY2" fmla="*/ 74992 h 449943"/>
              <a:gd name="connsiteX3" fmla="*/ 2162629 w 2264230"/>
              <a:gd name="connsiteY3" fmla="*/ 166043 h 449943"/>
              <a:gd name="connsiteX4" fmla="*/ 2264230 w 2264230"/>
              <a:gd name="connsiteY4" fmla="*/ 224971 h 449943"/>
              <a:gd name="connsiteX5" fmla="*/ 2162629 w 2264230"/>
              <a:gd name="connsiteY5" fmla="*/ 283900 h 449943"/>
              <a:gd name="connsiteX6" fmla="*/ 2162629 w 2264230"/>
              <a:gd name="connsiteY6" fmla="*/ 374951 h 449943"/>
              <a:gd name="connsiteX7" fmla="*/ 2087637 w 2264230"/>
              <a:gd name="connsiteY7" fmla="*/ 449943 h 449943"/>
              <a:gd name="connsiteX8" fmla="*/ 74992 w 2264230"/>
              <a:gd name="connsiteY8" fmla="*/ 449943 h 449943"/>
              <a:gd name="connsiteX9" fmla="*/ 0 w 2264230"/>
              <a:gd name="connsiteY9" fmla="*/ 374951 h 449943"/>
              <a:gd name="connsiteX10" fmla="*/ 0 w 2264230"/>
              <a:gd name="connsiteY10" fmla="*/ 74992 h 449943"/>
              <a:gd name="connsiteX11" fmla="*/ 74992 w 2264230"/>
              <a:gd name="connsiteY11" fmla="*/ 0 h 44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4230" h="449943">
                <a:moveTo>
                  <a:pt x="74992" y="0"/>
                </a:moveTo>
                <a:lnTo>
                  <a:pt x="2087637" y="0"/>
                </a:lnTo>
                <a:cubicBezTo>
                  <a:pt x="2129054" y="0"/>
                  <a:pt x="2162629" y="33575"/>
                  <a:pt x="2162629" y="74992"/>
                </a:cubicBezTo>
                <a:lnTo>
                  <a:pt x="2162629" y="166043"/>
                </a:lnTo>
                <a:lnTo>
                  <a:pt x="2264230" y="224971"/>
                </a:lnTo>
                <a:lnTo>
                  <a:pt x="2162629" y="283900"/>
                </a:lnTo>
                <a:lnTo>
                  <a:pt x="2162629" y="374951"/>
                </a:lnTo>
                <a:cubicBezTo>
                  <a:pt x="2162629" y="416368"/>
                  <a:pt x="2129054" y="449943"/>
                  <a:pt x="2087637" y="449943"/>
                </a:cubicBezTo>
                <a:lnTo>
                  <a:pt x="74992" y="449943"/>
                </a:lnTo>
                <a:cubicBezTo>
                  <a:pt x="33575" y="449943"/>
                  <a:pt x="0" y="416368"/>
                  <a:pt x="0" y="374951"/>
                </a:cubicBezTo>
                <a:lnTo>
                  <a:pt x="0" y="74992"/>
                </a:lnTo>
                <a:cubicBezTo>
                  <a:pt x="0" y="33575"/>
                  <a:pt x="33575" y="0"/>
                  <a:pt x="74992" y="0"/>
                </a:cubicBezTo>
                <a:close/>
              </a:path>
            </a:pathLst>
          </a:cu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cs typeface="+mn-ea"/>
                <a:sym typeface="+mn-lt"/>
              </a:rPr>
              <a:t>2023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 dirty="0">
                <a:cs typeface="+mn-ea"/>
                <a:sym typeface="+mn-lt"/>
              </a:rPr>
              <a:t>8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r>
              <a:rPr lang="en-US" altLang="zh-CN" sz="2400" b="1" dirty="0">
                <a:cs typeface="+mn-ea"/>
                <a:sym typeface="+mn-lt"/>
              </a:rPr>
              <a:t>——</a:t>
            </a:r>
            <a:r>
              <a:rPr lang="en-US" altLang="zh-CN" sz="2400" b="1">
                <a:cs typeface="+mn-ea"/>
                <a:sym typeface="+mn-lt"/>
              </a:rPr>
              <a:t>2023</a:t>
            </a:r>
            <a:r>
              <a:rPr lang="zh-CN" altLang="en-US" sz="2400" b="1">
                <a:cs typeface="+mn-ea"/>
                <a:sym typeface="+mn-lt"/>
              </a:rPr>
              <a:t>年</a:t>
            </a:r>
            <a:r>
              <a:rPr lang="en-US" altLang="zh-CN" sz="2400" b="1">
                <a:cs typeface="+mn-ea"/>
                <a:sym typeface="+mn-lt"/>
              </a:rPr>
              <a:t>1</a:t>
            </a:r>
            <a:r>
              <a:rPr lang="en-US" altLang="zh-CN" sz="2400" b="1" dirty="0">
                <a:cs typeface="+mn-ea"/>
                <a:sym typeface="+mn-lt"/>
              </a:rPr>
              <a:t>2</a:t>
            </a:r>
            <a:r>
              <a:rPr lang="zh-CN" altLang="en-US" sz="2400" b="1">
                <a:cs typeface="+mn-ea"/>
                <a:sym typeface="+mn-lt"/>
              </a:rPr>
              <a:t>月</a:t>
            </a:r>
            <a:endParaRPr lang="zh-CN" altLang="en-US" sz="2400" b="1" dirty="0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395F1BC-2D80-3424-B50D-95EE912F0C24}"/>
              </a:ext>
            </a:extLst>
          </p:cNvPr>
          <p:cNvSpPr/>
          <p:nvPr/>
        </p:nvSpPr>
        <p:spPr>
          <a:xfrm>
            <a:off x="7434702" y="4037396"/>
            <a:ext cx="3567583" cy="858446"/>
          </a:xfrm>
          <a:prstGeom prst="rect">
            <a:avLst/>
          </a:prstGeom>
          <a:solidFill>
            <a:srgbClr val="EDE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完善方案，整理数据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3C7F997-4629-AB51-46C3-D43866F34F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3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988709" y="5737122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5804" y="294968"/>
            <a:ext cx="3957485" cy="825909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13513" y="4552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08282" y="1533116"/>
            <a:ext cx="2325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1C4885"/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08283" y="1152768"/>
            <a:ext cx="2325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1C4885"/>
                </a:solidFill>
                <a:cs typeface="+mn-ea"/>
                <a:sym typeface="+mn-lt"/>
              </a:rPr>
              <a:t>CONTENT</a:t>
            </a:r>
            <a:endParaRPr lang="zh-CN" altLang="en-US" sz="2000" b="1" dirty="0">
              <a:solidFill>
                <a:srgbClr val="1C4885"/>
              </a:solidFill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908283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45509" y="3185101"/>
            <a:ext cx="37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1C4885"/>
                </a:solidFill>
                <a:cs typeface="+mn-ea"/>
                <a:sym typeface="+mn-lt"/>
              </a:rPr>
              <a:t>研究背景及意义</a:t>
            </a:r>
          </a:p>
        </p:txBody>
      </p:sp>
      <p:sp>
        <p:nvSpPr>
          <p:cNvPr id="10" name="椭圆 9"/>
          <p:cNvSpPr/>
          <p:nvPr/>
        </p:nvSpPr>
        <p:spPr>
          <a:xfrm>
            <a:off x="6495346" y="3112512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72778" y="4370422"/>
            <a:ext cx="37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1C4885"/>
                </a:solidFill>
                <a:cs typeface="+mn-ea"/>
                <a:sym typeface="+mn-lt"/>
              </a:rPr>
              <a:t>现有研究成果</a:t>
            </a:r>
          </a:p>
        </p:txBody>
      </p:sp>
      <p:sp>
        <p:nvSpPr>
          <p:cNvPr id="13" name="椭圆 12"/>
          <p:cNvSpPr/>
          <p:nvPr/>
        </p:nvSpPr>
        <p:spPr>
          <a:xfrm>
            <a:off x="1908283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87112" y="3189206"/>
            <a:ext cx="37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1C4885"/>
                </a:solidFill>
                <a:cs typeface="+mn-ea"/>
                <a:sym typeface="+mn-lt"/>
              </a:rPr>
              <a:t>研究内容及方法</a:t>
            </a:r>
          </a:p>
        </p:txBody>
      </p:sp>
      <p:sp>
        <p:nvSpPr>
          <p:cNvPr id="16" name="椭圆 15"/>
          <p:cNvSpPr/>
          <p:nvPr/>
        </p:nvSpPr>
        <p:spPr>
          <a:xfrm>
            <a:off x="6495346" y="4355250"/>
            <a:ext cx="643774" cy="643774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1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306829" y="4384749"/>
            <a:ext cx="37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rgbClr val="1C4885"/>
                </a:solidFill>
                <a:cs typeface="+mn-ea"/>
                <a:sym typeface="+mn-lt"/>
              </a:rPr>
              <a:t>时间安排及规划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CFEDA8E-E9FC-A0F2-9EB4-7D666B5558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7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0" y="-232"/>
            <a:ext cx="12992100" cy="6862677"/>
            <a:chOff x="0" y="-4677"/>
            <a:chExt cx="12192000" cy="686267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8" t="10561" r="2412" b="26928"/>
            <a:stretch>
              <a:fillRect/>
            </a:stretch>
          </p:blipFill>
          <p:spPr>
            <a:xfrm>
              <a:off x="0" y="-4677"/>
              <a:ext cx="12192000" cy="6862677"/>
            </a:xfrm>
            <a:prstGeom prst="rect">
              <a:avLst/>
            </a:prstGeom>
          </p:spPr>
        </p:pic>
        <p:sp>
          <p:nvSpPr>
            <p:cNvPr id="11" name="任意多边形: 形状 10"/>
            <p:cNvSpPr/>
            <p:nvPr/>
          </p:nvSpPr>
          <p:spPr>
            <a:xfrm>
              <a:off x="1238911" y="147978"/>
              <a:ext cx="9434423" cy="4654525"/>
            </a:xfrm>
            <a:custGeom>
              <a:avLst/>
              <a:gdLst>
                <a:gd name="connsiteX0" fmla="*/ 132689 w 9434423"/>
                <a:gd name="connsiteY0" fmla="*/ 737847 h 4654525"/>
                <a:gd name="connsiteX1" fmla="*/ 180314 w 9434423"/>
                <a:gd name="connsiteY1" fmla="*/ 861672 h 4654525"/>
                <a:gd name="connsiteX2" fmla="*/ 1961489 w 9434423"/>
                <a:gd name="connsiteY2" fmla="*/ 3052422 h 4654525"/>
                <a:gd name="connsiteX3" fmla="*/ 3695039 w 9434423"/>
                <a:gd name="connsiteY3" fmla="*/ 3547722 h 4654525"/>
                <a:gd name="connsiteX4" fmla="*/ 6409664 w 9434423"/>
                <a:gd name="connsiteY4" fmla="*/ 3881097 h 4654525"/>
                <a:gd name="connsiteX5" fmla="*/ 6676364 w 9434423"/>
                <a:gd name="connsiteY5" fmla="*/ 3633447 h 4654525"/>
                <a:gd name="connsiteX6" fmla="*/ 8438489 w 9434423"/>
                <a:gd name="connsiteY6" fmla="*/ 4652622 h 4654525"/>
                <a:gd name="connsiteX7" fmla="*/ 9371939 w 9434423"/>
                <a:gd name="connsiteY7" fmla="*/ 3842997 h 4654525"/>
                <a:gd name="connsiteX8" fmla="*/ 9248114 w 9434423"/>
                <a:gd name="connsiteY8" fmla="*/ 2299947 h 4654525"/>
                <a:gd name="connsiteX9" fmla="*/ 8438489 w 9434423"/>
                <a:gd name="connsiteY9" fmla="*/ 1214097 h 4654525"/>
                <a:gd name="connsiteX10" fmla="*/ 6314414 w 9434423"/>
                <a:gd name="connsiteY10" fmla="*/ 194922 h 4654525"/>
                <a:gd name="connsiteX11" fmla="*/ 5761964 w 9434423"/>
                <a:gd name="connsiteY11" fmla="*/ 4422 h 4654525"/>
                <a:gd name="connsiteX12" fmla="*/ 4742789 w 9434423"/>
                <a:gd name="connsiteY12" fmla="*/ 271122 h 4654525"/>
                <a:gd name="connsiteX13" fmla="*/ 3866489 w 9434423"/>
                <a:gd name="connsiteY13" fmla="*/ 852147 h 4654525"/>
                <a:gd name="connsiteX14" fmla="*/ 2523464 w 9434423"/>
                <a:gd name="connsiteY14" fmla="*/ 623547 h 4654525"/>
                <a:gd name="connsiteX15" fmla="*/ 818489 w 9434423"/>
                <a:gd name="connsiteY15" fmla="*/ 480672 h 4654525"/>
                <a:gd name="connsiteX16" fmla="*/ 132689 w 9434423"/>
                <a:gd name="connsiteY16" fmla="*/ 737847 h 465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434423" h="4654525">
                  <a:moveTo>
                    <a:pt x="132689" y="737847"/>
                  </a:moveTo>
                  <a:cubicBezTo>
                    <a:pt x="26327" y="801347"/>
                    <a:pt x="-124486" y="475910"/>
                    <a:pt x="180314" y="861672"/>
                  </a:cubicBezTo>
                  <a:cubicBezTo>
                    <a:pt x="485114" y="1247434"/>
                    <a:pt x="1375702" y="2604747"/>
                    <a:pt x="1961489" y="3052422"/>
                  </a:cubicBezTo>
                  <a:cubicBezTo>
                    <a:pt x="2547277" y="3500097"/>
                    <a:pt x="2953677" y="3409610"/>
                    <a:pt x="3695039" y="3547722"/>
                  </a:cubicBezTo>
                  <a:cubicBezTo>
                    <a:pt x="4436401" y="3685834"/>
                    <a:pt x="5912777" y="3866810"/>
                    <a:pt x="6409664" y="3881097"/>
                  </a:cubicBezTo>
                  <a:cubicBezTo>
                    <a:pt x="6906552" y="3895385"/>
                    <a:pt x="6338226" y="3504859"/>
                    <a:pt x="6676364" y="3633447"/>
                  </a:cubicBezTo>
                  <a:cubicBezTo>
                    <a:pt x="7014502" y="3762035"/>
                    <a:pt x="7989227" y="4617697"/>
                    <a:pt x="8438489" y="4652622"/>
                  </a:cubicBezTo>
                  <a:cubicBezTo>
                    <a:pt x="8887751" y="4687547"/>
                    <a:pt x="9237001" y="4235110"/>
                    <a:pt x="9371939" y="3842997"/>
                  </a:cubicBezTo>
                  <a:cubicBezTo>
                    <a:pt x="9506877" y="3450884"/>
                    <a:pt x="9403689" y="2738097"/>
                    <a:pt x="9248114" y="2299947"/>
                  </a:cubicBezTo>
                  <a:cubicBezTo>
                    <a:pt x="9092539" y="1861797"/>
                    <a:pt x="8927439" y="1564935"/>
                    <a:pt x="8438489" y="1214097"/>
                  </a:cubicBezTo>
                  <a:cubicBezTo>
                    <a:pt x="7949539" y="863260"/>
                    <a:pt x="6760502" y="396535"/>
                    <a:pt x="6314414" y="194922"/>
                  </a:cubicBezTo>
                  <a:cubicBezTo>
                    <a:pt x="5868326" y="-6691"/>
                    <a:pt x="6023901" y="-8278"/>
                    <a:pt x="5761964" y="4422"/>
                  </a:cubicBezTo>
                  <a:cubicBezTo>
                    <a:pt x="5500027" y="17122"/>
                    <a:pt x="5058702" y="129834"/>
                    <a:pt x="4742789" y="271122"/>
                  </a:cubicBezTo>
                  <a:cubicBezTo>
                    <a:pt x="4426876" y="412410"/>
                    <a:pt x="4236377" y="793409"/>
                    <a:pt x="3866489" y="852147"/>
                  </a:cubicBezTo>
                  <a:cubicBezTo>
                    <a:pt x="3496601" y="910885"/>
                    <a:pt x="3031464" y="685459"/>
                    <a:pt x="2523464" y="623547"/>
                  </a:cubicBezTo>
                  <a:cubicBezTo>
                    <a:pt x="2015464" y="561634"/>
                    <a:pt x="1213776" y="466385"/>
                    <a:pt x="818489" y="480672"/>
                  </a:cubicBezTo>
                  <a:cubicBezTo>
                    <a:pt x="423202" y="494959"/>
                    <a:pt x="239051" y="674347"/>
                    <a:pt x="132689" y="7378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30" name="矩形: 圆角 29"/>
          <p:cNvSpPr/>
          <p:nvPr/>
        </p:nvSpPr>
        <p:spPr>
          <a:xfrm>
            <a:off x="4939665" y="4335780"/>
            <a:ext cx="2663190" cy="789940"/>
          </a:xfrm>
          <a:prstGeom prst="roundRect">
            <a:avLst>
              <a:gd name="adj" fmla="val 50000"/>
            </a:avLst>
          </a:prstGeom>
          <a:solidFill>
            <a:srgbClr val="4C67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ea"/>
                <a:sym typeface="+mn-lt"/>
              </a:rPr>
              <a:t>THANK YOU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6925" y="2726329"/>
            <a:ext cx="80581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0" i="0" u="none" strike="noStrike" kern="1200" cap="none" spc="600" normalizeH="0" baseline="0" noProof="0">
                <a:ln>
                  <a:noFill/>
                </a:ln>
                <a:solidFill>
                  <a:srgbClr val="4C678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ea"/>
                <a:sym typeface="+mn-lt"/>
              </a:rPr>
              <a:t>请</a:t>
            </a:r>
            <a:r>
              <a:rPr lang="zh-CN" altLang="en-US" sz="6000" spc="600">
                <a:solidFill>
                  <a:srgbClr val="4C678E"/>
                </a:solidFill>
                <a:latin typeface="Calibri"/>
                <a:ea typeface="微软雅黑" panose="020B0503020204020204" pitchFamily="34" charset="-122"/>
                <a:cs typeface="+mn-ea"/>
                <a:sym typeface="+mn-lt"/>
              </a:rPr>
              <a:t>老师</a:t>
            </a:r>
            <a:r>
              <a:rPr kumimoji="0" lang="zh-CN" altLang="en-US" sz="6000" b="0" i="0" u="none" strike="noStrike" kern="1200" cap="none" spc="600" normalizeH="0" baseline="0" noProof="0">
                <a:ln>
                  <a:noFill/>
                </a:ln>
                <a:solidFill>
                  <a:srgbClr val="4C678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ea"/>
                <a:sym typeface="+mn-lt"/>
              </a:rPr>
              <a:t>批评</a:t>
            </a:r>
            <a:r>
              <a:rPr kumimoji="0" lang="zh-CN" altLang="en-US" sz="6000" b="0" i="0" u="none" strike="noStrike" kern="1200" cap="none" spc="600" normalizeH="0" baseline="0" noProof="0" dirty="0">
                <a:ln>
                  <a:noFill/>
                </a:ln>
                <a:solidFill>
                  <a:srgbClr val="4C678E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ea"/>
                <a:sym typeface="+mn-lt"/>
              </a:rPr>
              <a:t>指正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593B72-2822-4D4C-49E2-C7658CAFE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45805" y="294968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984658" y="4866967"/>
            <a:ext cx="1961536" cy="1696064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05083" y="449824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02615A">
                <a:alpha val="3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887301" y="2420811"/>
            <a:ext cx="1592179" cy="1592179"/>
          </a:xfrm>
          <a:prstGeom prst="ellipse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zh-CN" altLang="en-US" sz="13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765426" y="2773980"/>
            <a:ext cx="7200000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dirty="0">
                <a:solidFill>
                  <a:srgbClr val="1C4885"/>
                </a:solidFill>
                <a:cs typeface="+mn-ea"/>
                <a:sym typeface="+mn-lt"/>
              </a:rPr>
              <a:t>研究背景及意义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3765426" y="3917555"/>
            <a:ext cx="7277010" cy="9236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CCDD591-DC0A-EDB1-3F9E-9E80D1B91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65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31097" y="540838"/>
            <a:ext cx="222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推荐系统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22DB49B-A867-F5C8-B662-A09262B91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A9994B-4101-0BD5-91AF-4DDE12AB4DFF}"/>
              </a:ext>
            </a:extLst>
          </p:cNvPr>
          <p:cNvSpPr txBox="1"/>
          <p:nvPr/>
        </p:nvSpPr>
        <p:spPr>
          <a:xfrm>
            <a:off x="848389" y="1740855"/>
            <a:ext cx="59480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lain" startAt="196"/>
            </a:pPr>
            <a:r>
              <a:rPr lang="zh-CN" altLang="en-US"/>
              <a:t>           242	    3	881250949186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302	    3	89171774222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377	    1	878887116244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51	    2	880606923166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346	    1	886397596298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474	    4	884182806115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265	    2	881171488253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en-US" altLang="zh-CN"/>
              <a:t>           </a:t>
            </a:r>
            <a:r>
              <a:rPr lang="zh-CN" altLang="en-US"/>
              <a:t>465	    5	891628467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20F360-CE91-999A-CDB6-F931C4D49EE4}"/>
              </a:ext>
            </a:extLst>
          </p:cNvPr>
          <p:cNvSpPr txBox="1"/>
          <p:nvPr/>
        </p:nvSpPr>
        <p:spPr>
          <a:xfrm>
            <a:off x="848388" y="1329178"/>
            <a:ext cx="6189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D4D4D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UserID</a:t>
            </a:r>
            <a:r>
              <a:rPr lang="en-US" altLang="zh-CN">
                <a:solidFill>
                  <a:srgbClr val="4D4D4D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</a:t>
            </a:r>
            <a:r>
              <a:rPr lang="en-US" altLang="zh-CN" b="0" i="0">
                <a:solidFill>
                  <a:srgbClr val="4D4D4D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MovieID   </a:t>
            </a:r>
            <a:r>
              <a:rPr lang="en-US" altLang="zh-CN" b="0" i="0">
                <a:solidFill>
                  <a:srgbClr val="00B0F0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Rating</a:t>
            </a:r>
            <a:r>
              <a:rPr lang="en-US" altLang="zh-CN" b="0" i="0">
                <a:solidFill>
                  <a:srgbClr val="4D4D4D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</a:t>
            </a:r>
            <a:r>
              <a:rPr lang="en-US" altLang="zh-CN">
                <a:solidFill>
                  <a:srgbClr val="4D4D4D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Timestamp</a:t>
            </a:r>
            <a:endParaRPr lang="zh-CN" altLang="en-US">
              <a:solidFill>
                <a:srgbClr val="4D4D4D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4FCB569-12C2-3F60-89D3-6DC9FE09CADD}"/>
              </a:ext>
            </a:extLst>
          </p:cNvPr>
          <p:cNvSpPr/>
          <p:nvPr/>
        </p:nvSpPr>
        <p:spPr>
          <a:xfrm>
            <a:off x="5925312" y="2938272"/>
            <a:ext cx="12557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8558B5-9690-79F4-DFD4-E00287ABEDB0}"/>
              </a:ext>
            </a:extLst>
          </p:cNvPr>
          <p:cNvSpPr txBox="1"/>
          <p:nvPr/>
        </p:nvSpPr>
        <p:spPr>
          <a:xfrm>
            <a:off x="7550500" y="2784385"/>
            <a:ext cx="315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推荐系统评分预测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8BFCDA7-423C-8213-AE17-2F8D0FB19CE6}"/>
              </a:ext>
            </a:extLst>
          </p:cNvPr>
          <p:cNvSpPr txBox="1"/>
          <p:nvPr/>
        </p:nvSpPr>
        <p:spPr>
          <a:xfrm>
            <a:off x="815461" y="428065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>
                <a:effectLst/>
                <a:latin typeface="-apple-system"/>
              </a:rPr>
              <a:t>隐式反馈数据，包含很多类型：</a:t>
            </a:r>
            <a:br>
              <a:rPr lang="en-US" altLang="zh-CN" sz="2400" b="0" i="0">
                <a:effectLst/>
                <a:latin typeface="-apple-system"/>
              </a:rPr>
            </a:br>
            <a:r>
              <a:rPr lang="zh-CN" altLang="en-US" sz="2400" b="0" i="0">
                <a:effectLst/>
                <a:latin typeface="-apple-system"/>
              </a:rPr>
              <a:t>（</a:t>
            </a:r>
            <a:r>
              <a:rPr lang="en-US" altLang="zh-CN" sz="2400" b="0" i="0">
                <a:effectLst/>
                <a:latin typeface="-apple-system"/>
              </a:rPr>
              <a:t>userid, itemid</a:t>
            </a:r>
            <a:r>
              <a:rPr lang="zh-CN" altLang="en-US" sz="2400" b="0" i="0">
                <a:effectLst/>
                <a:latin typeface="-apple-system"/>
              </a:rPr>
              <a:t>，浏览量）</a:t>
            </a:r>
          </a:p>
          <a:p>
            <a:pPr algn="l"/>
            <a:r>
              <a:rPr lang="zh-CN" altLang="en-US" sz="2400" b="0" i="0">
                <a:effectLst/>
                <a:latin typeface="-apple-system"/>
              </a:rPr>
              <a:t>（</a:t>
            </a:r>
            <a:r>
              <a:rPr lang="en-US" altLang="zh-CN" sz="2400" b="0" i="0">
                <a:effectLst/>
                <a:latin typeface="-apple-system"/>
              </a:rPr>
              <a:t>userid, itemid</a:t>
            </a:r>
            <a:r>
              <a:rPr lang="zh-CN" altLang="en-US" sz="2400" b="0" i="0">
                <a:effectLst/>
                <a:latin typeface="-apple-system"/>
              </a:rPr>
              <a:t>，点击量）</a:t>
            </a:r>
          </a:p>
          <a:p>
            <a:pPr algn="l"/>
            <a:r>
              <a:rPr lang="zh-CN" altLang="en-US" sz="2400" b="0" i="0">
                <a:effectLst/>
                <a:latin typeface="-apple-system"/>
              </a:rPr>
              <a:t>（</a:t>
            </a:r>
            <a:r>
              <a:rPr lang="en-US" altLang="zh-CN" sz="2400" b="0" i="0">
                <a:effectLst/>
                <a:latin typeface="-apple-system"/>
              </a:rPr>
              <a:t>userid, itemid</a:t>
            </a:r>
            <a:r>
              <a:rPr lang="zh-CN" altLang="en-US" sz="2400" b="0" i="0">
                <a:effectLst/>
                <a:latin typeface="-apple-system"/>
              </a:rPr>
              <a:t>，是否关注）</a:t>
            </a:r>
          </a:p>
          <a:p>
            <a:pPr algn="l"/>
            <a:r>
              <a:rPr lang="zh-CN" altLang="en-US" sz="2400" b="0" i="0">
                <a:effectLst/>
                <a:latin typeface="-apple-system"/>
              </a:rPr>
              <a:t>（</a:t>
            </a:r>
            <a:r>
              <a:rPr lang="en-US" altLang="zh-CN" sz="2400" b="0" i="0">
                <a:effectLst/>
                <a:latin typeface="-apple-system"/>
              </a:rPr>
              <a:t>userid, itemid</a:t>
            </a:r>
            <a:r>
              <a:rPr lang="zh-CN" altLang="en-US" sz="2400" b="0" i="0">
                <a:effectLst/>
                <a:latin typeface="-apple-system"/>
              </a:rPr>
              <a:t>，是否分享）</a:t>
            </a:r>
          </a:p>
          <a:p>
            <a:pPr algn="l"/>
            <a:r>
              <a:rPr lang="zh-CN" altLang="en-US" sz="2400" b="0" i="0">
                <a:effectLst/>
                <a:latin typeface="-apple-system"/>
              </a:rPr>
              <a:t>（</a:t>
            </a:r>
            <a:r>
              <a:rPr lang="en-US" altLang="zh-CN" sz="2400" b="0" i="0">
                <a:effectLst/>
                <a:latin typeface="-apple-system"/>
              </a:rPr>
              <a:t>userid, itemid</a:t>
            </a:r>
            <a:r>
              <a:rPr lang="zh-CN" altLang="en-US" sz="2400" b="0" i="0">
                <a:effectLst/>
                <a:latin typeface="-apple-system"/>
              </a:rPr>
              <a:t>，是否购买</a:t>
            </a:r>
          </a:p>
          <a:p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8267717-7224-EF69-B6B3-60698596E2AE}"/>
              </a:ext>
            </a:extLst>
          </p:cNvPr>
          <p:cNvSpPr/>
          <p:nvPr/>
        </p:nvSpPr>
        <p:spPr>
          <a:xfrm>
            <a:off x="5925312" y="5061930"/>
            <a:ext cx="125577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FD00AF-14C3-E359-958D-C619998DCF3A}"/>
              </a:ext>
            </a:extLst>
          </p:cNvPr>
          <p:cNvSpPr txBox="1"/>
          <p:nvPr/>
        </p:nvSpPr>
        <p:spPr>
          <a:xfrm>
            <a:off x="7181088" y="5050096"/>
            <a:ext cx="474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基于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0-1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数据的</a:t>
            </a:r>
            <a:r>
              <a: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top-n</a:t>
            </a:r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rPr>
              <a:t>推荐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673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BBAE3E3B-8CD0-0B16-E6D7-6FCB987104F9}"/>
              </a:ext>
            </a:extLst>
          </p:cNvPr>
          <p:cNvSpPr/>
          <p:nvPr/>
        </p:nvSpPr>
        <p:spPr>
          <a:xfrm>
            <a:off x="731097" y="3416244"/>
            <a:ext cx="4586624" cy="3115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BB5811-A653-B023-4C04-4E5811328858}"/>
              </a:ext>
            </a:extLst>
          </p:cNvPr>
          <p:cNvSpPr/>
          <p:nvPr/>
        </p:nvSpPr>
        <p:spPr>
          <a:xfrm>
            <a:off x="731097" y="2299317"/>
            <a:ext cx="4586624" cy="87001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1097" y="540838"/>
            <a:ext cx="222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数据处理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E22DB49B-A867-F5C8-B662-A09262B91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A9994B-4101-0BD5-91AF-4DDE12AB4DFF}"/>
              </a:ext>
            </a:extLst>
          </p:cNvPr>
          <p:cNvSpPr txBox="1"/>
          <p:nvPr/>
        </p:nvSpPr>
        <p:spPr>
          <a:xfrm>
            <a:off x="848389" y="1740854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lain" startAt="196"/>
            </a:pPr>
            <a:r>
              <a:rPr lang="zh-CN" altLang="en-US"/>
              <a:t>           242	    3	881250949186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302	    3	89171774222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377	    1	878887116244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51	    2	880606923166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346	    1	886397596298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474	    4	884182806115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zh-CN" altLang="en-US"/>
              <a:t>           265	    2	881171488253	</a:t>
            </a:r>
            <a:endParaRPr lang="en-US" altLang="zh-CN"/>
          </a:p>
          <a:p>
            <a:pPr marL="342900" indent="-342900">
              <a:buAutoNum type="arabicPlain" startAt="196"/>
            </a:pPr>
            <a:r>
              <a:rPr lang="en-US" altLang="zh-CN"/>
              <a:t>           </a:t>
            </a:r>
            <a:r>
              <a:rPr lang="zh-CN" altLang="en-US"/>
              <a:t>465	    5	891628467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20F360-CE91-999A-CDB6-F931C4D49EE4}"/>
              </a:ext>
            </a:extLst>
          </p:cNvPr>
          <p:cNvSpPr txBox="1"/>
          <p:nvPr/>
        </p:nvSpPr>
        <p:spPr>
          <a:xfrm>
            <a:off x="848389" y="132917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D4D4D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UserID</a:t>
            </a:r>
            <a:r>
              <a:rPr lang="en-US" altLang="zh-CN">
                <a:solidFill>
                  <a:srgbClr val="4D4D4D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 </a:t>
            </a:r>
            <a:r>
              <a:rPr lang="en-US" altLang="zh-CN" b="0" i="0">
                <a:solidFill>
                  <a:srgbClr val="4D4D4D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MovieID   </a:t>
            </a:r>
            <a:r>
              <a:rPr lang="en-US" altLang="zh-CN" b="0" i="0">
                <a:solidFill>
                  <a:srgbClr val="00B0F0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Rating</a:t>
            </a:r>
            <a:r>
              <a:rPr lang="en-US" altLang="zh-CN" b="0" i="0">
                <a:solidFill>
                  <a:srgbClr val="4D4D4D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  </a:t>
            </a:r>
            <a:r>
              <a:rPr lang="en-US" altLang="zh-CN">
                <a:solidFill>
                  <a:srgbClr val="4D4D4D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Timestamp</a:t>
            </a:r>
            <a:endParaRPr lang="zh-CN" altLang="en-US">
              <a:solidFill>
                <a:srgbClr val="4D4D4D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B3370B4-B552-21DB-272A-D167CE11A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645" y="926190"/>
            <a:ext cx="5038725" cy="44862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61148B-78AB-87E2-909F-1FCD7602A39F}"/>
              </a:ext>
            </a:extLst>
          </p:cNvPr>
          <p:cNvSpPr txBox="1"/>
          <p:nvPr/>
        </p:nvSpPr>
        <p:spPr>
          <a:xfrm>
            <a:off x="731096" y="5552613"/>
            <a:ext cx="10668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两种推荐模式的中间状态，也就是基于正负反馈</a:t>
            </a:r>
            <a:r>
              <a:rPr lang="en-US" altLang="zh-CN" sz="2400"/>
              <a:t>(0</a:t>
            </a:r>
            <a:r>
              <a:rPr lang="zh-CN" altLang="en-US" sz="2400"/>
              <a:t>，</a:t>
            </a:r>
            <a:r>
              <a:rPr lang="en-US" altLang="zh-CN" sz="2400"/>
              <a:t>1</a:t>
            </a:r>
            <a:r>
              <a:rPr lang="zh-CN" altLang="en-US" sz="2400"/>
              <a:t>，</a:t>
            </a:r>
            <a:r>
              <a:rPr lang="en-US" altLang="zh-CN" sz="2400"/>
              <a:t>-1)</a:t>
            </a:r>
            <a:r>
              <a:rPr lang="zh-CN" altLang="en-US" sz="2400"/>
              <a:t>的推荐模式，或许是更好的</a:t>
            </a:r>
          </a:p>
        </p:txBody>
      </p:sp>
    </p:spTree>
    <p:extLst>
      <p:ext uri="{BB962C8B-B14F-4D97-AF65-F5344CB8AC3E}">
        <p14:creationId xmlns:p14="http://schemas.microsoft.com/office/powerpoint/2010/main" val="207674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5962" y="511715"/>
            <a:ext cx="576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融入负面评级的物质扩散算法研究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40A123A-76D5-4843-D5E2-F3286154A4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88FEF5-0924-A76D-7A9B-82E839684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8" y="1648775"/>
            <a:ext cx="9111201" cy="40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6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96413" y="511715"/>
            <a:ext cx="5761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负面评级的积极作用显示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C40A123A-76D5-4843-D5E2-F3286154A4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3CF400-AF94-9B51-EF98-DC6130CE1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73" y="1089447"/>
            <a:ext cx="6668977" cy="27617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5A9A35-1FD1-0D30-26C3-0F9CA6E94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763" y="3851175"/>
            <a:ext cx="6668978" cy="299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9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593" y="566227"/>
            <a:ext cx="388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推荐系统的负采样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29CD520B-E77D-F8D2-6A3C-769893DBB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CC6FC8-3403-06DE-2D8A-AA48802C0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88" y="1644803"/>
            <a:ext cx="9351146" cy="356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01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6593" y="566227"/>
            <a:ext cx="388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推荐系统的负采样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29CD520B-E77D-F8D2-6A3C-769893DBB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018" y="449825"/>
            <a:ext cx="883686" cy="8793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F113051-27C5-EDC2-6C46-5316EFE5F680}"/>
              </a:ext>
            </a:extLst>
          </p:cNvPr>
          <p:cNvSpPr txBox="1"/>
          <p:nvPr/>
        </p:nvSpPr>
        <p:spPr>
          <a:xfrm>
            <a:off x="996990" y="1936058"/>
            <a:ext cx="6232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1. </a:t>
            </a: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提升模型的</a:t>
            </a:r>
            <a:r>
              <a:rPr lang="zh-CN" altLang="en-US" sz="2400" b="1" i="0">
                <a:solidFill>
                  <a:srgbClr val="121212"/>
                </a:solidFill>
                <a:effectLst/>
                <a:latin typeface="-apple-system"/>
              </a:rPr>
              <a:t>计算效率</a:t>
            </a:r>
            <a:endParaRPr lang="zh-CN" alt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B54439-2E94-1892-ECF3-564036E210FA}"/>
              </a:ext>
            </a:extLst>
          </p:cNvPr>
          <p:cNvSpPr txBox="1"/>
          <p:nvPr/>
        </p:nvSpPr>
        <p:spPr>
          <a:xfrm>
            <a:off x="99699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2. </a:t>
            </a: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保证模型的</a:t>
            </a:r>
            <a:r>
              <a:rPr lang="zh-CN" altLang="en-US" sz="2400" b="1" i="0">
                <a:solidFill>
                  <a:srgbClr val="121212"/>
                </a:solidFill>
                <a:effectLst/>
                <a:latin typeface="-apple-system"/>
              </a:rPr>
              <a:t>训练效果</a:t>
            </a: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zh-CN" altLang="en-US" sz="2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3EA396-B756-7F56-4579-1DE978752E55}"/>
              </a:ext>
            </a:extLst>
          </p:cNvPr>
          <p:cNvSpPr txBox="1"/>
          <p:nvPr/>
        </p:nvSpPr>
        <p:spPr>
          <a:xfrm>
            <a:off x="996990" y="4399526"/>
            <a:ext cx="71350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>
                <a:solidFill>
                  <a:srgbClr val="121212"/>
                </a:solidFill>
                <a:effectLst/>
                <a:latin typeface="-apple-system"/>
              </a:rPr>
              <a:t>3. </a:t>
            </a: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有针对性地提供</a:t>
            </a:r>
            <a:r>
              <a:rPr lang="zh-CN" altLang="en-US" sz="2400" b="1" i="0">
                <a:solidFill>
                  <a:srgbClr val="121212"/>
                </a:solidFill>
                <a:effectLst/>
                <a:latin typeface="-apple-system"/>
              </a:rPr>
              <a:t>高质量的负例</a:t>
            </a:r>
            <a:r>
              <a:rPr lang="zh-CN" altLang="en-US" sz="2400" b="0" i="0">
                <a:solidFill>
                  <a:srgbClr val="121212"/>
                </a:solidFill>
                <a:effectLst/>
                <a:latin typeface="-apple-system"/>
              </a:rPr>
              <a:t>，既加快收敛速度，又可以让模型朝着我们希望的方向进行优化。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80974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仿宋"/>
        <a:font script="Hebr" typeface="仿宋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仿宋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13932</TotalTime>
  <Words>989</Words>
  <Application>Microsoft Office PowerPoint</Application>
  <PresentationFormat>宽屏</PresentationFormat>
  <Paragraphs>115</Paragraphs>
  <Slides>20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Adobe 黑体 Std R</vt:lpstr>
      <vt:lpstr>-apple-system</vt:lpstr>
      <vt:lpstr>等线</vt:lpstr>
      <vt:lpstr>楷体</vt:lpstr>
      <vt:lpstr>宋体</vt:lpstr>
      <vt:lpstr>Arial</vt:lpstr>
      <vt:lpstr>Calibri</vt:lpstr>
      <vt:lpstr>Cambria Math</vt:lpstr>
      <vt:lpstr>Times New Roman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吴 小莉</cp:lastModifiedBy>
  <cp:revision>133</cp:revision>
  <dcterms:created xsi:type="dcterms:W3CDTF">2021-05-23T12:01:16Z</dcterms:created>
  <dcterms:modified xsi:type="dcterms:W3CDTF">2022-12-26T01:44:05Z</dcterms:modified>
</cp:coreProperties>
</file>