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90" r:id="rId2"/>
    <p:sldId id="301" r:id="rId3"/>
    <p:sldId id="303" r:id="rId4"/>
    <p:sldId id="299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8" r:id="rId14"/>
    <p:sldId id="316" r:id="rId15"/>
    <p:sldId id="317" r:id="rId16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mbria Math" panose="02040503050406030204" pitchFamily="18" charset="0"/>
      <p:regular r:id="rId20"/>
    </p:embeddedFont>
    <p:embeddedFont>
      <p:font typeface="等线" panose="02010600030101010101" pitchFamily="2" charset="-122"/>
      <p:regular r:id="rId21"/>
      <p:bold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2">
          <p15:clr>
            <a:srgbClr val="A4A3A4"/>
          </p15:clr>
        </p15:guide>
        <p15:guide id="2" pos="5556">
          <p15:clr>
            <a:srgbClr val="A4A3A4"/>
          </p15:clr>
        </p15:guide>
        <p15:guide id="3" orient="horz" pos="78">
          <p15:clr>
            <a:srgbClr val="A4A3A4"/>
          </p15:clr>
        </p15:guide>
        <p15:guide id="4" pos="204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2F5"/>
    <a:srgbClr val="304371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85" autoAdjust="0"/>
  </p:normalViewPr>
  <p:slideViewPr>
    <p:cSldViewPr snapToGrid="0" showGuides="1">
      <p:cViewPr varScale="1">
        <p:scale>
          <a:sx n="118" d="100"/>
          <a:sy n="118" d="100"/>
        </p:scale>
        <p:origin x="912" y="76"/>
      </p:cViewPr>
      <p:guideLst>
        <p:guide orient="horz" pos="3162"/>
        <p:guide pos="5556"/>
        <p:guide orient="horz" pos="78"/>
        <p:guide pos="204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EE6C2-C874-4FAB-BD1B-805F1DA242CD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A43D6-A251-4091-8574-9A28C08E3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4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3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理想方法的</a:t>
            </a:r>
            <a:r>
              <a:rPr lang="en-US" altLang="zh-CN" b="0" dirty="0"/>
              <a:t>RS</a:t>
            </a:r>
            <a:r>
              <a:rPr lang="zh-CN" altLang="en-US" b="0" dirty="0"/>
              <a:t>接近于</a:t>
            </a:r>
            <a:r>
              <a:rPr lang="en-US" altLang="zh-CN" b="0" dirty="0"/>
              <a:t>0</a:t>
            </a:r>
            <a:r>
              <a:rPr lang="zh-CN" altLang="en-US" b="0" dirty="0"/>
              <a:t>；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Netflix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数据集上，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RS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更加接近理想方法；在稀疏网络上，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Rs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较低，说明稀疏网络更难预测。非活跃用户较难预测比较好理解，因为用户的度比较小，因此扩散可以到达的物品数比较少，所以排序分数更低；但是对于活跃用户的实验结果而言，似乎与我们的常识有些偏差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51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00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在扩散步数达到</a:t>
            </a:r>
            <a:r>
              <a:rPr lang="en-US" altLang="zh-CN" b="0" dirty="0"/>
              <a:t>5</a:t>
            </a:r>
            <a:r>
              <a:rPr lang="zh-CN" altLang="en-US" b="0" dirty="0"/>
              <a:t>步的时候，</a:t>
            </a:r>
            <a:r>
              <a:rPr lang="en-US" altLang="zh-CN" b="0" dirty="0"/>
              <a:t>RS</a:t>
            </a:r>
            <a:r>
              <a:rPr lang="zh-CN" altLang="en-US" b="0" dirty="0"/>
              <a:t>的值达到了最低。同时说明较低的可预测性是因为扩散的有限性造成的，在增加扩散步数之后则得到了提高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05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9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solidFill>
                  <a:srgbClr val="221E1F"/>
                </a:solidFill>
                <a:latin typeface="OPBBJO+FZSSJW--GB1-0"/>
              </a:rPr>
              <a:t>通过观察微扰后重构的邻接矩阵和真实邻接矩阵之间的差异，如果两者差异较小，则说明扰动没有显著影响网络结构特征，进而说明原网络的规律性较强，可预测程度高；反之则说明。。。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2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0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Cuprum"/>
              </a:rPr>
              <a:t>对于这个蓝色用户，将其购买过的物品的初始能量赋为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uprum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uprum"/>
              </a:rPr>
              <a:t>，对于物质扩散过程，首先每件商品把自己的能量平均分给所有购买过它的用户，用户的能量值则是从所有商品所得到的能量值得总和，接下来，每个用户再把自己的能量平分给所有购买过的商品，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5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solidFill>
                  <a:srgbClr val="221E1F"/>
                </a:solidFill>
                <a:latin typeface="OPBBJO+FZSSJW--GB1-0"/>
              </a:rPr>
              <a:t>虽然基于物质扩散的方法很多，且有着不错的准确率，但是。。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5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从用户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收集的项目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中接收资源；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基于物质扩散的算法都可以概括为这三步，不同的算法在实现细节上有区别。由此，通过分析可以得出，物质扩散所覆盖的物品与扩散的步数和网络内部结构有关（），作者受启发提出了一种理想方法。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5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方法提出的思路：假设有一种非常理想的资源分配方式，可以给扩散能到达的测试集中的物品分配最多的能量，即获得更高的推荐分，这样的算法肯定是最准确的算法；在实际中，就是在生成推荐列表时，扩散可到达的测试集中的物品都在推荐列表的前列。作者的处理方式是人为的将这些物品放在推荐列表的前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18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好的算法需要将测试集中的物品放在列表靠前的位置，具有更小的排序分数。理想方法代表着这类算法的最好算法，它在排序分数上的表现代表了基于扩散的推荐算法的可预测性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11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43D6-A251-4091-8574-9A28C08E3B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8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熊猫设计出品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16075" y="1233696"/>
            <a:ext cx="1768415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628271" y="1233697"/>
            <a:ext cx="1768415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740467" y="1233696"/>
            <a:ext cx="1768415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2663" y="1233696"/>
            <a:ext cx="1768415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矩形 30"/>
          <p:cNvSpPr/>
          <p:nvPr userDrawn="1"/>
        </p:nvSpPr>
        <p:spPr>
          <a:xfrm>
            <a:off x="409929" y="1124325"/>
            <a:ext cx="1993638" cy="37555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2515659" y="1124325"/>
            <a:ext cx="1993638" cy="37555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4621389" y="1124325"/>
            <a:ext cx="1993638" cy="37555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6738942" y="1124325"/>
            <a:ext cx="1993638" cy="37555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222918" y="2451344"/>
            <a:ext cx="8698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Optimal network topology for structural robustness based on natural connectivity</a:t>
            </a:r>
          </a:p>
        </p:txBody>
      </p:sp>
      <p:sp>
        <p:nvSpPr>
          <p:cNvPr id="32" name="矩形 31"/>
          <p:cNvSpPr/>
          <p:nvPr/>
        </p:nvSpPr>
        <p:spPr>
          <a:xfrm>
            <a:off x="2052128" y="3331947"/>
            <a:ext cx="5452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</a:rPr>
              <a:t>Guan-sheng Peng, Jun Wu</a:t>
            </a:r>
          </a:p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Arial" panose="020B0604020202020204"/>
              </a:rPr>
              <a:t>Physica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</a:rPr>
              <a:t> A</a:t>
            </a:r>
            <a:endParaRPr lang="zh-CN" altLang="en-US" sz="160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4083844" y="1477813"/>
            <a:ext cx="976313" cy="923925"/>
          </a:xfrm>
          <a:custGeom>
            <a:avLst/>
            <a:gdLst>
              <a:gd name="T0" fmla="*/ 581 w 599"/>
              <a:gd name="T1" fmla="*/ 45 h 566"/>
              <a:gd name="T2" fmla="*/ 520 w 599"/>
              <a:gd name="T3" fmla="*/ 5 h 566"/>
              <a:gd name="T4" fmla="*/ 94 w 599"/>
              <a:gd name="T5" fmla="*/ 6 h 566"/>
              <a:gd name="T6" fmla="*/ 72 w 599"/>
              <a:gd name="T7" fmla="*/ 47 h 566"/>
              <a:gd name="T8" fmla="*/ 0 w 599"/>
              <a:gd name="T9" fmla="*/ 548 h 566"/>
              <a:gd name="T10" fmla="*/ 19 w 599"/>
              <a:gd name="T11" fmla="*/ 566 h 566"/>
              <a:gd name="T12" fmla="*/ 599 w 599"/>
              <a:gd name="T13" fmla="*/ 64 h 566"/>
              <a:gd name="T14" fmla="*/ 318 w 599"/>
              <a:gd name="T15" fmla="*/ 77 h 566"/>
              <a:gd name="T16" fmla="*/ 318 w 599"/>
              <a:gd name="T17" fmla="*/ 521 h 566"/>
              <a:gd name="T18" fmla="*/ 281 w 599"/>
              <a:gd name="T19" fmla="*/ 521 h 566"/>
              <a:gd name="T20" fmla="*/ 37 w 599"/>
              <a:gd name="T21" fmla="*/ 84 h 566"/>
              <a:gd name="T22" fmla="*/ 88 w 599"/>
              <a:gd name="T23" fmla="*/ 525 h 566"/>
              <a:gd name="T24" fmla="*/ 37 w 599"/>
              <a:gd name="T25" fmla="*/ 84 h 566"/>
              <a:gd name="T26" fmla="*/ 512 w 599"/>
              <a:gd name="T27" fmla="*/ 519 h 566"/>
              <a:gd name="T28" fmla="*/ 562 w 599"/>
              <a:gd name="T29" fmla="*/ 83 h 566"/>
              <a:gd name="T30" fmla="*/ 150 w 599"/>
              <a:gd name="T31" fmla="*/ 99 h 566"/>
              <a:gd name="T32" fmla="*/ 240 w 599"/>
              <a:gd name="T33" fmla="*/ 141 h 566"/>
              <a:gd name="T34" fmla="*/ 245 w 599"/>
              <a:gd name="T35" fmla="*/ 117 h 566"/>
              <a:gd name="T36" fmla="*/ 135 w 599"/>
              <a:gd name="T37" fmla="*/ 174 h 566"/>
              <a:gd name="T38" fmla="*/ 243 w 599"/>
              <a:gd name="T39" fmla="*/ 206 h 566"/>
              <a:gd name="T40" fmla="*/ 245 w 599"/>
              <a:gd name="T41" fmla="*/ 247 h 566"/>
              <a:gd name="T42" fmla="*/ 145 w 599"/>
              <a:gd name="T43" fmla="*/ 254 h 566"/>
              <a:gd name="T44" fmla="*/ 255 w 599"/>
              <a:gd name="T45" fmla="*/ 261 h 566"/>
              <a:gd name="T46" fmla="*/ 150 w 599"/>
              <a:gd name="T47" fmla="*/ 295 h 566"/>
              <a:gd name="T48" fmla="*/ 240 w 599"/>
              <a:gd name="T49" fmla="*/ 336 h 566"/>
              <a:gd name="T50" fmla="*/ 245 w 599"/>
              <a:gd name="T51" fmla="*/ 312 h 566"/>
              <a:gd name="T52" fmla="*/ 135 w 599"/>
              <a:gd name="T53" fmla="*/ 370 h 566"/>
              <a:gd name="T54" fmla="*/ 243 w 599"/>
              <a:gd name="T55" fmla="*/ 402 h 566"/>
              <a:gd name="T56" fmla="*/ 245 w 599"/>
              <a:gd name="T57" fmla="*/ 443 h 566"/>
              <a:gd name="T58" fmla="*/ 145 w 599"/>
              <a:gd name="T59" fmla="*/ 449 h 566"/>
              <a:gd name="T60" fmla="*/ 255 w 599"/>
              <a:gd name="T61" fmla="*/ 457 h 566"/>
              <a:gd name="T62" fmla="*/ 354 w 599"/>
              <a:gd name="T63" fmla="*/ 115 h 566"/>
              <a:gd name="T64" fmla="*/ 359 w 599"/>
              <a:gd name="T65" fmla="*/ 139 h 566"/>
              <a:gd name="T66" fmla="*/ 449 w 599"/>
              <a:gd name="T67" fmla="*/ 95 h 566"/>
              <a:gd name="T68" fmla="*/ 345 w 599"/>
              <a:gd name="T69" fmla="*/ 195 h 566"/>
              <a:gd name="T70" fmla="*/ 454 w 599"/>
              <a:gd name="T71" fmla="*/ 184 h 566"/>
              <a:gd name="T72" fmla="*/ 449 w 599"/>
              <a:gd name="T73" fmla="*/ 225 h 566"/>
              <a:gd name="T74" fmla="*/ 357 w 599"/>
              <a:gd name="T75" fmla="*/ 270 h 566"/>
              <a:gd name="T76" fmla="*/ 464 w 599"/>
              <a:gd name="T77" fmla="*/ 235 h 566"/>
              <a:gd name="T78" fmla="*/ 354 w 599"/>
              <a:gd name="T79" fmla="*/ 311 h 566"/>
              <a:gd name="T80" fmla="*/ 359 w 599"/>
              <a:gd name="T81" fmla="*/ 335 h 566"/>
              <a:gd name="T82" fmla="*/ 449 w 599"/>
              <a:gd name="T83" fmla="*/ 291 h 566"/>
              <a:gd name="T84" fmla="*/ 345 w 599"/>
              <a:gd name="T85" fmla="*/ 391 h 566"/>
              <a:gd name="T86" fmla="*/ 454 w 599"/>
              <a:gd name="T87" fmla="*/ 380 h 566"/>
              <a:gd name="T88" fmla="*/ 449 w 599"/>
              <a:gd name="T89" fmla="*/ 421 h 566"/>
              <a:gd name="T90" fmla="*/ 357 w 599"/>
              <a:gd name="T91" fmla="*/ 466 h 566"/>
              <a:gd name="T92" fmla="*/ 464 w 599"/>
              <a:gd name="T93" fmla="*/ 431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9" h="566">
                <a:moveTo>
                  <a:pt x="594" y="51"/>
                </a:moveTo>
                <a:cubicBezTo>
                  <a:pt x="590" y="47"/>
                  <a:pt x="586" y="45"/>
                  <a:pt x="581" y="45"/>
                </a:cubicBezTo>
                <a:cubicBezTo>
                  <a:pt x="581" y="45"/>
                  <a:pt x="581" y="45"/>
                  <a:pt x="581" y="45"/>
                </a:cubicBezTo>
                <a:cubicBezTo>
                  <a:pt x="527" y="45"/>
                  <a:pt x="527" y="45"/>
                  <a:pt x="527" y="45"/>
                </a:cubicBezTo>
                <a:cubicBezTo>
                  <a:pt x="527" y="19"/>
                  <a:pt x="527" y="19"/>
                  <a:pt x="527" y="19"/>
                </a:cubicBezTo>
                <a:cubicBezTo>
                  <a:pt x="527" y="13"/>
                  <a:pt x="524" y="8"/>
                  <a:pt x="520" y="5"/>
                </a:cubicBezTo>
                <a:cubicBezTo>
                  <a:pt x="516" y="1"/>
                  <a:pt x="510" y="0"/>
                  <a:pt x="505" y="1"/>
                </a:cubicBezTo>
                <a:cubicBezTo>
                  <a:pt x="299" y="42"/>
                  <a:pt x="299" y="42"/>
                  <a:pt x="299" y="42"/>
                </a:cubicBezTo>
                <a:cubicBezTo>
                  <a:pt x="94" y="6"/>
                  <a:pt x="94" y="6"/>
                  <a:pt x="94" y="6"/>
                </a:cubicBezTo>
                <a:cubicBezTo>
                  <a:pt x="89" y="5"/>
                  <a:pt x="83" y="7"/>
                  <a:pt x="79" y="10"/>
                </a:cubicBezTo>
                <a:cubicBezTo>
                  <a:pt x="75" y="14"/>
                  <a:pt x="72" y="19"/>
                  <a:pt x="72" y="24"/>
                </a:cubicBezTo>
                <a:cubicBezTo>
                  <a:pt x="72" y="47"/>
                  <a:pt x="72" y="47"/>
                  <a:pt x="72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8" y="47"/>
                  <a:pt x="0" y="55"/>
                  <a:pt x="0" y="66"/>
                </a:cubicBezTo>
                <a:cubicBezTo>
                  <a:pt x="0" y="548"/>
                  <a:pt x="0" y="548"/>
                  <a:pt x="0" y="548"/>
                </a:cubicBezTo>
                <a:cubicBezTo>
                  <a:pt x="0" y="553"/>
                  <a:pt x="2" y="557"/>
                  <a:pt x="5" y="561"/>
                </a:cubicBezTo>
                <a:cubicBezTo>
                  <a:pt x="9" y="564"/>
                  <a:pt x="14" y="566"/>
                  <a:pt x="19" y="566"/>
                </a:cubicBezTo>
                <a:cubicBezTo>
                  <a:pt x="19" y="566"/>
                  <a:pt x="19" y="566"/>
                  <a:pt x="19" y="566"/>
                </a:cubicBezTo>
                <a:cubicBezTo>
                  <a:pt x="581" y="565"/>
                  <a:pt x="581" y="565"/>
                  <a:pt x="581" y="565"/>
                </a:cubicBezTo>
                <a:cubicBezTo>
                  <a:pt x="591" y="564"/>
                  <a:pt x="599" y="556"/>
                  <a:pt x="599" y="546"/>
                </a:cubicBezTo>
                <a:cubicBezTo>
                  <a:pt x="599" y="64"/>
                  <a:pt x="599" y="64"/>
                  <a:pt x="599" y="64"/>
                </a:cubicBezTo>
                <a:cubicBezTo>
                  <a:pt x="599" y="59"/>
                  <a:pt x="597" y="54"/>
                  <a:pt x="594" y="51"/>
                </a:cubicBezTo>
                <a:close/>
                <a:moveTo>
                  <a:pt x="318" y="521"/>
                </a:moveTo>
                <a:cubicBezTo>
                  <a:pt x="318" y="77"/>
                  <a:pt x="318" y="77"/>
                  <a:pt x="318" y="77"/>
                </a:cubicBezTo>
                <a:cubicBezTo>
                  <a:pt x="490" y="42"/>
                  <a:pt x="490" y="42"/>
                  <a:pt x="490" y="42"/>
                </a:cubicBezTo>
                <a:cubicBezTo>
                  <a:pt x="490" y="486"/>
                  <a:pt x="490" y="486"/>
                  <a:pt x="490" y="486"/>
                </a:cubicBezTo>
                <a:cubicBezTo>
                  <a:pt x="318" y="521"/>
                  <a:pt x="318" y="521"/>
                  <a:pt x="318" y="521"/>
                </a:cubicBezTo>
                <a:close/>
                <a:moveTo>
                  <a:pt x="109" y="46"/>
                </a:moveTo>
                <a:cubicBezTo>
                  <a:pt x="281" y="77"/>
                  <a:pt x="281" y="77"/>
                  <a:pt x="281" y="77"/>
                </a:cubicBezTo>
                <a:cubicBezTo>
                  <a:pt x="281" y="521"/>
                  <a:pt x="281" y="521"/>
                  <a:pt x="281" y="521"/>
                </a:cubicBezTo>
                <a:cubicBezTo>
                  <a:pt x="109" y="491"/>
                  <a:pt x="109" y="491"/>
                  <a:pt x="109" y="491"/>
                </a:cubicBezTo>
                <a:lnTo>
                  <a:pt x="109" y="46"/>
                </a:lnTo>
                <a:close/>
                <a:moveTo>
                  <a:pt x="37" y="84"/>
                </a:moveTo>
                <a:cubicBezTo>
                  <a:pt x="72" y="84"/>
                  <a:pt x="72" y="84"/>
                  <a:pt x="72" y="84"/>
                </a:cubicBezTo>
                <a:cubicBezTo>
                  <a:pt x="72" y="506"/>
                  <a:pt x="72" y="506"/>
                  <a:pt x="72" y="506"/>
                </a:cubicBezTo>
                <a:cubicBezTo>
                  <a:pt x="72" y="515"/>
                  <a:pt x="79" y="523"/>
                  <a:pt x="88" y="525"/>
                </a:cubicBezTo>
                <a:cubicBezTo>
                  <a:pt x="111" y="529"/>
                  <a:pt x="111" y="529"/>
                  <a:pt x="111" y="529"/>
                </a:cubicBezTo>
                <a:cubicBezTo>
                  <a:pt x="37" y="529"/>
                  <a:pt x="37" y="529"/>
                  <a:pt x="37" y="529"/>
                </a:cubicBezTo>
                <a:cubicBezTo>
                  <a:pt x="37" y="84"/>
                  <a:pt x="37" y="84"/>
                  <a:pt x="37" y="84"/>
                </a:cubicBezTo>
                <a:close/>
                <a:moveTo>
                  <a:pt x="562" y="527"/>
                </a:moveTo>
                <a:cubicBezTo>
                  <a:pt x="470" y="528"/>
                  <a:pt x="470" y="528"/>
                  <a:pt x="470" y="528"/>
                </a:cubicBezTo>
                <a:cubicBezTo>
                  <a:pt x="512" y="519"/>
                  <a:pt x="512" y="519"/>
                  <a:pt x="512" y="519"/>
                </a:cubicBezTo>
                <a:cubicBezTo>
                  <a:pt x="521" y="517"/>
                  <a:pt x="527" y="510"/>
                  <a:pt x="527" y="501"/>
                </a:cubicBezTo>
                <a:cubicBezTo>
                  <a:pt x="527" y="83"/>
                  <a:pt x="527" y="83"/>
                  <a:pt x="527" y="83"/>
                </a:cubicBezTo>
                <a:cubicBezTo>
                  <a:pt x="562" y="83"/>
                  <a:pt x="562" y="83"/>
                  <a:pt x="562" y="83"/>
                </a:cubicBezTo>
                <a:cubicBezTo>
                  <a:pt x="562" y="527"/>
                  <a:pt x="562" y="527"/>
                  <a:pt x="562" y="527"/>
                </a:cubicBezTo>
                <a:close/>
                <a:moveTo>
                  <a:pt x="245" y="117"/>
                </a:moveTo>
                <a:cubicBezTo>
                  <a:pt x="150" y="99"/>
                  <a:pt x="150" y="99"/>
                  <a:pt x="150" y="99"/>
                </a:cubicBezTo>
                <a:cubicBezTo>
                  <a:pt x="143" y="98"/>
                  <a:pt x="137" y="102"/>
                  <a:pt x="135" y="109"/>
                </a:cubicBezTo>
                <a:cubicBezTo>
                  <a:pt x="134" y="115"/>
                  <a:pt x="139" y="122"/>
                  <a:pt x="145" y="123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1" y="141"/>
                  <a:pt x="242" y="141"/>
                  <a:pt x="243" y="141"/>
                </a:cubicBezTo>
                <a:cubicBezTo>
                  <a:pt x="248" y="141"/>
                  <a:pt x="254" y="137"/>
                  <a:pt x="255" y="131"/>
                </a:cubicBezTo>
                <a:cubicBezTo>
                  <a:pt x="256" y="124"/>
                  <a:pt x="251" y="118"/>
                  <a:pt x="245" y="117"/>
                </a:cubicBezTo>
                <a:close/>
                <a:moveTo>
                  <a:pt x="245" y="182"/>
                </a:moveTo>
                <a:cubicBezTo>
                  <a:pt x="150" y="164"/>
                  <a:pt x="150" y="164"/>
                  <a:pt x="150" y="164"/>
                </a:cubicBezTo>
                <a:cubicBezTo>
                  <a:pt x="143" y="163"/>
                  <a:pt x="137" y="167"/>
                  <a:pt x="135" y="174"/>
                </a:cubicBezTo>
                <a:cubicBezTo>
                  <a:pt x="134" y="181"/>
                  <a:pt x="139" y="187"/>
                  <a:pt x="145" y="188"/>
                </a:cubicBezTo>
                <a:cubicBezTo>
                  <a:pt x="240" y="206"/>
                  <a:pt x="240" y="206"/>
                  <a:pt x="240" y="206"/>
                </a:cubicBezTo>
                <a:cubicBezTo>
                  <a:pt x="241" y="206"/>
                  <a:pt x="242" y="206"/>
                  <a:pt x="243" y="206"/>
                </a:cubicBezTo>
                <a:cubicBezTo>
                  <a:pt x="248" y="206"/>
                  <a:pt x="254" y="202"/>
                  <a:pt x="255" y="196"/>
                </a:cubicBezTo>
                <a:cubicBezTo>
                  <a:pt x="256" y="189"/>
                  <a:pt x="251" y="183"/>
                  <a:pt x="245" y="182"/>
                </a:cubicBezTo>
                <a:close/>
                <a:moveTo>
                  <a:pt x="245" y="247"/>
                </a:moveTo>
                <a:cubicBezTo>
                  <a:pt x="150" y="229"/>
                  <a:pt x="150" y="229"/>
                  <a:pt x="150" y="229"/>
                </a:cubicBezTo>
                <a:cubicBezTo>
                  <a:pt x="143" y="228"/>
                  <a:pt x="137" y="233"/>
                  <a:pt x="135" y="239"/>
                </a:cubicBezTo>
                <a:cubicBezTo>
                  <a:pt x="134" y="246"/>
                  <a:pt x="139" y="252"/>
                  <a:pt x="145" y="254"/>
                </a:cubicBezTo>
                <a:cubicBezTo>
                  <a:pt x="240" y="271"/>
                  <a:pt x="240" y="271"/>
                  <a:pt x="240" y="271"/>
                </a:cubicBezTo>
                <a:cubicBezTo>
                  <a:pt x="241" y="271"/>
                  <a:pt x="242" y="271"/>
                  <a:pt x="243" y="271"/>
                </a:cubicBezTo>
                <a:cubicBezTo>
                  <a:pt x="248" y="271"/>
                  <a:pt x="254" y="267"/>
                  <a:pt x="255" y="261"/>
                </a:cubicBezTo>
                <a:cubicBezTo>
                  <a:pt x="256" y="255"/>
                  <a:pt x="251" y="248"/>
                  <a:pt x="245" y="247"/>
                </a:cubicBezTo>
                <a:close/>
                <a:moveTo>
                  <a:pt x="245" y="312"/>
                </a:moveTo>
                <a:cubicBezTo>
                  <a:pt x="150" y="295"/>
                  <a:pt x="150" y="295"/>
                  <a:pt x="150" y="295"/>
                </a:cubicBezTo>
                <a:cubicBezTo>
                  <a:pt x="143" y="293"/>
                  <a:pt x="137" y="298"/>
                  <a:pt x="135" y="304"/>
                </a:cubicBezTo>
                <a:cubicBezTo>
                  <a:pt x="134" y="311"/>
                  <a:pt x="139" y="318"/>
                  <a:pt x="145" y="319"/>
                </a:cubicBezTo>
                <a:cubicBezTo>
                  <a:pt x="240" y="336"/>
                  <a:pt x="240" y="336"/>
                  <a:pt x="240" y="336"/>
                </a:cubicBezTo>
                <a:cubicBezTo>
                  <a:pt x="241" y="337"/>
                  <a:pt x="242" y="337"/>
                  <a:pt x="243" y="337"/>
                </a:cubicBezTo>
                <a:cubicBezTo>
                  <a:pt x="248" y="337"/>
                  <a:pt x="254" y="332"/>
                  <a:pt x="255" y="327"/>
                </a:cubicBezTo>
                <a:cubicBezTo>
                  <a:pt x="256" y="320"/>
                  <a:pt x="251" y="314"/>
                  <a:pt x="245" y="312"/>
                </a:cubicBezTo>
                <a:close/>
                <a:moveTo>
                  <a:pt x="245" y="378"/>
                </a:moveTo>
                <a:cubicBezTo>
                  <a:pt x="150" y="360"/>
                  <a:pt x="150" y="360"/>
                  <a:pt x="150" y="360"/>
                </a:cubicBezTo>
                <a:cubicBezTo>
                  <a:pt x="143" y="359"/>
                  <a:pt x="137" y="363"/>
                  <a:pt x="135" y="370"/>
                </a:cubicBezTo>
                <a:cubicBezTo>
                  <a:pt x="134" y="376"/>
                  <a:pt x="139" y="383"/>
                  <a:pt x="145" y="384"/>
                </a:cubicBezTo>
                <a:cubicBezTo>
                  <a:pt x="240" y="402"/>
                  <a:pt x="240" y="402"/>
                  <a:pt x="240" y="402"/>
                </a:cubicBezTo>
                <a:cubicBezTo>
                  <a:pt x="241" y="402"/>
                  <a:pt x="242" y="402"/>
                  <a:pt x="243" y="402"/>
                </a:cubicBezTo>
                <a:cubicBezTo>
                  <a:pt x="248" y="402"/>
                  <a:pt x="254" y="398"/>
                  <a:pt x="255" y="392"/>
                </a:cubicBezTo>
                <a:cubicBezTo>
                  <a:pt x="256" y="385"/>
                  <a:pt x="251" y="379"/>
                  <a:pt x="245" y="378"/>
                </a:cubicBezTo>
                <a:close/>
                <a:moveTo>
                  <a:pt x="245" y="443"/>
                </a:moveTo>
                <a:cubicBezTo>
                  <a:pt x="150" y="425"/>
                  <a:pt x="150" y="425"/>
                  <a:pt x="150" y="425"/>
                </a:cubicBezTo>
                <a:cubicBezTo>
                  <a:pt x="143" y="424"/>
                  <a:pt x="137" y="428"/>
                  <a:pt x="135" y="435"/>
                </a:cubicBezTo>
                <a:cubicBezTo>
                  <a:pt x="134" y="442"/>
                  <a:pt x="139" y="448"/>
                  <a:pt x="145" y="449"/>
                </a:cubicBezTo>
                <a:cubicBezTo>
                  <a:pt x="240" y="467"/>
                  <a:pt x="240" y="467"/>
                  <a:pt x="240" y="467"/>
                </a:cubicBezTo>
                <a:cubicBezTo>
                  <a:pt x="241" y="467"/>
                  <a:pt x="242" y="467"/>
                  <a:pt x="243" y="467"/>
                </a:cubicBezTo>
                <a:cubicBezTo>
                  <a:pt x="248" y="467"/>
                  <a:pt x="254" y="463"/>
                  <a:pt x="255" y="457"/>
                </a:cubicBezTo>
                <a:cubicBezTo>
                  <a:pt x="256" y="450"/>
                  <a:pt x="251" y="444"/>
                  <a:pt x="245" y="443"/>
                </a:cubicBezTo>
                <a:close/>
                <a:moveTo>
                  <a:pt x="449" y="95"/>
                </a:moveTo>
                <a:cubicBezTo>
                  <a:pt x="354" y="115"/>
                  <a:pt x="354" y="115"/>
                  <a:pt x="354" y="115"/>
                </a:cubicBezTo>
                <a:cubicBezTo>
                  <a:pt x="347" y="116"/>
                  <a:pt x="343" y="123"/>
                  <a:pt x="345" y="130"/>
                </a:cubicBezTo>
                <a:cubicBezTo>
                  <a:pt x="346" y="135"/>
                  <a:pt x="351" y="139"/>
                  <a:pt x="357" y="139"/>
                </a:cubicBezTo>
                <a:cubicBezTo>
                  <a:pt x="357" y="139"/>
                  <a:pt x="358" y="139"/>
                  <a:pt x="359" y="139"/>
                </a:cubicBezTo>
                <a:cubicBezTo>
                  <a:pt x="454" y="119"/>
                  <a:pt x="454" y="119"/>
                  <a:pt x="454" y="119"/>
                </a:cubicBezTo>
                <a:cubicBezTo>
                  <a:pt x="461" y="117"/>
                  <a:pt x="465" y="111"/>
                  <a:pt x="464" y="104"/>
                </a:cubicBezTo>
                <a:cubicBezTo>
                  <a:pt x="462" y="98"/>
                  <a:pt x="456" y="93"/>
                  <a:pt x="449" y="95"/>
                </a:cubicBezTo>
                <a:close/>
                <a:moveTo>
                  <a:pt x="449" y="160"/>
                </a:moveTo>
                <a:cubicBezTo>
                  <a:pt x="354" y="180"/>
                  <a:pt x="354" y="180"/>
                  <a:pt x="354" y="180"/>
                </a:cubicBezTo>
                <a:cubicBezTo>
                  <a:pt x="347" y="182"/>
                  <a:pt x="343" y="188"/>
                  <a:pt x="345" y="195"/>
                </a:cubicBezTo>
                <a:cubicBezTo>
                  <a:pt x="346" y="201"/>
                  <a:pt x="351" y="205"/>
                  <a:pt x="357" y="205"/>
                </a:cubicBezTo>
                <a:cubicBezTo>
                  <a:pt x="357" y="205"/>
                  <a:pt x="358" y="204"/>
                  <a:pt x="359" y="204"/>
                </a:cubicBezTo>
                <a:cubicBezTo>
                  <a:pt x="454" y="184"/>
                  <a:pt x="454" y="184"/>
                  <a:pt x="454" y="184"/>
                </a:cubicBezTo>
                <a:cubicBezTo>
                  <a:pt x="461" y="183"/>
                  <a:pt x="465" y="176"/>
                  <a:pt x="464" y="170"/>
                </a:cubicBezTo>
                <a:cubicBezTo>
                  <a:pt x="462" y="163"/>
                  <a:pt x="456" y="159"/>
                  <a:pt x="449" y="160"/>
                </a:cubicBezTo>
                <a:close/>
                <a:moveTo>
                  <a:pt x="449" y="225"/>
                </a:moveTo>
                <a:cubicBezTo>
                  <a:pt x="354" y="246"/>
                  <a:pt x="354" y="246"/>
                  <a:pt x="354" y="246"/>
                </a:cubicBezTo>
                <a:cubicBezTo>
                  <a:pt x="347" y="247"/>
                  <a:pt x="343" y="253"/>
                  <a:pt x="345" y="260"/>
                </a:cubicBezTo>
                <a:cubicBezTo>
                  <a:pt x="346" y="266"/>
                  <a:pt x="351" y="270"/>
                  <a:pt x="357" y="270"/>
                </a:cubicBezTo>
                <a:cubicBezTo>
                  <a:pt x="357" y="270"/>
                  <a:pt x="358" y="270"/>
                  <a:pt x="359" y="270"/>
                </a:cubicBezTo>
                <a:cubicBezTo>
                  <a:pt x="454" y="249"/>
                  <a:pt x="454" y="249"/>
                  <a:pt x="454" y="249"/>
                </a:cubicBezTo>
                <a:cubicBezTo>
                  <a:pt x="461" y="248"/>
                  <a:pt x="465" y="241"/>
                  <a:pt x="464" y="235"/>
                </a:cubicBezTo>
                <a:cubicBezTo>
                  <a:pt x="462" y="228"/>
                  <a:pt x="456" y="224"/>
                  <a:pt x="449" y="225"/>
                </a:cubicBezTo>
                <a:close/>
                <a:moveTo>
                  <a:pt x="449" y="291"/>
                </a:moveTo>
                <a:cubicBezTo>
                  <a:pt x="354" y="311"/>
                  <a:pt x="354" y="311"/>
                  <a:pt x="354" y="311"/>
                </a:cubicBezTo>
                <a:cubicBezTo>
                  <a:pt x="347" y="312"/>
                  <a:pt x="343" y="319"/>
                  <a:pt x="345" y="325"/>
                </a:cubicBezTo>
                <a:cubicBezTo>
                  <a:pt x="346" y="331"/>
                  <a:pt x="351" y="335"/>
                  <a:pt x="357" y="335"/>
                </a:cubicBezTo>
                <a:cubicBezTo>
                  <a:pt x="357" y="335"/>
                  <a:pt x="358" y="335"/>
                  <a:pt x="359" y="335"/>
                </a:cubicBezTo>
                <a:cubicBezTo>
                  <a:pt x="454" y="315"/>
                  <a:pt x="454" y="315"/>
                  <a:pt x="454" y="315"/>
                </a:cubicBezTo>
                <a:cubicBezTo>
                  <a:pt x="461" y="313"/>
                  <a:pt x="465" y="307"/>
                  <a:pt x="464" y="300"/>
                </a:cubicBezTo>
                <a:cubicBezTo>
                  <a:pt x="462" y="293"/>
                  <a:pt x="456" y="289"/>
                  <a:pt x="449" y="291"/>
                </a:cubicBezTo>
                <a:close/>
                <a:moveTo>
                  <a:pt x="449" y="356"/>
                </a:moveTo>
                <a:cubicBezTo>
                  <a:pt x="354" y="376"/>
                  <a:pt x="354" y="376"/>
                  <a:pt x="354" y="376"/>
                </a:cubicBezTo>
                <a:cubicBezTo>
                  <a:pt x="347" y="377"/>
                  <a:pt x="343" y="384"/>
                  <a:pt x="345" y="391"/>
                </a:cubicBezTo>
                <a:cubicBezTo>
                  <a:pt x="346" y="396"/>
                  <a:pt x="351" y="400"/>
                  <a:pt x="357" y="400"/>
                </a:cubicBezTo>
                <a:cubicBezTo>
                  <a:pt x="357" y="400"/>
                  <a:pt x="358" y="400"/>
                  <a:pt x="359" y="400"/>
                </a:cubicBezTo>
                <a:cubicBezTo>
                  <a:pt x="454" y="380"/>
                  <a:pt x="454" y="380"/>
                  <a:pt x="454" y="380"/>
                </a:cubicBezTo>
                <a:cubicBezTo>
                  <a:pt x="461" y="378"/>
                  <a:pt x="465" y="372"/>
                  <a:pt x="464" y="365"/>
                </a:cubicBezTo>
                <a:cubicBezTo>
                  <a:pt x="462" y="359"/>
                  <a:pt x="456" y="354"/>
                  <a:pt x="449" y="356"/>
                </a:cubicBezTo>
                <a:close/>
                <a:moveTo>
                  <a:pt x="449" y="421"/>
                </a:moveTo>
                <a:cubicBezTo>
                  <a:pt x="354" y="441"/>
                  <a:pt x="354" y="441"/>
                  <a:pt x="354" y="441"/>
                </a:cubicBezTo>
                <a:cubicBezTo>
                  <a:pt x="347" y="443"/>
                  <a:pt x="343" y="449"/>
                  <a:pt x="345" y="456"/>
                </a:cubicBezTo>
                <a:cubicBezTo>
                  <a:pt x="346" y="462"/>
                  <a:pt x="351" y="466"/>
                  <a:pt x="357" y="466"/>
                </a:cubicBezTo>
                <a:cubicBezTo>
                  <a:pt x="357" y="466"/>
                  <a:pt x="358" y="465"/>
                  <a:pt x="359" y="465"/>
                </a:cubicBezTo>
                <a:cubicBezTo>
                  <a:pt x="454" y="445"/>
                  <a:pt x="454" y="445"/>
                  <a:pt x="454" y="445"/>
                </a:cubicBezTo>
                <a:cubicBezTo>
                  <a:pt x="461" y="444"/>
                  <a:pt x="465" y="437"/>
                  <a:pt x="464" y="431"/>
                </a:cubicBezTo>
                <a:cubicBezTo>
                  <a:pt x="462" y="424"/>
                  <a:pt x="456" y="420"/>
                  <a:pt x="449" y="4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8053" y="196173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E0C470-C305-D08C-0CAA-8350CC4BF3C8}"/>
              </a:ext>
            </a:extLst>
          </p:cNvPr>
          <p:cNvSpPr/>
          <p:nvPr/>
        </p:nvSpPr>
        <p:spPr bwMode="auto">
          <a:xfrm>
            <a:off x="515983" y="751345"/>
            <a:ext cx="8112033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评价指标：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CE2437-45EF-78E5-8653-64B3D579062D}"/>
              </a:ext>
            </a:extLst>
          </p:cNvPr>
          <p:cNvSpPr/>
          <p:nvPr/>
        </p:nvSpPr>
        <p:spPr bwMode="auto">
          <a:xfrm>
            <a:off x="515984" y="1195920"/>
            <a:ext cx="1714940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Ranking Score (RS)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BE5AAC-0C1F-C2F1-C12F-CDD1F14E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147" y="1582146"/>
            <a:ext cx="1783780" cy="524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2C9422B-B4CE-9053-1B73-D3C852B0F188}"/>
                  </a:ext>
                </a:extLst>
              </p:cNvPr>
              <p:cNvSpPr/>
              <p:nvPr/>
            </p:nvSpPr>
            <p:spPr bwMode="auto">
              <a:xfrm>
                <a:off x="515983" y="2369235"/>
                <a:ext cx="8112033" cy="321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其中</m:t>
                        </m:r>
                        <m:r>
                          <a:rPr lang="zh-CN" altLang="en-US" sz="120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sz="12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2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zh-CN" altLang="en-US" sz="12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表示用户 </a:t>
                </a:r>
                <a14:m>
                  <m:oMath xmlns:m="http://schemas.openxmlformats.org/officeDocument/2006/math">
                    <m:r>
                      <a:rPr lang="en-US" altLang="zh-CN" sz="12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2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与物品 </a:t>
                </a:r>
                <a14:m>
                  <m:oMath xmlns:m="http://schemas.openxmlformats.org/officeDocument/2006/math">
                    <m:r>
                      <a:rPr lang="zh-CN" altLang="en-US" sz="120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12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之间</m:t>
                    </m:r>
                  </m:oMath>
                </a14:m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的关系，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2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zh-CN" altLang="en-US" sz="12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sz="12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表示</m:t>
                    </m:r>
                    <m:r>
                      <a:rPr lang="en-US" altLang="zh-CN" sz="12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12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120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在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推荐</m:t>
                    </m:r>
                    <m:r>
                      <a:rPr lang="zh-CN" altLang="en-US" sz="120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列表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中</m:t>
                    </m:r>
                    <m:r>
                      <a:rPr lang="zh-CN" altLang="en-US" sz="120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的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位置</m:t>
                    </m:r>
                    <m:r>
                      <a:rPr lang="zh-CN" altLang="en-US" sz="120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2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zh-CN" sz="12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120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训练集中未被用户 </a:t>
                </a:r>
                <a14:m>
                  <m:oMath xmlns:m="http://schemas.openxmlformats.org/officeDocument/2006/math">
                    <m:r>
                      <a:rPr lang="en-US" altLang="zh-CN" sz="1200" i="1" kern="100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200" i="1" kern="100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12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收集</m:t>
                    </m:r>
                  </m:oMath>
                </a14:m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的物品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2C9422B-B4CE-9053-1B73-D3C852B0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983" y="2369235"/>
                <a:ext cx="8112033" cy="321306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76B9D66-7796-B002-C69C-044C216712A3}"/>
              </a:ext>
            </a:extLst>
          </p:cNvPr>
          <p:cNvSpPr/>
          <p:nvPr/>
        </p:nvSpPr>
        <p:spPr bwMode="auto">
          <a:xfrm>
            <a:off x="515983" y="3136070"/>
            <a:ext cx="2200164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Diffusion Coverage (DC)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FC6FBF-22A3-04E9-11BE-691F43F8B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153" y="3296723"/>
            <a:ext cx="691767" cy="443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1CB1BAA-2BB3-CD40-E9CE-CB164B69F6C5}"/>
                  </a:ext>
                </a:extLst>
              </p:cNvPr>
              <p:cNvSpPr/>
              <p:nvPr/>
            </p:nvSpPr>
            <p:spPr bwMode="auto">
              <a:xfrm>
                <a:off x="515982" y="4063558"/>
                <a:ext cx="8112033" cy="3244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sz="1200" kern="1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2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zh-CN" sz="12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表示用户 </a:t>
                </a:r>
                <a14:m>
                  <m:oMath xmlns:m="http://schemas.openxmlformats.org/officeDocument/2006/math">
                    <m:r>
                      <a:rPr lang="en-US" altLang="zh-CN" sz="1200" i="1" kern="100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扩散可</a:t>
                </a:r>
                <a:r>
                  <a:rPr lang="zh-CN" altLang="en-US" sz="1200" kern="1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到的未被收集的物品</a:t>
                </a:r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数，</a:t>
                </a:r>
                <a:r>
                  <a:rPr lang="en-US" altLang="zh-CN" sz="1200" kern="1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zh-CN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表示所有未被收集的物品数 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1CB1BAA-2BB3-CD40-E9CE-CB164B69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982" y="4063558"/>
                <a:ext cx="8112033" cy="324448"/>
              </a:xfrm>
              <a:prstGeom prst="rect">
                <a:avLst/>
              </a:prstGeom>
              <a:blipFill>
                <a:blip r:embed="rId6"/>
                <a:stretch>
                  <a:fillRect l="-75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823641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8053" y="196173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FA706A-1819-4A40-02C4-FAA24EAE3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0"/>
          <a:stretch/>
        </p:blipFill>
        <p:spPr>
          <a:xfrm>
            <a:off x="2235080" y="2353799"/>
            <a:ext cx="4673840" cy="119914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CA9232B2-025F-23D7-68DF-59ABD661B112}"/>
              </a:ext>
            </a:extLst>
          </p:cNvPr>
          <p:cNvGrpSpPr/>
          <p:nvPr/>
        </p:nvGrpSpPr>
        <p:grpSpPr>
          <a:xfrm>
            <a:off x="2235080" y="421544"/>
            <a:ext cx="4642089" cy="1761736"/>
            <a:chOff x="2380810" y="2345411"/>
            <a:chExt cx="4642089" cy="176173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9CE2437-45EF-78E5-8653-64B3D579062D}"/>
                </a:ext>
              </a:extLst>
            </p:cNvPr>
            <p:cNvSpPr/>
            <p:nvPr/>
          </p:nvSpPr>
          <p:spPr bwMode="auto">
            <a:xfrm>
              <a:off x="4401681" y="2345411"/>
              <a:ext cx="727616" cy="3273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  <a:defRPr/>
              </a:pPr>
              <a:r>
                <a:rPr lang="zh-CN" altLang="en-US" sz="11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数据集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771A7F3-286F-A520-BF4B-F9667637D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65" t="-1844" r="-1865" b="1844"/>
            <a:stretch/>
          </p:blipFill>
          <p:spPr>
            <a:xfrm>
              <a:off x="2380810" y="2640222"/>
              <a:ext cx="4642089" cy="1466925"/>
            </a:xfrm>
            <a:prstGeom prst="rect">
              <a:avLst/>
            </a:prstGeom>
          </p:spPr>
        </p:pic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FE7FBA9-5707-E2F5-88A5-4ADE3ADCD3B4}"/>
              </a:ext>
            </a:extLst>
          </p:cNvPr>
          <p:cNvSpPr/>
          <p:nvPr/>
        </p:nvSpPr>
        <p:spPr>
          <a:xfrm>
            <a:off x="3170286" y="2521364"/>
            <a:ext cx="768313" cy="1031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B2CAB8-7D10-BB89-8B7D-373A936E27D9}"/>
              </a:ext>
            </a:extLst>
          </p:cNvPr>
          <p:cNvSpPr/>
          <p:nvPr/>
        </p:nvSpPr>
        <p:spPr>
          <a:xfrm>
            <a:off x="4090999" y="2521363"/>
            <a:ext cx="768313" cy="1031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0AC56D-7D38-D0C8-1377-AEC928374961}"/>
              </a:ext>
            </a:extLst>
          </p:cNvPr>
          <p:cNvSpPr/>
          <p:nvPr/>
        </p:nvSpPr>
        <p:spPr bwMode="auto">
          <a:xfrm>
            <a:off x="2312318" y="3780025"/>
            <a:ext cx="3742201" cy="577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当前基于扩散的方法还有提升的空间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稀疏网络比稠密网络更难预测</a:t>
            </a:r>
          </a:p>
        </p:txBody>
      </p:sp>
    </p:spTree>
    <p:extLst>
      <p:ext uri="{BB962C8B-B14F-4D97-AF65-F5344CB8AC3E}">
        <p14:creationId xmlns:p14="http://schemas.microsoft.com/office/powerpoint/2010/main" val="42882200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8053" y="196173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0AC56D-7D38-D0C8-1377-AEC928374961}"/>
              </a:ext>
            </a:extLst>
          </p:cNvPr>
          <p:cNvSpPr/>
          <p:nvPr/>
        </p:nvSpPr>
        <p:spPr bwMode="auto">
          <a:xfrm>
            <a:off x="5683943" y="1927424"/>
            <a:ext cx="3136207" cy="109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MD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方法还有提升的空间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Netflix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数据集上，算法提升的空间较小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在稀疏网络上，对活跃用户和非活跃用户较难预测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039B0D-905C-4B7D-5983-E1494C00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75" y="819805"/>
            <a:ext cx="5077440" cy="36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66438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8053" y="196173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0AC56D-7D38-D0C8-1377-AEC928374961}"/>
              </a:ext>
            </a:extLst>
          </p:cNvPr>
          <p:cNvSpPr/>
          <p:nvPr/>
        </p:nvSpPr>
        <p:spPr bwMode="auto">
          <a:xfrm>
            <a:off x="5683943" y="1927424"/>
            <a:ext cx="3136207" cy="834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活跃的用户倾向于选择流行度低的物品，度小的物品扩散较难到达，从而限制了推荐性能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10FB1C-2D8C-3313-EE1F-83245D0DE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67" y="864700"/>
            <a:ext cx="5334538" cy="363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8839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8053" y="196173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0AC56D-7D38-D0C8-1377-AEC928374961}"/>
              </a:ext>
            </a:extLst>
          </p:cNvPr>
          <p:cNvSpPr/>
          <p:nvPr/>
        </p:nvSpPr>
        <p:spPr bwMode="auto">
          <a:xfrm>
            <a:off x="5683943" y="1927424"/>
            <a:ext cx="3136207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4A4B66-18F0-9527-A9B7-CD7F1FCBB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9" y="714207"/>
            <a:ext cx="5022785" cy="389896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BAA961-C52E-4587-31AF-D747B3450365}"/>
              </a:ext>
            </a:extLst>
          </p:cNvPr>
          <p:cNvSpPr/>
          <p:nvPr/>
        </p:nvSpPr>
        <p:spPr bwMode="auto">
          <a:xfrm>
            <a:off x="5683943" y="1927424"/>
            <a:ext cx="3136207" cy="109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在稀疏网络中，可以通过增加扩散步数来提高推荐的可预测性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MD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算法的准确度可以通过增加扩散步数来提高</a:t>
            </a:r>
          </a:p>
        </p:txBody>
      </p:sp>
    </p:spTree>
    <p:extLst>
      <p:ext uri="{BB962C8B-B14F-4D97-AF65-F5344CB8AC3E}">
        <p14:creationId xmlns:p14="http://schemas.microsoft.com/office/powerpoint/2010/main" val="1147436530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8053" y="196173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5337CB-28F0-8B7D-0CD0-D84B67AF0BBC}"/>
              </a:ext>
            </a:extLst>
          </p:cNvPr>
          <p:cNvSpPr/>
          <p:nvPr/>
        </p:nvSpPr>
        <p:spPr bwMode="auto">
          <a:xfrm>
            <a:off x="783232" y="1422390"/>
            <a:ext cx="7577536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提出了一种理想方法用于预测基于物质扩散算法的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predictability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，通过对比其他推荐算法与理想方法准确度的差异，可以对普通算法进行改进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在密集网络中，普通算法性能提升的空间大；在稀疏网络中，由于节点度的限制，扩散可到达的点少，从而限制了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predictability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predictability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可以通过增加扩散步骤来提升</a:t>
            </a:r>
          </a:p>
        </p:txBody>
      </p:sp>
    </p:spTree>
    <p:extLst>
      <p:ext uri="{BB962C8B-B14F-4D97-AF65-F5344CB8AC3E}">
        <p14:creationId xmlns:p14="http://schemas.microsoft.com/office/powerpoint/2010/main" val="2968652248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73464" y="223556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0B1BE7-4E44-FBC4-ED47-16E839CE88A0}"/>
              </a:ext>
            </a:extLst>
          </p:cNvPr>
          <p:cNvSpPr/>
          <p:nvPr/>
        </p:nvSpPr>
        <p:spPr bwMode="auto">
          <a:xfrm>
            <a:off x="660421" y="900965"/>
            <a:ext cx="8112033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自然连通性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：用来描述备选路径的多少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AD47A7-13D3-C519-92F6-84D904693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179" y="1379487"/>
            <a:ext cx="1568299" cy="6997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67FFFA0-F7CB-75BD-1A79-A1EEF3983266}"/>
                  </a:ext>
                </a:extLst>
              </p:cNvPr>
              <p:cNvSpPr/>
              <p:nvPr/>
            </p:nvSpPr>
            <p:spPr bwMode="auto">
              <a:xfrm>
                <a:off x="660421" y="2149635"/>
                <a:ext cx="8112033" cy="327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是图中节点的数量，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2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2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邻接矩阵的特征值</a:t>
                </a:r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endPara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67FFFA0-F7CB-75BD-1A79-A1EEF3983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421" y="2149635"/>
                <a:ext cx="8112033" cy="327397"/>
              </a:xfrm>
              <a:prstGeom prst="rect">
                <a:avLst/>
              </a:prstGeom>
              <a:blipFill>
                <a:blip r:embed="rId4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D9C9DE00-070D-6DD8-5451-3AF14D7E0CFA}"/>
              </a:ext>
            </a:extLst>
          </p:cNvPr>
          <p:cNvSpPr/>
          <p:nvPr/>
        </p:nvSpPr>
        <p:spPr bwMode="auto">
          <a:xfrm>
            <a:off x="660421" y="2673066"/>
            <a:ext cx="8112033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改变拓扑结构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：在保证图的连通性以及节点度不变的情况下，随机选择的两条没有公共节点的边进行交换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87C1C3-CE19-D8EE-C9CC-4A59D476A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888" y="3091508"/>
            <a:ext cx="1990460" cy="69381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D22A4C4-C558-1354-343E-94780F569EC3}"/>
              </a:ext>
            </a:extLst>
          </p:cNvPr>
          <p:cNvSpPr/>
          <p:nvPr/>
        </p:nvSpPr>
        <p:spPr bwMode="auto">
          <a:xfrm>
            <a:off x="660420" y="3972524"/>
            <a:ext cx="8112033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禁忌列表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：记录之前的移动记录，防止回溯到之前的移动方案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16ABD86-EDAD-58DA-081F-8A33765A8142}"/>
              </a:ext>
            </a:extLst>
          </p:cNvPr>
          <p:cNvSpPr/>
          <p:nvPr/>
        </p:nvSpPr>
        <p:spPr>
          <a:xfrm>
            <a:off x="3650536" y="1016109"/>
            <a:ext cx="519422" cy="122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E1B886-8A7B-C2E2-9CA9-2E8E8F6BECC5}"/>
              </a:ext>
            </a:extLst>
          </p:cNvPr>
          <p:cNvSpPr/>
          <p:nvPr/>
        </p:nvSpPr>
        <p:spPr bwMode="auto">
          <a:xfrm>
            <a:off x="4366566" y="900965"/>
            <a:ext cx="1118782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优化目标</a:t>
            </a:r>
          </a:p>
        </p:txBody>
      </p:sp>
    </p:spTree>
    <p:extLst>
      <p:ext uri="{BB962C8B-B14F-4D97-AF65-F5344CB8AC3E}">
        <p14:creationId xmlns:p14="http://schemas.microsoft.com/office/powerpoint/2010/main" val="2335635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8053" y="196173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867173-3180-CECD-E479-CECE1ED07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2" r="5886"/>
          <a:stretch/>
        </p:blipFill>
        <p:spPr>
          <a:xfrm>
            <a:off x="1442632" y="759160"/>
            <a:ext cx="2852278" cy="39734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ED78ECB-8B77-5D28-1EA7-A8E1E428E6B3}"/>
              </a:ext>
            </a:extLst>
          </p:cNvPr>
          <p:cNvSpPr/>
          <p:nvPr/>
        </p:nvSpPr>
        <p:spPr bwMode="auto">
          <a:xfrm>
            <a:off x="323850" y="663435"/>
            <a:ext cx="1118782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每一次迭代：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2304ACE-CBC0-E8FA-46E7-3B06EA49444C}"/>
                  </a:ext>
                </a:extLst>
              </p:cNvPr>
              <p:cNvSpPr/>
              <p:nvPr/>
            </p:nvSpPr>
            <p:spPr bwMode="auto">
              <a:xfrm>
                <a:off x="4895850" y="1615168"/>
                <a:ext cx="4248150" cy="320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比较候选集中自然连通性最大的图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20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acc>
                    <m:r>
                      <a:rPr lang="en-US" altLang="zh-CN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acc>
                    <m:r>
                      <a:rPr lang="en-US" altLang="zh-CN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2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endPara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2304ACE-CBC0-E8FA-46E7-3B06EA494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5850" y="1615168"/>
                <a:ext cx="4248150" cy="320857"/>
              </a:xfrm>
              <a:prstGeom prst="rect">
                <a:avLst/>
              </a:prstGeom>
              <a:blipFill>
                <a:blip r:embed="rId4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81E6ED7-4FC3-533F-EEB2-8C8846FA6172}"/>
                  </a:ext>
                </a:extLst>
              </p:cNvPr>
              <p:cNvSpPr/>
              <p:nvPr/>
            </p:nvSpPr>
            <p:spPr bwMode="auto">
              <a:xfrm>
                <a:off x="4895850" y="2059744"/>
                <a:ext cx="4248150" cy="323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20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acc>
                    <m:r>
                      <a:rPr lang="en-US" altLang="zh-CN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&gt;</a:t>
                </a:r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acc>
                    <m:r>
                      <a:rPr lang="en-US" altLang="zh-CN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2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200" kern="1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1200" kern="1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81E6ED7-4FC3-533F-EEB2-8C8846FA6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5850" y="2059744"/>
                <a:ext cx="4248150" cy="323999"/>
              </a:xfrm>
              <a:prstGeom prst="rect">
                <a:avLst/>
              </a:prstGeom>
              <a:blipFill>
                <a:blip r:embed="rId5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98E821-2BE0-895C-2AE7-5C8646B256F1}"/>
                  </a:ext>
                </a:extLst>
              </p:cNvPr>
              <p:cNvSpPr/>
              <p:nvPr/>
            </p:nvSpPr>
            <p:spPr bwMode="auto">
              <a:xfrm>
                <a:off x="4895850" y="2507462"/>
                <a:ext cx="4248150" cy="323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12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上</m:t>
                    </m:r>
                  </m:oMath>
                </a14:m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进行下一轮次的迭代</a:t>
                </a: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98E821-2BE0-895C-2AE7-5C8646B25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5850" y="2507462"/>
                <a:ext cx="4248150" cy="323999"/>
              </a:xfrm>
              <a:prstGeom prst="rect">
                <a:avLst/>
              </a:prstGeom>
              <a:blipFill>
                <a:blip r:embed="rId6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8DFBFF3-7148-8C9C-AFD2-9FFFECB7E538}"/>
                  </a:ext>
                </a:extLst>
              </p:cNvPr>
              <p:cNvSpPr/>
              <p:nvPr/>
            </p:nvSpPr>
            <p:spPr bwMode="auto">
              <a:xfrm>
                <a:off x="4895850" y="2989010"/>
                <a:ext cx="4248150" cy="323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:r>
                  <a:rPr lang="zh-CN" altLang="en-US" sz="1200" b="1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输出：</a:t>
                </a:r>
                <a:r>
                  <a:rPr lang="en-US" altLang="zh-CN" sz="1200" b="1" kern="1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200" b="0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endPara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8DFBFF3-7148-8C9C-AFD2-9FFFECB7E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5850" y="2989010"/>
                <a:ext cx="4248150" cy="323999"/>
              </a:xfrm>
              <a:prstGeom prst="rect">
                <a:avLst/>
              </a:prstGeom>
              <a:blipFill>
                <a:blip r:embed="rId7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737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 bwMode="auto">
          <a:xfrm>
            <a:off x="133518" y="227544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95EF21-EA10-7D23-A62C-342CA749E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48"/>
          <a:stretch/>
        </p:blipFill>
        <p:spPr>
          <a:xfrm>
            <a:off x="693469" y="854882"/>
            <a:ext cx="5333996" cy="37594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C21C60-D41C-858D-E85B-1312FE2F4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804" y="2282989"/>
            <a:ext cx="957432" cy="903238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422883" y="2500950"/>
            <a:ext cx="8298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Predictability of diffusion-based recommender systems</a:t>
            </a:r>
          </a:p>
        </p:txBody>
      </p:sp>
      <p:sp>
        <p:nvSpPr>
          <p:cNvPr id="32" name="矩形 31"/>
          <p:cNvSpPr/>
          <p:nvPr/>
        </p:nvSpPr>
        <p:spPr>
          <a:xfrm>
            <a:off x="1976379" y="3000272"/>
            <a:ext cx="5452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</a:rPr>
              <a:t>Peng Zhang,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/>
              </a:rPr>
              <a:t>Leyang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</a:rPr>
              <a:t> Xue, An Zeng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</a:rPr>
              <a:t>Knowledge-Based Systems, 2019</a:t>
            </a:r>
            <a:endParaRPr lang="zh-CN" altLang="en-US" sz="160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4083844" y="1477813"/>
            <a:ext cx="976313" cy="923925"/>
          </a:xfrm>
          <a:custGeom>
            <a:avLst/>
            <a:gdLst>
              <a:gd name="T0" fmla="*/ 581 w 599"/>
              <a:gd name="T1" fmla="*/ 45 h 566"/>
              <a:gd name="T2" fmla="*/ 520 w 599"/>
              <a:gd name="T3" fmla="*/ 5 h 566"/>
              <a:gd name="T4" fmla="*/ 94 w 599"/>
              <a:gd name="T5" fmla="*/ 6 h 566"/>
              <a:gd name="T6" fmla="*/ 72 w 599"/>
              <a:gd name="T7" fmla="*/ 47 h 566"/>
              <a:gd name="T8" fmla="*/ 0 w 599"/>
              <a:gd name="T9" fmla="*/ 548 h 566"/>
              <a:gd name="T10" fmla="*/ 19 w 599"/>
              <a:gd name="T11" fmla="*/ 566 h 566"/>
              <a:gd name="T12" fmla="*/ 599 w 599"/>
              <a:gd name="T13" fmla="*/ 64 h 566"/>
              <a:gd name="T14" fmla="*/ 318 w 599"/>
              <a:gd name="T15" fmla="*/ 77 h 566"/>
              <a:gd name="T16" fmla="*/ 318 w 599"/>
              <a:gd name="T17" fmla="*/ 521 h 566"/>
              <a:gd name="T18" fmla="*/ 281 w 599"/>
              <a:gd name="T19" fmla="*/ 521 h 566"/>
              <a:gd name="T20" fmla="*/ 37 w 599"/>
              <a:gd name="T21" fmla="*/ 84 h 566"/>
              <a:gd name="T22" fmla="*/ 88 w 599"/>
              <a:gd name="T23" fmla="*/ 525 h 566"/>
              <a:gd name="T24" fmla="*/ 37 w 599"/>
              <a:gd name="T25" fmla="*/ 84 h 566"/>
              <a:gd name="T26" fmla="*/ 512 w 599"/>
              <a:gd name="T27" fmla="*/ 519 h 566"/>
              <a:gd name="T28" fmla="*/ 562 w 599"/>
              <a:gd name="T29" fmla="*/ 83 h 566"/>
              <a:gd name="T30" fmla="*/ 150 w 599"/>
              <a:gd name="T31" fmla="*/ 99 h 566"/>
              <a:gd name="T32" fmla="*/ 240 w 599"/>
              <a:gd name="T33" fmla="*/ 141 h 566"/>
              <a:gd name="T34" fmla="*/ 245 w 599"/>
              <a:gd name="T35" fmla="*/ 117 h 566"/>
              <a:gd name="T36" fmla="*/ 135 w 599"/>
              <a:gd name="T37" fmla="*/ 174 h 566"/>
              <a:gd name="T38" fmla="*/ 243 w 599"/>
              <a:gd name="T39" fmla="*/ 206 h 566"/>
              <a:gd name="T40" fmla="*/ 245 w 599"/>
              <a:gd name="T41" fmla="*/ 247 h 566"/>
              <a:gd name="T42" fmla="*/ 145 w 599"/>
              <a:gd name="T43" fmla="*/ 254 h 566"/>
              <a:gd name="T44" fmla="*/ 255 w 599"/>
              <a:gd name="T45" fmla="*/ 261 h 566"/>
              <a:gd name="T46" fmla="*/ 150 w 599"/>
              <a:gd name="T47" fmla="*/ 295 h 566"/>
              <a:gd name="T48" fmla="*/ 240 w 599"/>
              <a:gd name="T49" fmla="*/ 336 h 566"/>
              <a:gd name="T50" fmla="*/ 245 w 599"/>
              <a:gd name="T51" fmla="*/ 312 h 566"/>
              <a:gd name="T52" fmla="*/ 135 w 599"/>
              <a:gd name="T53" fmla="*/ 370 h 566"/>
              <a:gd name="T54" fmla="*/ 243 w 599"/>
              <a:gd name="T55" fmla="*/ 402 h 566"/>
              <a:gd name="T56" fmla="*/ 245 w 599"/>
              <a:gd name="T57" fmla="*/ 443 h 566"/>
              <a:gd name="T58" fmla="*/ 145 w 599"/>
              <a:gd name="T59" fmla="*/ 449 h 566"/>
              <a:gd name="T60" fmla="*/ 255 w 599"/>
              <a:gd name="T61" fmla="*/ 457 h 566"/>
              <a:gd name="T62" fmla="*/ 354 w 599"/>
              <a:gd name="T63" fmla="*/ 115 h 566"/>
              <a:gd name="T64" fmla="*/ 359 w 599"/>
              <a:gd name="T65" fmla="*/ 139 h 566"/>
              <a:gd name="T66" fmla="*/ 449 w 599"/>
              <a:gd name="T67" fmla="*/ 95 h 566"/>
              <a:gd name="T68" fmla="*/ 345 w 599"/>
              <a:gd name="T69" fmla="*/ 195 h 566"/>
              <a:gd name="T70" fmla="*/ 454 w 599"/>
              <a:gd name="T71" fmla="*/ 184 h 566"/>
              <a:gd name="T72" fmla="*/ 449 w 599"/>
              <a:gd name="T73" fmla="*/ 225 h 566"/>
              <a:gd name="T74" fmla="*/ 357 w 599"/>
              <a:gd name="T75" fmla="*/ 270 h 566"/>
              <a:gd name="T76" fmla="*/ 464 w 599"/>
              <a:gd name="T77" fmla="*/ 235 h 566"/>
              <a:gd name="T78" fmla="*/ 354 w 599"/>
              <a:gd name="T79" fmla="*/ 311 h 566"/>
              <a:gd name="T80" fmla="*/ 359 w 599"/>
              <a:gd name="T81" fmla="*/ 335 h 566"/>
              <a:gd name="T82" fmla="*/ 449 w 599"/>
              <a:gd name="T83" fmla="*/ 291 h 566"/>
              <a:gd name="T84" fmla="*/ 345 w 599"/>
              <a:gd name="T85" fmla="*/ 391 h 566"/>
              <a:gd name="T86" fmla="*/ 454 w 599"/>
              <a:gd name="T87" fmla="*/ 380 h 566"/>
              <a:gd name="T88" fmla="*/ 449 w 599"/>
              <a:gd name="T89" fmla="*/ 421 h 566"/>
              <a:gd name="T90" fmla="*/ 357 w 599"/>
              <a:gd name="T91" fmla="*/ 466 h 566"/>
              <a:gd name="T92" fmla="*/ 464 w 599"/>
              <a:gd name="T93" fmla="*/ 431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9" h="566">
                <a:moveTo>
                  <a:pt x="594" y="51"/>
                </a:moveTo>
                <a:cubicBezTo>
                  <a:pt x="590" y="47"/>
                  <a:pt x="586" y="45"/>
                  <a:pt x="581" y="45"/>
                </a:cubicBezTo>
                <a:cubicBezTo>
                  <a:pt x="581" y="45"/>
                  <a:pt x="581" y="45"/>
                  <a:pt x="581" y="45"/>
                </a:cubicBezTo>
                <a:cubicBezTo>
                  <a:pt x="527" y="45"/>
                  <a:pt x="527" y="45"/>
                  <a:pt x="527" y="45"/>
                </a:cubicBezTo>
                <a:cubicBezTo>
                  <a:pt x="527" y="19"/>
                  <a:pt x="527" y="19"/>
                  <a:pt x="527" y="19"/>
                </a:cubicBezTo>
                <a:cubicBezTo>
                  <a:pt x="527" y="13"/>
                  <a:pt x="524" y="8"/>
                  <a:pt x="520" y="5"/>
                </a:cubicBezTo>
                <a:cubicBezTo>
                  <a:pt x="516" y="1"/>
                  <a:pt x="510" y="0"/>
                  <a:pt x="505" y="1"/>
                </a:cubicBezTo>
                <a:cubicBezTo>
                  <a:pt x="299" y="42"/>
                  <a:pt x="299" y="42"/>
                  <a:pt x="299" y="42"/>
                </a:cubicBezTo>
                <a:cubicBezTo>
                  <a:pt x="94" y="6"/>
                  <a:pt x="94" y="6"/>
                  <a:pt x="94" y="6"/>
                </a:cubicBezTo>
                <a:cubicBezTo>
                  <a:pt x="89" y="5"/>
                  <a:pt x="83" y="7"/>
                  <a:pt x="79" y="10"/>
                </a:cubicBezTo>
                <a:cubicBezTo>
                  <a:pt x="75" y="14"/>
                  <a:pt x="72" y="19"/>
                  <a:pt x="72" y="24"/>
                </a:cubicBezTo>
                <a:cubicBezTo>
                  <a:pt x="72" y="47"/>
                  <a:pt x="72" y="47"/>
                  <a:pt x="72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8" y="47"/>
                  <a:pt x="0" y="55"/>
                  <a:pt x="0" y="66"/>
                </a:cubicBezTo>
                <a:cubicBezTo>
                  <a:pt x="0" y="548"/>
                  <a:pt x="0" y="548"/>
                  <a:pt x="0" y="548"/>
                </a:cubicBezTo>
                <a:cubicBezTo>
                  <a:pt x="0" y="553"/>
                  <a:pt x="2" y="557"/>
                  <a:pt x="5" y="561"/>
                </a:cubicBezTo>
                <a:cubicBezTo>
                  <a:pt x="9" y="564"/>
                  <a:pt x="14" y="566"/>
                  <a:pt x="19" y="566"/>
                </a:cubicBezTo>
                <a:cubicBezTo>
                  <a:pt x="19" y="566"/>
                  <a:pt x="19" y="566"/>
                  <a:pt x="19" y="566"/>
                </a:cubicBezTo>
                <a:cubicBezTo>
                  <a:pt x="581" y="565"/>
                  <a:pt x="581" y="565"/>
                  <a:pt x="581" y="565"/>
                </a:cubicBezTo>
                <a:cubicBezTo>
                  <a:pt x="591" y="564"/>
                  <a:pt x="599" y="556"/>
                  <a:pt x="599" y="546"/>
                </a:cubicBezTo>
                <a:cubicBezTo>
                  <a:pt x="599" y="64"/>
                  <a:pt x="599" y="64"/>
                  <a:pt x="599" y="64"/>
                </a:cubicBezTo>
                <a:cubicBezTo>
                  <a:pt x="599" y="59"/>
                  <a:pt x="597" y="54"/>
                  <a:pt x="594" y="51"/>
                </a:cubicBezTo>
                <a:close/>
                <a:moveTo>
                  <a:pt x="318" y="521"/>
                </a:moveTo>
                <a:cubicBezTo>
                  <a:pt x="318" y="77"/>
                  <a:pt x="318" y="77"/>
                  <a:pt x="318" y="77"/>
                </a:cubicBezTo>
                <a:cubicBezTo>
                  <a:pt x="490" y="42"/>
                  <a:pt x="490" y="42"/>
                  <a:pt x="490" y="42"/>
                </a:cubicBezTo>
                <a:cubicBezTo>
                  <a:pt x="490" y="486"/>
                  <a:pt x="490" y="486"/>
                  <a:pt x="490" y="486"/>
                </a:cubicBezTo>
                <a:cubicBezTo>
                  <a:pt x="318" y="521"/>
                  <a:pt x="318" y="521"/>
                  <a:pt x="318" y="521"/>
                </a:cubicBezTo>
                <a:close/>
                <a:moveTo>
                  <a:pt x="109" y="46"/>
                </a:moveTo>
                <a:cubicBezTo>
                  <a:pt x="281" y="77"/>
                  <a:pt x="281" y="77"/>
                  <a:pt x="281" y="77"/>
                </a:cubicBezTo>
                <a:cubicBezTo>
                  <a:pt x="281" y="521"/>
                  <a:pt x="281" y="521"/>
                  <a:pt x="281" y="521"/>
                </a:cubicBezTo>
                <a:cubicBezTo>
                  <a:pt x="109" y="491"/>
                  <a:pt x="109" y="491"/>
                  <a:pt x="109" y="491"/>
                </a:cubicBezTo>
                <a:lnTo>
                  <a:pt x="109" y="46"/>
                </a:lnTo>
                <a:close/>
                <a:moveTo>
                  <a:pt x="37" y="84"/>
                </a:moveTo>
                <a:cubicBezTo>
                  <a:pt x="72" y="84"/>
                  <a:pt x="72" y="84"/>
                  <a:pt x="72" y="84"/>
                </a:cubicBezTo>
                <a:cubicBezTo>
                  <a:pt x="72" y="506"/>
                  <a:pt x="72" y="506"/>
                  <a:pt x="72" y="506"/>
                </a:cubicBezTo>
                <a:cubicBezTo>
                  <a:pt x="72" y="515"/>
                  <a:pt x="79" y="523"/>
                  <a:pt x="88" y="525"/>
                </a:cubicBezTo>
                <a:cubicBezTo>
                  <a:pt x="111" y="529"/>
                  <a:pt x="111" y="529"/>
                  <a:pt x="111" y="529"/>
                </a:cubicBezTo>
                <a:cubicBezTo>
                  <a:pt x="37" y="529"/>
                  <a:pt x="37" y="529"/>
                  <a:pt x="37" y="529"/>
                </a:cubicBezTo>
                <a:cubicBezTo>
                  <a:pt x="37" y="84"/>
                  <a:pt x="37" y="84"/>
                  <a:pt x="37" y="84"/>
                </a:cubicBezTo>
                <a:close/>
                <a:moveTo>
                  <a:pt x="562" y="527"/>
                </a:moveTo>
                <a:cubicBezTo>
                  <a:pt x="470" y="528"/>
                  <a:pt x="470" y="528"/>
                  <a:pt x="470" y="528"/>
                </a:cubicBezTo>
                <a:cubicBezTo>
                  <a:pt x="512" y="519"/>
                  <a:pt x="512" y="519"/>
                  <a:pt x="512" y="519"/>
                </a:cubicBezTo>
                <a:cubicBezTo>
                  <a:pt x="521" y="517"/>
                  <a:pt x="527" y="510"/>
                  <a:pt x="527" y="501"/>
                </a:cubicBezTo>
                <a:cubicBezTo>
                  <a:pt x="527" y="83"/>
                  <a:pt x="527" y="83"/>
                  <a:pt x="527" y="83"/>
                </a:cubicBezTo>
                <a:cubicBezTo>
                  <a:pt x="562" y="83"/>
                  <a:pt x="562" y="83"/>
                  <a:pt x="562" y="83"/>
                </a:cubicBezTo>
                <a:cubicBezTo>
                  <a:pt x="562" y="527"/>
                  <a:pt x="562" y="527"/>
                  <a:pt x="562" y="527"/>
                </a:cubicBezTo>
                <a:close/>
                <a:moveTo>
                  <a:pt x="245" y="117"/>
                </a:moveTo>
                <a:cubicBezTo>
                  <a:pt x="150" y="99"/>
                  <a:pt x="150" y="99"/>
                  <a:pt x="150" y="99"/>
                </a:cubicBezTo>
                <a:cubicBezTo>
                  <a:pt x="143" y="98"/>
                  <a:pt x="137" y="102"/>
                  <a:pt x="135" y="109"/>
                </a:cubicBezTo>
                <a:cubicBezTo>
                  <a:pt x="134" y="115"/>
                  <a:pt x="139" y="122"/>
                  <a:pt x="145" y="123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1" y="141"/>
                  <a:pt x="242" y="141"/>
                  <a:pt x="243" y="141"/>
                </a:cubicBezTo>
                <a:cubicBezTo>
                  <a:pt x="248" y="141"/>
                  <a:pt x="254" y="137"/>
                  <a:pt x="255" y="131"/>
                </a:cubicBezTo>
                <a:cubicBezTo>
                  <a:pt x="256" y="124"/>
                  <a:pt x="251" y="118"/>
                  <a:pt x="245" y="117"/>
                </a:cubicBezTo>
                <a:close/>
                <a:moveTo>
                  <a:pt x="245" y="182"/>
                </a:moveTo>
                <a:cubicBezTo>
                  <a:pt x="150" y="164"/>
                  <a:pt x="150" y="164"/>
                  <a:pt x="150" y="164"/>
                </a:cubicBezTo>
                <a:cubicBezTo>
                  <a:pt x="143" y="163"/>
                  <a:pt x="137" y="167"/>
                  <a:pt x="135" y="174"/>
                </a:cubicBezTo>
                <a:cubicBezTo>
                  <a:pt x="134" y="181"/>
                  <a:pt x="139" y="187"/>
                  <a:pt x="145" y="188"/>
                </a:cubicBezTo>
                <a:cubicBezTo>
                  <a:pt x="240" y="206"/>
                  <a:pt x="240" y="206"/>
                  <a:pt x="240" y="206"/>
                </a:cubicBezTo>
                <a:cubicBezTo>
                  <a:pt x="241" y="206"/>
                  <a:pt x="242" y="206"/>
                  <a:pt x="243" y="206"/>
                </a:cubicBezTo>
                <a:cubicBezTo>
                  <a:pt x="248" y="206"/>
                  <a:pt x="254" y="202"/>
                  <a:pt x="255" y="196"/>
                </a:cubicBezTo>
                <a:cubicBezTo>
                  <a:pt x="256" y="189"/>
                  <a:pt x="251" y="183"/>
                  <a:pt x="245" y="182"/>
                </a:cubicBezTo>
                <a:close/>
                <a:moveTo>
                  <a:pt x="245" y="247"/>
                </a:moveTo>
                <a:cubicBezTo>
                  <a:pt x="150" y="229"/>
                  <a:pt x="150" y="229"/>
                  <a:pt x="150" y="229"/>
                </a:cubicBezTo>
                <a:cubicBezTo>
                  <a:pt x="143" y="228"/>
                  <a:pt x="137" y="233"/>
                  <a:pt x="135" y="239"/>
                </a:cubicBezTo>
                <a:cubicBezTo>
                  <a:pt x="134" y="246"/>
                  <a:pt x="139" y="252"/>
                  <a:pt x="145" y="254"/>
                </a:cubicBezTo>
                <a:cubicBezTo>
                  <a:pt x="240" y="271"/>
                  <a:pt x="240" y="271"/>
                  <a:pt x="240" y="271"/>
                </a:cubicBezTo>
                <a:cubicBezTo>
                  <a:pt x="241" y="271"/>
                  <a:pt x="242" y="271"/>
                  <a:pt x="243" y="271"/>
                </a:cubicBezTo>
                <a:cubicBezTo>
                  <a:pt x="248" y="271"/>
                  <a:pt x="254" y="267"/>
                  <a:pt x="255" y="261"/>
                </a:cubicBezTo>
                <a:cubicBezTo>
                  <a:pt x="256" y="255"/>
                  <a:pt x="251" y="248"/>
                  <a:pt x="245" y="247"/>
                </a:cubicBezTo>
                <a:close/>
                <a:moveTo>
                  <a:pt x="245" y="312"/>
                </a:moveTo>
                <a:cubicBezTo>
                  <a:pt x="150" y="295"/>
                  <a:pt x="150" y="295"/>
                  <a:pt x="150" y="295"/>
                </a:cubicBezTo>
                <a:cubicBezTo>
                  <a:pt x="143" y="293"/>
                  <a:pt x="137" y="298"/>
                  <a:pt x="135" y="304"/>
                </a:cubicBezTo>
                <a:cubicBezTo>
                  <a:pt x="134" y="311"/>
                  <a:pt x="139" y="318"/>
                  <a:pt x="145" y="319"/>
                </a:cubicBezTo>
                <a:cubicBezTo>
                  <a:pt x="240" y="336"/>
                  <a:pt x="240" y="336"/>
                  <a:pt x="240" y="336"/>
                </a:cubicBezTo>
                <a:cubicBezTo>
                  <a:pt x="241" y="337"/>
                  <a:pt x="242" y="337"/>
                  <a:pt x="243" y="337"/>
                </a:cubicBezTo>
                <a:cubicBezTo>
                  <a:pt x="248" y="337"/>
                  <a:pt x="254" y="332"/>
                  <a:pt x="255" y="327"/>
                </a:cubicBezTo>
                <a:cubicBezTo>
                  <a:pt x="256" y="320"/>
                  <a:pt x="251" y="314"/>
                  <a:pt x="245" y="312"/>
                </a:cubicBezTo>
                <a:close/>
                <a:moveTo>
                  <a:pt x="245" y="378"/>
                </a:moveTo>
                <a:cubicBezTo>
                  <a:pt x="150" y="360"/>
                  <a:pt x="150" y="360"/>
                  <a:pt x="150" y="360"/>
                </a:cubicBezTo>
                <a:cubicBezTo>
                  <a:pt x="143" y="359"/>
                  <a:pt x="137" y="363"/>
                  <a:pt x="135" y="370"/>
                </a:cubicBezTo>
                <a:cubicBezTo>
                  <a:pt x="134" y="376"/>
                  <a:pt x="139" y="383"/>
                  <a:pt x="145" y="384"/>
                </a:cubicBezTo>
                <a:cubicBezTo>
                  <a:pt x="240" y="402"/>
                  <a:pt x="240" y="402"/>
                  <a:pt x="240" y="402"/>
                </a:cubicBezTo>
                <a:cubicBezTo>
                  <a:pt x="241" y="402"/>
                  <a:pt x="242" y="402"/>
                  <a:pt x="243" y="402"/>
                </a:cubicBezTo>
                <a:cubicBezTo>
                  <a:pt x="248" y="402"/>
                  <a:pt x="254" y="398"/>
                  <a:pt x="255" y="392"/>
                </a:cubicBezTo>
                <a:cubicBezTo>
                  <a:pt x="256" y="385"/>
                  <a:pt x="251" y="379"/>
                  <a:pt x="245" y="378"/>
                </a:cubicBezTo>
                <a:close/>
                <a:moveTo>
                  <a:pt x="245" y="443"/>
                </a:moveTo>
                <a:cubicBezTo>
                  <a:pt x="150" y="425"/>
                  <a:pt x="150" y="425"/>
                  <a:pt x="150" y="425"/>
                </a:cubicBezTo>
                <a:cubicBezTo>
                  <a:pt x="143" y="424"/>
                  <a:pt x="137" y="428"/>
                  <a:pt x="135" y="435"/>
                </a:cubicBezTo>
                <a:cubicBezTo>
                  <a:pt x="134" y="442"/>
                  <a:pt x="139" y="448"/>
                  <a:pt x="145" y="449"/>
                </a:cubicBezTo>
                <a:cubicBezTo>
                  <a:pt x="240" y="467"/>
                  <a:pt x="240" y="467"/>
                  <a:pt x="240" y="467"/>
                </a:cubicBezTo>
                <a:cubicBezTo>
                  <a:pt x="241" y="467"/>
                  <a:pt x="242" y="467"/>
                  <a:pt x="243" y="467"/>
                </a:cubicBezTo>
                <a:cubicBezTo>
                  <a:pt x="248" y="467"/>
                  <a:pt x="254" y="463"/>
                  <a:pt x="255" y="457"/>
                </a:cubicBezTo>
                <a:cubicBezTo>
                  <a:pt x="256" y="450"/>
                  <a:pt x="251" y="444"/>
                  <a:pt x="245" y="443"/>
                </a:cubicBezTo>
                <a:close/>
                <a:moveTo>
                  <a:pt x="449" y="95"/>
                </a:moveTo>
                <a:cubicBezTo>
                  <a:pt x="354" y="115"/>
                  <a:pt x="354" y="115"/>
                  <a:pt x="354" y="115"/>
                </a:cubicBezTo>
                <a:cubicBezTo>
                  <a:pt x="347" y="116"/>
                  <a:pt x="343" y="123"/>
                  <a:pt x="345" y="130"/>
                </a:cubicBezTo>
                <a:cubicBezTo>
                  <a:pt x="346" y="135"/>
                  <a:pt x="351" y="139"/>
                  <a:pt x="357" y="139"/>
                </a:cubicBezTo>
                <a:cubicBezTo>
                  <a:pt x="357" y="139"/>
                  <a:pt x="358" y="139"/>
                  <a:pt x="359" y="139"/>
                </a:cubicBezTo>
                <a:cubicBezTo>
                  <a:pt x="454" y="119"/>
                  <a:pt x="454" y="119"/>
                  <a:pt x="454" y="119"/>
                </a:cubicBezTo>
                <a:cubicBezTo>
                  <a:pt x="461" y="117"/>
                  <a:pt x="465" y="111"/>
                  <a:pt x="464" y="104"/>
                </a:cubicBezTo>
                <a:cubicBezTo>
                  <a:pt x="462" y="98"/>
                  <a:pt x="456" y="93"/>
                  <a:pt x="449" y="95"/>
                </a:cubicBezTo>
                <a:close/>
                <a:moveTo>
                  <a:pt x="449" y="160"/>
                </a:moveTo>
                <a:cubicBezTo>
                  <a:pt x="354" y="180"/>
                  <a:pt x="354" y="180"/>
                  <a:pt x="354" y="180"/>
                </a:cubicBezTo>
                <a:cubicBezTo>
                  <a:pt x="347" y="182"/>
                  <a:pt x="343" y="188"/>
                  <a:pt x="345" y="195"/>
                </a:cubicBezTo>
                <a:cubicBezTo>
                  <a:pt x="346" y="201"/>
                  <a:pt x="351" y="205"/>
                  <a:pt x="357" y="205"/>
                </a:cubicBezTo>
                <a:cubicBezTo>
                  <a:pt x="357" y="205"/>
                  <a:pt x="358" y="204"/>
                  <a:pt x="359" y="204"/>
                </a:cubicBezTo>
                <a:cubicBezTo>
                  <a:pt x="454" y="184"/>
                  <a:pt x="454" y="184"/>
                  <a:pt x="454" y="184"/>
                </a:cubicBezTo>
                <a:cubicBezTo>
                  <a:pt x="461" y="183"/>
                  <a:pt x="465" y="176"/>
                  <a:pt x="464" y="170"/>
                </a:cubicBezTo>
                <a:cubicBezTo>
                  <a:pt x="462" y="163"/>
                  <a:pt x="456" y="159"/>
                  <a:pt x="449" y="160"/>
                </a:cubicBezTo>
                <a:close/>
                <a:moveTo>
                  <a:pt x="449" y="225"/>
                </a:moveTo>
                <a:cubicBezTo>
                  <a:pt x="354" y="246"/>
                  <a:pt x="354" y="246"/>
                  <a:pt x="354" y="246"/>
                </a:cubicBezTo>
                <a:cubicBezTo>
                  <a:pt x="347" y="247"/>
                  <a:pt x="343" y="253"/>
                  <a:pt x="345" y="260"/>
                </a:cubicBezTo>
                <a:cubicBezTo>
                  <a:pt x="346" y="266"/>
                  <a:pt x="351" y="270"/>
                  <a:pt x="357" y="270"/>
                </a:cubicBezTo>
                <a:cubicBezTo>
                  <a:pt x="357" y="270"/>
                  <a:pt x="358" y="270"/>
                  <a:pt x="359" y="270"/>
                </a:cubicBezTo>
                <a:cubicBezTo>
                  <a:pt x="454" y="249"/>
                  <a:pt x="454" y="249"/>
                  <a:pt x="454" y="249"/>
                </a:cubicBezTo>
                <a:cubicBezTo>
                  <a:pt x="461" y="248"/>
                  <a:pt x="465" y="241"/>
                  <a:pt x="464" y="235"/>
                </a:cubicBezTo>
                <a:cubicBezTo>
                  <a:pt x="462" y="228"/>
                  <a:pt x="456" y="224"/>
                  <a:pt x="449" y="225"/>
                </a:cubicBezTo>
                <a:close/>
                <a:moveTo>
                  <a:pt x="449" y="291"/>
                </a:moveTo>
                <a:cubicBezTo>
                  <a:pt x="354" y="311"/>
                  <a:pt x="354" y="311"/>
                  <a:pt x="354" y="311"/>
                </a:cubicBezTo>
                <a:cubicBezTo>
                  <a:pt x="347" y="312"/>
                  <a:pt x="343" y="319"/>
                  <a:pt x="345" y="325"/>
                </a:cubicBezTo>
                <a:cubicBezTo>
                  <a:pt x="346" y="331"/>
                  <a:pt x="351" y="335"/>
                  <a:pt x="357" y="335"/>
                </a:cubicBezTo>
                <a:cubicBezTo>
                  <a:pt x="357" y="335"/>
                  <a:pt x="358" y="335"/>
                  <a:pt x="359" y="335"/>
                </a:cubicBezTo>
                <a:cubicBezTo>
                  <a:pt x="454" y="315"/>
                  <a:pt x="454" y="315"/>
                  <a:pt x="454" y="315"/>
                </a:cubicBezTo>
                <a:cubicBezTo>
                  <a:pt x="461" y="313"/>
                  <a:pt x="465" y="307"/>
                  <a:pt x="464" y="300"/>
                </a:cubicBezTo>
                <a:cubicBezTo>
                  <a:pt x="462" y="293"/>
                  <a:pt x="456" y="289"/>
                  <a:pt x="449" y="291"/>
                </a:cubicBezTo>
                <a:close/>
                <a:moveTo>
                  <a:pt x="449" y="356"/>
                </a:moveTo>
                <a:cubicBezTo>
                  <a:pt x="354" y="376"/>
                  <a:pt x="354" y="376"/>
                  <a:pt x="354" y="376"/>
                </a:cubicBezTo>
                <a:cubicBezTo>
                  <a:pt x="347" y="377"/>
                  <a:pt x="343" y="384"/>
                  <a:pt x="345" y="391"/>
                </a:cubicBezTo>
                <a:cubicBezTo>
                  <a:pt x="346" y="396"/>
                  <a:pt x="351" y="400"/>
                  <a:pt x="357" y="400"/>
                </a:cubicBezTo>
                <a:cubicBezTo>
                  <a:pt x="357" y="400"/>
                  <a:pt x="358" y="400"/>
                  <a:pt x="359" y="400"/>
                </a:cubicBezTo>
                <a:cubicBezTo>
                  <a:pt x="454" y="380"/>
                  <a:pt x="454" y="380"/>
                  <a:pt x="454" y="380"/>
                </a:cubicBezTo>
                <a:cubicBezTo>
                  <a:pt x="461" y="378"/>
                  <a:pt x="465" y="372"/>
                  <a:pt x="464" y="365"/>
                </a:cubicBezTo>
                <a:cubicBezTo>
                  <a:pt x="462" y="359"/>
                  <a:pt x="456" y="354"/>
                  <a:pt x="449" y="356"/>
                </a:cubicBezTo>
                <a:close/>
                <a:moveTo>
                  <a:pt x="449" y="421"/>
                </a:moveTo>
                <a:cubicBezTo>
                  <a:pt x="354" y="441"/>
                  <a:pt x="354" y="441"/>
                  <a:pt x="354" y="441"/>
                </a:cubicBezTo>
                <a:cubicBezTo>
                  <a:pt x="347" y="443"/>
                  <a:pt x="343" y="449"/>
                  <a:pt x="345" y="456"/>
                </a:cubicBezTo>
                <a:cubicBezTo>
                  <a:pt x="346" y="462"/>
                  <a:pt x="351" y="466"/>
                  <a:pt x="357" y="466"/>
                </a:cubicBezTo>
                <a:cubicBezTo>
                  <a:pt x="357" y="466"/>
                  <a:pt x="358" y="465"/>
                  <a:pt x="359" y="465"/>
                </a:cubicBezTo>
                <a:cubicBezTo>
                  <a:pt x="454" y="445"/>
                  <a:pt x="454" y="445"/>
                  <a:pt x="454" y="445"/>
                </a:cubicBezTo>
                <a:cubicBezTo>
                  <a:pt x="461" y="444"/>
                  <a:pt x="465" y="437"/>
                  <a:pt x="464" y="431"/>
                </a:cubicBezTo>
                <a:cubicBezTo>
                  <a:pt x="462" y="424"/>
                  <a:pt x="456" y="420"/>
                  <a:pt x="449" y="4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 bwMode="auto">
          <a:xfrm>
            <a:off x="90232" y="20590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AEF4D5-D8C7-7C59-20BB-BC5396F8997B}"/>
              </a:ext>
            </a:extLst>
          </p:cNvPr>
          <p:cNvSpPr/>
          <p:nvPr/>
        </p:nvSpPr>
        <p:spPr bwMode="auto">
          <a:xfrm>
            <a:off x="584673" y="787471"/>
            <a:ext cx="8112033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基于物质扩散的推荐算法（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DBA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44D73B-A9C2-1864-3F2F-8E27FF298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" y="1435607"/>
            <a:ext cx="7082542" cy="227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74489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 bwMode="auto">
          <a:xfrm>
            <a:off x="90232" y="20590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305655-8351-B286-D27F-23B4EFB918AB}"/>
              </a:ext>
            </a:extLst>
          </p:cNvPr>
          <p:cNvGrpSpPr/>
          <p:nvPr/>
        </p:nvGrpSpPr>
        <p:grpSpPr>
          <a:xfrm>
            <a:off x="4572000" y="1711307"/>
            <a:ext cx="1614690" cy="1614690"/>
            <a:chOff x="257444" y="1709611"/>
            <a:chExt cx="1614690" cy="1614690"/>
          </a:xfrm>
        </p:grpSpPr>
        <p:sp>
          <p:nvSpPr>
            <p:cNvPr id="26" name="椭圆 25"/>
            <p:cNvSpPr/>
            <p:nvPr/>
          </p:nvSpPr>
          <p:spPr>
            <a:xfrm>
              <a:off x="257444" y="1709611"/>
              <a:ext cx="1614690" cy="16146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472290" y="1959451"/>
              <a:ext cx="1204324" cy="1285074"/>
            </a:xfrm>
            <a:custGeom>
              <a:avLst/>
              <a:gdLst>
                <a:gd name="T0" fmla="*/ 258 w 660"/>
                <a:gd name="T1" fmla="*/ 632 h 704"/>
                <a:gd name="T2" fmla="*/ 258 w 660"/>
                <a:gd name="T3" fmla="*/ 661 h 704"/>
                <a:gd name="T4" fmla="*/ 416 w 660"/>
                <a:gd name="T5" fmla="*/ 646 h 704"/>
                <a:gd name="T6" fmla="*/ 380 w 660"/>
                <a:gd name="T7" fmla="*/ 675 h 704"/>
                <a:gd name="T8" fmla="*/ 265 w 660"/>
                <a:gd name="T9" fmla="*/ 689 h 704"/>
                <a:gd name="T10" fmla="*/ 380 w 660"/>
                <a:gd name="T11" fmla="*/ 704 h 704"/>
                <a:gd name="T12" fmla="*/ 380 w 660"/>
                <a:gd name="T13" fmla="*/ 675 h 704"/>
                <a:gd name="T14" fmla="*/ 14 w 660"/>
                <a:gd name="T15" fmla="*/ 309 h 704"/>
                <a:gd name="T16" fmla="*/ 14 w 660"/>
                <a:gd name="T17" fmla="*/ 338 h 704"/>
                <a:gd name="T18" fmla="*/ 86 w 660"/>
                <a:gd name="T19" fmla="*/ 323 h 704"/>
                <a:gd name="T20" fmla="*/ 646 w 660"/>
                <a:gd name="T21" fmla="*/ 309 h 704"/>
                <a:gd name="T22" fmla="*/ 574 w 660"/>
                <a:gd name="T23" fmla="*/ 323 h 704"/>
                <a:gd name="T24" fmla="*/ 646 w 660"/>
                <a:gd name="T25" fmla="*/ 338 h 704"/>
                <a:gd name="T26" fmla="*/ 646 w 660"/>
                <a:gd name="T27" fmla="*/ 309 h 704"/>
                <a:gd name="T28" fmla="*/ 97 w 660"/>
                <a:gd name="T29" fmla="*/ 535 h 704"/>
                <a:gd name="T30" fmla="*/ 117 w 660"/>
                <a:gd name="T31" fmla="*/ 556 h 704"/>
                <a:gd name="T32" fmla="*/ 145 w 660"/>
                <a:gd name="T33" fmla="*/ 507 h 704"/>
                <a:gd name="T34" fmla="*/ 542 w 660"/>
                <a:gd name="T35" fmla="*/ 91 h 704"/>
                <a:gd name="T36" fmla="*/ 514 w 660"/>
                <a:gd name="T37" fmla="*/ 140 h 704"/>
                <a:gd name="T38" fmla="*/ 562 w 660"/>
                <a:gd name="T39" fmla="*/ 112 h 704"/>
                <a:gd name="T40" fmla="*/ 542 w 660"/>
                <a:gd name="T41" fmla="*/ 91 h 704"/>
                <a:gd name="T42" fmla="*/ 146 w 660"/>
                <a:gd name="T43" fmla="*/ 140 h 704"/>
                <a:gd name="T44" fmla="*/ 118 w 660"/>
                <a:gd name="T45" fmla="*/ 91 h 704"/>
                <a:gd name="T46" fmla="*/ 97 w 660"/>
                <a:gd name="T47" fmla="*/ 112 h 704"/>
                <a:gd name="T48" fmla="*/ 535 w 660"/>
                <a:gd name="T49" fmla="*/ 507 h 704"/>
                <a:gd name="T50" fmla="*/ 514 w 660"/>
                <a:gd name="T51" fmla="*/ 528 h 704"/>
                <a:gd name="T52" fmla="*/ 563 w 660"/>
                <a:gd name="T53" fmla="*/ 556 h 704"/>
                <a:gd name="T54" fmla="*/ 535 w 660"/>
                <a:gd name="T55" fmla="*/ 507 h 704"/>
                <a:gd name="T56" fmla="*/ 344 w 660"/>
                <a:gd name="T57" fmla="*/ 72 h 704"/>
                <a:gd name="T58" fmla="*/ 330 w 660"/>
                <a:gd name="T59" fmla="*/ 0 h 704"/>
                <a:gd name="T60" fmla="*/ 316 w 660"/>
                <a:gd name="T61" fmla="*/ 72 h 704"/>
                <a:gd name="T62" fmla="*/ 330 w 660"/>
                <a:gd name="T63" fmla="*/ 115 h 704"/>
                <a:gd name="T64" fmla="*/ 215 w 660"/>
                <a:gd name="T65" fmla="*/ 512 h 704"/>
                <a:gd name="T66" fmla="*/ 244 w 660"/>
                <a:gd name="T67" fmla="*/ 617 h 704"/>
                <a:gd name="T68" fmla="*/ 445 w 660"/>
                <a:gd name="T69" fmla="*/ 588 h 704"/>
                <a:gd name="T70" fmla="*/ 546 w 660"/>
                <a:gd name="T71" fmla="*/ 331 h 704"/>
                <a:gd name="T72" fmla="*/ 430 w 660"/>
                <a:gd name="T73" fmla="*/ 488 h 704"/>
                <a:gd name="T74" fmla="*/ 416 w 660"/>
                <a:gd name="T75" fmla="*/ 589 h 704"/>
                <a:gd name="T76" fmla="*/ 344 w 660"/>
                <a:gd name="T77" fmla="*/ 464 h 704"/>
                <a:gd name="T78" fmla="*/ 413 w 660"/>
                <a:gd name="T79" fmla="*/ 378 h 704"/>
                <a:gd name="T80" fmla="*/ 330 w 660"/>
                <a:gd name="T81" fmla="*/ 440 h 704"/>
                <a:gd name="T82" fmla="*/ 247 w 660"/>
                <a:gd name="T83" fmla="*/ 378 h 704"/>
                <a:gd name="T84" fmla="*/ 316 w 660"/>
                <a:gd name="T85" fmla="*/ 464 h 704"/>
                <a:gd name="T86" fmla="*/ 244 w 660"/>
                <a:gd name="T87" fmla="*/ 589 h 704"/>
                <a:gd name="T88" fmla="*/ 230 w 660"/>
                <a:gd name="T89" fmla="*/ 488 h 704"/>
                <a:gd name="T90" fmla="*/ 330 w 660"/>
                <a:gd name="T91" fmla="*/ 144 h 704"/>
                <a:gd name="T92" fmla="*/ 430 w 660"/>
                <a:gd name="T93" fmla="*/ 488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60" h="704">
                  <a:moveTo>
                    <a:pt x="402" y="632"/>
                  </a:moveTo>
                  <a:cubicBezTo>
                    <a:pt x="258" y="632"/>
                    <a:pt x="258" y="632"/>
                    <a:pt x="258" y="632"/>
                  </a:cubicBezTo>
                  <a:cubicBezTo>
                    <a:pt x="251" y="632"/>
                    <a:pt x="244" y="638"/>
                    <a:pt x="244" y="646"/>
                  </a:cubicBezTo>
                  <a:cubicBezTo>
                    <a:pt x="244" y="654"/>
                    <a:pt x="250" y="661"/>
                    <a:pt x="258" y="661"/>
                  </a:cubicBezTo>
                  <a:cubicBezTo>
                    <a:pt x="402" y="661"/>
                    <a:pt x="402" y="661"/>
                    <a:pt x="402" y="661"/>
                  </a:cubicBezTo>
                  <a:cubicBezTo>
                    <a:pt x="409" y="661"/>
                    <a:pt x="416" y="654"/>
                    <a:pt x="416" y="646"/>
                  </a:cubicBezTo>
                  <a:cubicBezTo>
                    <a:pt x="416" y="638"/>
                    <a:pt x="410" y="632"/>
                    <a:pt x="402" y="632"/>
                  </a:cubicBezTo>
                  <a:close/>
                  <a:moveTo>
                    <a:pt x="380" y="675"/>
                  </a:moveTo>
                  <a:cubicBezTo>
                    <a:pt x="280" y="675"/>
                    <a:pt x="280" y="675"/>
                    <a:pt x="280" y="675"/>
                  </a:cubicBezTo>
                  <a:cubicBezTo>
                    <a:pt x="272" y="675"/>
                    <a:pt x="265" y="681"/>
                    <a:pt x="265" y="689"/>
                  </a:cubicBezTo>
                  <a:cubicBezTo>
                    <a:pt x="265" y="697"/>
                    <a:pt x="272" y="704"/>
                    <a:pt x="280" y="704"/>
                  </a:cubicBezTo>
                  <a:cubicBezTo>
                    <a:pt x="380" y="704"/>
                    <a:pt x="380" y="704"/>
                    <a:pt x="380" y="704"/>
                  </a:cubicBezTo>
                  <a:cubicBezTo>
                    <a:pt x="388" y="704"/>
                    <a:pt x="395" y="697"/>
                    <a:pt x="395" y="689"/>
                  </a:cubicBezTo>
                  <a:cubicBezTo>
                    <a:pt x="395" y="681"/>
                    <a:pt x="388" y="675"/>
                    <a:pt x="380" y="675"/>
                  </a:cubicBezTo>
                  <a:close/>
                  <a:moveTo>
                    <a:pt x="72" y="309"/>
                  </a:moveTo>
                  <a:cubicBezTo>
                    <a:pt x="14" y="309"/>
                    <a:pt x="14" y="309"/>
                    <a:pt x="14" y="309"/>
                  </a:cubicBezTo>
                  <a:cubicBezTo>
                    <a:pt x="7" y="309"/>
                    <a:pt x="0" y="315"/>
                    <a:pt x="0" y="323"/>
                  </a:cubicBezTo>
                  <a:cubicBezTo>
                    <a:pt x="0" y="331"/>
                    <a:pt x="6" y="338"/>
                    <a:pt x="14" y="338"/>
                  </a:cubicBezTo>
                  <a:cubicBezTo>
                    <a:pt x="72" y="338"/>
                    <a:pt x="72" y="338"/>
                    <a:pt x="72" y="338"/>
                  </a:cubicBezTo>
                  <a:cubicBezTo>
                    <a:pt x="79" y="338"/>
                    <a:pt x="86" y="331"/>
                    <a:pt x="86" y="323"/>
                  </a:cubicBezTo>
                  <a:cubicBezTo>
                    <a:pt x="86" y="315"/>
                    <a:pt x="80" y="309"/>
                    <a:pt x="72" y="309"/>
                  </a:cubicBezTo>
                  <a:close/>
                  <a:moveTo>
                    <a:pt x="646" y="309"/>
                  </a:moveTo>
                  <a:cubicBezTo>
                    <a:pt x="588" y="309"/>
                    <a:pt x="588" y="309"/>
                    <a:pt x="588" y="309"/>
                  </a:cubicBezTo>
                  <a:cubicBezTo>
                    <a:pt x="581" y="309"/>
                    <a:pt x="574" y="315"/>
                    <a:pt x="574" y="323"/>
                  </a:cubicBezTo>
                  <a:cubicBezTo>
                    <a:pt x="574" y="331"/>
                    <a:pt x="580" y="338"/>
                    <a:pt x="588" y="338"/>
                  </a:cubicBezTo>
                  <a:cubicBezTo>
                    <a:pt x="646" y="338"/>
                    <a:pt x="646" y="338"/>
                    <a:pt x="646" y="338"/>
                  </a:cubicBezTo>
                  <a:cubicBezTo>
                    <a:pt x="653" y="338"/>
                    <a:pt x="660" y="331"/>
                    <a:pt x="660" y="323"/>
                  </a:cubicBezTo>
                  <a:cubicBezTo>
                    <a:pt x="660" y="315"/>
                    <a:pt x="653" y="309"/>
                    <a:pt x="646" y="309"/>
                  </a:cubicBezTo>
                  <a:close/>
                  <a:moveTo>
                    <a:pt x="125" y="507"/>
                  </a:moveTo>
                  <a:cubicBezTo>
                    <a:pt x="97" y="535"/>
                    <a:pt x="97" y="535"/>
                    <a:pt x="97" y="535"/>
                  </a:cubicBezTo>
                  <a:cubicBezTo>
                    <a:pt x="91" y="541"/>
                    <a:pt x="91" y="550"/>
                    <a:pt x="97" y="556"/>
                  </a:cubicBezTo>
                  <a:cubicBezTo>
                    <a:pt x="102" y="562"/>
                    <a:pt x="112" y="562"/>
                    <a:pt x="117" y="556"/>
                  </a:cubicBezTo>
                  <a:cubicBezTo>
                    <a:pt x="145" y="528"/>
                    <a:pt x="145" y="528"/>
                    <a:pt x="145" y="528"/>
                  </a:cubicBezTo>
                  <a:cubicBezTo>
                    <a:pt x="151" y="522"/>
                    <a:pt x="151" y="513"/>
                    <a:pt x="145" y="507"/>
                  </a:cubicBezTo>
                  <a:cubicBezTo>
                    <a:pt x="141" y="501"/>
                    <a:pt x="131" y="501"/>
                    <a:pt x="125" y="507"/>
                  </a:cubicBezTo>
                  <a:close/>
                  <a:moveTo>
                    <a:pt x="542" y="91"/>
                  </a:moveTo>
                  <a:cubicBezTo>
                    <a:pt x="514" y="119"/>
                    <a:pt x="514" y="119"/>
                    <a:pt x="514" y="119"/>
                  </a:cubicBezTo>
                  <a:cubicBezTo>
                    <a:pt x="508" y="125"/>
                    <a:pt x="508" y="134"/>
                    <a:pt x="514" y="140"/>
                  </a:cubicBezTo>
                  <a:cubicBezTo>
                    <a:pt x="519" y="145"/>
                    <a:pt x="529" y="145"/>
                    <a:pt x="534" y="140"/>
                  </a:cubicBezTo>
                  <a:cubicBezTo>
                    <a:pt x="562" y="112"/>
                    <a:pt x="562" y="112"/>
                    <a:pt x="562" y="112"/>
                  </a:cubicBezTo>
                  <a:cubicBezTo>
                    <a:pt x="568" y="106"/>
                    <a:pt x="568" y="96"/>
                    <a:pt x="562" y="91"/>
                  </a:cubicBezTo>
                  <a:cubicBezTo>
                    <a:pt x="557" y="85"/>
                    <a:pt x="547" y="85"/>
                    <a:pt x="542" y="91"/>
                  </a:cubicBezTo>
                  <a:close/>
                  <a:moveTo>
                    <a:pt x="125" y="140"/>
                  </a:moveTo>
                  <a:cubicBezTo>
                    <a:pt x="131" y="145"/>
                    <a:pt x="141" y="145"/>
                    <a:pt x="146" y="140"/>
                  </a:cubicBezTo>
                  <a:cubicBezTo>
                    <a:pt x="152" y="134"/>
                    <a:pt x="152" y="125"/>
                    <a:pt x="146" y="119"/>
                  </a:cubicBezTo>
                  <a:cubicBezTo>
                    <a:pt x="118" y="91"/>
                    <a:pt x="118" y="91"/>
                    <a:pt x="118" y="91"/>
                  </a:cubicBezTo>
                  <a:cubicBezTo>
                    <a:pt x="112" y="85"/>
                    <a:pt x="103" y="85"/>
                    <a:pt x="97" y="91"/>
                  </a:cubicBezTo>
                  <a:cubicBezTo>
                    <a:pt x="92" y="96"/>
                    <a:pt x="92" y="106"/>
                    <a:pt x="97" y="112"/>
                  </a:cubicBezTo>
                  <a:cubicBezTo>
                    <a:pt x="98" y="112"/>
                    <a:pt x="125" y="140"/>
                    <a:pt x="125" y="140"/>
                  </a:cubicBezTo>
                  <a:close/>
                  <a:moveTo>
                    <a:pt x="535" y="507"/>
                  </a:moveTo>
                  <a:cubicBezTo>
                    <a:pt x="529" y="501"/>
                    <a:pt x="519" y="501"/>
                    <a:pt x="514" y="507"/>
                  </a:cubicBezTo>
                  <a:cubicBezTo>
                    <a:pt x="508" y="513"/>
                    <a:pt x="508" y="522"/>
                    <a:pt x="514" y="528"/>
                  </a:cubicBezTo>
                  <a:cubicBezTo>
                    <a:pt x="542" y="556"/>
                    <a:pt x="542" y="556"/>
                    <a:pt x="542" y="556"/>
                  </a:cubicBezTo>
                  <a:cubicBezTo>
                    <a:pt x="548" y="562"/>
                    <a:pt x="557" y="562"/>
                    <a:pt x="563" y="556"/>
                  </a:cubicBezTo>
                  <a:cubicBezTo>
                    <a:pt x="568" y="550"/>
                    <a:pt x="568" y="541"/>
                    <a:pt x="563" y="535"/>
                  </a:cubicBezTo>
                  <a:lnTo>
                    <a:pt x="535" y="507"/>
                  </a:lnTo>
                  <a:close/>
                  <a:moveTo>
                    <a:pt x="330" y="87"/>
                  </a:moveTo>
                  <a:cubicBezTo>
                    <a:pt x="338" y="87"/>
                    <a:pt x="344" y="80"/>
                    <a:pt x="344" y="72"/>
                  </a:cubicBezTo>
                  <a:cubicBezTo>
                    <a:pt x="344" y="15"/>
                    <a:pt x="344" y="15"/>
                    <a:pt x="344" y="15"/>
                  </a:cubicBezTo>
                  <a:cubicBezTo>
                    <a:pt x="344" y="7"/>
                    <a:pt x="338" y="0"/>
                    <a:pt x="330" y="0"/>
                  </a:cubicBezTo>
                  <a:cubicBezTo>
                    <a:pt x="322" y="0"/>
                    <a:pt x="316" y="7"/>
                    <a:pt x="316" y="15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6" y="80"/>
                    <a:pt x="322" y="87"/>
                    <a:pt x="330" y="87"/>
                  </a:cubicBezTo>
                  <a:close/>
                  <a:moveTo>
                    <a:pt x="330" y="115"/>
                  </a:moveTo>
                  <a:cubicBezTo>
                    <a:pt x="211" y="115"/>
                    <a:pt x="115" y="211"/>
                    <a:pt x="115" y="330"/>
                  </a:cubicBezTo>
                  <a:cubicBezTo>
                    <a:pt x="115" y="407"/>
                    <a:pt x="155" y="474"/>
                    <a:pt x="215" y="512"/>
                  </a:cubicBezTo>
                  <a:cubicBezTo>
                    <a:pt x="215" y="588"/>
                    <a:pt x="215" y="588"/>
                    <a:pt x="215" y="588"/>
                  </a:cubicBezTo>
                  <a:cubicBezTo>
                    <a:pt x="215" y="604"/>
                    <a:pt x="228" y="617"/>
                    <a:pt x="244" y="617"/>
                  </a:cubicBezTo>
                  <a:cubicBezTo>
                    <a:pt x="416" y="617"/>
                    <a:pt x="416" y="617"/>
                    <a:pt x="416" y="617"/>
                  </a:cubicBezTo>
                  <a:cubicBezTo>
                    <a:pt x="432" y="617"/>
                    <a:pt x="445" y="604"/>
                    <a:pt x="445" y="588"/>
                  </a:cubicBezTo>
                  <a:cubicBezTo>
                    <a:pt x="445" y="513"/>
                    <a:pt x="445" y="513"/>
                    <a:pt x="445" y="513"/>
                  </a:cubicBezTo>
                  <a:cubicBezTo>
                    <a:pt x="505" y="475"/>
                    <a:pt x="546" y="407"/>
                    <a:pt x="546" y="331"/>
                  </a:cubicBezTo>
                  <a:cubicBezTo>
                    <a:pt x="545" y="211"/>
                    <a:pt x="449" y="115"/>
                    <a:pt x="330" y="115"/>
                  </a:cubicBezTo>
                  <a:close/>
                  <a:moveTo>
                    <a:pt x="430" y="488"/>
                  </a:moveTo>
                  <a:cubicBezTo>
                    <a:pt x="421" y="493"/>
                    <a:pt x="416" y="503"/>
                    <a:pt x="416" y="513"/>
                  </a:cubicBezTo>
                  <a:cubicBezTo>
                    <a:pt x="416" y="589"/>
                    <a:pt x="416" y="589"/>
                    <a:pt x="416" y="589"/>
                  </a:cubicBezTo>
                  <a:cubicBezTo>
                    <a:pt x="344" y="589"/>
                    <a:pt x="344" y="589"/>
                    <a:pt x="344" y="589"/>
                  </a:cubicBezTo>
                  <a:cubicBezTo>
                    <a:pt x="344" y="464"/>
                    <a:pt x="344" y="464"/>
                    <a:pt x="344" y="464"/>
                  </a:cubicBezTo>
                  <a:cubicBezTo>
                    <a:pt x="413" y="397"/>
                    <a:pt x="413" y="397"/>
                    <a:pt x="413" y="397"/>
                  </a:cubicBezTo>
                  <a:cubicBezTo>
                    <a:pt x="418" y="392"/>
                    <a:pt x="418" y="383"/>
                    <a:pt x="413" y="378"/>
                  </a:cubicBezTo>
                  <a:cubicBezTo>
                    <a:pt x="408" y="373"/>
                    <a:pt x="398" y="373"/>
                    <a:pt x="393" y="378"/>
                  </a:cubicBezTo>
                  <a:cubicBezTo>
                    <a:pt x="330" y="440"/>
                    <a:pt x="330" y="440"/>
                    <a:pt x="330" y="440"/>
                  </a:cubicBezTo>
                  <a:cubicBezTo>
                    <a:pt x="267" y="378"/>
                    <a:pt x="267" y="378"/>
                    <a:pt x="267" y="378"/>
                  </a:cubicBezTo>
                  <a:cubicBezTo>
                    <a:pt x="262" y="373"/>
                    <a:pt x="252" y="373"/>
                    <a:pt x="247" y="378"/>
                  </a:cubicBezTo>
                  <a:cubicBezTo>
                    <a:pt x="242" y="383"/>
                    <a:pt x="242" y="391"/>
                    <a:pt x="247" y="397"/>
                  </a:cubicBezTo>
                  <a:cubicBezTo>
                    <a:pt x="316" y="464"/>
                    <a:pt x="316" y="464"/>
                    <a:pt x="316" y="464"/>
                  </a:cubicBezTo>
                  <a:cubicBezTo>
                    <a:pt x="316" y="589"/>
                    <a:pt x="316" y="589"/>
                    <a:pt x="316" y="589"/>
                  </a:cubicBezTo>
                  <a:cubicBezTo>
                    <a:pt x="244" y="589"/>
                    <a:pt x="244" y="589"/>
                    <a:pt x="244" y="589"/>
                  </a:cubicBezTo>
                  <a:cubicBezTo>
                    <a:pt x="244" y="513"/>
                    <a:pt x="244" y="513"/>
                    <a:pt x="244" y="513"/>
                  </a:cubicBezTo>
                  <a:cubicBezTo>
                    <a:pt x="244" y="502"/>
                    <a:pt x="239" y="494"/>
                    <a:pt x="230" y="488"/>
                  </a:cubicBezTo>
                  <a:cubicBezTo>
                    <a:pt x="176" y="454"/>
                    <a:pt x="143" y="395"/>
                    <a:pt x="143" y="331"/>
                  </a:cubicBezTo>
                  <a:cubicBezTo>
                    <a:pt x="143" y="228"/>
                    <a:pt x="227" y="144"/>
                    <a:pt x="330" y="144"/>
                  </a:cubicBezTo>
                  <a:cubicBezTo>
                    <a:pt x="433" y="144"/>
                    <a:pt x="517" y="228"/>
                    <a:pt x="517" y="331"/>
                  </a:cubicBezTo>
                  <a:cubicBezTo>
                    <a:pt x="517" y="395"/>
                    <a:pt x="484" y="454"/>
                    <a:pt x="430" y="4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 bwMode="auto">
          <a:xfrm>
            <a:off x="1924750" y="184372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存在问题</a:t>
            </a:r>
          </a:p>
        </p:txBody>
      </p:sp>
      <p:sp>
        <p:nvSpPr>
          <p:cNvPr id="16" name="矩形 15"/>
          <p:cNvSpPr/>
          <p:nvPr/>
        </p:nvSpPr>
        <p:spPr>
          <a:xfrm>
            <a:off x="1924749" y="2163074"/>
            <a:ext cx="249571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不确定拓展现有的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DBA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算法能否有效的提高准确率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029979" y="2204946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10326826-DCCE-13CD-90E5-7B6C27074B1D}"/>
              </a:ext>
            </a:extLst>
          </p:cNvPr>
          <p:cNvGrpSpPr/>
          <p:nvPr/>
        </p:nvGrpSpPr>
        <p:grpSpPr>
          <a:xfrm>
            <a:off x="234290" y="1726606"/>
            <a:ext cx="1614690" cy="1614690"/>
            <a:chOff x="4760098" y="1709611"/>
            <a:chExt cx="1614690" cy="1614690"/>
          </a:xfrm>
        </p:grpSpPr>
        <p:sp>
          <p:nvSpPr>
            <p:cNvPr id="27" name="椭圆 26"/>
            <p:cNvSpPr/>
            <p:nvPr/>
          </p:nvSpPr>
          <p:spPr>
            <a:xfrm>
              <a:off x="4760098" y="1709611"/>
              <a:ext cx="1614690" cy="16146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10"/>
            <p:cNvSpPr>
              <a:spLocks noEditPoints="1"/>
            </p:cNvSpPr>
            <p:nvPr/>
          </p:nvSpPr>
          <p:spPr bwMode="auto">
            <a:xfrm>
              <a:off x="5100308" y="2051488"/>
              <a:ext cx="934271" cy="1057851"/>
            </a:xfrm>
            <a:custGeom>
              <a:avLst/>
              <a:gdLst>
                <a:gd name="T0" fmla="*/ 41 w 706"/>
                <a:gd name="T1" fmla="*/ 680 h 800"/>
                <a:gd name="T2" fmla="*/ 39 w 706"/>
                <a:gd name="T3" fmla="*/ 273 h 800"/>
                <a:gd name="T4" fmla="*/ 243 w 706"/>
                <a:gd name="T5" fmla="*/ 109 h 800"/>
                <a:gd name="T6" fmla="*/ 237 w 706"/>
                <a:gd name="T7" fmla="*/ 90 h 800"/>
                <a:gd name="T8" fmla="*/ 545 w 706"/>
                <a:gd name="T9" fmla="*/ 40 h 800"/>
                <a:gd name="T10" fmla="*/ 600 w 706"/>
                <a:gd name="T11" fmla="*/ 95 h 800"/>
                <a:gd name="T12" fmla="*/ 640 w 706"/>
                <a:gd name="T13" fmla="*/ 231 h 800"/>
                <a:gd name="T14" fmla="*/ 611 w 706"/>
                <a:gd name="T15" fmla="*/ 28 h 800"/>
                <a:gd name="T16" fmla="*/ 600 w 706"/>
                <a:gd name="T17" fmla="*/ 17 h 800"/>
                <a:gd name="T18" fmla="*/ 586 w 706"/>
                <a:gd name="T19" fmla="*/ 10 h 800"/>
                <a:gd name="T20" fmla="*/ 570 w 706"/>
                <a:gd name="T21" fmla="*/ 3 h 800"/>
                <a:gd name="T22" fmla="*/ 554 w 706"/>
                <a:gd name="T23" fmla="*/ 0 h 800"/>
                <a:gd name="T24" fmla="*/ 127 w 706"/>
                <a:gd name="T25" fmla="*/ 0 h 800"/>
                <a:gd name="T26" fmla="*/ 122 w 706"/>
                <a:gd name="T27" fmla="*/ 1 h 800"/>
                <a:gd name="T28" fmla="*/ 115 w 706"/>
                <a:gd name="T29" fmla="*/ 4 h 800"/>
                <a:gd name="T30" fmla="*/ 109 w 706"/>
                <a:gd name="T31" fmla="*/ 14 h 800"/>
                <a:gd name="T32" fmla="*/ 0 w 706"/>
                <a:gd name="T33" fmla="*/ 288 h 800"/>
                <a:gd name="T34" fmla="*/ 28 w 706"/>
                <a:gd name="T35" fmla="*/ 732 h 800"/>
                <a:gd name="T36" fmla="*/ 199 w 706"/>
                <a:gd name="T37" fmla="*/ 760 h 800"/>
                <a:gd name="T38" fmla="*/ 94 w 706"/>
                <a:gd name="T39" fmla="*/ 720 h 800"/>
                <a:gd name="T40" fmla="*/ 47 w 706"/>
                <a:gd name="T41" fmla="*/ 693 h 800"/>
                <a:gd name="T42" fmla="*/ 480 w 706"/>
                <a:gd name="T43" fmla="*/ 320 h 800"/>
                <a:gd name="T44" fmla="*/ 146 w 706"/>
                <a:gd name="T45" fmla="*/ 360 h 800"/>
                <a:gd name="T46" fmla="*/ 400 w 706"/>
                <a:gd name="T47" fmla="*/ 413 h 800"/>
                <a:gd name="T48" fmla="*/ 146 w 706"/>
                <a:gd name="T49" fmla="*/ 453 h 800"/>
                <a:gd name="T50" fmla="*/ 400 w 706"/>
                <a:gd name="T51" fmla="*/ 413 h 800"/>
                <a:gd name="T52" fmla="*/ 306 w 706"/>
                <a:gd name="T53" fmla="*/ 547 h 800"/>
                <a:gd name="T54" fmla="*/ 146 w 706"/>
                <a:gd name="T55" fmla="*/ 507 h 800"/>
                <a:gd name="T56" fmla="*/ 146 w 706"/>
                <a:gd name="T57" fmla="*/ 227 h 800"/>
                <a:gd name="T58" fmla="*/ 533 w 706"/>
                <a:gd name="T59" fmla="*/ 267 h 800"/>
                <a:gd name="T60" fmla="*/ 146 w 706"/>
                <a:gd name="T61" fmla="*/ 227 h 800"/>
                <a:gd name="T62" fmla="*/ 339 w 706"/>
                <a:gd name="T63" fmla="*/ 591 h 800"/>
                <a:gd name="T64" fmla="*/ 603 w 706"/>
                <a:gd name="T65" fmla="*/ 337 h 800"/>
                <a:gd name="T66" fmla="*/ 638 w 706"/>
                <a:gd name="T67" fmla="*/ 337 h 800"/>
                <a:gd name="T68" fmla="*/ 693 w 706"/>
                <a:gd name="T69" fmla="*/ 385 h 800"/>
                <a:gd name="T70" fmla="*/ 693 w 706"/>
                <a:gd name="T71" fmla="*/ 450 h 800"/>
                <a:gd name="T72" fmla="*/ 339 w 706"/>
                <a:gd name="T73" fmla="*/ 591 h 800"/>
                <a:gd name="T74" fmla="*/ 270 w 706"/>
                <a:gd name="T75" fmla="*/ 658 h 800"/>
                <a:gd name="T76" fmla="*/ 226 w 706"/>
                <a:gd name="T77" fmla="*/ 800 h 800"/>
                <a:gd name="T78" fmla="*/ 414 w 706"/>
                <a:gd name="T79" fmla="*/ 723 h 800"/>
                <a:gd name="T80" fmla="*/ 594 w 706"/>
                <a:gd name="T81" fmla="*/ 703 h 800"/>
                <a:gd name="T82" fmla="*/ 460 w 706"/>
                <a:gd name="T83" fmla="*/ 719 h 800"/>
                <a:gd name="T84" fmla="*/ 553 w 706"/>
                <a:gd name="T85" fmla="*/ 760 h 800"/>
                <a:gd name="T86" fmla="*/ 653 w 706"/>
                <a:gd name="T87" fmla="*/ 663 h 800"/>
                <a:gd name="T88" fmla="*/ 611 w 706"/>
                <a:gd name="T89" fmla="*/ 587 h 800"/>
                <a:gd name="T90" fmla="*/ 594 w 706"/>
                <a:gd name="T91" fmla="*/ 703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6" h="800">
                  <a:moveTo>
                    <a:pt x="47" y="693"/>
                  </a:moveTo>
                  <a:cubicBezTo>
                    <a:pt x="44" y="689"/>
                    <a:pt x="43" y="684"/>
                    <a:pt x="41" y="680"/>
                  </a:cubicBezTo>
                  <a:cubicBezTo>
                    <a:pt x="40" y="675"/>
                    <a:pt x="39" y="670"/>
                    <a:pt x="39" y="665"/>
                  </a:cubicBezTo>
                  <a:cubicBezTo>
                    <a:pt x="39" y="273"/>
                    <a:pt x="39" y="273"/>
                    <a:pt x="39" y="273"/>
                  </a:cubicBezTo>
                  <a:cubicBezTo>
                    <a:pt x="238" y="119"/>
                    <a:pt x="238" y="119"/>
                    <a:pt x="238" y="119"/>
                  </a:cubicBezTo>
                  <a:cubicBezTo>
                    <a:pt x="241" y="115"/>
                    <a:pt x="243" y="112"/>
                    <a:pt x="243" y="109"/>
                  </a:cubicBezTo>
                  <a:cubicBezTo>
                    <a:pt x="244" y="105"/>
                    <a:pt x="244" y="102"/>
                    <a:pt x="242" y="98"/>
                  </a:cubicBezTo>
                  <a:cubicBezTo>
                    <a:pt x="241" y="95"/>
                    <a:pt x="239" y="92"/>
                    <a:pt x="237" y="9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545" y="40"/>
                    <a:pt x="545" y="40"/>
                    <a:pt x="545" y="40"/>
                  </a:cubicBezTo>
                  <a:cubicBezTo>
                    <a:pt x="560" y="40"/>
                    <a:pt x="573" y="45"/>
                    <a:pt x="584" y="56"/>
                  </a:cubicBezTo>
                  <a:cubicBezTo>
                    <a:pt x="595" y="67"/>
                    <a:pt x="600" y="80"/>
                    <a:pt x="600" y="95"/>
                  </a:cubicBezTo>
                  <a:cubicBezTo>
                    <a:pt x="600" y="270"/>
                    <a:pt x="600" y="270"/>
                    <a:pt x="600" y="270"/>
                  </a:cubicBezTo>
                  <a:cubicBezTo>
                    <a:pt x="640" y="231"/>
                    <a:pt x="640" y="231"/>
                    <a:pt x="640" y="231"/>
                  </a:cubicBezTo>
                  <a:cubicBezTo>
                    <a:pt x="640" y="95"/>
                    <a:pt x="640" y="95"/>
                    <a:pt x="640" y="95"/>
                  </a:cubicBezTo>
                  <a:cubicBezTo>
                    <a:pt x="640" y="69"/>
                    <a:pt x="630" y="47"/>
                    <a:pt x="611" y="28"/>
                  </a:cubicBezTo>
                  <a:cubicBezTo>
                    <a:pt x="609" y="26"/>
                    <a:pt x="607" y="24"/>
                    <a:pt x="606" y="22"/>
                  </a:cubicBezTo>
                  <a:cubicBezTo>
                    <a:pt x="604" y="21"/>
                    <a:pt x="602" y="19"/>
                    <a:pt x="600" y="17"/>
                  </a:cubicBezTo>
                  <a:cubicBezTo>
                    <a:pt x="592" y="13"/>
                    <a:pt x="592" y="13"/>
                    <a:pt x="592" y="13"/>
                  </a:cubicBezTo>
                  <a:cubicBezTo>
                    <a:pt x="590" y="11"/>
                    <a:pt x="588" y="10"/>
                    <a:pt x="586" y="10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6" y="5"/>
                    <a:pt x="573" y="4"/>
                    <a:pt x="570" y="3"/>
                  </a:cubicBezTo>
                  <a:cubicBezTo>
                    <a:pt x="567" y="2"/>
                    <a:pt x="565" y="2"/>
                    <a:pt x="562" y="1"/>
                  </a:cubicBezTo>
                  <a:cubicBezTo>
                    <a:pt x="559" y="1"/>
                    <a:pt x="557" y="1"/>
                    <a:pt x="554" y="0"/>
                  </a:cubicBezTo>
                  <a:cubicBezTo>
                    <a:pt x="551" y="0"/>
                    <a:pt x="548" y="0"/>
                    <a:pt x="54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0" y="2"/>
                    <a:pt x="118" y="2"/>
                    <a:pt x="118" y="2"/>
                  </a:cubicBezTo>
                  <a:cubicBezTo>
                    <a:pt x="117" y="3"/>
                    <a:pt x="116" y="3"/>
                    <a:pt x="115" y="4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9" y="12"/>
                    <a:pt x="109" y="13"/>
                    <a:pt x="109" y="14"/>
                  </a:cubicBezTo>
                  <a:cubicBezTo>
                    <a:pt x="2" y="280"/>
                    <a:pt x="2" y="280"/>
                    <a:pt x="2" y="280"/>
                  </a:cubicBezTo>
                  <a:cubicBezTo>
                    <a:pt x="0" y="283"/>
                    <a:pt x="0" y="285"/>
                    <a:pt x="0" y="288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0" y="691"/>
                    <a:pt x="9" y="713"/>
                    <a:pt x="28" y="732"/>
                  </a:cubicBezTo>
                  <a:cubicBezTo>
                    <a:pt x="46" y="751"/>
                    <a:pt x="68" y="760"/>
                    <a:pt x="94" y="760"/>
                  </a:cubicBezTo>
                  <a:cubicBezTo>
                    <a:pt x="199" y="760"/>
                    <a:pt x="199" y="760"/>
                    <a:pt x="199" y="760"/>
                  </a:cubicBezTo>
                  <a:cubicBezTo>
                    <a:pt x="214" y="720"/>
                    <a:pt x="214" y="720"/>
                    <a:pt x="214" y="720"/>
                  </a:cubicBezTo>
                  <a:cubicBezTo>
                    <a:pt x="94" y="720"/>
                    <a:pt x="94" y="720"/>
                    <a:pt x="94" y="720"/>
                  </a:cubicBezTo>
                  <a:cubicBezTo>
                    <a:pt x="79" y="720"/>
                    <a:pt x="66" y="715"/>
                    <a:pt x="56" y="704"/>
                  </a:cubicBezTo>
                  <a:cubicBezTo>
                    <a:pt x="52" y="700"/>
                    <a:pt x="50" y="696"/>
                    <a:pt x="47" y="693"/>
                  </a:cubicBezTo>
                  <a:close/>
                  <a:moveTo>
                    <a:pt x="146" y="320"/>
                  </a:moveTo>
                  <a:cubicBezTo>
                    <a:pt x="480" y="320"/>
                    <a:pt x="480" y="320"/>
                    <a:pt x="480" y="320"/>
                  </a:cubicBezTo>
                  <a:cubicBezTo>
                    <a:pt x="480" y="360"/>
                    <a:pt x="480" y="360"/>
                    <a:pt x="480" y="360"/>
                  </a:cubicBezTo>
                  <a:cubicBezTo>
                    <a:pt x="146" y="360"/>
                    <a:pt x="146" y="360"/>
                    <a:pt x="146" y="360"/>
                  </a:cubicBezTo>
                  <a:cubicBezTo>
                    <a:pt x="146" y="320"/>
                    <a:pt x="146" y="320"/>
                    <a:pt x="146" y="320"/>
                  </a:cubicBezTo>
                  <a:close/>
                  <a:moveTo>
                    <a:pt x="400" y="413"/>
                  </a:moveTo>
                  <a:cubicBezTo>
                    <a:pt x="400" y="453"/>
                    <a:pt x="400" y="453"/>
                    <a:pt x="400" y="453"/>
                  </a:cubicBezTo>
                  <a:cubicBezTo>
                    <a:pt x="146" y="453"/>
                    <a:pt x="146" y="453"/>
                    <a:pt x="146" y="453"/>
                  </a:cubicBezTo>
                  <a:cubicBezTo>
                    <a:pt x="146" y="413"/>
                    <a:pt x="146" y="413"/>
                    <a:pt x="146" y="413"/>
                  </a:cubicBezTo>
                  <a:lnTo>
                    <a:pt x="400" y="413"/>
                  </a:lnTo>
                  <a:close/>
                  <a:moveTo>
                    <a:pt x="306" y="507"/>
                  </a:moveTo>
                  <a:cubicBezTo>
                    <a:pt x="306" y="547"/>
                    <a:pt x="306" y="547"/>
                    <a:pt x="306" y="547"/>
                  </a:cubicBezTo>
                  <a:cubicBezTo>
                    <a:pt x="146" y="547"/>
                    <a:pt x="146" y="547"/>
                    <a:pt x="146" y="547"/>
                  </a:cubicBezTo>
                  <a:cubicBezTo>
                    <a:pt x="146" y="507"/>
                    <a:pt x="146" y="507"/>
                    <a:pt x="146" y="507"/>
                  </a:cubicBezTo>
                  <a:lnTo>
                    <a:pt x="306" y="507"/>
                  </a:lnTo>
                  <a:close/>
                  <a:moveTo>
                    <a:pt x="146" y="227"/>
                  </a:moveTo>
                  <a:cubicBezTo>
                    <a:pt x="533" y="227"/>
                    <a:pt x="533" y="227"/>
                    <a:pt x="533" y="227"/>
                  </a:cubicBezTo>
                  <a:cubicBezTo>
                    <a:pt x="533" y="267"/>
                    <a:pt x="533" y="267"/>
                    <a:pt x="533" y="267"/>
                  </a:cubicBezTo>
                  <a:cubicBezTo>
                    <a:pt x="146" y="267"/>
                    <a:pt x="146" y="267"/>
                    <a:pt x="146" y="267"/>
                  </a:cubicBezTo>
                  <a:cubicBezTo>
                    <a:pt x="146" y="227"/>
                    <a:pt x="146" y="227"/>
                    <a:pt x="146" y="227"/>
                  </a:cubicBezTo>
                  <a:cubicBezTo>
                    <a:pt x="146" y="227"/>
                    <a:pt x="146" y="227"/>
                    <a:pt x="146" y="227"/>
                  </a:cubicBezTo>
                  <a:close/>
                  <a:moveTo>
                    <a:pt x="339" y="591"/>
                  </a:moveTo>
                  <a:cubicBezTo>
                    <a:pt x="588" y="347"/>
                    <a:pt x="588" y="347"/>
                    <a:pt x="588" y="347"/>
                  </a:cubicBezTo>
                  <a:cubicBezTo>
                    <a:pt x="592" y="342"/>
                    <a:pt x="597" y="339"/>
                    <a:pt x="603" y="337"/>
                  </a:cubicBezTo>
                  <a:cubicBezTo>
                    <a:pt x="609" y="334"/>
                    <a:pt x="615" y="333"/>
                    <a:pt x="621" y="333"/>
                  </a:cubicBezTo>
                  <a:cubicBezTo>
                    <a:pt x="627" y="333"/>
                    <a:pt x="632" y="335"/>
                    <a:pt x="638" y="337"/>
                  </a:cubicBezTo>
                  <a:cubicBezTo>
                    <a:pt x="644" y="339"/>
                    <a:pt x="649" y="343"/>
                    <a:pt x="653" y="347"/>
                  </a:cubicBezTo>
                  <a:cubicBezTo>
                    <a:pt x="693" y="385"/>
                    <a:pt x="693" y="385"/>
                    <a:pt x="693" y="385"/>
                  </a:cubicBezTo>
                  <a:cubicBezTo>
                    <a:pt x="702" y="394"/>
                    <a:pt x="706" y="405"/>
                    <a:pt x="706" y="418"/>
                  </a:cubicBezTo>
                  <a:cubicBezTo>
                    <a:pt x="706" y="430"/>
                    <a:pt x="702" y="441"/>
                    <a:pt x="693" y="450"/>
                  </a:cubicBezTo>
                  <a:cubicBezTo>
                    <a:pt x="443" y="695"/>
                    <a:pt x="443" y="695"/>
                    <a:pt x="443" y="695"/>
                  </a:cubicBezTo>
                  <a:lnTo>
                    <a:pt x="339" y="591"/>
                  </a:lnTo>
                  <a:close/>
                  <a:moveTo>
                    <a:pt x="310" y="619"/>
                  </a:moveTo>
                  <a:cubicBezTo>
                    <a:pt x="270" y="658"/>
                    <a:pt x="270" y="658"/>
                    <a:pt x="270" y="658"/>
                  </a:cubicBezTo>
                  <a:cubicBezTo>
                    <a:pt x="232" y="782"/>
                    <a:pt x="232" y="782"/>
                    <a:pt x="232" y="782"/>
                  </a:cubicBezTo>
                  <a:cubicBezTo>
                    <a:pt x="226" y="800"/>
                    <a:pt x="226" y="800"/>
                    <a:pt x="226" y="800"/>
                  </a:cubicBezTo>
                  <a:cubicBezTo>
                    <a:pt x="377" y="760"/>
                    <a:pt x="377" y="760"/>
                    <a:pt x="377" y="760"/>
                  </a:cubicBezTo>
                  <a:cubicBezTo>
                    <a:pt x="414" y="723"/>
                    <a:pt x="414" y="723"/>
                    <a:pt x="414" y="723"/>
                  </a:cubicBezTo>
                  <a:lnTo>
                    <a:pt x="310" y="619"/>
                  </a:lnTo>
                  <a:close/>
                  <a:moveTo>
                    <a:pt x="594" y="703"/>
                  </a:moveTo>
                  <a:cubicBezTo>
                    <a:pt x="583" y="714"/>
                    <a:pt x="569" y="719"/>
                    <a:pt x="553" y="719"/>
                  </a:cubicBezTo>
                  <a:cubicBezTo>
                    <a:pt x="460" y="719"/>
                    <a:pt x="460" y="719"/>
                    <a:pt x="460" y="719"/>
                  </a:cubicBezTo>
                  <a:cubicBezTo>
                    <a:pt x="440" y="760"/>
                    <a:pt x="440" y="760"/>
                    <a:pt x="440" y="760"/>
                  </a:cubicBezTo>
                  <a:cubicBezTo>
                    <a:pt x="553" y="760"/>
                    <a:pt x="553" y="760"/>
                    <a:pt x="553" y="760"/>
                  </a:cubicBezTo>
                  <a:cubicBezTo>
                    <a:pt x="580" y="760"/>
                    <a:pt x="604" y="750"/>
                    <a:pt x="624" y="731"/>
                  </a:cubicBezTo>
                  <a:cubicBezTo>
                    <a:pt x="643" y="712"/>
                    <a:pt x="653" y="689"/>
                    <a:pt x="653" y="663"/>
                  </a:cubicBezTo>
                  <a:cubicBezTo>
                    <a:pt x="653" y="547"/>
                    <a:pt x="653" y="547"/>
                    <a:pt x="653" y="547"/>
                  </a:cubicBezTo>
                  <a:cubicBezTo>
                    <a:pt x="611" y="587"/>
                    <a:pt x="611" y="587"/>
                    <a:pt x="611" y="587"/>
                  </a:cubicBezTo>
                  <a:cubicBezTo>
                    <a:pt x="611" y="663"/>
                    <a:pt x="611" y="663"/>
                    <a:pt x="611" y="663"/>
                  </a:cubicBezTo>
                  <a:cubicBezTo>
                    <a:pt x="611" y="678"/>
                    <a:pt x="605" y="692"/>
                    <a:pt x="594" y="7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6338228" y="1824520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提出方法</a:t>
            </a:r>
          </a:p>
        </p:txBody>
      </p:sp>
      <p:sp>
        <p:nvSpPr>
          <p:cNvPr id="24" name="矩形 23"/>
          <p:cNvSpPr/>
          <p:nvPr/>
        </p:nvSpPr>
        <p:spPr>
          <a:xfrm>
            <a:off x="6338227" y="2143870"/>
            <a:ext cx="2495713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研究基于物质扩散推荐算法的可预测性，获得理论上能到达的最大准确率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443457" y="2185742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51386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8053" y="196173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0B1BE7-4E44-FBC4-ED47-16E839CE88A0}"/>
              </a:ext>
            </a:extLst>
          </p:cNvPr>
          <p:cNvSpPr/>
          <p:nvPr/>
        </p:nvSpPr>
        <p:spPr bwMode="auto">
          <a:xfrm>
            <a:off x="584672" y="700899"/>
            <a:ext cx="8112033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Mass diffusion</a:t>
            </a: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MD</a:t>
            </a: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A000B9-FAAE-CF8C-89D7-60033C326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129" y="700899"/>
            <a:ext cx="4177021" cy="1340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9E8EAD0-36D1-9859-D4FE-C8297D44B8D9}"/>
                  </a:ext>
                </a:extLst>
              </p:cNvPr>
              <p:cNvSpPr/>
              <p:nvPr/>
            </p:nvSpPr>
            <p:spPr bwMode="auto">
              <a:xfrm>
                <a:off x="584672" y="1820716"/>
                <a:ext cx="8112033" cy="320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kern="1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200" i="1" kern="1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其中</m:t>
                        </m:r>
                        <m:r>
                          <a:rPr lang="zh-CN" altLang="en-US" sz="1200" i="1" kern="1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sz="1200" b="0" i="1" kern="1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1200" i="1" kern="1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sz="1200" b="0" i="1" kern="1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altLang="zh-CN" sz="1200" b="0" i="1" kern="1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zh-CN" altLang="en-US" sz="1200" i="1" kern="100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对特定的用户 </a:t>
                </a:r>
                <a14:m>
                  <m:oMath xmlns:m="http://schemas.openxmlformats.org/officeDocument/2006/math">
                    <m:r>
                      <a:rPr lang="en-US" altLang="zh-CN" sz="12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，物品 </a:t>
                </a:r>
                <a14:m>
                  <m:oMath xmlns:m="http://schemas.openxmlformats.org/officeDocument/2006/math">
                    <m:r>
                      <a:rPr lang="zh-CN" altLang="en-US" sz="120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12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最终</m:t>
                    </m:r>
                    <m:r>
                      <a:rPr lang="zh-CN" altLang="en-US" sz="120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分配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的</m:t>
                    </m:r>
                    <m:r>
                      <a:rPr lang="zh-CN" altLang="en-US" sz="120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能量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值</m:t>
                    </m:r>
                    <m:r>
                      <a:rPr lang="en-US" altLang="zh-CN" sz="1200" b="0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9E8EAD0-36D1-9859-D4FE-C8297D44B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672" y="1820716"/>
                <a:ext cx="8112033" cy="320857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744501F-786D-2506-1D72-CEB0FA8F6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77" y="1197748"/>
            <a:ext cx="1749795" cy="43169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BF276C-3B33-5B0E-7F1F-176A7DBB6E25}"/>
              </a:ext>
            </a:extLst>
          </p:cNvPr>
          <p:cNvSpPr/>
          <p:nvPr/>
        </p:nvSpPr>
        <p:spPr bwMode="auto">
          <a:xfrm>
            <a:off x="584671" y="2393175"/>
            <a:ext cx="8112033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Similarity preference mass diffusion</a:t>
            </a: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SPMD</a:t>
            </a: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A7D1053-0AC1-293A-6A45-9B8B7D12DC24}"/>
              </a:ext>
            </a:extLst>
          </p:cNvPr>
          <p:cNvSpPr/>
          <p:nvPr/>
        </p:nvSpPr>
        <p:spPr>
          <a:xfrm>
            <a:off x="2326579" y="3010071"/>
            <a:ext cx="324639" cy="119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B4C252B-6B2F-F750-F8E4-1D05D703EA42}"/>
                  </a:ext>
                </a:extLst>
              </p:cNvPr>
              <p:cNvSpPr/>
              <p:nvPr/>
            </p:nvSpPr>
            <p:spPr bwMode="auto">
              <a:xfrm>
                <a:off x="2820170" y="2888107"/>
                <a:ext cx="3591451" cy="320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2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引入</m:t>
                    </m:r>
                  </m:oMath>
                </a14:m>
                <a:r>
                  <a:rPr lang="zh-CN" altLang="en-US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用户相似度参数，增加相似用户对推荐的影响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B4C252B-6B2F-F750-F8E4-1D05D703E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0170" y="2888107"/>
                <a:ext cx="3591451" cy="320985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2ED7ED10-DFC2-1B3F-87CC-45E8C0C08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178" y="2779384"/>
            <a:ext cx="1246604" cy="590496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35DE6579-7460-216C-6817-C0877A57AD27}"/>
              </a:ext>
            </a:extLst>
          </p:cNvPr>
          <p:cNvSpPr/>
          <p:nvPr/>
        </p:nvSpPr>
        <p:spPr>
          <a:xfrm>
            <a:off x="1719975" y="2721970"/>
            <a:ext cx="184574" cy="3872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112605-6660-0C4D-3611-4AFB20D7FAB1}"/>
              </a:ext>
            </a:extLst>
          </p:cNvPr>
          <p:cNvSpPr/>
          <p:nvPr/>
        </p:nvSpPr>
        <p:spPr bwMode="auto">
          <a:xfrm>
            <a:off x="552208" y="3550015"/>
            <a:ext cx="8112033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资源扩散过程：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EE289E-38D8-002D-A04F-FB9591E25B73}"/>
              </a:ext>
            </a:extLst>
          </p:cNvPr>
          <p:cNvSpPr/>
          <p:nvPr/>
        </p:nvSpPr>
        <p:spPr bwMode="auto">
          <a:xfrm>
            <a:off x="722051" y="3938711"/>
            <a:ext cx="8112033" cy="834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初始资源分配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物品到用户的资源分配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用户到物品的资源分配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6F5C6ADB-E2CA-9786-A85F-EBCE12FF7E8D}"/>
              </a:ext>
            </a:extLst>
          </p:cNvPr>
          <p:cNvSpPr/>
          <p:nvPr/>
        </p:nvSpPr>
        <p:spPr>
          <a:xfrm>
            <a:off x="3182364" y="4218335"/>
            <a:ext cx="496878" cy="188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6EB11B-5CC0-FD07-0A10-6824B9308E6A}"/>
              </a:ext>
            </a:extLst>
          </p:cNvPr>
          <p:cNvSpPr/>
          <p:nvPr/>
        </p:nvSpPr>
        <p:spPr bwMode="auto">
          <a:xfrm>
            <a:off x="3874637" y="4145771"/>
            <a:ext cx="1394725" cy="33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理想方法</a:t>
            </a:r>
          </a:p>
        </p:txBody>
      </p:sp>
    </p:spTree>
    <p:extLst>
      <p:ext uri="{BB962C8B-B14F-4D97-AF65-F5344CB8AC3E}">
        <p14:creationId xmlns:p14="http://schemas.microsoft.com/office/powerpoint/2010/main" val="16011077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8053" y="196173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E0C470-C305-D08C-0CAA-8350CC4BF3C8}"/>
              </a:ext>
            </a:extLst>
          </p:cNvPr>
          <p:cNvSpPr/>
          <p:nvPr/>
        </p:nvSpPr>
        <p:spPr bwMode="auto">
          <a:xfrm>
            <a:off x="515983" y="751345"/>
            <a:ext cx="8112033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理想方法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FBB13B-41AD-1DC5-BF0A-3550E4456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487" y="1251337"/>
            <a:ext cx="4897326" cy="31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09457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1888</TotalTime>
  <Words>1025</Words>
  <Application>Microsoft Office PowerPoint</Application>
  <PresentationFormat>全屏显示(16:9)</PresentationFormat>
  <Paragraphs>83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OPBBJO+FZSSJW--GB1-0</vt:lpstr>
      <vt:lpstr>微软雅黑</vt:lpstr>
      <vt:lpstr>Calibri Light</vt:lpstr>
      <vt:lpstr>Cuprum</vt:lpstr>
      <vt:lpstr>Arial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汪 思敏</cp:lastModifiedBy>
  <cp:revision>227</cp:revision>
  <dcterms:created xsi:type="dcterms:W3CDTF">2017-05-01T12:27:00Z</dcterms:created>
  <dcterms:modified xsi:type="dcterms:W3CDTF">2023-06-11T15:17:35Z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