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90" r:id="rId2"/>
    <p:sldId id="299" r:id="rId3"/>
    <p:sldId id="259" r:id="rId4"/>
    <p:sldId id="301" r:id="rId5"/>
    <p:sldId id="320" r:id="rId6"/>
    <p:sldId id="307" r:id="rId7"/>
    <p:sldId id="308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9" r:id="rId16"/>
    <p:sldId id="328" r:id="rId17"/>
    <p:sldId id="330" r:id="rId18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20"/>
      <p:bold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2">
          <p15:clr>
            <a:srgbClr val="A4A3A4"/>
          </p15:clr>
        </p15:guide>
        <p15:guide id="2" pos="5556">
          <p15:clr>
            <a:srgbClr val="A4A3A4"/>
          </p15:clr>
        </p15:guide>
        <p15:guide id="3" orient="horz" pos="78">
          <p15:clr>
            <a:srgbClr val="A4A3A4"/>
          </p15:clr>
        </p15:guide>
        <p15:guide id="4" pos="204">
          <p15:clr>
            <a:srgbClr val="A4A3A4"/>
          </p15:clr>
        </p15:guide>
        <p15:guide id="5" orient="horz" pos="1121" userDrawn="1">
          <p15:clr>
            <a:srgbClr val="A4A3A4"/>
          </p15:clr>
        </p15:guide>
        <p15:guide id="6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85" autoAdjust="0"/>
  </p:normalViewPr>
  <p:slideViewPr>
    <p:cSldViewPr snapToGrid="0" showGuides="1">
      <p:cViewPr varScale="1">
        <p:scale>
          <a:sx n="118" d="100"/>
          <a:sy n="118" d="100"/>
        </p:scale>
        <p:origin x="912" y="76"/>
      </p:cViewPr>
      <p:guideLst>
        <p:guide orient="horz" pos="3162"/>
        <p:guide pos="5556"/>
        <p:guide orient="horz" pos="78"/>
        <p:guide pos="204"/>
        <p:guide orient="horz" pos="1121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EE6C2-C874-4FAB-BD1B-805F1DA242CD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A43D6-A251-4091-8574-9A28C08E3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4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0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过滤条件</a:t>
            </a:r>
            <a:r>
              <a:rPr lang="en-US" altLang="zh-CN" dirty="0"/>
              <a:t>------</a:t>
            </a:r>
            <a:r>
              <a:rPr lang="zh-CN" altLang="en-US" dirty="0"/>
              <a:t>找到在剩下所有物品中与</a:t>
            </a:r>
            <a:r>
              <a:rPr lang="en-US" altLang="zh-CN" dirty="0"/>
              <a:t>Hl</a:t>
            </a:r>
            <a:r>
              <a:rPr lang="zh-CN" altLang="en-US" dirty="0"/>
              <a:t>中</a:t>
            </a:r>
            <a:r>
              <a:rPr lang="en-US" altLang="zh-CN" dirty="0"/>
              <a:t>60%</a:t>
            </a:r>
            <a:r>
              <a:rPr lang="zh-CN" altLang="en-US" dirty="0"/>
              <a:t>的物品相似度高于</a:t>
            </a:r>
            <a:r>
              <a:rPr lang="en-US" altLang="zh-CN" dirty="0"/>
              <a:t>0.7</a:t>
            </a:r>
            <a:r>
              <a:rPr lang="zh-CN" altLang="en-US" dirty="0"/>
              <a:t>的物品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7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96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2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5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1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3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4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6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4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4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0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熊猫设计出品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16075" y="1233696"/>
            <a:ext cx="1768415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628271" y="1233697"/>
            <a:ext cx="1768415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740467" y="1233696"/>
            <a:ext cx="1768415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2663" y="1233696"/>
            <a:ext cx="1768415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矩形 30"/>
          <p:cNvSpPr/>
          <p:nvPr userDrawn="1"/>
        </p:nvSpPr>
        <p:spPr>
          <a:xfrm>
            <a:off x="409929" y="1124325"/>
            <a:ext cx="1993638" cy="3755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2515659" y="1124325"/>
            <a:ext cx="1993638" cy="3755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4621389" y="1124325"/>
            <a:ext cx="1993638" cy="3755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6738942" y="1124325"/>
            <a:ext cx="1993638" cy="3755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1428736" y="2500950"/>
            <a:ext cx="6286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Limits of Predictability in Human Mobility</a:t>
            </a:r>
          </a:p>
        </p:txBody>
      </p:sp>
      <p:sp>
        <p:nvSpPr>
          <p:cNvPr id="32" name="矩形 31"/>
          <p:cNvSpPr/>
          <p:nvPr/>
        </p:nvSpPr>
        <p:spPr>
          <a:xfrm>
            <a:off x="1976379" y="3000272"/>
            <a:ext cx="5452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zh-CN" sz="1600" dirty="0">
                <a:solidFill>
                  <a:schemeClr val="bg1"/>
                </a:solidFill>
                <a:latin typeface="Arial" panose="020B0604020202020204"/>
              </a:rPr>
              <a:t>Song C, Qu Z, Blumm N, et al.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Science, 2010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4083844" y="1477813"/>
            <a:ext cx="976313" cy="923925"/>
          </a:xfrm>
          <a:custGeom>
            <a:avLst/>
            <a:gdLst>
              <a:gd name="T0" fmla="*/ 581 w 599"/>
              <a:gd name="T1" fmla="*/ 45 h 566"/>
              <a:gd name="T2" fmla="*/ 520 w 599"/>
              <a:gd name="T3" fmla="*/ 5 h 566"/>
              <a:gd name="T4" fmla="*/ 94 w 599"/>
              <a:gd name="T5" fmla="*/ 6 h 566"/>
              <a:gd name="T6" fmla="*/ 72 w 599"/>
              <a:gd name="T7" fmla="*/ 47 h 566"/>
              <a:gd name="T8" fmla="*/ 0 w 599"/>
              <a:gd name="T9" fmla="*/ 548 h 566"/>
              <a:gd name="T10" fmla="*/ 19 w 599"/>
              <a:gd name="T11" fmla="*/ 566 h 566"/>
              <a:gd name="T12" fmla="*/ 599 w 599"/>
              <a:gd name="T13" fmla="*/ 64 h 566"/>
              <a:gd name="T14" fmla="*/ 318 w 599"/>
              <a:gd name="T15" fmla="*/ 77 h 566"/>
              <a:gd name="T16" fmla="*/ 318 w 599"/>
              <a:gd name="T17" fmla="*/ 521 h 566"/>
              <a:gd name="T18" fmla="*/ 281 w 599"/>
              <a:gd name="T19" fmla="*/ 521 h 566"/>
              <a:gd name="T20" fmla="*/ 37 w 599"/>
              <a:gd name="T21" fmla="*/ 84 h 566"/>
              <a:gd name="T22" fmla="*/ 88 w 599"/>
              <a:gd name="T23" fmla="*/ 525 h 566"/>
              <a:gd name="T24" fmla="*/ 37 w 599"/>
              <a:gd name="T25" fmla="*/ 84 h 566"/>
              <a:gd name="T26" fmla="*/ 512 w 599"/>
              <a:gd name="T27" fmla="*/ 519 h 566"/>
              <a:gd name="T28" fmla="*/ 562 w 599"/>
              <a:gd name="T29" fmla="*/ 83 h 566"/>
              <a:gd name="T30" fmla="*/ 150 w 599"/>
              <a:gd name="T31" fmla="*/ 99 h 566"/>
              <a:gd name="T32" fmla="*/ 240 w 599"/>
              <a:gd name="T33" fmla="*/ 141 h 566"/>
              <a:gd name="T34" fmla="*/ 245 w 599"/>
              <a:gd name="T35" fmla="*/ 117 h 566"/>
              <a:gd name="T36" fmla="*/ 135 w 599"/>
              <a:gd name="T37" fmla="*/ 174 h 566"/>
              <a:gd name="T38" fmla="*/ 243 w 599"/>
              <a:gd name="T39" fmla="*/ 206 h 566"/>
              <a:gd name="T40" fmla="*/ 245 w 599"/>
              <a:gd name="T41" fmla="*/ 247 h 566"/>
              <a:gd name="T42" fmla="*/ 145 w 599"/>
              <a:gd name="T43" fmla="*/ 254 h 566"/>
              <a:gd name="T44" fmla="*/ 255 w 599"/>
              <a:gd name="T45" fmla="*/ 261 h 566"/>
              <a:gd name="T46" fmla="*/ 150 w 599"/>
              <a:gd name="T47" fmla="*/ 295 h 566"/>
              <a:gd name="T48" fmla="*/ 240 w 599"/>
              <a:gd name="T49" fmla="*/ 336 h 566"/>
              <a:gd name="T50" fmla="*/ 245 w 599"/>
              <a:gd name="T51" fmla="*/ 312 h 566"/>
              <a:gd name="T52" fmla="*/ 135 w 599"/>
              <a:gd name="T53" fmla="*/ 370 h 566"/>
              <a:gd name="T54" fmla="*/ 243 w 599"/>
              <a:gd name="T55" fmla="*/ 402 h 566"/>
              <a:gd name="T56" fmla="*/ 245 w 599"/>
              <a:gd name="T57" fmla="*/ 443 h 566"/>
              <a:gd name="T58" fmla="*/ 145 w 599"/>
              <a:gd name="T59" fmla="*/ 449 h 566"/>
              <a:gd name="T60" fmla="*/ 255 w 599"/>
              <a:gd name="T61" fmla="*/ 457 h 566"/>
              <a:gd name="T62" fmla="*/ 354 w 599"/>
              <a:gd name="T63" fmla="*/ 115 h 566"/>
              <a:gd name="T64" fmla="*/ 359 w 599"/>
              <a:gd name="T65" fmla="*/ 139 h 566"/>
              <a:gd name="T66" fmla="*/ 449 w 599"/>
              <a:gd name="T67" fmla="*/ 95 h 566"/>
              <a:gd name="T68" fmla="*/ 345 w 599"/>
              <a:gd name="T69" fmla="*/ 195 h 566"/>
              <a:gd name="T70" fmla="*/ 454 w 599"/>
              <a:gd name="T71" fmla="*/ 184 h 566"/>
              <a:gd name="T72" fmla="*/ 449 w 599"/>
              <a:gd name="T73" fmla="*/ 225 h 566"/>
              <a:gd name="T74" fmla="*/ 357 w 599"/>
              <a:gd name="T75" fmla="*/ 270 h 566"/>
              <a:gd name="T76" fmla="*/ 464 w 599"/>
              <a:gd name="T77" fmla="*/ 235 h 566"/>
              <a:gd name="T78" fmla="*/ 354 w 599"/>
              <a:gd name="T79" fmla="*/ 311 h 566"/>
              <a:gd name="T80" fmla="*/ 359 w 599"/>
              <a:gd name="T81" fmla="*/ 335 h 566"/>
              <a:gd name="T82" fmla="*/ 449 w 599"/>
              <a:gd name="T83" fmla="*/ 291 h 566"/>
              <a:gd name="T84" fmla="*/ 345 w 599"/>
              <a:gd name="T85" fmla="*/ 391 h 566"/>
              <a:gd name="T86" fmla="*/ 454 w 599"/>
              <a:gd name="T87" fmla="*/ 380 h 566"/>
              <a:gd name="T88" fmla="*/ 449 w 599"/>
              <a:gd name="T89" fmla="*/ 421 h 566"/>
              <a:gd name="T90" fmla="*/ 357 w 599"/>
              <a:gd name="T91" fmla="*/ 466 h 566"/>
              <a:gd name="T92" fmla="*/ 464 w 599"/>
              <a:gd name="T93" fmla="*/ 431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9" h="566">
                <a:moveTo>
                  <a:pt x="594" y="51"/>
                </a:moveTo>
                <a:cubicBezTo>
                  <a:pt x="590" y="47"/>
                  <a:pt x="586" y="45"/>
                  <a:pt x="581" y="45"/>
                </a:cubicBezTo>
                <a:cubicBezTo>
                  <a:pt x="581" y="45"/>
                  <a:pt x="581" y="45"/>
                  <a:pt x="581" y="45"/>
                </a:cubicBezTo>
                <a:cubicBezTo>
                  <a:pt x="527" y="45"/>
                  <a:pt x="527" y="45"/>
                  <a:pt x="527" y="45"/>
                </a:cubicBezTo>
                <a:cubicBezTo>
                  <a:pt x="527" y="19"/>
                  <a:pt x="527" y="19"/>
                  <a:pt x="527" y="19"/>
                </a:cubicBezTo>
                <a:cubicBezTo>
                  <a:pt x="527" y="13"/>
                  <a:pt x="524" y="8"/>
                  <a:pt x="520" y="5"/>
                </a:cubicBezTo>
                <a:cubicBezTo>
                  <a:pt x="516" y="1"/>
                  <a:pt x="510" y="0"/>
                  <a:pt x="505" y="1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94" y="6"/>
                  <a:pt x="94" y="6"/>
                  <a:pt x="94" y="6"/>
                </a:cubicBezTo>
                <a:cubicBezTo>
                  <a:pt x="89" y="5"/>
                  <a:pt x="83" y="7"/>
                  <a:pt x="79" y="10"/>
                </a:cubicBezTo>
                <a:cubicBezTo>
                  <a:pt x="75" y="14"/>
                  <a:pt x="72" y="19"/>
                  <a:pt x="72" y="24"/>
                </a:cubicBezTo>
                <a:cubicBezTo>
                  <a:pt x="72" y="47"/>
                  <a:pt x="72" y="47"/>
                  <a:pt x="72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8" y="47"/>
                  <a:pt x="0" y="55"/>
                  <a:pt x="0" y="66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53"/>
                  <a:pt x="2" y="557"/>
                  <a:pt x="5" y="561"/>
                </a:cubicBezTo>
                <a:cubicBezTo>
                  <a:pt x="9" y="564"/>
                  <a:pt x="14" y="566"/>
                  <a:pt x="19" y="566"/>
                </a:cubicBezTo>
                <a:cubicBezTo>
                  <a:pt x="19" y="566"/>
                  <a:pt x="19" y="566"/>
                  <a:pt x="19" y="566"/>
                </a:cubicBezTo>
                <a:cubicBezTo>
                  <a:pt x="581" y="565"/>
                  <a:pt x="581" y="565"/>
                  <a:pt x="581" y="565"/>
                </a:cubicBezTo>
                <a:cubicBezTo>
                  <a:pt x="591" y="564"/>
                  <a:pt x="599" y="556"/>
                  <a:pt x="599" y="546"/>
                </a:cubicBezTo>
                <a:cubicBezTo>
                  <a:pt x="599" y="64"/>
                  <a:pt x="599" y="64"/>
                  <a:pt x="599" y="64"/>
                </a:cubicBezTo>
                <a:cubicBezTo>
                  <a:pt x="599" y="59"/>
                  <a:pt x="597" y="54"/>
                  <a:pt x="594" y="51"/>
                </a:cubicBezTo>
                <a:close/>
                <a:moveTo>
                  <a:pt x="318" y="521"/>
                </a:moveTo>
                <a:cubicBezTo>
                  <a:pt x="318" y="77"/>
                  <a:pt x="318" y="77"/>
                  <a:pt x="318" y="77"/>
                </a:cubicBezTo>
                <a:cubicBezTo>
                  <a:pt x="490" y="42"/>
                  <a:pt x="490" y="42"/>
                  <a:pt x="490" y="42"/>
                </a:cubicBezTo>
                <a:cubicBezTo>
                  <a:pt x="490" y="486"/>
                  <a:pt x="490" y="486"/>
                  <a:pt x="490" y="486"/>
                </a:cubicBezTo>
                <a:cubicBezTo>
                  <a:pt x="318" y="521"/>
                  <a:pt x="318" y="521"/>
                  <a:pt x="318" y="521"/>
                </a:cubicBezTo>
                <a:close/>
                <a:moveTo>
                  <a:pt x="109" y="46"/>
                </a:moveTo>
                <a:cubicBezTo>
                  <a:pt x="281" y="77"/>
                  <a:pt x="281" y="77"/>
                  <a:pt x="281" y="77"/>
                </a:cubicBezTo>
                <a:cubicBezTo>
                  <a:pt x="281" y="521"/>
                  <a:pt x="281" y="521"/>
                  <a:pt x="281" y="521"/>
                </a:cubicBezTo>
                <a:cubicBezTo>
                  <a:pt x="109" y="491"/>
                  <a:pt x="109" y="491"/>
                  <a:pt x="109" y="491"/>
                </a:cubicBezTo>
                <a:lnTo>
                  <a:pt x="109" y="46"/>
                </a:lnTo>
                <a:close/>
                <a:moveTo>
                  <a:pt x="37" y="84"/>
                </a:moveTo>
                <a:cubicBezTo>
                  <a:pt x="72" y="84"/>
                  <a:pt x="72" y="84"/>
                  <a:pt x="72" y="84"/>
                </a:cubicBezTo>
                <a:cubicBezTo>
                  <a:pt x="72" y="506"/>
                  <a:pt x="72" y="506"/>
                  <a:pt x="72" y="506"/>
                </a:cubicBezTo>
                <a:cubicBezTo>
                  <a:pt x="72" y="515"/>
                  <a:pt x="79" y="523"/>
                  <a:pt x="88" y="525"/>
                </a:cubicBezTo>
                <a:cubicBezTo>
                  <a:pt x="111" y="529"/>
                  <a:pt x="111" y="529"/>
                  <a:pt x="111" y="529"/>
                </a:cubicBezTo>
                <a:cubicBezTo>
                  <a:pt x="37" y="529"/>
                  <a:pt x="37" y="529"/>
                  <a:pt x="37" y="529"/>
                </a:cubicBezTo>
                <a:cubicBezTo>
                  <a:pt x="37" y="84"/>
                  <a:pt x="37" y="84"/>
                  <a:pt x="37" y="84"/>
                </a:cubicBezTo>
                <a:close/>
                <a:moveTo>
                  <a:pt x="562" y="527"/>
                </a:moveTo>
                <a:cubicBezTo>
                  <a:pt x="470" y="528"/>
                  <a:pt x="470" y="528"/>
                  <a:pt x="470" y="528"/>
                </a:cubicBezTo>
                <a:cubicBezTo>
                  <a:pt x="512" y="519"/>
                  <a:pt x="512" y="519"/>
                  <a:pt x="512" y="519"/>
                </a:cubicBezTo>
                <a:cubicBezTo>
                  <a:pt x="521" y="517"/>
                  <a:pt x="527" y="510"/>
                  <a:pt x="527" y="501"/>
                </a:cubicBezTo>
                <a:cubicBezTo>
                  <a:pt x="527" y="83"/>
                  <a:pt x="527" y="83"/>
                  <a:pt x="527" y="83"/>
                </a:cubicBezTo>
                <a:cubicBezTo>
                  <a:pt x="562" y="83"/>
                  <a:pt x="562" y="83"/>
                  <a:pt x="562" y="83"/>
                </a:cubicBezTo>
                <a:cubicBezTo>
                  <a:pt x="562" y="527"/>
                  <a:pt x="562" y="527"/>
                  <a:pt x="562" y="527"/>
                </a:cubicBezTo>
                <a:close/>
                <a:moveTo>
                  <a:pt x="245" y="117"/>
                </a:moveTo>
                <a:cubicBezTo>
                  <a:pt x="150" y="99"/>
                  <a:pt x="150" y="99"/>
                  <a:pt x="150" y="99"/>
                </a:cubicBezTo>
                <a:cubicBezTo>
                  <a:pt x="143" y="98"/>
                  <a:pt x="137" y="102"/>
                  <a:pt x="135" y="109"/>
                </a:cubicBezTo>
                <a:cubicBezTo>
                  <a:pt x="134" y="115"/>
                  <a:pt x="139" y="122"/>
                  <a:pt x="145" y="123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1"/>
                  <a:pt x="242" y="141"/>
                  <a:pt x="243" y="141"/>
                </a:cubicBezTo>
                <a:cubicBezTo>
                  <a:pt x="248" y="141"/>
                  <a:pt x="254" y="137"/>
                  <a:pt x="255" y="131"/>
                </a:cubicBezTo>
                <a:cubicBezTo>
                  <a:pt x="256" y="124"/>
                  <a:pt x="251" y="118"/>
                  <a:pt x="245" y="117"/>
                </a:cubicBezTo>
                <a:close/>
                <a:moveTo>
                  <a:pt x="245" y="182"/>
                </a:moveTo>
                <a:cubicBezTo>
                  <a:pt x="150" y="164"/>
                  <a:pt x="150" y="164"/>
                  <a:pt x="150" y="164"/>
                </a:cubicBezTo>
                <a:cubicBezTo>
                  <a:pt x="143" y="163"/>
                  <a:pt x="137" y="167"/>
                  <a:pt x="135" y="174"/>
                </a:cubicBezTo>
                <a:cubicBezTo>
                  <a:pt x="134" y="181"/>
                  <a:pt x="139" y="187"/>
                  <a:pt x="145" y="188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1" y="206"/>
                  <a:pt x="242" y="206"/>
                  <a:pt x="243" y="206"/>
                </a:cubicBezTo>
                <a:cubicBezTo>
                  <a:pt x="248" y="206"/>
                  <a:pt x="254" y="202"/>
                  <a:pt x="255" y="196"/>
                </a:cubicBezTo>
                <a:cubicBezTo>
                  <a:pt x="256" y="189"/>
                  <a:pt x="251" y="183"/>
                  <a:pt x="245" y="182"/>
                </a:cubicBezTo>
                <a:close/>
                <a:moveTo>
                  <a:pt x="245" y="247"/>
                </a:moveTo>
                <a:cubicBezTo>
                  <a:pt x="150" y="229"/>
                  <a:pt x="150" y="229"/>
                  <a:pt x="150" y="229"/>
                </a:cubicBezTo>
                <a:cubicBezTo>
                  <a:pt x="143" y="228"/>
                  <a:pt x="137" y="233"/>
                  <a:pt x="135" y="239"/>
                </a:cubicBezTo>
                <a:cubicBezTo>
                  <a:pt x="134" y="246"/>
                  <a:pt x="139" y="252"/>
                  <a:pt x="145" y="254"/>
                </a:cubicBezTo>
                <a:cubicBezTo>
                  <a:pt x="240" y="271"/>
                  <a:pt x="240" y="271"/>
                  <a:pt x="240" y="271"/>
                </a:cubicBezTo>
                <a:cubicBezTo>
                  <a:pt x="241" y="271"/>
                  <a:pt x="242" y="271"/>
                  <a:pt x="243" y="271"/>
                </a:cubicBezTo>
                <a:cubicBezTo>
                  <a:pt x="248" y="271"/>
                  <a:pt x="254" y="267"/>
                  <a:pt x="255" y="261"/>
                </a:cubicBezTo>
                <a:cubicBezTo>
                  <a:pt x="256" y="255"/>
                  <a:pt x="251" y="248"/>
                  <a:pt x="245" y="247"/>
                </a:cubicBezTo>
                <a:close/>
                <a:moveTo>
                  <a:pt x="245" y="312"/>
                </a:moveTo>
                <a:cubicBezTo>
                  <a:pt x="150" y="295"/>
                  <a:pt x="150" y="295"/>
                  <a:pt x="150" y="295"/>
                </a:cubicBezTo>
                <a:cubicBezTo>
                  <a:pt x="143" y="293"/>
                  <a:pt x="137" y="298"/>
                  <a:pt x="135" y="304"/>
                </a:cubicBezTo>
                <a:cubicBezTo>
                  <a:pt x="134" y="311"/>
                  <a:pt x="139" y="318"/>
                  <a:pt x="145" y="319"/>
                </a:cubicBezTo>
                <a:cubicBezTo>
                  <a:pt x="240" y="336"/>
                  <a:pt x="240" y="336"/>
                  <a:pt x="240" y="336"/>
                </a:cubicBezTo>
                <a:cubicBezTo>
                  <a:pt x="241" y="337"/>
                  <a:pt x="242" y="337"/>
                  <a:pt x="243" y="337"/>
                </a:cubicBezTo>
                <a:cubicBezTo>
                  <a:pt x="248" y="337"/>
                  <a:pt x="254" y="332"/>
                  <a:pt x="255" y="327"/>
                </a:cubicBezTo>
                <a:cubicBezTo>
                  <a:pt x="256" y="320"/>
                  <a:pt x="251" y="314"/>
                  <a:pt x="245" y="312"/>
                </a:cubicBezTo>
                <a:close/>
                <a:moveTo>
                  <a:pt x="245" y="378"/>
                </a:moveTo>
                <a:cubicBezTo>
                  <a:pt x="150" y="360"/>
                  <a:pt x="150" y="360"/>
                  <a:pt x="150" y="360"/>
                </a:cubicBezTo>
                <a:cubicBezTo>
                  <a:pt x="143" y="359"/>
                  <a:pt x="137" y="363"/>
                  <a:pt x="135" y="370"/>
                </a:cubicBezTo>
                <a:cubicBezTo>
                  <a:pt x="134" y="376"/>
                  <a:pt x="139" y="383"/>
                  <a:pt x="145" y="384"/>
                </a:cubicBezTo>
                <a:cubicBezTo>
                  <a:pt x="240" y="402"/>
                  <a:pt x="240" y="402"/>
                  <a:pt x="240" y="402"/>
                </a:cubicBezTo>
                <a:cubicBezTo>
                  <a:pt x="241" y="402"/>
                  <a:pt x="242" y="402"/>
                  <a:pt x="243" y="402"/>
                </a:cubicBezTo>
                <a:cubicBezTo>
                  <a:pt x="248" y="402"/>
                  <a:pt x="254" y="398"/>
                  <a:pt x="255" y="392"/>
                </a:cubicBezTo>
                <a:cubicBezTo>
                  <a:pt x="256" y="385"/>
                  <a:pt x="251" y="379"/>
                  <a:pt x="245" y="378"/>
                </a:cubicBezTo>
                <a:close/>
                <a:moveTo>
                  <a:pt x="245" y="443"/>
                </a:moveTo>
                <a:cubicBezTo>
                  <a:pt x="150" y="425"/>
                  <a:pt x="150" y="425"/>
                  <a:pt x="150" y="425"/>
                </a:cubicBezTo>
                <a:cubicBezTo>
                  <a:pt x="143" y="424"/>
                  <a:pt x="137" y="428"/>
                  <a:pt x="135" y="435"/>
                </a:cubicBezTo>
                <a:cubicBezTo>
                  <a:pt x="134" y="442"/>
                  <a:pt x="139" y="448"/>
                  <a:pt x="145" y="449"/>
                </a:cubicBezTo>
                <a:cubicBezTo>
                  <a:pt x="240" y="467"/>
                  <a:pt x="240" y="467"/>
                  <a:pt x="240" y="467"/>
                </a:cubicBezTo>
                <a:cubicBezTo>
                  <a:pt x="241" y="467"/>
                  <a:pt x="242" y="467"/>
                  <a:pt x="243" y="467"/>
                </a:cubicBezTo>
                <a:cubicBezTo>
                  <a:pt x="248" y="467"/>
                  <a:pt x="254" y="463"/>
                  <a:pt x="255" y="457"/>
                </a:cubicBezTo>
                <a:cubicBezTo>
                  <a:pt x="256" y="450"/>
                  <a:pt x="251" y="444"/>
                  <a:pt x="245" y="443"/>
                </a:cubicBezTo>
                <a:close/>
                <a:moveTo>
                  <a:pt x="449" y="95"/>
                </a:moveTo>
                <a:cubicBezTo>
                  <a:pt x="354" y="115"/>
                  <a:pt x="354" y="115"/>
                  <a:pt x="354" y="115"/>
                </a:cubicBezTo>
                <a:cubicBezTo>
                  <a:pt x="347" y="116"/>
                  <a:pt x="343" y="123"/>
                  <a:pt x="345" y="130"/>
                </a:cubicBezTo>
                <a:cubicBezTo>
                  <a:pt x="346" y="135"/>
                  <a:pt x="351" y="139"/>
                  <a:pt x="357" y="139"/>
                </a:cubicBezTo>
                <a:cubicBezTo>
                  <a:pt x="357" y="139"/>
                  <a:pt x="358" y="139"/>
                  <a:pt x="359" y="139"/>
                </a:cubicBezTo>
                <a:cubicBezTo>
                  <a:pt x="454" y="119"/>
                  <a:pt x="454" y="119"/>
                  <a:pt x="454" y="119"/>
                </a:cubicBezTo>
                <a:cubicBezTo>
                  <a:pt x="461" y="117"/>
                  <a:pt x="465" y="111"/>
                  <a:pt x="464" y="104"/>
                </a:cubicBezTo>
                <a:cubicBezTo>
                  <a:pt x="462" y="98"/>
                  <a:pt x="456" y="93"/>
                  <a:pt x="449" y="95"/>
                </a:cubicBezTo>
                <a:close/>
                <a:moveTo>
                  <a:pt x="449" y="160"/>
                </a:moveTo>
                <a:cubicBezTo>
                  <a:pt x="354" y="180"/>
                  <a:pt x="354" y="180"/>
                  <a:pt x="354" y="180"/>
                </a:cubicBezTo>
                <a:cubicBezTo>
                  <a:pt x="347" y="182"/>
                  <a:pt x="343" y="188"/>
                  <a:pt x="345" y="195"/>
                </a:cubicBezTo>
                <a:cubicBezTo>
                  <a:pt x="346" y="201"/>
                  <a:pt x="351" y="205"/>
                  <a:pt x="357" y="205"/>
                </a:cubicBezTo>
                <a:cubicBezTo>
                  <a:pt x="357" y="205"/>
                  <a:pt x="358" y="204"/>
                  <a:pt x="359" y="204"/>
                </a:cubicBezTo>
                <a:cubicBezTo>
                  <a:pt x="454" y="184"/>
                  <a:pt x="454" y="184"/>
                  <a:pt x="454" y="184"/>
                </a:cubicBezTo>
                <a:cubicBezTo>
                  <a:pt x="461" y="183"/>
                  <a:pt x="465" y="176"/>
                  <a:pt x="464" y="170"/>
                </a:cubicBezTo>
                <a:cubicBezTo>
                  <a:pt x="462" y="163"/>
                  <a:pt x="456" y="159"/>
                  <a:pt x="449" y="160"/>
                </a:cubicBezTo>
                <a:close/>
                <a:moveTo>
                  <a:pt x="449" y="225"/>
                </a:moveTo>
                <a:cubicBezTo>
                  <a:pt x="354" y="246"/>
                  <a:pt x="354" y="246"/>
                  <a:pt x="354" y="246"/>
                </a:cubicBezTo>
                <a:cubicBezTo>
                  <a:pt x="347" y="247"/>
                  <a:pt x="343" y="253"/>
                  <a:pt x="345" y="260"/>
                </a:cubicBezTo>
                <a:cubicBezTo>
                  <a:pt x="346" y="266"/>
                  <a:pt x="351" y="270"/>
                  <a:pt x="357" y="270"/>
                </a:cubicBezTo>
                <a:cubicBezTo>
                  <a:pt x="357" y="270"/>
                  <a:pt x="358" y="270"/>
                  <a:pt x="359" y="270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61" y="248"/>
                  <a:pt x="465" y="241"/>
                  <a:pt x="464" y="235"/>
                </a:cubicBezTo>
                <a:cubicBezTo>
                  <a:pt x="462" y="228"/>
                  <a:pt x="456" y="224"/>
                  <a:pt x="449" y="225"/>
                </a:cubicBezTo>
                <a:close/>
                <a:moveTo>
                  <a:pt x="449" y="291"/>
                </a:moveTo>
                <a:cubicBezTo>
                  <a:pt x="354" y="311"/>
                  <a:pt x="354" y="311"/>
                  <a:pt x="354" y="311"/>
                </a:cubicBezTo>
                <a:cubicBezTo>
                  <a:pt x="347" y="312"/>
                  <a:pt x="343" y="319"/>
                  <a:pt x="345" y="325"/>
                </a:cubicBezTo>
                <a:cubicBezTo>
                  <a:pt x="346" y="331"/>
                  <a:pt x="351" y="335"/>
                  <a:pt x="357" y="335"/>
                </a:cubicBezTo>
                <a:cubicBezTo>
                  <a:pt x="357" y="335"/>
                  <a:pt x="358" y="335"/>
                  <a:pt x="359" y="335"/>
                </a:cubicBezTo>
                <a:cubicBezTo>
                  <a:pt x="454" y="315"/>
                  <a:pt x="454" y="315"/>
                  <a:pt x="454" y="315"/>
                </a:cubicBezTo>
                <a:cubicBezTo>
                  <a:pt x="461" y="313"/>
                  <a:pt x="465" y="307"/>
                  <a:pt x="464" y="300"/>
                </a:cubicBezTo>
                <a:cubicBezTo>
                  <a:pt x="462" y="293"/>
                  <a:pt x="456" y="289"/>
                  <a:pt x="449" y="291"/>
                </a:cubicBezTo>
                <a:close/>
                <a:moveTo>
                  <a:pt x="449" y="356"/>
                </a:moveTo>
                <a:cubicBezTo>
                  <a:pt x="354" y="376"/>
                  <a:pt x="354" y="376"/>
                  <a:pt x="354" y="376"/>
                </a:cubicBezTo>
                <a:cubicBezTo>
                  <a:pt x="347" y="377"/>
                  <a:pt x="343" y="384"/>
                  <a:pt x="345" y="391"/>
                </a:cubicBezTo>
                <a:cubicBezTo>
                  <a:pt x="346" y="396"/>
                  <a:pt x="351" y="400"/>
                  <a:pt x="357" y="400"/>
                </a:cubicBezTo>
                <a:cubicBezTo>
                  <a:pt x="357" y="400"/>
                  <a:pt x="358" y="400"/>
                  <a:pt x="359" y="400"/>
                </a:cubicBezTo>
                <a:cubicBezTo>
                  <a:pt x="454" y="380"/>
                  <a:pt x="454" y="380"/>
                  <a:pt x="454" y="380"/>
                </a:cubicBezTo>
                <a:cubicBezTo>
                  <a:pt x="461" y="378"/>
                  <a:pt x="465" y="372"/>
                  <a:pt x="464" y="365"/>
                </a:cubicBezTo>
                <a:cubicBezTo>
                  <a:pt x="462" y="359"/>
                  <a:pt x="456" y="354"/>
                  <a:pt x="449" y="356"/>
                </a:cubicBezTo>
                <a:close/>
                <a:moveTo>
                  <a:pt x="449" y="421"/>
                </a:moveTo>
                <a:cubicBezTo>
                  <a:pt x="354" y="441"/>
                  <a:pt x="354" y="441"/>
                  <a:pt x="354" y="441"/>
                </a:cubicBezTo>
                <a:cubicBezTo>
                  <a:pt x="347" y="443"/>
                  <a:pt x="343" y="449"/>
                  <a:pt x="345" y="456"/>
                </a:cubicBezTo>
                <a:cubicBezTo>
                  <a:pt x="346" y="462"/>
                  <a:pt x="351" y="466"/>
                  <a:pt x="357" y="466"/>
                </a:cubicBezTo>
                <a:cubicBezTo>
                  <a:pt x="357" y="466"/>
                  <a:pt x="358" y="465"/>
                  <a:pt x="359" y="465"/>
                </a:cubicBezTo>
                <a:cubicBezTo>
                  <a:pt x="454" y="445"/>
                  <a:pt x="454" y="445"/>
                  <a:pt x="454" y="445"/>
                </a:cubicBezTo>
                <a:cubicBezTo>
                  <a:pt x="461" y="444"/>
                  <a:pt x="465" y="437"/>
                  <a:pt x="464" y="431"/>
                </a:cubicBezTo>
                <a:cubicBezTo>
                  <a:pt x="462" y="424"/>
                  <a:pt x="456" y="420"/>
                  <a:pt x="449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0B1BE7-4E44-FBC4-ED47-16E839CE88A0}"/>
              </a:ext>
            </a:extLst>
          </p:cNvPr>
          <p:cNvSpPr/>
          <p:nvPr/>
        </p:nvSpPr>
        <p:spPr bwMode="auto">
          <a:xfrm>
            <a:off x="824390" y="673843"/>
            <a:ext cx="5982209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人为的改变购买事件的顺序性，施加规律性：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DC9390-CA58-A0FF-8FC9-BAD0244F2091}"/>
              </a:ext>
            </a:extLst>
          </p:cNvPr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9545A-5DFB-93B4-917B-D4123C5E8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27" y="1226806"/>
            <a:ext cx="3729658" cy="28127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E919EA-01F4-3E7A-059B-5CAFA725B315}"/>
              </a:ext>
            </a:extLst>
          </p:cNvPr>
          <p:cNvSpPr/>
          <p:nvPr/>
        </p:nvSpPr>
        <p:spPr bwMode="auto">
          <a:xfrm>
            <a:off x="4969851" y="1988553"/>
            <a:ext cx="3578977" cy="834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熵是一种依赖于采样的测量方法，它会随着时间的推移而变化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从长期来看，消费者的模式会趋于更规律的分布</a:t>
            </a:r>
          </a:p>
        </p:txBody>
      </p:sp>
    </p:spTree>
    <p:extLst>
      <p:ext uri="{BB962C8B-B14F-4D97-AF65-F5344CB8AC3E}">
        <p14:creationId xmlns:p14="http://schemas.microsoft.com/office/powerpoint/2010/main" val="264087751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0B1BE7-4E44-FBC4-ED47-16E839CE88A0}"/>
              </a:ext>
            </a:extLst>
          </p:cNvPr>
          <p:cNvSpPr/>
          <p:nvPr/>
        </p:nvSpPr>
        <p:spPr bwMode="auto">
          <a:xfrm>
            <a:off x="814383" y="517301"/>
            <a:ext cx="5982209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使用一阶马尔科夫链模型，使用时间更长的数据来训练  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-------- 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并未取得更好的效果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DC9390-CA58-A0FF-8FC9-BAD0244F2091}"/>
              </a:ext>
            </a:extLst>
          </p:cNvPr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7E48E4-B08A-0B25-87D4-60C5AF28A333}"/>
              </a:ext>
            </a:extLst>
          </p:cNvPr>
          <p:cNvSpPr/>
          <p:nvPr/>
        </p:nvSpPr>
        <p:spPr bwMode="auto">
          <a:xfrm>
            <a:off x="814383" y="914364"/>
            <a:ext cx="5982209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使用全局马尔科夫模型（所有顾客的转移概率整合在一起）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-------- 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性能提高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FD5FF-4461-6782-12B9-6BFD0EA0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2" y="1392586"/>
            <a:ext cx="4823514" cy="33147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280B76-95C1-5C45-AEBA-6C06DA916690}"/>
              </a:ext>
            </a:extLst>
          </p:cNvPr>
          <p:cNvSpPr/>
          <p:nvPr/>
        </p:nvSpPr>
        <p:spPr bwMode="auto">
          <a:xfrm>
            <a:off x="5733542" y="2329423"/>
            <a:ext cx="3086608" cy="834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全局的马尔科夫模型添加了更多的信息，通过分析访问过同一地点的顾客访问过的其他地方，提升了准确性</a:t>
            </a:r>
          </a:p>
        </p:txBody>
      </p:sp>
    </p:spTree>
    <p:extLst>
      <p:ext uri="{BB962C8B-B14F-4D97-AF65-F5344CB8AC3E}">
        <p14:creationId xmlns:p14="http://schemas.microsoft.com/office/powerpoint/2010/main" val="2313629471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422883" y="2500950"/>
            <a:ext cx="8298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predictability of consumer visitation patterns</a:t>
            </a:r>
          </a:p>
        </p:txBody>
      </p:sp>
      <p:sp>
        <p:nvSpPr>
          <p:cNvPr id="32" name="矩形 31"/>
          <p:cNvSpPr/>
          <p:nvPr/>
        </p:nvSpPr>
        <p:spPr>
          <a:xfrm>
            <a:off x="1976379" y="3000272"/>
            <a:ext cx="5452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Arial" panose="020B0604020202020204"/>
              </a:rPr>
              <a:t>Krumme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 C,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/>
              </a:rPr>
              <a:t>Llorente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 A, Cebrian M, et al.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Scientific reports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2013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4083844" y="1477813"/>
            <a:ext cx="976313" cy="923925"/>
          </a:xfrm>
          <a:custGeom>
            <a:avLst/>
            <a:gdLst>
              <a:gd name="T0" fmla="*/ 581 w 599"/>
              <a:gd name="T1" fmla="*/ 45 h 566"/>
              <a:gd name="T2" fmla="*/ 520 w 599"/>
              <a:gd name="T3" fmla="*/ 5 h 566"/>
              <a:gd name="T4" fmla="*/ 94 w 599"/>
              <a:gd name="T5" fmla="*/ 6 h 566"/>
              <a:gd name="T6" fmla="*/ 72 w 599"/>
              <a:gd name="T7" fmla="*/ 47 h 566"/>
              <a:gd name="T8" fmla="*/ 0 w 599"/>
              <a:gd name="T9" fmla="*/ 548 h 566"/>
              <a:gd name="T10" fmla="*/ 19 w 599"/>
              <a:gd name="T11" fmla="*/ 566 h 566"/>
              <a:gd name="T12" fmla="*/ 599 w 599"/>
              <a:gd name="T13" fmla="*/ 64 h 566"/>
              <a:gd name="T14" fmla="*/ 318 w 599"/>
              <a:gd name="T15" fmla="*/ 77 h 566"/>
              <a:gd name="T16" fmla="*/ 318 w 599"/>
              <a:gd name="T17" fmla="*/ 521 h 566"/>
              <a:gd name="T18" fmla="*/ 281 w 599"/>
              <a:gd name="T19" fmla="*/ 521 h 566"/>
              <a:gd name="T20" fmla="*/ 37 w 599"/>
              <a:gd name="T21" fmla="*/ 84 h 566"/>
              <a:gd name="T22" fmla="*/ 88 w 599"/>
              <a:gd name="T23" fmla="*/ 525 h 566"/>
              <a:gd name="T24" fmla="*/ 37 w 599"/>
              <a:gd name="T25" fmla="*/ 84 h 566"/>
              <a:gd name="T26" fmla="*/ 512 w 599"/>
              <a:gd name="T27" fmla="*/ 519 h 566"/>
              <a:gd name="T28" fmla="*/ 562 w 599"/>
              <a:gd name="T29" fmla="*/ 83 h 566"/>
              <a:gd name="T30" fmla="*/ 150 w 599"/>
              <a:gd name="T31" fmla="*/ 99 h 566"/>
              <a:gd name="T32" fmla="*/ 240 w 599"/>
              <a:gd name="T33" fmla="*/ 141 h 566"/>
              <a:gd name="T34" fmla="*/ 245 w 599"/>
              <a:gd name="T35" fmla="*/ 117 h 566"/>
              <a:gd name="T36" fmla="*/ 135 w 599"/>
              <a:gd name="T37" fmla="*/ 174 h 566"/>
              <a:gd name="T38" fmla="*/ 243 w 599"/>
              <a:gd name="T39" fmla="*/ 206 h 566"/>
              <a:gd name="T40" fmla="*/ 245 w 599"/>
              <a:gd name="T41" fmla="*/ 247 h 566"/>
              <a:gd name="T42" fmla="*/ 145 w 599"/>
              <a:gd name="T43" fmla="*/ 254 h 566"/>
              <a:gd name="T44" fmla="*/ 255 w 599"/>
              <a:gd name="T45" fmla="*/ 261 h 566"/>
              <a:gd name="T46" fmla="*/ 150 w 599"/>
              <a:gd name="T47" fmla="*/ 295 h 566"/>
              <a:gd name="T48" fmla="*/ 240 w 599"/>
              <a:gd name="T49" fmla="*/ 336 h 566"/>
              <a:gd name="T50" fmla="*/ 245 w 599"/>
              <a:gd name="T51" fmla="*/ 312 h 566"/>
              <a:gd name="T52" fmla="*/ 135 w 599"/>
              <a:gd name="T53" fmla="*/ 370 h 566"/>
              <a:gd name="T54" fmla="*/ 243 w 599"/>
              <a:gd name="T55" fmla="*/ 402 h 566"/>
              <a:gd name="T56" fmla="*/ 245 w 599"/>
              <a:gd name="T57" fmla="*/ 443 h 566"/>
              <a:gd name="T58" fmla="*/ 145 w 599"/>
              <a:gd name="T59" fmla="*/ 449 h 566"/>
              <a:gd name="T60" fmla="*/ 255 w 599"/>
              <a:gd name="T61" fmla="*/ 457 h 566"/>
              <a:gd name="T62" fmla="*/ 354 w 599"/>
              <a:gd name="T63" fmla="*/ 115 h 566"/>
              <a:gd name="T64" fmla="*/ 359 w 599"/>
              <a:gd name="T65" fmla="*/ 139 h 566"/>
              <a:gd name="T66" fmla="*/ 449 w 599"/>
              <a:gd name="T67" fmla="*/ 95 h 566"/>
              <a:gd name="T68" fmla="*/ 345 w 599"/>
              <a:gd name="T69" fmla="*/ 195 h 566"/>
              <a:gd name="T70" fmla="*/ 454 w 599"/>
              <a:gd name="T71" fmla="*/ 184 h 566"/>
              <a:gd name="T72" fmla="*/ 449 w 599"/>
              <a:gd name="T73" fmla="*/ 225 h 566"/>
              <a:gd name="T74" fmla="*/ 357 w 599"/>
              <a:gd name="T75" fmla="*/ 270 h 566"/>
              <a:gd name="T76" fmla="*/ 464 w 599"/>
              <a:gd name="T77" fmla="*/ 235 h 566"/>
              <a:gd name="T78" fmla="*/ 354 w 599"/>
              <a:gd name="T79" fmla="*/ 311 h 566"/>
              <a:gd name="T80" fmla="*/ 359 w 599"/>
              <a:gd name="T81" fmla="*/ 335 h 566"/>
              <a:gd name="T82" fmla="*/ 449 w 599"/>
              <a:gd name="T83" fmla="*/ 291 h 566"/>
              <a:gd name="T84" fmla="*/ 345 w 599"/>
              <a:gd name="T85" fmla="*/ 391 h 566"/>
              <a:gd name="T86" fmla="*/ 454 w 599"/>
              <a:gd name="T87" fmla="*/ 380 h 566"/>
              <a:gd name="T88" fmla="*/ 449 w 599"/>
              <a:gd name="T89" fmla="*/ 421 h 566"/>
              <a:gd name="T90" fmla="*/ 357 w 599"/>
              <a:gd name="T91" fmla="*/ 466 h 566"/>
              <a:gd name="T92" fmla="*/ 464 w 599"/>
              <a:gd name="T93" fmla="*/ 431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9" h="566">
                <a:moveTo>
                  <a:pt x="594" y="51"/>
                </a:moveTo>
                <a:cubicBezTo>
                  <a:pt x="590" y="47"/>
                  <a:pt x="586" y="45"/>
                  <a:pt x="581" y="45"/>
                </a:cubicBezTo>
                <a:cubicBezTo>
                  <a:pt x="581" y="45"/>
                  <a:pt x="581" y="45"/>
                  <a:pt x="581" y="45"/>
                </a:cubicBezTo>
                <a:cubicBezTo>
                  <a:pt x="527" y="45"/>
                  <a:pt x="527" y="45"/>
                  <a:pt x="527" y="45"/>
                </a:cubicBezTo>
                <a:cubicBezTo>
                  <a:pt x="527" y="19"/>
                  <a:pt x="527" y="19"/>
                  <a:pt x="527" y="19"/>
                </a:cubicBezTo>
                <a:cubicBezTo>
                  <a:pt x="527" y="13"/>
                  <a:pt x="524" y="8"/>
                  <a:pt x="520" y="5"/>
                </a:cubicBezTo>
                <a:cubicBezTo>
                  <a:pt x="516" y="1"/>
                  <a:pt x="510" y="0"/>
                  <a:pt x="505" y="1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94" y="6"/>
                  <a:pt x="94" y="6"/>
                  <a:pt x="94" y="6"/>
                </a:cubicBezTo>
                <a:cubicBezTo>
                  <a:pt x="89" y="5"/>
                  <a:pt x="83" y="7"/>
                  <a:pt x="79" y="10"/>
                </a:cubicBezTo>
                <a:cubicBezTo>
                  <a:pt x="75" y="14"/>
                  <a:pt x="72" y="19"/>
                  <a:pt x="72" y="24"/>
                </a:cubicBezTo>
                <a:cubicBezTo>
                  <a:pt x="72" y="47"/>
                  <a:pt x="72" y="47"/>
                  <a:pt x="72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8" y="47"/>
                  <a:pt x="0" y="55"/>
                  <a:pt x="0" y="66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53"/>
                  <a:pt x="2" y="557"/>
                  <a:pt x="5" y="561"/>
                </a:cubicBezTo>
                <a:cubicBezTo>
                  <a:pt x="9" y="564"/>
                  <a:pt x="14" y="566"/>
                  <a:pt x="19" y="566"/>
                </a:cubicBezTo>
                <a:cubicBezTo>
                  <a:pt x="19" y="566"/>
                  <a:pt x="19" y="566"/>
                  <a:pt x="19" y="566"/>
                </a:cubicBezTo>
                <a:cubicBezTo>
                  <a:pt x="581" y="565"/>
                  <a:pt x="581" y="565"/>
                  <a:pt x="581" y="565"/>
                </a:cubicBezTo>
                <a:cubicBezTo>
                  <a:pt x="591" y="564"/>
                  <a:pt x="599" y="556"/>
                  <a:pt x="599" y="546"/>
                </a:cubicBezTo>
                <a:cubicBezTo>
                  <a:pt x="599" y="64"/>
                  <a:pt x="599" y="64"/>
                  <a:pt x="599" y="64"/>
                </a:cubicBezTo>
                <a:cubicBezTo>
                  <a:pt x="599" y="59"/>
                  <a:pt x="597" y="54"/>
                  <a:pt x="594" y="51"/>
                </a:cubicBezTo>
                <a:close/>
                <a:moveTo>
                  <a:pt x="318" y="521"/>
                </a:moveTo>
                <a:cubicBezTo>
                  <a:pt x="318" y="77"/>
                  <a:pt x="318" y="77"/>
                  <a:pt x="318" y="77"/>
                </a:cubicBezTo>
                <a:cubicBezTo>
                  <a:pt x="490" y="42"/>
                  <a:pt x="490" y="42"/>
                  <a:pt x="490" y="42"/>
                </a:cubicBezTo>
                <a:cubicBezTo>
                  <a:pt x="490" y="486"/>
                  <a:pt x="490" y="486"/>
                  <a:pt x="490" y="486"/>
                </a:cubicBezTo>
                <a:cubicBezTo>
                  <a:pt x="318" y="521"/>
                  <a:pt x="318" y="521"/>
                  <a:pt x="318" y="521"/>
                </a:cubicBezTo>
                <a:close/>
                <a:moveTo>
                  <a:pt x="109" y="46"/>
                </a:moveTo>
                <a:cubicBezTo>
                  <a:pt x="281" y="77"/>
                  <a:pt x="281" y="77"/>
                  <a:pt x="281" y="77"/>
                </a:cubicBezTo>
                <a:cubicBezTo>
                  <a:pt x="281" y="521"/>
                  <a:pt x="281" y="521"/>
                  <a:pt x="281" y="521"/>
                </a:cubicBezTo>
                <a:cubicBezTo>
                  <a:pt x="109" y="491"/>
                  <a:pt x="109" y="491"/>
                  <a:pt x="109" y="491"/>
                </a:cubicBezTo>
                <a:lnTo>
                  <a:pt x="109" y="46"/>
                </a:lnTo>
                <a:close/>
                <a:moveTo>
                  <a:pt x="37" y="84"/>
                </a:moveTo>
                <a:cubicBezTo>
                  <a:pt x="72" y="84"/>
                  <a:pt x="72" y="84"/>
                  <a:pt x="72" y="84"/>
                </a:cubicBezTo>
                <a:cubicBezTo>
                  <a:pt x="72" y="506"/>
                  <a:pt x="72" y="506"/>
                  <a:pt x="72" y="506"/>
                </a:cubicBezTo>
                <a:cubicBezTo>
                  <a:pt x="72" y="515"/>
                  <a:pt x="79" y="523"/>
                  <a:pt x="88" y="525"/>
                </a:cubicBezTo>
                <a:cubicBezTo>
                  <a:pt x="111" y="529"/>
                  <a:pt x="111" y="529"/>
                  <a:pt x="111" y="529"/>
                </a:cubicBezTo>
                <a:cubicBezTo>
                  <a:pt x="37" y="529"/>
                  <a:pt x="37" y="529"/>
                  <a:pt x="37" y="529"/>
                </a:cubicBezTo>
                <a:cubicBezTo>
                  <a:pt x="37" y="84"/>
                  <a:pt x="37" y="84"/>
                  <a:pt x="37" y="84"/>
                </a:cubicBezTo>
                <a:close/>
                <a:moveTo>
                  <a:pt x="562" y="527"/>
                </a:moveTo>
                <a:cubicBezTo>
                  <a:pt x="470" y="528"/>
                  <a:pt x="470" y="528"/>
                  <a:pt x="470" y="528"/>
                </a:cubicBezTo>
                <a:cubicBezTo>
                  <a:pt x="512" y="519"/>
                  <a:pt x="512" y="519"/>
                  <a:pt x="512" y="519"/>
                </a:cubicBezTo>
                <a:cubicBezTo>
                  <a:pt x="521" y="517"/>
                  <a:pt x="527" y="510"/>
                  <a:pt x="527" y="501"/>
                </a:cubicBezTo>
                <a:cubicBezTo>
                  <a:pt x="527" y="83"/>
                  <a:pt x="527" y="83"/>
                  <a:pt x="527" y="83"/>
                </a:cubicBezTo>
                <a:cubicBezTo>
                  <a:pt x="562" y="83"/>
                  <a:pt x="562" y="83"/>
                  <a:pt x="562" y="83"/>
                </a:cubicBezTo>
                <a:cubicBezTo>
                  <a:pt x="562" y="527"/>
                  <a:pt x="562" y="527"/>
                  <a:pt x="562" y="527"/>
                </a:cubicBezTo>
                <a:close/>
                <a:moveTo>
                  <a:pt x="245" y="117"/>
                </a:moveTo>
                <a:cubicBezTo>
                  <a:pt x="150" y="99"/>
                  <a:pt x="150" y="99"/>
                  <a:pt x="150" y="99"/>
                </a:cubicBezTo>
                <a:cubicBezTo>
                  <a:pt x="143" y="98"/>
                  <a:pt x="137" y="102"/>
                  <a:pt x="135" y="109"/>
                </a:cubicBezTo>
                <a:cubicBezTo>
                  <a:pt x="134" y="115"/>
                  <a:pt x="139" y="122"/>
                  <a:pt x="145" y="123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1"/>
                  <a:pt x="242" y="141"/>
                  <a:pt x="243" y="141"/>
                </a:cubicBezTo>
                <a:cubicBezTo>
                  <a:pt x="248" y="141"/>
                  <a:pt x="254" y="137"/>
                  <a:pt x="255" y="131"/>
                </a:cubicBezTo>
                <a:cubicBezTo>
                  <a:pt x="256" y="124"/>
                  <a:pt x="251" y="118"/>
                  <a:pt x="245" y="117"/>
                </a:cubicBezTo>
                <a:close/>
                <a:moveTo>
                  <a:pt x="245" y="182"/>
                </a:moveTo>
                <a:cubicBezTo>
                  <a:pt x="150" y="164"/>
                  <a:pt x="150" y="164"/>
                  <a:pt x="150" y="164"/>
                </a:cubicBezTo>
                <a:cubicBezTo>
                  <a:pt x="143" y="163"/>
                  <a:pt x="137" y="167"/>
                  <a:pt x="135" y="174"/>
                </a:cubicBezTo>
                <a:cubicBezTo>
                  <a:pt x="134" y="181"/>
                  <a:pt x="139" y="187"/>
                  <a:pt x="145" y="188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1" y="206"/>
                  <a:pt x="242" y="206"/>
                  <a:pt x="243" y="206"/>
                </a:cubicBezTo>
                <a:cubicBezTo>
                  <a:pt x="248" y="206"/>
                  <a:pt x="254" y="202"/>
                  <a:pt x="255" y="196"/>
                </a:cubicBezTo>
                <a:cubicBezTo>
                  <a:pt x="256" y="189"/>
                  <a:pt x="251" y="183"/>
                  <a:pt x="245" y="182"/>
                </a:cubicBezTo>
                <a:close/>
                <a:moveTo>
                  <a:pt x="245" y="247"/>
                </a:moveTo>
                <a:cubicBezTo>
                  <a:pt x="150" y="229"/>
                  <a:pt x="150" y="229"/>
                  <a:pt x="150" y="229"/>
                </a:cubicBezTo>
                <a:cubicBezTo>
                  <a:pt x="143" y="228"/>
                  <a:pt x="137" y="233"/>
                  <a:pt x="135" y="239"/>
                </a:cubicBezTo>
                <a:cubicBezTo>
                  <a:pt x="134" y="246"/>
                  <a:pt x="139" y="252"/>
                  <a:pt x="145" y="254"/>
                </a:cubicBezTo>
                <a:cubicBezTo>
                  <a:pt x="240" y="271"/>
                  <a:pt x="240" y="271"/>
                  <a:pt x="240" y="271"/>
                </a:cubicBezTo>
                <a:cubicBezTo>
                  <a:pt x="241" y="271"/>
                  <a:pt x="242" y="271"/>
                  <a:pt x="243" y="271"/>
                </a:cubicBezTo>
                <a:cubicBezTo>
                  <a:pt x="248" y="271"/>
                  <a:pt x="254" y="267"/>
                  <a:pt x="255" y="261"/>
                </a:cubicBezTo>
                <a:cubicBezTo>
                  <a:pt x="256" y="255"/>
                  <a:pt x="251" y="248"/>
                  <a:pt x="245" y="247"/>
                </a:cubicBezTo>
                <a:close/>
                <a:moveTo>
                  <a:pt x="245" y="312"/>
                </a:moveTo>
                <a:cubicBezTo>
                  <a:pt x="150" y="295"/>
                  <a:pt x="150" y="295"/>
                  <a:pt x="150" y="295"/>
                </a:cubicBezTo>
                <a:cubicBezTo>
                  <a:pt x="143" y="293"/>
                  <a:pt x="137" y="298"/>
                  <a:pt x="135" y="304"/>
                </a:cubicBezTo>
                <a:cubicBezTo>
                  <a:pt x="134" y="311"/>
                  <a:pt x="139" y="318"/>
                  <a:pt x="145" y="319"/>
                </a:cubicBezTo>
                <a:cubicBezTo>
                  <a:pt x="240" y="336"/>
                  <a:pt x="240" y="336"/>
                  <a:pt x="240" y="336"/>
                </a:cubicBezTo>
                <a:cubicBezTo>
                  <a:pt x="241" y="337"/>
                  <a:pt x="242" y="337"/>
                  <a:pt x="243" y="337"/>
                </a:cubicBezTo>
                <a:cubicBezTo>
                  <a:pt x="248" y="337"/>
                  <a:pt x="254" y="332"/>
                  <a:pt x="255" y="327"/>
                </a:cubicBezTo>
                <a:cubicBezTo>
                  <a:pt x="256" y="320"/>
                  <a:pt x="251" y="314"/>
                  <a:pt x="245" y="312"/>
                </a:cubicBezTo>
                <a:close/>
                <a:moveTo>
                  <a:pt x="245" y="378"/>
                </a:moveTo>
                <a:cubicBezTo>
                  <a:pt x="150" y="360"/>
                  <a:pt x="150" y="360"/>
                  <a:pt x="150" y="360"/>
                </a:cubicBezTo>
                <a:cubicBezTo>
                  <a:pt x="143" y="359"/>
                  <a:pt x="137" y="363"/>
                  <a:pt x="135" y="370"/>
                </a:cubicBezTo>
                <a:cubicBezTo>
                  <a:pt x="134" y="376"/>
                  <a:pt x="139" y="383"/>
                  <a:pt x="145" y="384"/>
                </a:cubicBezTo>
                <a:cubicBezTo>
                  <a:pt x="240" y="402"/>
                  <a:pt x="240" y="402"/>
                  <a:pt x="240" y="402"/>
                </a:cubicBezTo>
                <a:cubicBezTo>
                  <a:pt x="241" y="402"/>
                  <a:pt x="242" y="402"/>
                  <a:pt x="243" y="402"/>
                </a:cubicBezTo>
                <a:cubicBezTo>
                  <a:pt x="248" y="402"/>
                  <a:pt x="254" y="398"/>
                  <a:pt x="255" y="392"/>
                </a:cubicBezTo>
                <a:cubicBezTo>
                  <a:pt x="256" y="385"/>
                  <a:pt x="251" y="379"/>
                  <a:pt x="245" y="378"/>
                </a:cubicBezTo>
                <a:close/>
                <a:moveTo>
                  <a:pt x="245" y="443"/>
                </a:moveTo>
                <a:cubicBezTo>
                  <a:pt x="150" y="425"/>
                  <a:pt x="150" y="425"/>
                  <a:pt x="150" y="425"/>
                </a:cubicBezTo>
                <a:cubicBezTo>
                  <a:pt x="143" y="424"/>
                  <a:pt x="137" y="428"/>
                  <a:pt x="135" y="435"/>
                </a:cubicBezTo>
                <a:cubicBezTo>
                  <a:pt x="134" y="442"/>
                  <a:pt x="139" y="448"/>
                  <a:pt x="145" y="449"/>
                </a:cubicBezTo>
                <a:cubicBezTo>
                  <a:pt x="240" y="467"/>
                  <a:pt x="240" y="467"/>
                  <a:pt x="240" y="467"/>
                </a:cubicBezTo>
                <a:cubicBezTo>
                  <a:pt x="241" y="467"/>
                  <a:pt x="242" y="467"/>
                  <a:pt x="243" y="467"/>
                </a:cubicBezTo>
                <a:cubicBezTo>
                  <a:pt x="248" y="467"/>
                  <a:pt x="254" y="463"/>
                  <a:pt x="255" y="457"/>
                </a:cubicBezTo>
                <a:cubicBezTo>
                  <a:pt x="256" y="450"/>
                  <a:pt x="251" y="444"/>
                  <a:pt x="245" y="443"/>
                </a:cubicBezTo>
                <a:close/>
                <a:moveTo>
                  <a:pt x="449" y="95"/>
                </a:moveTo>
                <a:cubicBezTo>
                  <a:pt x="354" y="115"/>
                  <a:pt x="354" y="115"/>
                  <a:pt x="354" y="115"/>
                </a:cubicBezTo>
                <a:cubicBezTo>
                  <a:pt x="347" y="116"/>
                  <a:pt x="343" y="123"/>
                  <a:pt x="345" y="130"/>
                </a:cubicBezTo>
                <a:cubicBezTo>
                  <a:pt x="346" y="135"/>
                  <a:pt x="351" y="139"/>
                  <a:pt x="357" y="139"/>
                </a:cubicBezTo>
                <a:cubicBezTo>
                  <a:pt x="357" y="139"/>
                  <a:pt x="358" y="139"/>
                  <a:pt x="359" y="139"/>
                </a:cubicBezTo>
                <a:cubicBezTo>
                  <a:pt x="454" y="119"/>
                  <a:pt x="454" y="119"/>
                  <a:pt x="454" y="119"/>
                </a:cubicBezTo>
                <a:cubicBezTo>
                  <a:pt x="461" y="117"/>
                  <a:pt x="465" y="111"/>
                  <a:pt x="464" y="104"/>
                </a:cubicBezTo>
                <a:cubicBezTo>
                  <a:pt x="462" y="98"/>
                  <a:pt x="456" y="93"/>
                  <a:pt x="449" y="95"/>
                </a:cubicBezTo>
                <a:close/>
                <a:moveTo>
                  <a:pt x="449" y="160"/>
                </a:moveTo>
                <a:cubicBezTo>
                  <a:pt x="354" y="180"/>
                  <a:pt x="354" y="180"/>
                  <a:pt x="354" y="180"/>
                </a:cubicBezTo>
                <a:cubicBezTo>
                  <a:pt x="347" y="182"/>
                  <a:pt x="343" y="188"/>
                  <a:pt x="345" y="195"/>
                </a:cubicBezTo>
                <a:cubicBezTo>
                  <a:pt x="346" y="201"/>
                  <a:pt x="351" y="205"/>
                  <a:pt x="357" y="205"/>
                </a:cubicBezTo>
                <a:cubicBezTo>
                  <a:pt x="357" y="205"/>
                  <a:pt x="358" y="204"/>
                  <a:pt x="359" y="204"/>
                </a:cubicBezTo>
                <a:cubicBezTo>
                  <a:pt x="454" y="184"/>
                  <a:pt x="454" y="184"/>
                  <a:pt x="454" y="184"/>
                </a:cubicBezTo>
                <a:cubicBezTo>
                  <a:pt x="461" y="183"/>
                  <a:pt x="465" y="176"/>
                  <a:pt x="464" y="170"/>
                </a:cubicBezTo>
                <a:cubicBezTo>
                  <a:pt x="462" y="163"/>
                  <a:pt x="456" y="159"/>
                  <a:pt x="449" y="160"/>
                </a:cubicBezTo>
                <a:close/>
                <a:moveTo>
                  <a:pt x="449" y="225"/>
                </a:moveTo>
                <a:cubicBezTo>
                  <a:pt x="354" y="246"/>
                  <a:pt x="354" y="246"/>
                  <a:pt x="354" y="246"/>
                </a:cubicBezTo>
                <a:cubicBezTo>
                  <a:pt x="347" y="247"/>
                  <a:pt x="343" y="253"/>
                  <a:pt x="345" y="260"/>
                </a:cubicBezTo>
                <a:cubicBezTo>
                  <a:pt x="346" y="266"/>
                  <a:pt x="351" y="270"/>
                  <a:pt x="357" y="270"/>
                </a:cubicBezTo>
                <a:cubicBezTo>
                  <a:pt x="357" y="270"/>
                  <a:pt x="358" y="270"/>
                  <a:pt x="359" y="270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61" y="248"/>
                  <a:pt x="465" y="241"/>
                  <a:pt x="464" y="235"/>
                </a:cubicBezTo>
                <a:cubicBezTo>
                  <a:pt x="462" y="228"/>
                  <a:pt x="456" y="224"/>
                  <a:pt x="449" y="225"/>
                </a:cubicBezTo>
                <a:close/>
                <a:moveTo>
                  <a:pt x="449" y="291"/>
                </a:moveTo>
                <a:cubicBezTo>
                  <a:pt x="354" y="311"/>
                  <a:pt x="354" y="311"/>
                  <a:pt x="354" y="311"/>
                </a:cubicBezTo>
                <a:cubicBezTo>
                  <a:pt x="347" y="312"/>
                  <a:pt x="343" y="319"/>
                  <a:pt x="345" y="325"/>
                </a:cubicBezTo>
                <a:cubicBezTo>
                  <a:pt x="346" y="331"/>
                  <a:pt x="351" y="335"/>
                  <a:pt x="357" y="335"/>
                </a:cubicBezTo>
                <a:cubicBezTo>
                  <a:pt x="357" y="335"/>
                  <a:pt x="358" y="335"/>
                  <a:pt x="359" y="335"/>
                </a:cubicBezTo>
                <a:cubicBezTo>
                  <a:pt x="454" y="315"/>
                  <a:pt x="454" y="315"/>
                  <a:pt x="454" y="315"/>
                </a:cubicBezTo>
                <a:cubicBezTo>
                  <a:pt x="461" y="313"/>
                  <a:pt x="465" y="307"/>
                  <a:pt x="464" y="300"/>
                </a:cubicBezTo>
                <a:cubicBezTo>
                  <a:pt x="462" y="293"/>
                  <a:pt x="456" y="289"/>
                  <a:pt x="449" y="291"/>
                </a:cubicBezTo>
                <a:close/>
                <a:moveTo>
                  <a:pt x="449" y="356"/>
                </a:moveTo>
                <a:cubicBezTo>
                  <a:pt x="354" y="376"/>
                  <a:pt x="354" y="376"/>
                  <a:pt x="354" y="376"/>
                </a:cubicBezTo>
                <a:cubicBezTo>
                  <a:pt x="347" y="377"/>
                  <a:pt x="343" y="384"/>
                  <a:pt x="345" y="391"/>
                </a:cubicBezTo>
                <a:cubicBezTo>
                  <a:pt x="346" y="396"/>
                  <a:pt x="351" y="400"/>
                  <a:pt x="357" y="400"/>
                </a:cubicBezTo>
                <a:cubicBezTo>
                  <a:pt x="357" y="400"/>
                  <a:pt x="358" y="400"/>
                  <a:pt x="359" y="400"/>
                </a:cubicBezTo>
                <a:cubicBezTo>
                  <a:pt x="454" y="380"/>
                  <a:pt x="454" y="380"/>
                  <a:pt x="454" y="380"/>
                </a:cubicBezTo>
                <a:cubicBezTo>
                  <a:pt x="461" y="378"/>
                  <a:pt x="465" y="372"/>
                  <a:pt x="464" y="365"/>
                </a:cubicBezTo>
                <a:cubicBezTo>
                  <a:pt x="462" y="359"/>
                  <a:pt x="456" y="354"/>
                  <a:pt x="449" y="356"/>
                </a:cubicBezTo>
                <a:close/>
                <a:moveTo>
                  <a:pt x="449" y="421"/>
                </a:moveTo>
                <a:cubicBezTo>
                  <a:pt x="354" y="441"/>
                  <a:pt x="354" y="441"/>
                  <a:pt x="354" y="441"/>
                </a:cubicBezTo>
                <a:cubicBezTo>
                  <a:pt x="347" y="443"/>
                  <a:pt x="343" y="449"/>
                  <a:pt x="345" y="456"/>
                </a:cubicBezTo>
                <a:cubicBezTo>
                  <a:pt x="346" y="462"/>
                  <a:pt x="351" y="466"/>
                  <a:pt x="357" y="466"/>
                </a:cubicBezTo>
                <a:cubicBezTo>
                  <a:pt x="357" y="466"/>
                  <a:pt x="358" y="465"/>
                  <a:pt x="359" y="465"/>
                </a:cubicBezTo>
                <a:cubicBezTo>
                  <a:pt x="454" y="445"/>
                  <a:pt x="454" y="445"/>
                  <a:pt x="454" y="445"/>
                </a:cubicBezTo>
                <a:cubicBezTo>
                  <a:pt x="461" y="444"/>
                  <a:pt x="465" y="437"/>
                  <a:pt x="464" y="431"/>
                </a:cubicBezTo>
                <a:cubicBezTo>
                  <a:pt x="462" y="424"/>
                  <a:pt x="456" y="420"/>
                  <a:pt x="449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9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0326826-DCCE-13CD-90E5-7B6C27074B1D}"/>
              </a:ext>
            </a:extLst>
          </p:cNvPr>
          <p:cNvGrpSpPr/>
          <p:nvPr/>
        </p:nvGrpSpPr>
        <p:grpSpPr>
          <a:xfrm>
            <a:off x="601125" y="1279854"/>
            <a:ext cx="908447" cy="908447"/>
            <a:chOff x="4760098" y="1709611"/>
            <a:chExt cx="1614690" cy="1614690"/>
          </a:xfrm>
        </p:grpSpPr>
        <p:sp>
          <p:nvSpPr>
            <p:cNvPr id="27" name="椭圆 26"/>
            <p:cNvSpPr/>
            <p:nvPr/>
          </p:nvSpPr>
          <p:spPr>
            <a:xfrm>
              <a:off x="4760098" y="1709611"/>
              <a:ext cx="1614690" cy="16146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5100308" y="2051488"/>
              <a:ext cx="934271" cy="1057851"/>
            </a:xfrm>
            <a:custGeom>
              <a:avLst/>
              <a:gdLst>
                <a:gd name="T0" fmla="*/ 41 w 706"/>
                <a:gd name="T1" fmla="*/ 680 h 800"/>
                <a:gd name="T2" fmla="*/ 39 w 706"/>
                <a:gd name="T3" fmla="*/ 273 h 800"/>
                <a:gd name="T4" fmla="*/ 243 w 706"/>
                <a:gd name="T5" fmla="*/ 109 h 800"/>
                <a:gd name="T6" fmla="*/ 237 w 706"/>
                <a:gd name="T7" fmla="*/ 90 h 800"/>
                <a:gd name="T8" fmla="*/ 545 w 706"/>
                <a:gd name="T9" fmla="*/ 40 h 800"/>
                <a:gd name="T10" fmla="*/ 600 w 706"/>
                <a:gd name="T11" fmla="*/ 95 h 800"/>
                <a:gd name="T12" fmla="*/ 640 w 706"/>
                <a:gd name="T13" fmla="*/ 231 h 800"/>
                <a:gd name="T14" fmla="*/ 611 w 706"/>
                <a:gd name="T15" fmla="*/ 28 h 800"/>
                <a:gd name="T16" fmla="*/ 600 w 706"/>
                <a:gd name="T17" fmla="*/ 17 h 800"/>
                <a:gd name="T18" fmla="*/ 586 w 706"/>
                <a:gd name="T19" fmla="*/ 10 h 800"/>
                <a:gd name="T20" fmla="*/ 570 w 706"/>
                <a:gd name="T21" fmla="*/ 3 h 800"/>
                <a:gd name="T22" fmla="*/ 554 w 706"/>
                <a:gd name="T23" fmla="*/ 0 h 800"/>
                <a:gd name="T24" fmla="*/ 127 w 706"/>
                <a:gd name="T25" fmla="*/ 0 h 800"/>
                <a:gd name="T26" fmla="*/ 122 w 706"/>
                <a:gd name="T27" fmla="*/ 1 h 800"/>
                <a:gd name="T28" fmla="*/ 115 w 706"/>
                <a:gd name="T29" fmla="*/ 4 h 800"/>
                <a:gd name="T30" fmla="*/ 109 w 706"/>
                <a:gd name="T31" fmla="*/ 14 h 800"/>
                <a:gd name="T32" fmla="*/ 0 w 706"/>
                <a:gd name="T33" fmla="*/ 288 h 800"/>
                <a:gd name="T34" fmla="*/ 28 w 706"/>
                <a:gd name="T35" fmla="*/ 732 h 800"/>
                <a:gd name="T36" fmla="*/ 199 w 706"/>
                <a:gd name="T37" fmla="*/ 760 h 800"/>
                <a:gd name="T38" fmla="*/ 94 w 706"/>
                <a:gd name="T39" fmla="*/ 720 h 800"/>
                <a:gd name="T40" fmla="*/ 47 w 706"/>
                <a:gd name="T41" fmla="*/ 693 h 800"/>
                <a:gd name="T42" fmla="*/ 480 w 706"/>
                <a:gd name="T43" fmla="*/ 320 h 800"/>
                <a:gd name="T44" fmla="*/ 146 w 706"/>
                <a:gd name="T45" fmla="*/ 360 h 800"/>
                <a:gd name="T46" fmla="*/ 400 w 706"/>
                <a:gd name="T47" fmla="*/ 413 h 800"/>
                <a:gd name="T48" fmla="*/ 146 w 706"/>
                <a:gd name="T49" fmla="*/ 453 h 800"/>
                <a:gd name="T50" fmla="*/ 400 w 706"/>
                <a:gd name="T51" fmla="*/ 413 h 800"/>
                <a:gd name="T52" fmla="*/ 306 w 706"/>
                <a:gd name="T53" fmla="*/ 547 h 800"/>
                <a:gd name="T54" fmla="*/ 146 w 706"/>
                <a:gd name="T55" fmla="*/ 507 h 800"/>
                <a:gd name="T56" fmla="*/ 146 w 706"/>
                <a:gd name="T57" fmla="*/ 227 h 800"/>
                <a:gd name="T58" fmla="*/ 533 w 706"/>
                <a:gd name="T59" fmla="*/ 267 h 800"/>
                <a:gd name="T60" fmla="*/ 146 w 706"/>
                <a:gd name="T61" fmla="*/ 227 h 800"/>
                <a:gd name="T62" fmla="*/ 339 w 706"/>
                <a:gd name="T63" fmla="*/ 591 h 800"/>
                <a:gd name="T64" fmla="*/ 603 w 706"/>
                <a:gd name="T65" fmla="*/ 337 h 800"/>
                <a:gd name="T66" fmla="*/ 638 w 706"/>
                <a:gd name="T67" fmla="*/ 337 h 800"/>
                <a:gd name="T68" fmla="*/ 693 w 706"/>
                <a:gd name="T69" fmla="*/ 385 h 800"/>
                <a:gd name="T70" fmla="*/ 693 w 706"/>
                <a:gd name="T71" fmla="*/ 450 h 800"/>
                <a:gd name="T72" fmla="*/ 339 w 706"/>
                <a:gd name="T73" fmla="*/ 591 h 800"/>
                <a:gd name="T74" fmla="*/ 270 w 706"/>
                <a:gd name="T75" fmla="*/ 658 h 800"/>
                <a:gd name="T76" fmla="*/ 226 w 706"/>
                <a:gd name="T77" fmla="*/ 800 h 800"/>
                <a:gd name="T78" fmla="*/ 414 w 706"/>
                <a:gd name="T79" fmla="*/ 723 h 800"/>
                <a:gd name="T80" fmla="*/ 594 w 706"/>
                <a:gd name="T81" fmla="*/ 703 h 800"/>
                <a:gd name="T82" fmla="*/ 460 w 706"/>
                <a:gd name="T83" fmla="*/ 719 h 800"/>
                <a:gd name="T84" fmla="*/ 553 w 706"/>
                <a:gd name="T85" fmla="*/ 760 h 800"/>
                <a:gd name="T86" fmla="*/ 653 w 706"/>
                <a:gd name="T87" fmla="*/ 663 h 800"/>
                <a:gd name="T88" fmla="*/ 611 w 706"/>
                <a:gd name="T89" fmla="*/ 587 h 800"/>
                <a:gd name="T90" fmla="*/ 594 w 706"/>
                <a:gd name="T91" fmla="*/ 703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6" h="800">
                  <a:moveTo>
                    <a:pt x="47" y="693"/>
                  </a:moveTo>
                  <a:cubicBezTo>
                    <a:pt x="44" y="689"/>
                    <a:pt x="43" y="684"/>
                    <a:pt x="41" y="680"/>
                  </a:cubicBezTo>
                  <a:cubicBezTo>
                    <a:pt x="40" y="675"/>
                    <a:pt x="39" y="670"/>
                    <a:pt x="39" y="665"/>
                  </a:cubicBezTo>
                  <a:cubicBezTo>
                    <a:pt x="39" y="273"/>
                    <a:pt x="39" y="273"/>
                    <a:pt x="39" y="273"/>
                  </a:cubicBezTo>
                  <a:cubicBezTo>
                    <a:pt x="238" y="119"/>
                    <a:pt x="238" y="119"/>
                    <a:pt x="238" y="119"/>
                  </a:cubicBezTo>
                  <a:cubicBezTo>
                    <a:pt x="241" y="115"/>
                    <a:pt x="243" y="112"/>
                    <a:pt x="243" y="109"/>
                  </a:cubicBezTo>
                  <a:cubicBezTo>
                    <a:pt x="244" y="105"/>
                    <a:pt x="244" y="102"/>
                    <a:pt x="242" y="98"/>
                  </a:cubicBezTo>
                  <a:cubicBezTo>
                    <a:pt x="241" y="95"/>
                    <a:pt x="239" y="92"/>
                    <a:pt x="237" y="9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545" y="40"/>
                    <a:pt x="545" y="40"/>
                    <a:pt x="545" y="40"/>
                  </a:cubicBezTo>
                  <a:cubicBezTo>
                    <a:pt x="560" y="40"/>
                    <a:pt x="573" y="45"/>
                    <a:pt x="584" y="56"/>
                  </a:cubicBezTo>
                  <a:cubicBezTo>
                    <a:pt x="595" y="67"/>
                    <a:pt x="600" y="80"/>
                    <a:pt x="600" y="95"/>
                  </a:cubicBezTo>
                  <a:cubicBezTo>
                    <a:pt x="600" y="270"/>
                    <a:pt x="600" y="270"/>
                    <a:pt x="600" y="270"/>
                  </a:cubicBezTo>
                  <a:cubicBezTo>
                    <a:pt x="640" y="231"/>
                    <a:pt x="640" y="231"/>
                    <a:pt x="640" y="231"/>
                  </a:cubicBezTo>
                  <a:cubicBezTo>
                    <a:pt x="640" y="95"/>
                    <a:pt x="640" y="95"/>
                    <a:pt x="640" y="95"/>
                  </a:cubicBezTo>
                  <a:cubicBezTo>
                    <a:pt x="640" y="69"/>
                    <a:pt x="630" y="47"/>
                    <a:pt x="611" y="28"/>
                  </a:cubicBezTo>
                  <a:cubicBezTo>
                    <a:pt x="609" y="26"/>
                    <a:pt x="607" y="24"/>
                    <a:pt x="606" y="22"/>
                  </a:cubicBezTo>
                  <a:cubicBezTo>
                    <a:pt x="604" y="21"/>
                    <a:pt x="602" y="19"/>
                    <a:pt x="600" y="17"/>
                  </a:cubicBezTo>
                  <a:cubicBezTo>
                    <a:pt x="592" y="13"/>
                    <a:pt x="592" y="13"/>
                    <a:pt x="592" y="13"/>
                  </a:cubicBezTo>
                  <a:cubicBezTo>
                    <a:pt x="590" y="11"/>
                    <a:pt x="588" y="10"/>
                    <a:pt x="586" y="10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6" y="5"/>
                    <a:pt x="573" y="4"/>
                    <a:pt x="570" y="3"/>
                  </a:cubicBezTo>
                  <a:cubicBezTo>
                    <a:pt x="567" y="2"/>
                    <a:pt x="565" y="2"/>
                    <a:pt x="562" y="1"/>
                  </a:cubicBezTo>
                  <a:cubicBezTo>
                    <a:pt x="559" y="1"/>
                    <a:pt x="557" y="1"/>
                    <a:pt x="554" y="0"/>
                  </a:cubicBezTo>
                  <a:cubicBezTo>
                    <a:pt x="551" y="0"/>
                    <a:pt x="548" y="0"/>
                    <a:pt x="54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2"/>
                    <a:pt x="118" y="2"/>
                    <a:pt x="118" y="2"/>
                  </a:cubicBezTo>
                  <a:cubicBezTo>
                    <a:pt x="117" y="3"/>
                    <a:pt x="116" y="3"/>
                    <a:pt x="115" y="4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12"/>
                    <a:pt x="109" y="13"/>
                    <a:pt x="109" y="14"/>
                  </a:cubicBezTo>
                  <a:cubicBezTo>
                    <a:pt x="2" y="280"/>
                    <a:pt x="2" y="280"/>
                    <a:pt x="2" y="280"/>
                  </a:cubicBezTo>
                  <a:cubicBezTo>
                    <a:pt x="0" y="283"/>
                    <a:pt x="0" y="285"/>
                    <a:pt x="0" y="288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0" y="691"/>
                    <a:pt x="9" y="713"/>
                    <a:pt x="28" y="732"/>
                  </a:cubicBezTo>
                  <a:cubicBezTo>
                    <a:pt x="46" y="751"/>
                    <a:pt x="68" y="760"/>
                    <a:pt x="94" y="760"/>
                  </a:cubicBezTo>
                  <a:cubicBezTo>
                    <a:pt x="199" y="760"/>
                    <a:pt x="199" y="760"/>
                    <a:pt x="199" y="760"/>
                  </a:cubicBezTo>
                  <a:cubicBezTo>
                    <a:pt x="214" y="720"/>
                    <a:pt x="214" y="720"/>
                    <a:pt x="214" y="720"/>
                  </a:cubicBezTo>
                  <a:cubicBezTo>
                    <a:pt x="94" y="720"/>
                    <a:pt x="94" y="720"/>
                    <a:pt x="94" y="720"/>
                  </a:cubicBezTo>
                  <a:cubicBezTo>
                    <a:pt x="79" y="720"/>
                    <a:pt x="66" y="715"/>
                    <a:pt x="56" y="704"/>
                  </a:cubicBezTo>
                  <a:cubicBezTo>
                    <a:pt x="52" y="700"/>
                    <a:pt x="50" y="696"/>
                    <a:pt x="47" y="693"/>
                  </a:cubicBezTo>
                  <a:close/>
                  <a:moveTo>
                    <a:pt x="146" y="320"/>
                  </a:moveTo>
                  <a:cubicBezTo>
                    <a:pt x="480" y="320"/>
                    <a:pt x="480" y="320"/>
                    <a:pt x="480" y="320"/>
                  </a:cubicBezTo>
                  <a:cubicBezTo>
                    <a:pt x="480" y="360"/>
                    <a:pt x="480" y="360"/>
                    <a:pt x="480" y="360"/>
                  </a:cubicBezTo>
                  <a:cubicBezTo>
                    <a:pt x="146" y="360"/>
                    <a:pt x="146" y="360"/>
                    <a:pt x="146" y="360"/>
                  </a:cubicBezTo>
                  <a:cubicBezTo>
                    <a:pt x="146" y="320"/>
                    <a:pt x="146" y="320"/>
                    <a:pt x="146" y="320"/>
                  </a:cubicBezTo>
                  <a:close/>
                  <a:moveTo>
                    <a:pt x="400" y="413"/>
                  </a:moveTo>
                  <a:cubicBezTo>
                    <a:pt x="400" y="453"/>
                    <a:pt x="400" y="453"/>
                    <a:pt x="400" y="453"/>
                  </a:cubicBezTo>
                  <a:cubicBezTo>
                    <a:pt x="146" y="453"/>
                    <a:pt x="146" y="453"/>
                    <a:pt x="146" y="453"/>
                  </a:cubicBezTo>
                  <a:cubicBezTo>
                    <a:pt x="146" y="413"/>
                    <a:pt x="146" y="413"/>
                    <a:pt x="146" y="413"/>
                  </a:cubicBezTo>
                  <a:lnTo>
                    <a:pt x="400" y="413"/>
                  </a:lnTo>
                  <a:close/>
                  <a:moveTo>
                    <a:pt x="306" y="507"/>
                  </a:moveTo>
                  <a:cubicBezTo>
                    <a:pt x="306" y="547"/>
                    <a:pt x="306" y="547"/>
                    <a:pt x="306" y="547"/>
                  </a:cubicBezTo>
                  <a:cubicBezTo>
                    <a:pt x="146" y="547"/>
                    <a:pt x="146" y="547"/>
                    <a:pt x="146" y="547"/>
                  </a:cubicBezTo>
                  <a:cubicBezTo>
                    <a:pt x="146" y="507"/>
                    <a:pt x="146" y="507"/>
                    <a:pt x="146" y="507"/>
                  </a:cubicBezTo>
                  <a:lnTo>
                    <a:pt x="306" y="507"/>
                  </a:lnTo>
                  <a:close/>
                  <a:moveTo>
                    <a:pt x="146" y="227"/>
                  </a:moveTo>
                  <a:cubicBezTo>
                    <a:pt x="533" y="227"/>
                    <a:pt x="533" y="227"/>
                    <a:pt x="533" y="227"/>
                  </a:cubicBezTo>
                  <a:cubicBezTo>
                    <a:pt x="533" y="267"/>
                    <a:pt x="533" y="267"/>
                    <a:pt x="533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6" y="227"/>
                    <a:pt x="146" y="227"/>
                    <a:pt x="146" y="227"/>
                  </a:cubicBezTo>
                  <a:cubicBezTo>
                    <a:pt x="146" y="227"/>
                    <a:pt x="146" y="227"/>
                    <a:pt x="146" y="227"/>
                  </a:cubicBezTo>
                  <a:close/>
                  <a:moveTo>
                    <a:pt x="339" y="591"/>
                  </a:moveTo>
                  <a:cubicBezTo>
                    <a:pt x="588" y="347"/>
                    <a:pt x="588" y="347"/>
                    <a:pt x="588" y="347"/>
                  </a:cubicBezTo>
                  <a:cubicBezTo>
                    <a:pt x="592" y="342"/>
                    <a:pt x="597" y="339"/>
                    <a:pt x="603" y="337"/>
                  </a:cubicBezTo>
                  <a:cubicBezTo>
                    <a:pt x="609" y="334"/>
                    <a:pt x="615" y="333"/>
                    <a:pt x="621" y="333"/>
                  </a:cubicBezTo>
                  <a:cubicBezTo>
                    <a:pt x="627" y="333"/>
                    <a:pt x="632" y="335"/>
                    <a:pt x="638" y="337"/>
                  </a:cubicBezTo>
                  <a:cubicBezTo>
                    <a:pt x="644" y="339"/>
                    <a:pt x="649" y="343"/>
                    <a:pt x="653" y="347"/>
                  </a:cubicBezTo>
                  <a:cubicBezTo>
                    <a:pt x="693" y="385"/>
                    <a:pt x="693" y="385"/>
                    <a:pt x="693" y="385"/>
                  </a:cubicBezTo>
                  <a:cubicBezTo>
                    <a:pt x="702" y="394"/>
                    <a:pt x="706" y="405"/>
                    <a:pt x="706" y="418"/>
                  </a:cubicBezTo>
                  <a:cubicBezTo>
                    <a:pt x="706" y="430"/>
                    <a:pt x="702" y="441"/>
                    <a:pt x="693" y="450"/>
                  </a:cubicBezTo>
                  <a:cubicBezTo>
                    <a:pt x="443" y="695"/>
                    <a:pt x="443" y="695"/>
                    <a:pt x="443" y="695"/>
                  </a:cubicBezTo>
                  <a:lnTo>
                    <a:pt x="339" y="591"/>
                  </a:lnTo>
                  <a:close/>
                  <a:moveTo>
                    <a:pt x="310" y="619"/>
                  </a:moveTo>
                  <a:cubicBezTo>
                    <a:pt x="270" y="658"/>
                    <a:pt x="270" y="658"/>
                    <a:pt x="270" y="658"/>
                  </a:cubicBezTo>
                  <a:cubicBezTo>
                    <a:pt x="232" y="782"/>
                    <a:pt x="232" y="782"/>
                    <a:pt x="232" y="782"/>
                  </a:cubicBezTo>
                  <a:cubicBezTo>
                    <a:pt x="226" y="800"/>
                    <a:pt x="226" y="800"/>
                    <a:pt x="226" y="800"/>
                  </a:cubicBezTo>
                  <a:cubicBezTo>
                    <a:pt x="377" y="760"/>
                    <a:pt x="377" y="760"/>
                    <a:pt x="377" y="760"/>
                  </a:cubicBezTo>
                  <a:cubicBezTo>
                    <a:pt x="414" y="723"/>
                    <a:pt x="414" y="723"/>
                    <a:pt x="414" y="723"/>
                  </a:cubicBezTo>
                  <a:lnTo>
                    <a:pt x="310" y="619"/>
                  </a:lnTo>
                  <a:close/>
                  <a:moveTo>
                    <a:pt x="594" y="703"/>
                  </a:moveTo>
                  <a:cubicBezTo>
                    <a:pt x="583" y="714"/>
                    <a:pt x="569" y="719"/>
                    <a:pt x="553" y="719"/>
                  </a:cubicBezTo>
                  <a:cubicBezTo>
                    <a:pt x="460" y="719"/>
                    <a:pt x="460" y="719"/>
                    <a:pt x="460" y="719"/>
                  </a:cubicBezTo>
                  <a:cubicBezTo>
                    <a:pt x="440" y="760"/>
                    <a:pt x="440" y="760"/>
                    <a:pt x="440" y="760"/>
                  </a:cubicBezTo>
                  <a:cubicBezTo>
                    <a:pt x="553" y="760"/>
                    <a:pt x="553" y="760"/>
                    <a:pt x="553" y="760"/>
                  </a:cubicBezTo>
                  <a:cubicBezTo>
                    <a:pt x="580" y="760"/>
                    <a:pt x="604" y="750"/>
                    <a:pt x="624" y="731"/>
                  </a:cubicBezTo>
                  <a:cubicBezTo>
                    <a:pt x="643" y="712"/>
                    <a:pt x="653" y="689"/>
                    <a:pt x="653" y="663"/>
                  </a:cubicBezTo>
                  <a:cubicBezTo>
                    <a:pt x="653" y="547"/>
                    <a:pt x="653" y="547"/>
                    <a:pt x="653" y="547"/>
                  </a:cubicBezTo>
                  <a:cubicBezTo>
                    <a:pt x="611" y="587"/>
                    <a:pt x="611" y="587"/>
                    <a:pt x="611" y="587"/>
                  </a:cubicBezTo>
                  <a:cubicBezTo>
                    <a:pt x="611" y="663"/>
                    <a:pt x="611" y="663"/>
                    <a:pt x="611" y="663"/>
                  </a:cubicBezTo>
                  <a:cubicBezTo>
                    <a:pt x="611" y="678"/>
                    <a:pt x="605" y="692"/>
                    <a:pt x="594" y="7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E5781C2-601B-323D-4994-D9EC19701073}"/>
              </a:ext>
            </a:extLst>
          </p:cNvPr>
          <p:cNvSpPr/>
          <p:nvPr/>
        </p:nvSpPr>
        <p:spPr>
          <a:xfrm>
            <a:off x="1724418" y="1472199"/>
            <a:ext cx="681845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候选物品与历史物品之间存在逻辑约束，通过逻辑约束来筛选候选集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65F90-90C3-9A40-2C42-1BC7C4510EE4}"/>
              </a:ext>
            </a:extLst>
          </p:cNvPr>
          <p:cNvSpPr/>
          <p:nvPr/>
        </p:nvSpPr>
        <p:spPr>
          <a:xfrm>
            <a:off x="1823932" y="2573691"/>
            <a:ext cx="6818457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人类运动行为预测：重复历史访问的地点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与物品的交互：会产生很多新的交互行为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808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58059C-0F11-9C43-191B-A246E67A5F18}"/>
                  </a:ext>
                </a:extLst>
              </p:cNvPr>
              <p:cNvSpPr/>
              <p:nvPr/>
            </p:nvSpPr>
            <p:spPr bwMode="auto">
              <a:xfrm>
                <a:off x="1822238" y="951180"/>
                <a:ext cx="3381482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3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真实</m:t>
                    </m:r>
                  </m:oMath>
                </a14:m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熵（与时序有关）：</a:t>
                </a: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58059C-0F11-9C43-191B-A246E67A5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2238" y="951180"/>
                <a:ext cx="3381482" cy="323807"/>
              </a:xfrm>
              <a:prstGeom prst="rect">
                <a:avLst/>
              </a:prstGeom>
              <a:blipFill>
                <a:blip r:embed="rId3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A0DC9390-CA58-A0FF-8FC9-BAD0244F2091}"/>
              </a:ext>
            </a:extLst>
          </p:cNvPr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2E5F91-D14F-3AC3-08CB-77C25DFB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179" y="893630"/>
            <a:ext cx="2068529" cy="4698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35F85A-0279-B9E0-C3B4-BCED7AC7F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328" y="1757945"/>
            <a:ext cx="3321221" cy="514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03AE01D-BA7F-FC6C-FFDF-B1909C46C0B1}"/>
                  </a:ext>
                </a:extLst>
              </p:cNvPr>
              <p:cNvSpPr/>
              <p:nvPr/>
            </p:nvSpPr>
            <p:spPr bwMode="auto">
              <a:xfrm>
                <a:off x="1795643" y="1742174"/>
                <a:ext cx="1089331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3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预测</m:t>
                    </m:r>
                  </m:oMath>
                </a14:m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上界：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03AE01D-BA7F-FC6C-FFDF-B1909C46C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643" y="1742174"/>
                <a:ext cx="1089331" cy="323807"/>
              </a:xfrm>
              <a:prstGeom prst="rect">
                <a:avLst/>
              </a:prstGeom>
              <a:blipFill>
                <a:blip r:embed="rId6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625B060-98AC-9B10-4512-03A8A342169D}"/>
              </a:ext>
            </a:extLst>
          </p:cNvPr>
          <p:cNvSpPr/>
          <p:nvPr/>
        </p:nvSpPr>
        <p:spPr>
          <a:xfrm>
            <a:off x="4324209" y="2050210"/>
            <a:ext cx="254300" cy="222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7AD242D-239E-5CAE-7116-35A63153F553}"/>
                  </a:ext>
                </a:extLst>
              </p:cNvPr>
              <p:cNvSpPr/>
              <p:nvPr/>
            </p:nvSpPr>
            <p:spPr bwMode="auto">
              <a:xfrm>
                <a:off x="3803126" y="2345920"/>
                <a:ext cx="1826990" cy="320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2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候选集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可能的取值</a:t>
                </a: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7AD242D-239E-5CAE-7116-35A63153F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3126" y="2345920"/>
                <a:ext cx="1826990" cy="320857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5210AFA-0607-A94B-C075-60C92E1B2A49}"/>
                  </a:ext>
                </a:extLst>
              </p:cNvPr>
              <p:cNvSpPr/>
              <p:nvPr/>
            </p:nvSpPr>
            <p:spPr bwMode="auto">
              <a:xfrm>
                <a:off x="1822238" y="2710427"/>
                <a:ext cx="1089331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2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方法</m:t>
                    </m:r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5210AFA-0607-A94B-C075-60C92E1B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2238" y="2710427"/>
                <a:ext cx="1089331" cy="323807"/>
              </a:xfrm>
              <a:prstGeom prst="rect">
                <a:avLst/>
              </a:prstGeom>
              <a:blipFill>
                <a:blip r:embed="rId8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49AE5EC9-D69C-73C7-F2B7-69429DDF1E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1809" y="2755279"/>
            <a:ext cx="3644799" cy="19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9828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58059C-0F11-9C43-191B-A246E67A5F18}"/>
                  </a:ext>
                </a:extLst>
              </p:cNvPr>
              <p:cNvSpPr/>
              <p:nvPr/>
            </p:nvSpPr>
            <p:spPr bwMode="auto">
              <a:xfrm>
                <a:off x="568118" y="821324"/>
                <a:ext cx="3381482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200" i="1" kern="1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不同</m:t>
                    </m:r>
                    <m:r>
                      <a:rPr lang="zh-CN" altLang="en-US" sz="12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距离</m:t>
                    </m:r>
                    <m:r>
                      <a:rPr lang="zh-CN" altLang="en-US" sz="12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物品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之间相似度的研究：</a:t>
                </a: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58059C-0F11-9C43-191B-A246E67A5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118" y="821324"/>
                <a:ext cx="3381482" cy="323807"/>
              </a:xfrm>
              <a:prstGeom prst="rect">
                <a:avLst/>
              </a:prstGeom>
              <a:blipFill>
                <a:blip r:embed="rId3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A0DC9390-CA58-A0FF-8FC9-BAD0244F2091}"/>
              </a:ext>
            </a:extLst>
          </p:cNvPr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DE4087-9755-BFF3-596A-1AA899CFB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18" y="1286541"/>
            <a:ext cx="7666892" cy="16121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69F81F5-7E87-AB2C-3188-C9E886133F89}"/>
              </a:ext>
            </a:extLst>
          </p:cNvPr>
          <p:cNvSpPr/>
          <p:nvPr/>
        </p:nvSpPr>
        <p:spPr bwMode="auto">
          <a:xfrm>
            <a:off x="1075113" y="3321044"/>
            <a:ext cx="7136649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两个项目之间的依赖性随着它们的间隔时间的增加而降低。这表明，对用户未来行为的大部分影响来自最近发生的事件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随着距离的增加，存在一个阈值，超过这个阈值，项目之间的依赖性急剧下降，直到项目之间的相似性类似于随机行为之间的相似性</a:t>
            </a:r>
          </a:p>
        </p:txBody>
      </p:sp>
    </p:spTree>
    <p:extLst>
      <p:ext uri="{BB962C8B-B14F-4D97-AF65-F5344CB8AC3E}">
        <p14:creationId xmlns:p14="http://schemas.microsoft.com/office/powerpoint/2010/main" val="325572911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58059C-0F11-9C43-191B-A246E67A5F18}"/>
                  </a:ext>
                </a:extLst>
              </p:cNvPr>
              <p:cNvSpPr/>
              <p:nvPr/>
            </p:nvSpPr>
            <p:spPr bwMode="auto">
              <a:xfrm>
                <a:off x="647027" y="783449"/>
                <a:ext cx="3381482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3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方法</m:t>
                    </m:r>
                  </m:oMath>
                </a14:m>
                <a:r>
                  <a:rPr lang="en-US" altLang="zh-CN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58059C-0F11-9C43-191B-A246E67A5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027" y="783449"/>
                <a:ext cx="3381482" cy="323807"/>
              </a:xfrm>
              <a:prstGeom prst="rect">
                <a:avLst/>
              </a:prstGeom>
              <a:blipFill>
                <a:blip r:embed="rId3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A0DC9390-CA58-A0FF-8FC9-BAD0244F2091}"/>
              </a:ext>
            </a:extLst>
          </p:cNvPr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349524-2D68-229C-3AA4-753860A58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25" y="843959"/>
            <a:ext cx="3518518" cy="2133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7D2540-9EE9-F8DA-D16A-53AB1C988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640" y="3380893"/>
            <a:ext cx="6908061" cy="10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7550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F458059C-0F11-9C43-191B-A246E67A5F18}"/>
              </a:ext>
            </a:extLst>
          </p:cNvPr>
          <p:cNvSpPr/>
          <p:nvPr/>
        </p:nvSpPr>
        <p:spPr bwMode="auto">
          <a:xfrm>
            <a:off x="647027" y="783449"/>
            <a:ext cx="3381482" cy="32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DC9390-CA58-A0FF-8FC9-BAD0244F2091}"/>
              </a:ext>
            </a:extLst>
          </p:cNvPr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1275ED-1D5B-6290-31CB-98AA8037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76" y="838549"/>
            <a:ext cx="3476302" cy="25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179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</a:p>
        </p:txBody>
      </p:sp>
      <p:sp>
        <p:nvSpPr>
          <p:cNvPr id="16" name="矩形 15"/>
          <p:cNvSpPr/>
          <p:nvPr/>
        </p:nvSpPr>
        <p:spPr>
          <a:xfrm>
            <a:off x="1724418" y="852410"/>
            <a:ext cx="681845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随机性在人类行为中的作用是什么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zh-CN" altLang="en-US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个人行为在多大程度上是可预测的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0326826-DCCE-13CD-90E5-7B6C27074B1D}"/>
              </a:ext>
            </a:extLst>
          </p:cNvPr>
          <p:cNvGrpSpPr/>
          <p:nvPr/>
        </p:nvGrpSpPr>
        <p:grpSpPr>
          <a:xfrm>
            <a:off x="601125" y="852410"/>
            <a:ext cx="908447" cy="908447"/>
            <a:chOff x="4760098" y="1709611"/>
            <a:chExt cx="1614690" cy="1614690"/>
          </a:xfrm>
        </p:grpSpPr>
        <p:sp>
          <p:nvSpPr>
            <p:cNvPr id="27" name="椭圆 26"/>
            <p:cNvSpPr/>
            <p:nvPr/>
          </p:nvSpPr>
          <p:spPr>
            <a:xfrm>
              <a:off x="4760098" y="1709611"/>
              <a:ext cx="1614690" cy="16146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5100308" y="2051488"/>
              <a:ext cx="934271" cy="1057851"/>
            </a:xfrm>
            <a:custGeom>
              <a:avLst/>
              <a:gdLst>
                <a:gd name="T0" fmla="*/ 41 w 706"/>
                <a:gd name="T1" fmla="*/ 680 h 800"/>
                <a:gd name="T2" fmla="*/ 39 w 706"/>
                <a:gd name="T3" fmla="*/ 273 h 800"/>
                <a:gd name="T4" fmla="*/ 243 w 706"/>
                <a:gd name="T5" fmla="*/ 109 h 800"/>
                <a:gd name="T6" fmla="*/ 237 w 706"/>
                <a:gd name="T7" fmla="*/ 90 h 800"/>
                <a:gd name="T8" fmla="*/ 545 w 706"/>
                <a:gd name="T9" fmla="*/ 40 h 800"/>
                <a:gd name="T10" fmla="*/ 600 w 706"/>
                <a:gd name="T11" fmla="*/ 95 h 800"/>
                <a:gd name="T12" fmla="*/ 640 w 706"/>
                <a:gd name="T13" fmla="*/ 231 h 800"/>
                <a:gd name="T14" fmla="*/ 611 w 706"/>
                <a:gd name="T15" fmla="*/ 28 h 800"/>
                <a:gd name="T16" fmla="*/ 600 w 706"/>
                <a:gd name="T17" fmla="*/ 17 h 800"/>
                <a:gd name="T18" fmla="*/ 586 w 706"/>
                <a:gd name="T19" fmla="*/ 10 h 800"/>
                <a:gd name="T20" fmla="*/ 570 w 706"/>
                <a:gd name="T21" fmla="*/ 3 h 800"/>
                <a:gd name="T22" fmla="*/ 554 w 706"/>
                <a:gd name="T23" fmla="*/ 0 h 800"/>
                <a:gd name="T24" fmla="*/ 127 w 706"/>
                <a:gd name="T25" fmla="*/ 0 h 800"/>
                <a:gd name="T26" fmla="*/ 122 w 706"/>
                <a:gd name="T27" fmla="*/ 1 h 800"/>
                <a:gd name="T28" fmla="*/ 115 w 706"/>
                <a:gd name="T29" fmla="*/ 4 h 800"/>
                <a:gd name="T30" fmla="*/ 109 w 706"/>
                <a:gd name="T31" fmla="*/ 14 h 800"/>
                <a:gd name="T32" fmla="*/ 0 w 706"/>
                <a:gd name="T33" fmla="*/ 288 h 800"/>
                <a:gd name="T34" fmla="*/ 28 w 706"/>
                <a:gd name="T35" fmla="*/ 732 h 800"/>
                <a:gd name="T36" fmla="*/ 199 w 706"/>
                <a:gd name="T37" fmla="*/ 760 h 800"/>
                <a:gd name="T38" fmla="*/ 94 w 706"/>
                <a:gd name="T39" fmla="*/ 720 h 800"/>
                <a:gd name="T40" fmla="*/ 47 w 706"/>
                <a:gd name="T41" fmla="*/ 693 h 800"/>
                <a:gd name="T42" fmla="*/ 480 w 706"/>
                <a:gd name="T43" fmla="*/ 320 h 800"/>
                <a:gd name="T44" fmla="*/ 146 w 706"/>
                <a:gd name="T45" fmla="*/ 360 h 800"/>
                <a:gd name="T46" fmla="*/ 400 w 706"/>
                <a:gd name="T47" fmla="*/ 413 h 800"/>
                <a:gd name="T48" fmla="*/ 146 w 706"/>
                <a:gd name="T49" fmla="*/ 453 h 800"/>
                <a:gd name="T50" fmla="*/ 400 w 706"/>
                <a:gd name="T51" fmla="*/ 413 h 800"/>
                <a:gd name="T52" fmla="*/ 306 w 706"/>
                <a:gd name="T53" fmla="*/ 547 h 800"/>
                <a:gd name="T54" fmla="*/ 146 w 706"/>
                <a:gd name="T55" fmla="*/ 507 h 800"/>
                <a:gd name="T56" fmla="*/ 146 w 706"/>
                <a:gd name="T57" fmla="*/ 227 h 800"/>
                <a:gd name="T58" fmla="*/ 533 w 706"/>
                <a:gd name="T59" fmla="*/ 267 h 800"/>
                <a:gd name="T60" fmla="*/ 146 w 706"/>
                <a:gd name="T61" fmla="*/ 227 h 800"/>
                <a:gd name="T62" fmla="*/ 339 w 706"/>
                <a:gd name="T63" fmla="*/ 591 h 800"/>
                <a:gd name="T64" fmla="*/ 603 w 706"/>
                <a:gd name="T65" fmla="*/ 337 h 800"/>
                <a:gd name="T66" fmla="*/ 638 w 706"/>
                <a:gd name="T67" fmla="*/ 337 h 800"/>
                <a:gd name="T68" fmla="*/ 693 w 706"/>
                <a:gd name="T69" fmla="*/ 385 h 800"/>
                <a:gd name="T70" fmla="*/ 693 w 706"/>
                <a:gd name="T71" fmla="*/ 450 h 800"/>
                <a:gd name="T72" fmla="*/ 339 w 706"/>
                <a:gd name="T73" fmla="*/ 591 h 800"/>
                <a:gd name="T74" fmla="*/ 270 w 706"/>
                <a:gd name="T75" fmla="*/ 658 h 800"/>
                <a:gd name="T76" fmla="*/ 226 w 706"/>
                <a:gd name="T77" fmla="*/ 800 h 800"/>
                <a:gd name="T78" fmla="*/ 414 w 706"/>
                <a:gd name="T79" fmla="*/ 723 h 800"/>
                <a:gd name="T80" fmla="*/ 594 w 706"/>
                <a:gd name="T81" fmla="*/ 703 h 800"/>
                <a:gd name="T82" fmla="*/ 460 w 706"/>
                <a:gd name="T83" fmla="*/ 719 h 800"/>
                <a:gd name="T84" fmla="*/ 553 w 706"/>
                <a:gd name="T85" fmla="*/ 760 h 800"/>
                <a:gd name="T86" fmla="*/ 653 w 706"/>
                <a:gd name="T87" fmla="*/ 663 h 800"/>
                <a:gd name="T88" fmla="*/ 611 w 706"/>
                <a:gd name="T89" fmla="*/ 587 h 800"/>
                <a:gd name="T90" fmla="*/ 594 w 706"/>
                <a:gd name="T91" fmla="*/ 703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6" h="800">
                  <a:moveTo>
                    <a:pt x="47" y="693"/>
                  </a:moveTo>
                  <a:cubicBezTo>
                    <a:pt x="44" y="689"/>
                    <a:pt x="43" y="684"/>
                    <a:pt x="41" y="680"/>
                  </a:cubicBezTo>
                  <a:cubicBezTo>
                    <a:pt x="40" y="675"/>
                    <a:pt x="39" y="670"/>
                    <a:pt x="39" y="665"/>
                  </a:cubicBezTo>
                  <a:cubicBezTo>
                    <a:pt x="39" y="273"/>
                    <a:pt x="39" y="273"/>
                    <a:pt x="39" y="273"/>
                  </a:cubicBezTo>
                  <a:cubicBezTo>
                    <a:pt x="238" y="119"/>
                    <a:pt x="238" y="119"/>
                    <a:pt x="238" y="119"/>
                  </a:cubicBezTo>
                  <a:cubicBezTo>
                    <a:pt x="241" y="115"/>
                    <a:pt x="243" y="112"/>
                    <a:pt x="243" y="109"/>
                  </a:cubicBezTo>
                  <a:cubicBezTo>
                    <a:pt x="244" y="105"/>
                    <a:pt x="244" y="102"/>
                    <a:pt x="242" y="98"/>
                  </a:cubicBezTo>
                  <a:cubicBezTo>
                    <a:pt x="241" y="95"/>
                    <a:pt x="239" y="92"/>
                    <a:pt x="237" y="9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545" y="40"/>
                    <a:pt x="545" y="40"/>
                    <a:pt x="545" y="40"/>
                  </a:cubicBezTo>
                  <a:cubicBezTo>
                    <a:pt x="560" y="40"/>
                    <a:pt x="573" y="45"/>
                    <a:pt x="584" y="56"/>
                  </a:cubicBezTo>
                  <a:cubicBezTo>
                    <a:pt x="595" y="67"/>
                    <a:pt x="600" y="80"/>
                    <a:pt x="600" y="95"/>
                  </a:cubicBezTo>
                  <a:cubicBezTo>
                    <a:pt x="600" y="270"/>
                    <a:pt x="600" y="270"/>
                    <a:pt x="600" y="270"/>
                  </a:cubicBezTo>
                  <a:cubicBezTo>
                    <a:pt x="640" y="231"/>
                    <a:pt x="640" y="231"/>
                    <a:pt x="640" y="231"/>
                  </a:cubicBezTo>
                  <a:cubicBezTo>
                    <a:pt x="640" y="95"/>
                    <a:pt x="640" y="95"/>
                    <a:pt x="640" y="95"/>
                  </a:cubicBezTo>
                  <a:cubicBezTo>
                    <a:pt x="640" y="69"/>
                    <a:pt x="630" y="47"/>
                    <a:pt x="611" y="28"/>
                  </a:cubicBezTo>
                  <a:cubicBezTo>
                    <a:pt x="609" y="26"/>
                    <a:pt x="607" y="24"/>
                    <a:pt x="606" y="22"/>
                  </a:cubicBezTo>
                  <a:cubicBezTo>
                    <a:pt x="604" y="21"/>
                    <a:pt x="602" y="19"/>
                    <a:pt x="600" y="17"/>
                  </a:cubicBezTo>
                  <a:cubicBezTo>
                    <a:pt x="592" y="13"/>
                    <a:pt x="592" y="13"/>
                    <a:pt x="592" y="13"/>
                  </a:cubicBezTo>
                  <a:cubicBezTo>
                    <a:pt x="590" y="11"/>
                    <a:pt x="588" y="10"/>
                    <a:pt x="586" y="10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6" y="5"/>
                    <a:pt x="573" y="4"/>
                    <a:pt x="570" y="3"/>
                  </a:cubicBezTo>
                  <a:cubicBezTo>
                    <a:pt x="567" y="2"/>
                    <a:pt x="565" y="2"/>
                    <a:pt x="562" y="1"/>
                  </a:cubicBezTo>
                  <a:cubicBezTo>
                    <a:pt x="559" y="1"/>
                    <a:pt x="557" y="1"/>
                    <a:pt x="554" y="0"/>
                  </a:cubicBezTo>
                  <a:cubicBezTo>
                    <a:pt x="551" y="0"/>
                    <a:pt x="548" y="0"/>
                    <a:pt x="54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2"/>
                    <a:pt x="118" y="2"/>
                    <a:pt x="118" y="2"/>
                  </a:cubicBezTo>
                  <a:cubicBezTo>
                    <a:pt x="117" y="3"/>
                    <a:pt x="116" y="3"/>
                    <a:pt x="115" y="4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12"/>
                    <a:pt x="109" y="13"/>
                    <a:pt x="109" y="14"/>
                  </a:cubicBezTo>
                  <a:cubicBezTo>
                    <a:pt x="2" y="280"/>
                    <a:pt x="2" y="280"/>
                    <a:pt x="2" y="280"/>
                  </a:cubicBezTo>
                  <a:cubicBezTo>
                    <a:pt x="0" y="283"/>
                    <a:pt x="0" y="285"/>
                    <a:pt x="0" y="288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0" y="691"/>
                    <a:pt x="9" y="713"/>
                    <a:pt x="28" y="732"/>
                  </a:cubicBezTo>
                  <a:cubicBezTo>
                    <a:pt x="46" y="751"/>
                    <a:pt x="68" y="760"/>
                    <a:pt x="94" y="760"/>
                  </a:cubicBezTo>
                  <a:cubicBezTo>
                    <a:pt x="199" y="760"/>
                    <a:pt x="199" y="760"/>
                    <a:pt x="199" y="760"/>
                  </a:cubicBezTo>
                  <a:cubicBezTo>
                    <a:pt x="214" y="720"/>
                    <a:pt x="214" y="720"/>
                    <a:pt x="214" y="720"/>
                  </a:cubicBezTo>
                  <a:cubicBezTo>
                    <a:pt x="94" y="720"/>
                    <a:pt x="94" y="720"/>
                    <a:pt x="94" y="720"/>
                  </a:cubicBezTo>
                  <a:cubicBezTo>
                    <a:pt x="79" y="720"/>
                    <a:pt x="66" y="715"/>
                    <a:pt x="56" y="704"/>
                  </a:cubicBezTo>
                  <a:cubicBezTo>
                    <a:pt x="52" y="700"/>
                    <a:pt x="50" y="696"/>
                    <a:pt x="47" y="693"/>
                  </a:cubicBezTo>
                  <a:close/>
                  <a:moveTo>
                    <a:pt x="146" y="320"/>
                  </a:moveTo>
                  <a:cubicBezTo>
                    <a:pt x="480" y="320"/>
                    <a:pt x="480" y="320"/>
                    <a:pt x="480" y="320"/>
                  </a:cubicBezTo>
                  <a:cubicBezTo>
                    <a:pt x="480" y="360"/>
                    <a:pt x="480" y="360"/>
                    <a:pt x="480" y="360"/>
                  </a:cubicBezTo>
                  <a:cubicBezTo>
                    <a:pt x="146" y="360"/>
                    <a:pt x="146" y="360"/>
                    <a:pt x="146" y="360"/>
                  </a:cubicBezTo>
                  <a:cubicBezTo>
                    <a:pt x="146" y="320"/>
                    <a:pt x="146" y="320"/>
                    <a:pt x="146" y="320"/>
                  </a:cubicBezTo>
                  <a:close/>
                  <a:moveTo>
                    <a:pt x="400" y="413"/>
                  </a:moveTo>
                  <a:cubicBezTo>
                    <a:pt x="400" y="453"/>
                    <a:pt x="400" y="453"/>
                    <a:pt x="400" y="453"/>
                  </a:cubicBezTo>
                  <a:cubicBezTo>
                    <a:pt x="146" y="453"/>
                    <a:pt x="146" y="453"/>
                    <a:pt x="146" y="453"/>
                  </a:cubicBezTo>
                  <a:cubicBezTo>
                    <a:pt x="146" y="413"/>
                    <a:pt x="146" y="413"/>
                    <a:pt x="146" y="413"/>
                  </a:cubicBezTo>
                  <a:lnTo>
                    <a:pt x="400" y="413"/>
                  </a:lnTo>
                  <a:close/>
                  <a:moveTo>
                    <a:pt x="306" y="507"/>
                  </a:moveTo>
                  <a:cubicBezTo>
                    <a:pt x="306" y="547"/>
                    <a:pt x="306" y="547"/>
                    <a:pt x="306" y="547"/>
                  </a:cubicBezTo>
                  <a:cubicBezTo>
                    <a:pt x="146" y="547"/>
                    <a:pt x="146" y="547"/>
                    <a:pt x="146" y="547"/>
                  </a:cubicBezTo>
                  <a:cubicBezTo>
                    <a:pt x="146" y="507"/>
                    <a:pt x="146" y="507"/>
                    <a:pt x="146" y="507"/>
                  </a:cubicBezTo>
                  <a:lnTo>
                    <a:pt x="306" y="507"/>
                  </a:lnTo>
                  <a:close/>
                  <a:moveTo>
                    <a:pt x="146" y="227"/>
                  </a:moveTo>
                  <a:cubicBezTo>
                    <a:pt x="533" y="227"/>
                    <a:pt x="533" y="227"/>
                    <a:pt x="533" y="227"/>
                  </a:cubicBezTo>
                  <a:cubicBezTo>
                    <a:pt x="533" y="267"/>
                    <a:pt x="533" y="267"/>
                    <a:pt x="533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6" y="227"/>
                    <a:pt x="146" y="227"/>
                    <a:pt x="146" y="227"/>
                  </a:cubicBezTo>
                  <a:cubicBezTo>
                    <a:pt x="146" y="227"/>
                    <a:pt x="146" y="227"/>
                    <a:pt x="146" y="227"/>
                  </a:cubicBezTo>
                  <a:close/>
                  <a:moveTo>
                    <a:pt x="339" y="591"/>
                  </a:moveTo>
                  <a:cubicBezTo>
                    <a:pt x="588" y="347"/>
                    <a:pt x="588" y="347"/>
                    <a:pt x="588" y="347"/>
                  </a:cubicBezTo>
                  <a:cubicBezTo>
                    <a:pt x="592" y="342"/>
                    <a:pt x="597" y="339"/>
                    <a:pt x="603" y="337"/>
                  </a:cubicBezTo>
                  <a:cubicBezTo>
                    <a:pt x="609" y="334"/>
                    <a:pt x="615" y="333"/>
                    <a:pt x="621" y="333"/>
                  </a:cubicBezTo>
                  <a:cubicBezTo>
                    <a:pt x="627" y="333"/>
                    <a:pt x="632" y="335"/>
                    <a:pt x="638" y="337"/>
                  </a:cubicBezTo>
                  <a:cubicBezTo>
                    <a:pt x="644" y="339"/>
                    <a:pt x="649" y="343"/>
                    <a:pt x="653" y="347"/>
                  </a:cubicBezTo>
                  <a:cubicBezTo>
                    <a:pt x="693" y="385"/>
                    <a:pt x="693" y="385"/>
                    <a:pt x="693" y="385"/>
                  </a:cubicBezTo>
                  <a:cubicBezTo>
                    <a:pt x="702" y="394"/>
                    <a:pt x="706" y="405"/>
                    <a:pt x="706" y="418"/>
                  </a:cubicBezTo>
                  <a:cubicBezTo>
                    <a:pt x="706" y="430"/>
                    <a:pt x="702" y="441"/>
                    <a:pt x="693" y="450"/>
                  </a:cubicBezTo>
                  <a:cubicBezTo>
                    <a:pt x="443" y="695"/>
                    <a:pt x="443" y="695"/>
                    <a:pt x="443" y="695"/>
                  </a:cubicBezTo>
                  <a:lnTo>
                    <a:pt x="339" y="591"/>
                  </a:lnTo>
                  <a:close/>
                  <a:moveTo>
                    <a:pt x="310" y="619"/>
                  </a:moveTo>
                  <a:cubicBezTo>
                    <a:pt x="270" y="658"/>
                    <a:pt x="270" y="658"/>
                    <a:pt x="270" y="658"/>
                  </a:cubicBezTo>
                  <a:cubicBezTo>
                    <a:pt x="232" y="782"/>
                    <a:pt x="232" y="782"/>
                    <a:pt x="232" y="782"/>
                  </a:cubicBezTo>
                  <a:cubicBezTo>
                    <a:pt x="226" y="800"/>
                    <a:pt x="226" y="800"/>
                    <a:pt x="226" y="800"/>
                  </a:cubicBezTo>
                  <a:cubicBezTo>
                    <a:pt x="377" y="760"/>
                    <a:pt x="377" y="760"/>
                    <a:pt x="377" y="760"/>
                  </a:cubicBezTo>
                  <a:cubicBezTo>
                    <a:pt x="414" y="723"/>
                    <a:pt x="414" y="723"/>
                    <a:pt x="414" y="723"/>
                  </a:cubicBezTo>
                  <a:lnTo>
                    <a:pt x="310" y="619"/>
                  </a:lnTo>
                  <a:close/>
                  <a:moveTo>
                    <a:pt x="594" y="703"/>
                  </a:moveTo>
                  <a:cubicBezTo>
                    <a:pt x="583" y="714"/>
                    <a:pt x="569" y="719"/>
                    <a:pt x="553" y="719"/>
                  </a:cubicBezTo>
                  <a:cubicBezTo>
                    <a:pt x="460" y="719"/>
                    <a:pt x="460" y="719"/>
                    <a:pt x="460" y="719"/>
                  </a:cubicBezTo>
                  <a:cubicBezTo>
                    <a:pt x="440" y="760"/>
                    <a:pt x="440" y="760"/>
                    <a:pt x="440" y="760"/>
                  </a:cubicBezTo>
                  <a:cubicBezTo>
                    <a:pt x="553" y="760"/>
                    <a:pt x="553" y="760"/>
                    <a:pt x="553" y="760"/>
                  </a:cubicBezTo>
                  <a:cubicBezTo>
                    <a:pt x="580" y="760"/>
                    <a:pt x="604" y="750"/>
                    <a:pt x="624" y="731"/>
                  </a:cubicBezTo>
                  <a:cubicBezTo>
                    <a:pt x="643" y="712"/>
                    <a:pt x="653" y="689"/>
                    <a:pt x="653" y="663"/>
                  </a:cubicBezTo>
                  <a:cubicBezTo>
                    <a:pt x="653" y="547"/>
                    <a:pt x="653" y="547"/>
                    <a:pt x="653" y="547"/>
                  </a:cubicBezTo>
                  <a:cubicBezTo>
                    <a:pt x="611" y="587"/>
                    <a:pt x="611" y="587"/>
                    <a:pt x="611" y="587"/>
                  </a:cubicBezTo>
                  <a:cubicBezTo>
                    <a:pt x="611" y="663"/>
                    <a:pt x="611" y="663"/>
                    <a:pt x="611" y="663"/>
                  </a:cubicBezTo>
                  <a:cubicBezTo>
                    <a:pt x="611" y="678"/>
                    <a:pt x="605" y="692"/>
                    <a:pt x="594" y="7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E5781C2-601B-323D-4994-D9EC19701073}"/>
              </a:ext>
            </a:extLst>
          </p:cNvPr>
          <p:cNvSpPr/>
          <p:nvPr/>
        </p:nvSpPr>
        <p:spPr>
          <a:xfrm>
            <a:off x="1724418" y="1365840"/>
            <a:ext cx="681845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目标：探索人类活动的可预测性和限制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845C1A-4B85-4260-A511-5A53C378F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69" y="2534064"/>
            <a:ext cx="6818456" cy="2123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5865F90-90C3-9A40-2C42-1BC7C4510EE4}"/>
              </a:ext>
            </a:extLst>
          </p:cNvPr>
          <p:cNvSpPr/>
          <p:nvPr/>
        </p:nvSpPr>
        <p:spPr>
          <a:xfrm>
            <a:off x="601125" y="2020634"/>
            <a:ext cx="681845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数据集：用户运动的轨迹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0B1BE7-4E44-FBC4-ED47-16E839CE88A0}"/>
              </a:ext>
            </a:extLst>
          </p:cNvPr>
          <p:cNvSpPr/>
          <p:nvPr/>
        </p:nvSpPr>
        <p:spPr bwMode="auto">
          <a:xfrm>
            <a:off x="883908" y="798289"/>
            <a:ext cx="103146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969CB0-B502-CAA8-11A6-A194A5909463}"/>
              </a:ext>
            </a:extLst>
          </p:cNvPr>
          <p:cNvSpPr/>
          <p:nvPr/>
        </p:nvSpPr>
        <p:spPr bwMode="auto">
          <a:xfrm>
            <a:off x="883908" y="1250257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3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0E131D-8602-6D2D-EF8D-17A39EE01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00"/>
          <a:stretch/>
        </p:blipFill>
        <p:spPr>
          <a:xfrm>
            <a:off x="1964997" y="1293146"/>
            <a:ext cx="1200235" cy="2528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E6892E-CFEF-6D04-8BF5-67A5D0015231}"/>
                  </a:ext>
                </a:extLst>
              </p:cNvPr>
              <p:cNvSpPr/>
              <p:nvPr/>
            </p:nvSpPr>
            <p:spPr bwMode="auto">
              <a:xfrm>
                <a:off x="949737" y="1770581"/>
                <a:ext cx="8112033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0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300" b="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300" b="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300" i="1" kern="1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用户访问的不同地点的数目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E6892E-CFEF-6D04-8BF5-67A5D0015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37" y="1770581"/>
                <a:ext cx="8112033" cy="323807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F0F2430-BD42-82CF-5E3E-845D656D1699}"/>
              </a:ext>
            </a:extLst>
          </p:cNvPr>
          <p:cNvSpPr/>
          <p:nvPr/>
        </p:nvSpPr>
        <p:spPr bwMode="auto">
          <a:xfrm>
            <a:off x="883907" y="2278597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3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时序不相关熵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75A38-E5CD-D236-E557-25F4A34C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849" y="2334339"/>
            <a:ext cx="508026" cy="2159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FB2E7D-42C4-2A5E-E4A4-52C1D38E8B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821"/>
          <a:stretch/>
        </p:blipFill>
        <p:spPr>
          <a:xfrm>
            <a:off x="2926875" y="2334339"/>
            <a:ext cx="1479626" cy="21591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88198F0-6EC7-30D9-21B7-5DA8917821FB}"/>
              </a:ext>
            </a:extLst>
          </p:cNvPr>
          <p:cNvSpPr/>
          <p:nvPr/>
        </p:nvSpPr>
        <p:spPr bwMode="auto">
          <a:xfrm>
            <a:off x="883908" y="2790203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3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真正的熵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7897D26-DBD4-0B8C-BF8A-99BC0839C313}"/>
              </a:ext>
            </a:extLst>
          </p:cNvPr>
          <p:cNvGrpSpPr/>
          <p:nvPr/>
        </p:nvGrpSpPr>
        <p:grpSpPr>
          <a:xfrm>
            <a:off x="2140284" y="2833242"/>
            <a:ext cx="2044805" cy="234965"/>
            <a:chOff x="1772359" y="2725029"/>
            <a:chExt cx="2044805" cy="23496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71BE832-7EEE-5948-5B1D-15CCA593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2359" y="2731382"/>
              <a:ext cx="177809" cy="22861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05F8A42-DF14-3B39-2DDB-562AB0AEF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50168" y="2731382"/>
              <a:ext cx="177809" cy="22226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09C9850-33B8-C0EA-5B2C-1618596B1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8181"/>
            <a:stretch/>
          </p:blipFill>
          <p:spPr>
            <a:xfrm>
              <a:off x="2127977" y="2725029"/>
              <a:ext cx="1689187" cy="228613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9E78B333-97F9-8EC8-AF9D-6DCA03CB6AC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946" b="-1"/>
          <a:stretch/>
        </p:blipFill>
        <p:spPr>
          <a:xfrm>
            <a:off x="1546528" y="3326505"/>
            <a:ext cx="1543129" cy="1982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70C2A10-EEF9-D0A0-FFFA-35EB6765DDEF}"/>
                  </a:ext>
                </a:extLst>
              </p:cNvPr>
              <p:cNvSpPr/>
              <p:nvPr/>
            </p:nvSpPr>
            <p:spPr bwMode="auto">
              <a:xfrm>
                <a:off x="928382" y="3239039"/>
                <a:ext cx="8112033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3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其中</m:t>
                    </m:r>
                  </m:oMath>
                </a14:m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70C2A10-EEF9-D0A0-FFFA-35EB6765D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382" y="3239039"/>
                <a:ext cx="8112033" cy="323807"/>
              </a:xfrm>
              <a:prstGeom prst="rect">
                <a:avLst/>
              </a:prstGeom>
              <a:blipFill>
                <a:blip r:embed="rId11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B1ED02B-7D2C-52D6-E084-A078587EF8DF}"/>
                  </a:ext>
                </a:extLst>
              </p:cNvPr>
              <p:cNvSpPr/>
              <p:nvPr/>
            </p:nvSpPr>
            <p:spPr bwMode="auto">
              <a:xfrm>
                <a:off x="3165232" y="3239038"/>
                <a:ext cx="3381482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3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用户 </a:t>
                </a:r>
                <a:r>
                  <a:rPr lang="en-US" altLang="zh-CN" sz="1300" kern="1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在时间间隔内访问地点的顺序</a:t>
                </a: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B1ED02B-7D2C-52D6-E084-A078587EF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5232" y="3239038"/>
                <a:ext cx="3381482" cy="323807"/>
              </a:xfrm>
              <a:prstGeom prst="rect">
                <a:avLst/>
              </a:prstGeom>
              <a:blipFill>
                <a:blip r:embed="rId1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C5BADB3E-3FFB-D771-91DA-1F2312ACAD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4422" b="-1"/>
          <a:stretch/>
        </p:blipFill>
        <p:spPr>
          <a:xfrm>
            <a:off x="2267965" y="3884847"/>
            <a:ext cx="1143059" cy="2173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58059C-0F11-9C43-191B-A246E67A5F18}"/>
                  </a:ext>
                </a:extLst>
              </p:cNvPr>
              <p:cNvSpPr/>
              <p:nvPr/>
            </p:nvSpPr>
            <p:spPr bwMode="auto">
              <a:xfrm>
                <a:off x="928382" y="3813415"/>
                <a:ext cx="3381482" cy="323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3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对</m:t>
                    </m:r>
                  </m:oMath>
                </a14:m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每个用户，有</a:t>
                </a: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58059C-0F11-9C43-191B-A246E67A5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382" y="3813415"/>
                <a:ext cx="3381482" cy="323999"/>
              </a:xfrm>
              <a:prstGeom prst="rect">
                <a:avLst/>
              </a:prstGeom>
              <a:blipFill>
                <a:blip r:embed="rId14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A0DC9390-CA58-A0FF-8FC9-BAD0244F2091}"/>
              </a:ext>
            </a:extLst>
          </p:cNvPr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5A9B37-C913-999A-086C-51C64AF78009}"/>
                  </a:ext>
                </a:extLst>
              </p:cNvPr>
              <p:cNvSpPr/>
              <p:nvPr/>
            </p:nvSpPr>
            <p:spPr bwMode="auto">
              <a:xfrm>
                <a:off x="514334" y="850174"/>
                <a:ext cx="3381482" cy="324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3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利用</m:t>
                    </m:r>
                  </m:oMath>
                </a14:m>
                <a:r>
                  <a:rPr lang="en-US" altLang="zh-CN" sz="1300" kern="1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fano</a:t>
                </a:r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不等式，确定轨迹预测的上界：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5A9B37-C913-999A-086C-51C64AF78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334" y="850174"/>
                <a:ext cx="3381482" cy="324320"/>
              </a:xfrm>
              <a:prstGeom prst="rect">
                <a:avLst/>
              </a:prstGeom>
              <a:blipFill>
                <a:blip r:embed="rId3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C373D1B-913C-F515-8AE7-1E42B3CE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95" y="898028"/>
            <a:ext cx="1079555" cy="2286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40E10E-057B-A451-44FD-BC881C92F8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79"/>
          <a:stretch/>
        </p:blipFill>
        <p:spPr>
          <a:xfrm>
            <a:off x="3561495" y="1352583"/>
            <a:ext cx="2559182" cy="2131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652218-B758-00E0-D82C-BD59CDF6BB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3561495" y="1743832"/>
            <a:ext cx="749339" cy="1968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98A180-E9ED-5429-6C45-8E5045C471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197" b="12194"/>
          <a:stretch/>
        </p:blipFill>
        <p:spPr>
          <a:xfrm>
            <a:off x="4310834" y="1743833"/>
            <a:ext cx="3098959" cy="1968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8129751-7E15-2834-5F64-75C5D9D6B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29" y="2388228"/>
            <a:ext cx="4826248" cy="19050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AEEF2D3-52D5-3B1C-FA9A-3A3C11CEC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3306" y="2388228"/>
            <a:ext cx="2521080" cy="18923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43664A9-977E-08C6-E198-4AC025BFFBB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868" b="42156"/>
          <a:stretch/>
        </p:blipFill>
        <p:spPr>
          <a:xfrm>
            <a:off x="6310484" y="2384508"/>
            <a:ext cx="1875832" cy="881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27FCDA-B7D2-7238-7EBC-FAE8AD4051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t="-1" r="39306" b="28647"/>
          <a:stretch/>
        </p:blipFill>
        <p:spPr>
          <a:xfrm>
            <a:off x="2529339" y="4179015"/>
            <a:ext cx="1571933" cy="11431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A78E92D-762A-48E5-0CF7-BFB417DA5C7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r="65872" b="31254"/>
          <a:stretch/>
        </p:blipFill>
        <p:spPr>
          <a:xfrm>
            <a:off x="637029" y="4183194"/>
            <a:ext cx="883880" cy="110132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2DE9C06-0EE1-48A5-3969-500407566419}"/>
              </a:ext>
            </a:extLst>
          </p:cNvPr>
          <p:cNvCxnSpPr>
            <a:cxnSpLocks/>
          </p:cNvCxnSpPr>
          <p:nvPr/>
        </p:nvCxnSpPr>
        <p:spPr>
          <a:xfrm>
            <a:off x="5177993" y="2533873"/>
            <a:ext cx="0" cy="17215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C1CDBE4-A5AE-5D70-3ADB-8DAA8E5EC912}"/>
                  </a:ext>
                </a:extLst>
              </p:cNvPr>
              <p:cNvSpPr/>
              <p:nvPr/>
            </p:nvSpPr>
            <p:spPr bwMode="auto">
              <a:xfrm>
                <a:off x="4946731" y="4189837"/>
                <a:ext cx="462523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300" b="0" i="1" kern="1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0.93</m:t>
                      </m:r>
                    </m:oMath>
                  </m:oMathPara>
                </a14:m>
                <a:endParaRPr lang="zh-CN" altLang="en-US" sz="13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C1CDBE4-A5AE-5D70-3ADB-8DAA8E5EC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6731" y="4189837"/>
                <a:ext cx="462523" cy="3488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6355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5A9B37-C913-999A-086C-51C64AF78009}"/>
                  </a:ext>
                </a:extLst>
              </p:cNvPr>
              <p:cNvSpPr/>
              <p:nvPr/>
            </p:nvSpPr>
            <p:spPr bwMode="auto">
              <a:xfrm>
                <a:off x="579262" y="855585"/>
                <a:ext cx="3381482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3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探究</m:t>
                    </m:r>
                  </m:oMath>
                </a14:m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访问热门地点对预测的影响程度：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5A9B37-C913-999A-086C-51C64AF78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262" y="855585"/>
                <a:ext cx="3381482" cy="323807"/>
              </a:xfrm>
              <a:prstGeom prst="rect">
                <a:avLst/>
              </a:prstGeom>
              <a:blipFill>
                <a:blip r:embed="rId3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76A0D7-62C5-2BE3-030A-EAEC75376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42" y="1469472"/>
            <a:ext cx="2355971" cy="184159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51CEF23A-F113-CCD6-4A6F-D39834E0EAC6}"/>
              </a:ext>
            </a:extLst>
          </p:cNvPr>
          <p:cNvGrpSpPr/>
          <p:nvPr/>
        </p:nvGrpSpPr>
        <p:grpSpPr>
          <a:xfrm>
            <a:off x="579262" y="3769961"/>
            <a:ext cx="3594610" cy="580800"/>
            <a:chOff x="514334" y="3721265"/>
            <a:chExt cx="3594610" cy="5808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2F38029-57A6-F9C7-E61E-915E86C46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49" t="7943" b="1"/>
            <a:stretch/>
          </p:blipFill>
          <p:spPr>
            <a:xfrm>
              <a:off x="616962" y="3795873"/>
              <a:ext cx="154552" cy="22214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D30651E-7020-FB53-32B1-7709294649CB}"/>
                    </a:ext>
                  </a:extLst>
                </p:cNvPr>
                <p:cNvSpPr/>
                <p:nvPr/>
              </p:nvSpPr>
              <p:spPr bwMode="auto">
                <a:xfrm>
                  <a:off x="514334" y="3721265"/>
                  <a:ext cx="3594610" cy="580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2000"/>
                    </a:lnSpc>
                    <a:defRPr/>
                  </a:pPr>
                  <a14:m>
                    <m:oMath xmlns:m="http://schemas.openxmlformats.org/officeDocument/2006/math">
                      <m:r>
                        <a:rPr lang="en-US" altLang="zh-CN" sz="1200" b="0" i="1" kern="1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zh-CN" altLang="en-US" sz="1200" i="1" kern="1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表示</m:t>
                      </m:r>
                    </m:oMath>
                  </a14:m>
                  <a:r>
                    <a:rPr lang="zh-CN" altLang="en-US" sz="1200" kern="1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当用户在其中一个热门地点时下一次预测的预测上界</a:t>
                  </a:r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D30651E-7020-FB53-32B1-770929464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334" y="3721265"/>
                  <a:ext cx="3594610" cy="580800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A074AA07-8C67-A620-1D8D-6A8798FF0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461" y="909825"/>
            <a:ext cx="2150258" cy="31568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A115F2-8EED-F9AD-F84A-0217F5568920}"/>
                  </a:ext>
                </a:extLst>
              </p:cNvPr>
              <p:cNvSpPr/>
              <p:nvPr/>
            </p:nvSpPr>
            <p:spPr bwMode="auto">
              <a:xfrm>
                <a:off x="4373991" y="840055"/>
                <a:ext cx="1697720" cy="323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3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高</m:t>
                    </m:r>
                  </m:oMath>
                </a14:m>
                <a:r>
                  <a:rPr lang="zh-CN" altLang="en-US" sz="13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预测性的原因：</a:t>
                </a: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A115F2-8EED-F9AD-F84A-0217F55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3991" y="840055"/>
                <a:ext cx="1697720" cy="323807"/>
              </a:xfrm>
              <a:prstGeom prst="rect">
                <a:avLst/>
              </a:prstGeom>
              <a:blipFill>
                <a:blip r:embed="rId8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1AC8E97D-B456-843D-F275-DC4608095AEE}"/>
              </a:ext>
            </a:extLst>
          </p:cNvPr>
          <p:cNvSpPr/>
          <p:nvPr/>
        </p:nvSpPr>
        <p:spPr bwMode="auto">
          <a:xfrm>
            <a:off x="5029082" y="4142792"/>
            <a:ext cx="3981015" cy="57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R(t)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表示该小时内找到用户访问次数最多的位置的概率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N(t)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表示该小时内用户访问不同地点的数目</a:t>
            </a:r>
          </a:p>
        </p:txBody>
      </p:sp>
    </p:spTree>
    <p:extLst>
      <p:ext uri="{BB962C8B-B14F-4D97-AF65-F5344CB8AC3E}">
        <p14:creationId xmlns:p14="http://schemas.microsoft.com/office/powerpoint/2010/main" val="23221651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5337CB-28F0-8B7D-0CD0-D84B67AF0BBC}"/>
              </a:ext>
            </a:extLst>
          </p:cNvPr>
          <p:cNvSpPr/>
          <p:nvPr/>
        </p:nvSpPr>
        <p:spPr bwMode="auto">
          <a:xfrm>
            <a:off x="1866997" y="1519781"/>
            <a:ext cx="620569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确定了人类运动轨迹预测的上界（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93%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研究了人类运动的限制以及如何影响可预测性</a:t>
            </a:r>
          </a:p>
        </p:txBody>
      </p:sp>
    </p:spTree>
    <p:extLst>
      <p:ext uri="{BB962C8B-B14F-4D97-AF65-F5344CB8AC3E}">
        <p14:creationId xmlns:p14="http://schemas.microsoft.com/office/powerpoint/2010/main" val="397886867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422883" y="2500950"/>
            <a:ext cx="8569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Quantifying predictability of sequential recommendation via logical constraints</a:t>
            </a:r>
          </a:p>
        </p:txBody>
      </p:sp>
      <p:sp>
        <p:nvSpPr>
          <p:cNvPr id="32" name="矩形 31"/>
          <p:cNvSpPr/>
          <p:nvPr/>
        </p:nvSpPr>
        <p:spPr>
          <a:xfrm>
            <a:off x="1981443" y="3331947"/>
            <a:ext cx="5452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zh-CN" sz="1500" dirty="0">
                <a:solidFill>
                  <a:schemeClr val="bg1"/>
                </a:solidFill>
                <a:latin typeface="Arial" panose="020B0604020202020204"/>
              </a:rPr>
              <a:t>Xu E, Yu Z, Li N, et al</a:t>
            </a:r>
            <a:r>
              <a:rPr lang="en-US" altLang="zh-CN" sz="1500" dirty="0">
                <a:solidFill>
                  <a:schemeClr val="bg1"/>
                </a:solidFill>
                <a:latin typeface="Arial" panose="020B0604020202020204"/>
              </a:rPr>
              <a:t>.</a:t>
            </a:r>
          </a:p>
          <a:p>
            <a:pPr algn="ctr"/>
            <a:r>
              <a:rPr lang="en-US" altLang="zh-CN" sz="1500" dirty="0">
                <a:solidFill>
                  <a:schemeClr val="bg1"/>
                </a:solidFill>
                <a:latin typeface="Arial" panose="020B0604020202020204"/>
              </a:rPr>
              <a:t>Frontiers of Computer Science</a:t>
            </a:r>
            <a:r>
              <a:rPr lang="zh-CN" altLang="en-US" sz="1500" dirty="0">
                <a:solidFill>
                  <a:schemeClr val="bg1"/>
                </a:solidFill>
                <a:latin typeface="Arial" panose="020B0604020202020204"/>
              </a:rPr>
              <a:t>，</a:t>
            </a:r>
            <a:r>
              <a:rPr lang="en-US" altLang="zh-CN" sz="1500" dirty="0">
                <a:solidFill>
                  <a:schemeClr val="bg1"/>
                </a:solidFill>
                <a:latin typeface="Arial" panose="020B0604020202020204"/>
              </a:rPr>
              <a:t>2023</a:t>
            </a:r>
            <a:endParaRPr lang="zh-CN" altLang="en-US" sz="150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4083844" y="1477813"/>
            <a:ext cx="976313" cy="923925"/>
          </a:xfrm>
          <a:custGeom>
            <a:avLst/>
            <a:gdLst>
              <a:gd name="T0" fmla="*/ 581 w 599"/>
              <a:gd name="T1" fmla="*/ 45 h 566"/>
              <a:gd name="T2" fmla="*/ 520 w 599"/>
              <a:gd name="T3" fmla="*/ 5 h 566"/>
              <a:gd name="T4" fmla="*/ 94 w 599"/>
              <a:gd name="T5" fmla="*/ 6 h 566"/>
              <a:gd name="T6" fmla="*/ 72 w 599"/>
              <a:gd name="T7" fmla="*/ 47 h 566"/>
              <a:gd name="T8" fmla="*/ 0 w 599"/>
              <a:gd name="T9" fmla="*/ 548 h 566"/>
              <a:gd name="T10" fmla="*/ 19 w 599"/>
              <a:gd name="T11" fmla="*/ 566 h 566"/>
              <a:gd name="T12" fmla="*/ 599 w 599"/>
              <a:gd name="T13" fmla="*/ 64 h 566"/>
              <a:gd name="T14" fmla="*/ 318 w 599"/>
              <a:gd name="T15" fmla="*/ 77 h 566"/>
              <a:gd name="T16" fmla="*/ 318 w 599"/>
              <a:gd name="T17" fmla="*/ 521 h 566"/>
              <a:gd name="T18" fmla="*/ 281 w 599"/>
              <a:gd name="T19" fmla="*/ 521 h 566"/>
              <a:gd name="T20" fmla="*/ 37 w 599"/>
              <a:gd name="T21" fmla="*/ 84 h 566"/>
              <a:gd name="T22" fmla="*/ 88 w 599"/>
              <a:gd name="T23" fmla="*/ 525 h 566"/>
              <a:gd name="T24" fmla="*/ 37 w 599"/>
              <a:gd name="T25" fmla="*/ 84 h 566"/>
              <a:gd name="T26" fmla="*/ 512 w 599"/>
              <a:gd name="T27" fmla="*/ 519 h 566"/>
              <a:gd name="T28" fmla="*/ 562 w 599"/>
              <a:gd name="T29" fmla="*/ 83 h 566"/>
              <a:gd name="T30" fmla="*/ 150 w 599"/>
              <a:gd name="T31" fmla="*/ 99 h 566"/>
              <a:gd name="T32" fmla="*/ 240 w 599"/>
              <a:gd name="T33" fmla="*/ 141 h 566"/>
              <a:gd name="T34" fmla="*/ 245 w 599"/>
              <a:gd name="T35" fmla="*/ 117 h 566"/>
              <a:gd name="T36" fmla="*/ 135 w 599"/>
              <a:gd name="T37" fmla="*/ 174 h 566"/>
              <a:gd name="T38" fmla="*/ 243 w 599"/>
              <a:gd name="T39" fmla="*/ 206 h 566"/>
              <a:gd name="T40" fmla="*/ 245 w 599"/>
              <a:gd name="T41" fmla="*/ 247 h 566"/>
              <a:gd name="T42" fmla="*/ 145 w 599"/>
              <a:gd name="T43" fmla="*/ 254 h 566"/>
              <a:gd name="T44" fmla="*/ 255 w 599"/>
              <a:gd name="T45" fmla="*/ 261 h 566"/>
              <a:gd name="T46" fmla="*/ 150 w 599"/>
              <a:gd name="T47" fmla="*/ 295 h 566"/>
              <a:gd name="T48" fmla="*/ 240 w 599"/>
              <a:gd name="T49" fmla="*/ 336 h 566"/>
              <a:gd name="T50" fmla="*/ 245 w 599"/>
              <a:gd name="T51" fmla="*/ 312 h 566"/>
              <a:gd name="T52" fmla="*/ 135 w 599"/>
              <a:gd name="T53" fmla="*/ 370 h 566"/>
              <a:gd name="T54" fmla="*/ 243 w 599"/>
              <a:gd name="T55" fmla="*/ 402 h 566"/>
              <a:gd name="T56" fmla="*/ 245 w 599"/>
              <a:gd name="T57" fmla="*/ 443 h 566"/>
              <a:gd name="T58" fmla="*/ 145 w 599"/>
              <a:gd name="T59" fmla="*/ 449 h 566"/>
              <a:gd name="T60" fmla="*/ 255 w 599"/>
              <a:gd name="T61" fmla="*/ 457 h 566"/>
              <a:gd name="T62" fmla="*/ 354 w 599"/>
              <a:gd name="T63" fmla="*/ 115 h 566"/>
              <a:gd name="T64" fmla="*/ 359 w 599"/>
              <a:gd name="T65" fmla="*/ 139 h 566"/>
              <a:gd name="T66" fmla="*/ 449 w 599"/>
              <a:gd name="T67" fmla="*/ 95 h 566"/>
              <a:gd name="T68" fmla="*/ 345 w 599"/>
              <a:gd name="T69" fmla="*/ 195 h 566"/>
              <a:gd name="T70" fmla="*/ 454 w 599"/>
              <a:gd name="T71" fmla="*/ 184 h 566"/>
              <a:gd name="T72" fmla="*/ 449 w 599"/>
              <a:gd name="T73" fmla="*/ 225 h 566"/>
              <a:gd name="T74" fmla="*/ 357 w 599"/>
              <a:gd name="T75" fmla="*/ 270 h 566"/>
              <a:gd name="T76" fmla="*/ 464 w 599"/>
              <a:gd name="T77" fmla="*/ 235 h 566"/>
              <a:gd name="T78" fmla="*/ 354 w 599"/>
              <a:gd name="T79" fmla="*/ 311 h 566"/>
              <a:gd name="T80" fmla="*/ 359 w 599"/>
              <a:gd name="T81" fmla="*/ 335 h 566"/>
              <a:gd name="T82" fmla="*/ 449 w 599"/>
              <a:gd name="T83" fmla="*/ 291 h 566"/>
              <a:gd name="T84" fmla="*/ 345 w 599"/>
              <a:gd name="T85" fmla="*/ 391 h 566"/>
              <a:gd name="T86" fmla="*/ 454 w 599"/>
              <a:gd name="T87" fmla="*/ 380 h 566"/>
              <a:gd name="T88" fmla="*/ 449 w 599"/>
              <a:gd name="T89" fmla="*/ 421 h 566"/>
              <a:gd name="T90" fmla="*/ 357 w 599"/>
              <a:gd name="T91" fmla="*/ 466 h 566"/>
              <a:gd name="T92" fmla="*/ 464 w 599"/>
              <a:gd name="T93" fmla="*/ 431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9" h="566">
                <a:moveTo>
                  <a:pt x="594" y="51"/>
                </a:moveTo>
                <a:cubicBezTo>
                  <a:pt x="590" y="47"/>
                  <a:pt x="586" y="45"/>
                  <a:pt x="581" y="45"/>
                </a:cubicBezTo>
                <a:cubicBezTo>
                  <a:pt x="581" y="45"/>
                  <a:pt x="581" y="45"/>
                  <a:pt x="581" y="45"/>
                </a:cubicBezTo>
                <a:cubicBezTo>
                  <a:pt x="527" y="45"/>
                  <a:pt x="527" y="45"/>
                  <a:pt x="527" y="45"/>
                </a:cubicBezTo>
                <a:cubicBezTo>
                  <a:pt x="527" y="19"/>
                  <a:pt x="527" y="19"/>
                  <a:pt x="527" y="19"/>
                </a:cubicBezTo>
                <a:cubicBezTo>
                  <a:pt x="527" y="13"/>
                  <a:pt x="524" y="8"/>
                  <a:pt x="520" y="5"/>
                </a:cubicBezTo>
                <a:cubicBezTo>
                  <a:pt x="516" y="1"/>
                  <a:pt x="510" y="0"/>
                  <a:pt x="505" y="1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94" y="6"/>
                  <a:pt x="94" y="6"/>
                  <a:pt x="94" y="6"/>
                </a:cubicBezTo>
                <a:cubicBezTo>
                  <a:pt x="89" y="5"/>
                  <a:pt x="83" y="7"/>
                  <a:pt x="79" y="10"/>
                </a:cubicBezTo>
                <a:cubicBezTo>
                  <a:pt x="75" y="14"/>
                  <a:pt x="72" y="19"/>
                  <a:pt x="72" y="24"/>
                </a:cubicBezTo>
                <a:cubicBezTo>
                  <a:pt x="72" y="47"/>
                  <a:pt x="72" y="47"/>
                  <a:pt x="72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8" y="47"/>
                  <a:pt x="0" y="55"/>
                  <a:pt x="0" y="66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53"/>
                  <a:pt x="2" y="557"/>
                  <a:pt x="5" y="561"/>
                </a:cubicBezTo>
                <a:cubicBezTo>
                  <a:pt x="9" y="564"/>
                  <a:pt x="14" y="566"/>
                  <a:pt x="19" y="566"/>
                </a:cubicBezTo>
                <a:cubicBezTo>
                  <a:pt x="19" y="566"/>
                  <a:pt x="19" y="566"/>
                  <a:pt x="19" y="566"/>
                </a:cubicBezTo>
                <a:cubicBezTo>
                  <a:pt x="581" y="565"/>
                  <a:pt x="581" y="565"/>
                  <a:pt x="581" y="565"/>
                </a:cubicBezTo>
                <a:cubicBezTo>
                  <a:pt x="591" y="564"/>
                  <a:pt x="599" y="556"/>
                  <a:pt x="599" y="546"/>
                </a:cubicBezTo>
                <a:cubicBezTo>
                  <a:pt x="599" y="64"/>
                  <a:pt x="599" y="64"/>
                  <a:pt x="599" y="64"/>
                </a:cubicBezTo>
                <a:cubicBezTo>
                  <a:pt x="599" y="59"/>
                  <a:pt x="597" y="54"/>
                  <a:pt x="594" y="51"/>
                </a:cubicBezTo>
                <a:close/>
                <a:moveTo>
                  <a:pt x="318" y="521"/>
                </a:moveTo>
                <a:cubicBezTo>
                  <a:pt x="318" y="77"/>
                  <a:pt x="318" y="77"/>
                  <a:pt x="318" y="77"/>
                </a:cubicBezTo>
                <a:cubicBezTo>
                  <a:pt x="490" y="42"/>
                  <a:pt x="490" y="42"/>
                  <a:pt x="490" y="42"/>
                </a:cubicBezTo>
                <a:cubicBezTo>
                  <a:pt x="490" y="486"/>
                  <a:pt x="490" y="486"/>
                  <a:pt x="490" y="486"/>
                </a:cubicBezTo>
                <a:cubicBezTo>
                  <a:pt x="318" y="521"/>
                  <a:pt x="318" y="521"/>
                  <a:pt x="318" y="521"/>
                </a:cubicBezTo>
                <a:close/>
                <a:moveTo>
                  <a:pt x="109" y="46"/>
                </a:moveTo>
                <a:cubicBezTo>
                  <a:pt x="281" y="77"/>
                  <a:pt x="281" y="77"/>
                  <a:pt x="281" y="77"/>
                </a:cubicBezTo>
                <a:cubicBezTo>
                  <a:pt x="281" y="521"/>
                  <a:pt x="281" y="521"/>
                  <a:pt x="281" y="521"/>
                </a:cubicBezTo>
                <a:cubicBezTo>
                  <a:pt x="109" y="491"/>
                  <a:pt x="109" y="491"/>
                  <a:pt x="109" y="491"/>
                </a:cubicBezTo>
                <a:lnTo>
                  <a:pt x="109" y="46"/>
                </a:lnTo>
                <a:close/>
                <a:moveTo>
                  <a:pt x="37" y="84"/>
                </a:moveTo>
                <a:cubicBezTo>
                  <a:pt x="72" y="84"/>
                  <a:pt x="72" y="84"/>
                  <a:pt x="72" y="84"/>
                </a:cubicBezTo>
                <a:cubicBezTo>
                  <a:pt x="72" y="506"/>
                  <a:pt x="72" y="506"/>
                  <a:pt x="72" y="506"/>
                </a:cubicBezTo>
                <a:cubicBezTo>
                  <a:pt x="72" y="515"/>
                  <a:pt x="79" y="523"/>
                  <a:pt x="88" y="525"/>
                </a:cubicBezTo>
                <a:cubicBezTo>
                  <a:pt x="111" y="529"/>
                  <a:pt x="111" y="529"/>
                  <a:pt x="111" y="529"/>
                </a:cubicBezTo>
                <a:cubicBezTo>
                  <a:pt x="37" y="529"/>
                  <a:pt x="37" y="529"/>
                  <a:pt x="37" y="529"/>
                </a:cubicBezTo>
                <a:cubicBezTo>
                  <a:pt x="37" y="84"/>
                  <a:pt x="37" y="84"/>
                  <a:pt x="37" y="84"/>
                </a:cubicBezTo>
                <a:close/>
                <a:moveTo>
                  <a:pt x="562" y="527"/>
                </a:moveTo>
                <a:cubicBezTo>
                  <a:pt x="470" y="528"/>
                  <a:pt x="470" y="528"/>
                  <a:pt x="470" y="528"/>
                </a:cubicBezTo>
                <a:cubicBezTo>
                  <a:pt x="512" y="519"/>
                  <a:pt x="512" y="519"/>
                  <a:pt x="512" y="519"/>
                </a:cubicBezTo>
                <a:cubicBezTo>
                  <a:pt x="521" y="517"/>
                  <a:pt x="527" y="510"/>
                  <a:pt x="527" y="501"/>
                </a:cubicBezTo>
                <a:cubicBezTo>
                  <a:pt x="527" y="83"/>
                  <a:pt x="527" y="83"/>
                  <a:pt x="527" y="83"/>
                </a:cubicBezTo>
                <a:cubicBezTo>
                  <a:pt x="562" y="83"/>
                  <a:pt x="562" y="83"/>
                  <a:pt x="562" y="83"/>
                </a:cubicBezTo>
                <a:cubicBezTo>
                  <a:pt x="562" y="527"/>
                  <a:pt x="562" y="527"/>
                  <a:pt x="562" y="527"/>
                </a:cubicBezTo>
                <a:close/>
                <a:moveTo>
                  <a:pt x="245" y="117"/>
                </a:moveTo>
                <a:cubicBezTo>
                  <a:pt x="150" y="99"/>
                  <a:pt x="150" y="99"/>
                  <a:pt x="150" y="99"/>
                </a:cubicBezTo>
                <a:cubicBezTo>
                  <a:pt x="143" y="98"/>
                  <a:pt x="137" y="102"/>
                  <a:pt x="135" y="109"/>
                </a:cubicBezTo>
                <a:cubicBezTo>
                  <a:pt x="134" y="115"/>
                  <a:pt x="139" y="122"/>
                  <a:pt x="145" y="123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1"/>
                  <a:pt x="242" y="141"/>
                  <a:pt x="243" y="141"/>
                </a:cubicBezTo>
                <a:cubicBezTo>
                  <a:pt x="248" y="141"/>
                  <a:pt x="254" y="137"/>
                  <a:pt x="255" y="131"/>
                </a:cubicBezTo>
                <a:cubicBezTo>
                  <a:pt x="256" y="124"/>
                  <a:pt x="251" y="118"/>
                  <a:pt x="245" y="117"/>
                </a:cubicBezTo>
                <a:close/>
                <a:moveTo>
                  <a:pt x="245" y="182"/>
                </a:moveTo>
                <a:cubicBezTo>
                  <a:pt x="150" y="164"/>
                  <a:pt x="150" y="164"/>
                  <a:pt x="150" y="164"/>
                </a:cubicBezTo>
                <a:cubicBezTo>
                  <a:pt x="143" y="163"/>
                  <a:pt x="137" y="167"/>
                  <a:pt x="135" y="174"/>
                </a:cubicBezTo>
                <a:cubicBezTo>
                  <a:pt x="134" y="181"/>
                  <a:pt x="139" y="187"/>
                  <a:pt x="145" y="188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1" y="206"/>
                  <a:pt x="242" y="206"/>
                  <a:pt x="243" y="206"/>
                </a:cubicBezTo>
                <a:cubicBezTo>
                  <a:pt x="248" y="206"/>
                  <a:pt x="254" y="202"/>
                  <a:pt x="255" y="196"/>
                </a:cubicBezTo>
                <a:cubicBezTo>
                  <a:pt x="256" y="189"/>
                  <a:pt x="251" y="183"/>
                  <a:pt x="245" y="182"/>
                </a:cubicBezTo>
                <a:close/>
                <a:moveTo>
                  <a:pt x="245" y="247"/>
                </a:moveTo>
                <a:cubicBezTo>
                  <a:pt x="150" y="229"/>
                  <a:pt x="150" y="229"/>
                  <a:pt x="150" y="229"/>
                </a:cubicBezTo>
                <a:cubicBezTo>
                  <a:pt x="143" y="228"/>
                  <a:pt x="137" y="233"/>
                  <a:pt x="135" y="239"/>
                </a:cubicBezTo>
                <a:cubicBezTo>
                  <a:pt x="134" y="246"/>
                  <a:pt x="139" y="252"/>
                  <a:pt x="145" y="254"/>
                </a:cubicBezTo>
                <a:cubicBezTo>
                  <a:pt x="240" y="271"/>
                  <a:pt x="240" y="271"/>
                  <a:pt x="240" y="271"/>
                </a:cubicBezTo>
                <a:cubicBezTo>
                  <a:pt x="241" y="271"/>
                  <a:pt x="242" y="271"/>
                  <a:pt x="243" y="271"/>
                </a:cubicBezTo>
                <a:cubicBezTo>
                  <a:pt x="248" y="271"/>
                  <a:pt x="254" y="267"/>
                  <a:pt x="255" y="261"/>
                </a:cubicBezTo>
                <a:cubicBezTo>
                  <a:pt x="256" y="255"/>
                  <a:pt x="251" y="248"/>
                  <a:pt x="245" y="247"/>
                </a:cubicBezTo>
                <a:close/>
                <a:moveTo>
                  <a:pt x="245" y="312"/>
                </a:moveTo>
                <a:cubicBezTo>
                  <a:pt x="150" y="295"/>
                  <a:pt x="150" y="295"/>
                  <a:pt x="150" y="295"/>
                </a:cubicBezTo>
                <a:cubicBezTo>
                  <a:pt x="143" y="293"/>
                  <a:pt x="137" y="298"/>
                  <a:pt x="135" y="304"/>
                </a:cubicBezTo>
                <a:cubicBezTo>
                  <a:pt x="134" y="311"/>
                  <a:pt x="139" y="318"/>
                  <a:pt x="145" y="319"/>
                </a:cubicBezTo>
                <a:cubicBezTo>
                  <a:pt x="240" y="336"/>
                  <a:pt x="240" y="336"/>
                  <a:pt x="240" y="336"/>
                </a:cubicBezTo>
                <a:cubicBezTo>
                  <a:pt x="241" y="337"/>
                  <a:pt x="242" y="337"/>
                  <a:pt x="243" y="337"/>
                </a:cubicBezTo>
                <a:cubicBezTo>
                  <a:pt x="248" y="337"/>
                  <a:pt x="254" y="332"/>
                  <a:pt x="255" y="327"/>
                </a:cubicBezTo>
                <a:cubicBezTo>
                  <a:pt x="256" y="320"/>
                  <a:pt x="251" y="314"/>
                  <a:pt x="245" y="312"/>
                </a:cubicBezTo>
                <a:close/>
                <a:moveTo>
                  <a:pt x="245" y="378"/>
                </a:moveTo>
                <a:cubicBezTo>
                  <a:pt x="150" y="360"/>
                  <a:pt x="150" y="360"/>
                  <a:pt x="150" y="360"/>
                </a:cubicBezTo>
                <a:cubicBezTo>
                  <a:pt x="143" y="359"/>
                  <a:pt x="137" y="363"/>
                  <a:pt x="135" y="370"/>
                </a:cubicBezTo>
                <a:cubicBezTo>
                  <a:pt x="134" y="376"/>
                  <a:pt x="139" y="383"/>
                  <a:pt x="145" y="384"/>
                </a:cubicBezTo>
                <a:cubicBezTo>
                  <a:pt x="240" y="402"/>
                  <a:pt x="240" y="402"/>
                  <a:pt x="240" y="402"/>
                </a:cubicBezTo>
                <a:cubicBezTo>
                  <a:pt x="241" y="402"/>
                  <a:pt x="242" y="402"/>
                  <a:pt x="243" y="402"/>
                </a:cubicBezTo>
                <a:cubicBezTo>
                  <a:pt x="248" y="402"/>
                  <a:pt x="254" y="398"/>
                  <a:pt x="255" y="392"/>
                </a:cubicBezTo>
                <a:cubicBezTo>
                  <a:pt x="256" y="385"/>
                  <a:pt x="251" y="379"/>
                  <a:pt x="245" y="378"/>
                </a:cubicBezTo>
                <a:close/>
                <a:moveTo>
                  <a:pt x="245" y="443"/>
                </a:moveTo>
                <a:cubicBezTo>
                  <a:pt x="150" y="425"/>
                  <a:pt x="150" y="425"/>
                  <a:pt x="150" y="425"/>
                </a:cubicBezTo>
                <a:cubicBezTo>
                  <a:pt x="143" y="424"/>
                  <a:pt x="137" y="428"/>
                  <a:pt x="135" y="435"/>
                </a:cubicBezTo>
                <a:cubicBezTo>
                  <a:pt x="134" y="442"/>
                  <a:pt x="139" y="448"/>
                  <a:pt x="145" y="449"/>
                </a:cubicBezTo>
                <a:cubicBezTo>
                  <a:pt x="240" y="467"/>
                  <a:pt x="240" y="467"/>
                  <a:pt x="240" y="467"/>
                </a:cubicBezTo>
                <a:cubicBezTo>
                  <a:pt x="241" y="467"/>
                  <a:pt x="242" y="467"/>
                  <a:pt x="243" y="467"/>
                </a:cubicBezTo>
                <a:cubicBezTo>
                  <a:pt x="248" y="467"/>
                  <a:pt x="254" y="463"/>
                  <a:pt x="255" y="457"/>
                </a:cubicBezTo>
                <a:cubicBezTo>
                  <a:pt x="256" y="450"/>
                  <a:pt x="251" y="444"/>
                  <a:pt x="245" y="443"/>
                </a:cubicBezTo>
                <a:close/>
                <a:moveTo>
                  <a:pt x="449" y="95"/>
                </a:moveTo>
                <a:cubicBezTo>
                  <a:pt x="354" y="115"/>
                  <a:pt x="354" y="115"/>
                  <a:pt x="354" y="115"/>
                </a:cubicBezTo>
                <a:cubicBezTo>
                  <a:pt x="347" y="116"/>
                  <a:pt x="343" y="123"/>
                  <a:pt x="345" y="130"/>
                </a:cubicBezTo>
                <a:cubicBezTo>
                  <a:pt x="346" y="135"/>
                  <a:pt x="351" y="139"/>
                  <a:pt x="357" y="139"/>
                </a:cubicBezTo>
                <a:cubicBezTo>
                  <a:pt x="357" y="139"/>
                  <a:pt x="358" y="139"/>
                  <a:pt x="359" y="139"/>
                </a:cubicBezTo>
                <a:cubicBezTo>
                  <a:pt x="454" y="119"/>
                  <a:pt x="454" y="119"/>
                  <a:pt x="454" y="119"/>
                </a:cubicBezTo>
                <a:cubicBezTo>
                  <a:pt x="461" y="117"/>
                  <a:pt x="465" y="111"/>
                  <a:pt x="464" y="104"/>
                </a:cubicBezTo>
                <a:cubicBezTo>
                  <a:pt x="462" y="98"/>
                  <a:pt x="456" y="93"/>
                  <a:pt x="449" y="95"/>
                </a:cubicBezTo>
                <a:close/>
                <a:moveTo>
                  <a:pt x="449" y="160"/>
                </a:moveTo>
                <a:cubicBezTo>
                  <a:pt x="354" y="180"/>
                  <a:pt x="354" y="180"/>
                  <a:pt x="354" y="180"/>
                </a:cubicBezTo>
                <a:cubicBezTo>
                  <a:pt x="347" y="182"/>
                  <a:pt x="343" y="188"/>
                  <a:pt x="345" y="195"/>
                </a:cubicBezTo>
                <a:cubicBezTo>
                  <a:pt x="346" y="201"/>
                  <a:pt x="351" y="205"/>
                  <a:pt x="357" y="205"/>
                </a:cubicBezTo>
                <a:cubicBezTo>
                  <a:pt x="357" y="205"/>
                  <a:pt x="358" y="204"/>
                  <a:pt x="359" y="204"/>
                </a:cubicBezTo>
                <a:cubicBezTo>
                  <a:pt x="454" y="184"/>
                  <a:pt x="454" y="184"/>
                  <a:pt x="454" y="184"/>
                </a:cubicBezTo>
                <a:cubicBezTo>
                  <a:pt x="461" y="183"/>
                  <a:pt x="465" y="176"/>
                  <a:pt x="464" y="170"/>
                </a:cubicBezTo>
                <a:cubicBezTo>
                  <a:pt x="462" y="163"/>
                  <a:pt x="456" y="159"/>
                  <a:pt x="449" y="160"/>
                </a:cubicBezTo>
                <a:close/>
                <a:moveTo>
                  <a:pt x="449" y="225"/>
                </a:moveTo>
                <a:cubicBezTo>
                  <a:pt x="354" y="246"/>
                  <a:pt x="354" y="246"/>
                  <a:pt x="354" y="246"/>
                </a:cubicBezTo>
                <a:cubicBezTo>
                  <a:pt x="347" y="247"/>
                  <a:pt x="343" y="253"/>
                  <a:pt x="345" y="260"/>
                </a:cubicBezTo>
                <a:cubicBezTo>
                  <a:pt x="346" y="266"/>
                  <a:pt x="351" y="270"/>
                  <a:pt x="357" y="270"/>
                </a:cubicBezTo>
                <a:cubicBezTo>
                  <a:pt x="357" y="270"/>
                  <a:pt x="358" y="270"/>
                  <a:pt x="359" y="270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61" y="248"/>
                  <a:pt x="465" y="241"/>
                  <a:pt x="464" y="235"/>
                </a:cubicBezTo>
                <a:cubicBezTo>
                  <a:pt x="462" y="228"/>
                  <a:pt x="456" y="224"/>
                  <a:pt x="449" y="225"/>
                </a:cubicBezTo>
                <a:close/>
                <a:moveTo>
                  <a:pt x="449" y="291"/>
                </a:moveTo>
                <a:cubicBezTo>
                  <a:pt x="354" y="311"/>
                  <a:pt x="354" y="311"/>
                  <a:pt x="354" y="311"/>
                </a:cubicBezTo>
                <a:cubicBezTo>
                  <a:pt x="347" y="312"/>
                  <a:pt x="343" y="319"/>
                  <a:pt x="345" y="325"/>
                </a:cubicBezTo>
                <a:cubicBezTo>
                  <a:pt x="346" y="331"/>
                  <a:pt x="351" y="335"/>
                  <a:pt x="357" y="335"/>
                </a:cubicBezTo>
                <a:cubicBezTo>
                  <a:pt x="357" y="335"/>
                  <a:pt x="358" y="335"/>
                  <a:pt x="359" y="335"/>
                </a:cubicBezTo>
                <a:cubicBezTo>
                  <a:pt x="454" y="315"/>
                  <a:pt x="454" y="315"/>
                  <a:pt x="454" y="315"/>
                </a:cubicBezTo>
                <a:cubicBezTo>
                  <a:pt x="461" y="313"/>
                  <a:pt x="465" y="307"/>
                  <a:pt x="464" y="300"/>
                </a:cubicBezTo>
                <a:cubicBezTo>
                  <a:pt x="462" y="293"/>
                  <a:pt x="456" y="289"/>
                  <a:pt x="449" y="291"/>
                </a:cubicBezTo>
                <a:close/>
                <a:moveTo>
                  <a:pt x="449" y="356"/>
                </a:moveTo>
                <a:cubicBezTo>
                  <a:pt x="354" y="376"/>
                  <a:pt x="354" y="376"/>
                  <a:pt x="354" y="376"/>
                </a:cubicBezTo>
                <a:cubicBezTo>
                  <a:pt x="347" y="377"/>
                  <a:pt x="343" y="384"/>
                  <a:pt x="345" y="391"/>
                </a:cubicBezTo>
                <a:cubicBezTo>
                  <a:pt x="346" y="396"/>
                  <a:pt x="351" y="400"/>
                  <a:pt x="357" y="400"/>
                </a:cubicBezTo>
                <a:cubicBezTo>
                  <a:pt x="357" y="400"/>
                  <a:pt x="358" y="400"/>
                  <a:pt x="359" y="400"/>
                </a:cubicBezTo>
                <a:cubicBezTo>
                  <a:pt x="454" y="380"/>
                  <a:pt x="454" y="380"/>
                  <a:pt x="454" y="380"/>
                </a:cubicBezTo>
                <a:cubicBezTo>
                  <a:pt x="461" y="378"/>
                  <a:pt x="465" y="372"/>
                  <a:pt x="464" y="365"/>
                </a:cubicBezTo>
                <a:cubicBezTo>
                  <a:pt x="462" y="359"/>
                  <a:pt x="456" y="354"/>
                  <a:pt x="449" y="356"/>
                </a:cubicBezTo>
                <a:close/>
                <a:moveTo>
                  <a:pt x="449" y="421"/>
                </a:moveTo>
                <a:cubicBezTo>
                  <a:pt x="354" y="441"/>
                  <a:pt x="354" y="441"/>
                  <a:pt x="354" y="441"/>
                </a:cubicBezTo>
                <a:cubicBezTo>
                  <a:pt x="347" y="443"/>
                  <a:pt x="343" y="449"/>
                  <a:pt x="345" y="456"/>
                </a:cubicBezTo>
                <a:cubicBezTo>
                  <a:pt x="346" y="462"/>
                  <a:pt x="351" y="466"/>
                  <a:pt x="357" y="466"/>
                </a:cubicBezTo>
                <a:cubicBezTo>
                  <a:pt x="357" y="466"/>
                  <a:pt x="358" y="465"/>
                  <a:pt x="359" y="465"/>
                </a:cubicBezTo>
                <a:cubicBezTo>
                  <a:pt x="454" y="445"/>
                  <a:pt x="454" y="445"/>
                  <a:pt x="454" y="445"/>
                </a:cubicBezTo>
                <a:cubicBezTo>
                  <a:pt x="461" y="444"/>
                  <a:pt x="465" y="437"/>
                  <a:pt x="464" y="431"/>
                </a:cubicBezTo>
                <a:cubicBezTo>
                  <a:pt x="462" y="424"/>
                  <a:pt x="456" y="420"/>
                  <a:pt x="449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0326826-DCCE-13CD-90E5-7B6C27074B1D}"/>
              </a:ext>
            </a:extLst>
          </p:cNvPr>
          <p:cNvGrpSpPr/>
          <p:nvPr/>
        </p:nvGrpSpPr>
        <p:grpSpPr>
          <a:xfrm>
            <a:off x="601125" y="852410"/>
            <a:ext cx="908447" cy="908447"/>
            <a:chOff x="4760098" y="1709611"/>
            <a:chExt cx="1614690" cy="1614690"/>
          </a:xfrm>
        </p:grpSpPr>
        <p:sp>
          <p:nvSpPr>
            <p:cNvPr id="27" name="椭圆 26"/>
            <p:cNvSpPr/>
            <p:nvPr/>
          </p:nvSpPr>
          <p:spPr>
            <a:xfrm>
              <a:off x="4760098" y="1709611"/>
              <a:ext cx="1614690" cy="16146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5100308" y="2051488"/>
              <a:ext cx="934271" cy="1057851"/>
            </a:xfrm>
            <a:custGeom>
              <a:avLst/>
              <a:gdLst>
                <a:gd name="T0" fmla="*/ 41 w 706"/>
                <a:gd name="T1" fmla="*/ 680 h 800"/>
                <a:gd name="T2" fmla="*/ 39 w 706"/>
                <a:gd name="T3" fmla="*/ 273 h 800"/>
                <a:gd name="T4" fmla="*/ 243 w 706"/>
                <a:gd name="T5" fmla="*/ 109 h 800"/>
                <a:gd name="T6" fmla="*/ 237 w 706"/>
                <a:gd name="T7" fmla="*/ 90 h 800"/>
                <a:gd name="T8" fmla="*/ 545 w 706"/>
                <a:gd name="T9" fmla="*/ 40 h 800"/>
                <a:gd name="T10" fmla="*/ 600 w 706"/>
                <a:gd name="T11" fmla="*/ 95 h 800"/>
                <a:gd name="T12" fmla="*/ 640 w 706"/>
                <a:gd name="T13" fmla="*/ 231 h 800"/>
                <a:gd name="T14" fmla="*/ 611 w 706"/>
                <a:gd name="T15" fmla="*/ 28 h 800"/>
                <a:gd name="T16" fmla="*/ 600 w 706"/>
                <a:gd name="T17" fmla="*/ 17 h 800"/>
                <a:gd name="T18" fmla="*/ 586 w 706"/>
                <a:gd name="T19" fmla="*/ 10 h 800"/>
                <a:gd name="T20" fmla="*/ 570 w 706"/>
                <a:gd name="T21" fmla="*/ 3 h 800"/>
                <a:gd name="T22" fmla="*/ 554 w 706"/>
                <a:gd name="T23" fmla="*/ 0 h 800"/>
                <a:gd name="T24" fmla="*/ 127 w 706"/>
                <a:gd name="T25" fmla="*/ 0 h 800"/>
                <a:gd name="T26" fmla="*/ 122 w 706"/>
                <a:gd name="T27" fmla="*/ 1 h 800"/>
                <a:gd name="T28" fmla="*/ 115 w 706"/>
                <a:gd name="T29" fmla="*/ 4 h 800"/>
                <a:gd name="T30" fmla="*/ 109 w 706"/>
                <a:gd name="T31" fmla="*/ 14 h 800"/>
                <a:gd name="T32" fmla="*/ 0 w 706"/>
                <a:gd name="T33" fmla="*/ 288 h 800"/>
                <a:gd name="T34" fmla="*/ 28 w 706"/>
                <a:gd name="T35" fmla="*/ 732 h 800"/>
                <a:gd name="T36" fmla="*/ 199 w 706"/>
                <a:gd name="T37" fmla="*/ 760 h 800"/>
                <a:gd name="T38" fmla="*/ 94 w 706"/>
                <a:gd name="T39" fmla="*/ 720 h 800"/>
                <a:gd name="T40" fmla="*/ 47 w 706"/>
                <a:gd name="T41" fmla="*/ 693 h 800"/>
                <a:gd name="T42" fmla="*/ 480 w 706"/>
                <a:gd name="T43" fmla="*/ 320 h 800"/>
                <a:gd name="T44" fmla="*/ 146 w 706"/>
                <a:gd name="T45" fmla="*/ 360 h 800"/>
                <a:gd name="T46" fmla="*/ 400 w 706"/>
                <a:gd name="T47" fmla="*/ 413 h 800"/>
                <a:gd name="T48" fmla="*/ 146 w 706"/>
                <a:gd name="T49" fmla="*/ 453 h 800"/>
                <a:gd name="T50" fmla="*/ 400 w 706"/>
                <a:gd name="T51" fmla="*/ 413 h 800"/>
                <a:gd name="T52" fmla="*/ 306 w 706"/>
                <a:gd name="T53" fmla="*/ 547 h 800"/>
                <a:gd name="T54" fmla="*/ 146 w 706"/>
                <a:gd name="T55" fmla="*/ 507 h 800"/>
                <a:gd name="T56" fmla="*/ 146 w 706"/>
                <a:gd name="T57" fmla="*/ 227 h 800"/>
                <a:gd name="T58" fmla="*/ 533 w 706"/>
                <a:gd name="T59" fmla="*/ 267 h 800"/>
                <a:gd name="T60" fmla="*/ 146 w 706"/>
                <a:gd name="T61" fmla="*/ 227 h 800"/>
                <a:gd name="T62" fmla="*/ 339 w 706"/>
                <a:gd name="T63" fmla="*/ 591 h 800"/>
                <a:gd name="T64" fmla="*/ 603 w 706"/>
                <a:gd name="T65" fmla="*/ 337 h 800"/>
                <a:gd name="T66" fmla="*/ 638 w 706"/>
                <a:gd name="T67" fmla="*/ 337 h 800"/>
                <a:gd name="T68" fmla="*/ 693 w 706"/>
                <a:gd name="T69" fmla="*/ 385 h 800"/>
                <a:gd name="T70" fmla="*/ 693 w 706"/>
                <a:gd name="T71" fmla="*/ 450 h 800"/>
                <a:gd name="T72" fmla="*/ 339 w 706"/>
                <a:gd name="T73" fmla="*/ 591 h 800"/>
                <a:gd name="T74" fmla="*/ 270 w 706"/>
                <a:gd name="T75" fmla="*/ 658 h 800"/>
                <a:gd name="T76" fmla="*/ 226 w 706"/>
                <a:gd name="T77" fmla="*/ 800 h 800"/>
                <a:gd name="T78" fmla="*/ 414 w 706"/>
                <a:gd name="T79" fmla="*/ 723 h 800"/>
                <a:gd name="T80" fmla="*/ 594 w 706"/>
                <a:gd name="T81" fmla="*/ 703 h 800"/>
                <a:gd name="T82" fmla="*/ 460 w 706"/>
                <a:gd name="T83" fmla="*/ 719 h 800"/>
                <a:gd name="T84" fmla="*/ 553 w 706"/>
                <a:gd name="T85" fmla="*/ 760 h 800"/>
                <a:gd name="T86" fmla="*/ 653 w 706"/>
                <a:gd name="T87" fmla="*/ 663 h 800"/>
                <a:gd name="T88" fmla="*/ 611 w 706"/>
                <a:gd name="T89" fmla="*/ 587 h 800"/>
                <a:gd name="T90" fmla="*/ 594 w 706"/>
                <a:gd name="T91" fmla="*/ 703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6" h="800">
                  <a:moveTo>
                    <a:pt x="47" y="693"/>
                  </a:moveTo>
                  <a:cubicBezTo>
                    <a:pt x="44" y="689"/>
                    <a:pt x="43" y="684"/>
                    <a:pt x="41" y="680"/>
                  </a:cubicBezTo>
                  <a:cubicBezTo>
                    <a:pt x="40" y="675"/>
                    <a:pt x="39" y="670"/>
                    <a:pt x="39" y="665"/>
                  </a:cubicBezTo>
                  <a:cubicBezTo>
                    <a:pt x="39" y="273"/>
                    <a:pt x="39" y="273"/>
                    <a:pt x="39" y="273"/>
                  </a:cubicBezTo>
                  <a:cubicBezTo>
                    <a:pt x="238" y="119"/>
                    <a:pt x="238" y="119"/>
                    <a:pt x="238" y="119"/>
                  </a:cubicBezTo>
                  <a:cubicBezTo>
                    <a:pt x="241" y="115"/>
                    <a:pt x="243" y="112"/>
                    <a:pt x="243" y="109"/>
                  </a:cubicBezTo>
                  <a:cubicBezTo>
                    <a:pt x="244" y="105"/>
                    <a:pt x="244" y="102"/>
                    <a:pt x="242" y="98"/>
                  </a:cubicBezTo>
                  <a:cubicBezTo>
                    <a:pt x="241" y="95"/>
                    <a:pt x="239" y="92"/>
                    <a:pt x="237" y="9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545" y="40"/>
                    <a:pt x="545" y="40"/>
                    <a:pt x="545" y="40"/>
                  </a:cubicBezTo>
                  <a:cubicBezTo>
                    <a:pt x="560" y="40"/>
                    <a:pt x="573" y="45"/>
                    <a:pt x="584" y="56"/>
                  </a:cubicBezTo>
                  <a:cubicBezTo>
                    <a:pt x="595" y="67"/>
                    <a:pt x="600" y="80"/>
                    <a:pt x="600" y="95"/>
                  </a:cubicBezTo>
                  <a:cubicBezTo>
                    <a:pt x="600" y="270"/>
                    <a:pt x="600" y="270"/>
                    <a:pt x="600" y="270"/>
                  </a:cubicBezTo>
                  <a:cubicBezTo>
                    <a:pt x="640" y="231"/>
                    <a:pt x="640" y="231"/>
                    <a:pt x="640" y="231"/>
                  </a:cubicBezTo>
                  <a:cubicBezTo>
                    <a:pt x="640" y="95"/>
                    <a:pt x="640" y="95"/>
                    <a:pt x="640" y="95"/>
                  </a:cubicBezTo>
                  <a:cubicBezTo>
                    <a:pt x="640" y="69"/>
                    <a:pt x="630" y="47"/>
                    <a:pt x="611" y="28"/>
                  </a:cubicBezTo>
                  <a:cubicBezTo>
                    <a:pt x="609" y="26"/>
                    <a:pt x="607" y="24"/>
                    <a:pt x="606" y="22"/>
                  </a:cubicBezTo>
                  <a:cubicBezTo>
                    <a:pt x="604" y="21"/>
                    <a:pt x="602" y="19"/>
                    <a:pt x="600" y="17"/>
                  </a:cubicBezTo>
                  <a:cubicBezTo>
                    <a:pt x="592" y="13"/>
                    <a:pt x="592" y="13"/>
                    <a:pt x="592" y="13"/>
                  </a:cubicBezTo>
                  <a:cubicBezTo>
                    <a:pt x="590" y="11"/>
                    <a:pt x="588" y="10"/>
                    <a:pt x="586" y="10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6" y="5"/>
                    <a:pt x="573" y="4"/>
                    <a:pt x="570" y="3"/>
                  </a:cubicBezTo>
                  <a:cubicBezTo>
                    <a:pt x="567" y="2"/>
                    <a:pt x="565" y="2"/>
                    <a:pt x="562" y="1"/>
                  </a:cubicBezTo>
                  <a:cubicBezTo>
                    <a:pt x="559" y="1"/>
                    <a:pt x="557" y="1"/>
                    <a:pt x="554" y="0"/>
                  </a:cubicBezTo>
                  <a:cubicBezTo>
                    <a:pt x="551" y="0"/>
                    <a:pt x="548" y="0"/>
                    <a:pt x="54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2"/>
                    <a:pt x="118" y="2"/>
                    <a:pt x="118" y="2"/>
                  </a:cubicBezTo>
                  <a:cubicBezTo>
                    <a:pt x="117" y="3"/>
                    <a:pt x="116" y="3"/>
                    <a:pt x="115" y="4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12"/>
                    <a:pt x="109" y="13"/>
                    <a:pt x="109" y="14"/>
                  </a:cubicBezTo>
                  <a:cubicBezTo>
                    <a:pt x="2" y="280"/>
                    <a:pt x="2" y="280"/>
                    <a:pt x="2" y="280"/>
                  </a:cubicBezTo>
                  <a:cubicBezTo>
                    <a:pt x="0" y="283"/>
                    <a:pt x="0" y="285"/>
                    <a:pt x="0" y="288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0" y="691"/>
                    <a:pt x="9" y="713"/>
                    <a:pt x="28" y="732"/>
                  </a:cubicBezTo>
                  <a:cubicBezTo>
                    <a:pt x="46" y="751"/>
                    <a:pt x="68" y="760"/>
                    <a:pt x="94" y="760"/>
                  </a:cubicBezTo>
                  <a:cubicBezTo>
                    <a:pt x="199" y="760"/>
                    <a:pt x="199" y="760"/>
                    <a:pt x="199" y="760"/>
                  </a:cubicBezTo>
                  <a:cubicBezTo>
                    <a:pt x="214" y="720"/>
                    <a:pt x="214" y="720"/>
                    <a:pt x="214" y="720"/>
                  </a:cubicBezTo>
                  <a:cubicBezTo>
                    <a:pt x="94" y="720"/>
                    <a:pt x="94" y="720"/>
                    <a:pt x="94" y="720"/>
                  </a:cubicBezTo>
                  <a:cubicBezTo>
                    <a:pt x="79" y="720"/>
                    <a:pt x="66" y="715"/>
                    <a:pt x="56" y="704"/>
                  </a:cubicBezTo>
                  <a:cubicBezTo>
                    <a:pt x="52" y="700"/>
                    <a:pt x="50" y="696"/>
                    <a:pt x="47" y="693"/>
                  </a:cubicBezTo>
                  <a:close/>
                  <a:moveTo>
                    <a:pt x="146" y="320"/>
                  </a:moveTo>
                  <a:cubicBezTo>
                    <a:pt x="480" y="320"/>
                    <a:pt x="480" y="320"/>
                    <a:pt x="480" y="320"/>
                  </a:cubicBezTo>
                  <a:cubicBezTo>
                    <a:pt x="480" y="360"/>
                    <a:pt x="480" y="360"/>
                    <a:pt x="480" y="360"/>
                  </a:cubicBezTo>
                  <a:cubicBezTo>
                    <a:pt x="146" y="360"/>
                    <a:pt x="146" y="360"/>
                    <a:pt x="146" y="360"/>
                  </a:cubicBezTo>
                  <a:cubicBezTo>
                    <a:pt x="146" y="320"/>
                    <a:pt x="146" y="320"/>
                    <a:pt x="146" y="320"/>
                  </a:cubicBezTo>
                  <a:close/>
                  <a:moveTo>
                    <a:pt x="400" y="413"/>
                  </a:moveTo>
                  <a:cubicBezTo>
                    <a:pt x="400" y="453"/>
                    <a:pt x="400" y="453"/>
                    <a:pt x="400" y="453"/>
                  </a:cubicBezTo>
                  <a:cubicBezTo>
                    <a:pt x="146" y="453"/>
                    <a:pt x="146" y="453"/>
                    <a:pt x="146" y="453"/>
                  </a:cubicBezTo>
                  <a:cubicBezTo>
                    <a:pt x="146" y="413"/>
                    <a:pt x="146" y="413"/>
                    <a:pt x="146" y="413"/>
                  </a:cubicBezTo>
                  <a:lnTo>
                    <a:pt x="400" y="413"/>
                  </a:lnTo>
                  <a:close/>
                  <a:moveTo>
                    <a:pt x="306" y="507"/>
                  </a:moveTo>
                  <a:cubicBezTo>
                    <a:pt x="306" y="547"/>
                    <a:pt x="306" y="547"/>
                    <a:pt x="306" y="547"/>
                  </a:cubicBezTo>
                  <a:cubicBezTo>
                    <a:pt x="146" y="547"/>
                    <a:pt x="146" y="547"/>
                    <a:pt x="146" y="547"/>
                  </a:cubicBezTo>
                  <a:cubicBezTo>
                    <a:pt x="146" y="507"/>
                    <a:pt x="146" y="507"/>
                    <a:pt x="146" y="507"/>
                  </a:cubicBezTo>
                  <a:lnTo>
                    <a:pt x="306" y="507"/>
                  </a:lnTo>
                  <a:close/>
                  <a:moveTo>
                    <a:pt x="146" y="227"/>
                  </a:moveTo>
                  <a:cubicBezTo>
                    <a:pt x="533" y="227"/>
                    <a:pt x="533" y="227"/>
                    <a:pt x="533" y="227"/>
                  </a:cubicBezTo>
                  <a:cubicBezTo>
                    <a:pt x="533" y="267"/>
                    <a:pt x="533" y="267"/>
                    <a:pt x="533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6" y="227"/>
                    <a:pt x="146" y="227"/>
                    <a:pt x="146" y="227"/>
                  </a:cubicBezTo>
                  <a:cubicBezTo>
                    <a:pt x="146" y="227"/>
                    <a:pt x="146" y="227"/>
                    <a:pt x="146" y="227"/>
                  </a:cubicBezTo>
                  <a:close/>
                  <a:moveTo>
                    <a:pt x="339" y="591"/>
                  </a:moveTo>
                  <a:cubicBezTo>
                    <a:pt x="588" y="347"/>
                    <a:pt x="588" y="347"/>
                    <a:pt x="588" y="347"/>
                  </a:cubicBezTo>
                  <a:cubicBezTo>
                    <a:pt x="592" y="342"/>
                    <a:pt x="597" y="339"/>
                    <a:pt x="603" y="337"/>
                  </a:cubicBezTo>
                  <a:cubicBezTo>
                    <a:pt x="609" y="334"/>
                    <a:pt x="615" y="333"/>
                    <a:pt x="621" y="333"/>
                  </a:cubicBezTo>
                  <a:cubicBezTo>
                    <a:pt x="627" y="333"/>
                    <a:pt x="632" y="335"/>
                    <a:pt x="638" y="337"/>
                  </a:cubicBezTo>
                  <a:cubicBezTo>
                    <a:pt x="644" y="339"/>
                    <a:pt x="649" y="343"/>
                    <a:pt x="653" y="347"/>
                  </a:cubicBezTo>
                  <a:cubicBezTo>
                    <a:pt x="693" y="385"/>
                    <a:pt x="693" y="385"/>
                    <a:pt x="693" y="385"/>
                  </a:cubicBezTo>
                  <a:cubicBezTo>
                    <a:pt x="702" y="394"/>
                    <a:pt x="706" y="405"/>
                    <a:pt x="706" y="418"/>
                  </a:cubicBezTo>
                  <a:cubicBezTo>
                    <a:pt x="706" y="430"/>
                    <a:pt x="702" y="441"/>
                    <a:pt x="693" y="450"/>
                  </a:cubicBezTo>
                  <a:cubicBezTo>
                    <a:pt x="443" y="695"/>
                    <a:pt x="443" y="695"/>
                    <a:pt x="443" y="695"/>
                  </a:cubicBezTo>
                  <a:lnTo>
                    <a:pt x="339" y="591"/>
                  </a:lnTo>
                  <a:close/>
                  <a:moveTo>
                    <a:pt x="310" y="619"/>
                  </a:moveTo>
                  <a:cubicBezTo>
                    <a:pt x="270" y="658"/>
                    <a:pt x="270" y="658"/>
                    <a:pt x="270" y="658"/>
                  </a:cubicBezTo>
                  <a:cubicBezTo>
                    <a:pt x="232" y="782"/>
                    <a:pt x="232" y="782"/>
                    <a:pt x="232" y="782"/>
                  </a:cubicBezTo>
                  <a:cubicBezTo>
                    <a:pt x="226" y="800"/>
                    <a:pt x="226" y="800"/>
                    <a:pt x="226" y="800"/>
                  </a:cubicBezTo>
                  <a:cubicBezTo>
                    <a:pt x="377" y="760"/>
                    <a:pt x="377" y="760"/>
                    <a:pt x="377" y="760"/>
                  </a:cubicBezTo>
                  <a:cubicBezTo>
                    <a:pt x="414" y="723"/>
                    <a:pt x="414" y="723"/>
                    <a:pt x="414" y="723"/>
                  </a:cubicBezTo>
                  <a:lnTo>
                    <a:pt x="310" y="619"/>
                  </a:lnTo>
                  <a:close/>
                  <a:moveTo>
                    <a:pt x="594" y="703"/>
                  </a:moveTo>
                  <a:cubicBezTo>
                    <a:pt x="583" y="714"/>
                    <a:pt x="569" y="719"/>
                    <a:pt x="553" y="719"/>
                  </a:cubicBezTo>
                  <a:cubicBezTo>
                    <a:pt x="460" y="719"/>
                    <a:pt x="460" y="719"/>
                    <a:pt x="460" y="719"/>
                  </a:cubicBezTo>
                  <a:cubicBezTo>
                    <a:pt x="440" y="760"/>
                    <a:pt x="440" y="760"/>
                    <a:pt x="440" y="760"/>
                  </a:cubicBezTo>
                  <a:cubicBezTo>
                    <a:pt x="553" y="760"/>
                    <a:pt x="553" y="760"/>
                    <a:pt x="553" y="760"/>
                  </a:cubicBezTo>
                  <a:cubicBezTo>
                    <a:pt x="580" y="760"/>
                    <a:pt x="604" y="750"/>
                    <a:pt x="624" y="731"/>
                  </a:cubicBezTo>
                  <a:cubicBezTo>
                    <a:pt x="643" y="712"/>
                    <a:pt x="653" y="689"/>
                    <a:pt x="653" y="663"/>
                  </a:cubicBezTo>
                  <a:cubicBezTo>
                    <a:pt x="653" y="547"/>
                    <a:pt x="653" y="547"/>
                    <a:pt x="653" y="547"/>
                  </a:cubicBezTo>
                  <a:cubicBezTo>
                    <a:pt x="611" y="587"/>
                    <a:pt x="611" y="587"/>
                    <a:pt x="611" y="587"/>
                  </a:cubicBezTo>
                  <a:cubicBezTo>
                    <a:pt x="611" y="663"/>
                    <a:pt x="611" y="663"/>
                    <a:pt x="611" y="663"/>
                  </a:cubicBezTo>
                  <a:cubicBezTo>
                    <a:pt x="611" y="678"/>
                    <a:pt x="605" y="692"/>
                    <a:pt x="594" y="7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E5781C2-601B-323D-4994-D9EC19701073}"/>
              </a:ext>
            </a:extLst>
          </p:cNvPr>
          <p:cNvSpPr/>
          <p:nvPr/>
        </p:nvSpPr>
        <p:spPr>
          <a:xfrm>
            <a:off x="1724418" y="1044755"/>
            <a:ext cx="681845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目标：探索人类购买行为的可预测性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65F90-90C3-9A40-2C42-1BC7C4510EE4}"/>
              </a:ext>
            </a:extLst>
          </p:cNvPr>
          <p:cNvSpPr/>
          <p:nvPr/>
        </p:nvSpPr>
        <p:spPr>
          <a:xfrm>
            <a:off x="601125" y="1849328"/>
            <a:ext cx="681845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数据集：用户在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6-11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个月内按时间顺序购买的序列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66F131-478E-66AA-0137-D85E4274B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18" y="2353087"/>
            <a:ext cx="4825837" cy="2133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DFC212-696E-5209-40C3-D7F424B7B561}"/>
                  </a:ext>
                </a:extLst>
              </p:cNvPr>
              <p:cNvSpPr/>
              <p:nvPr/>
            </p:nvSpPr>
            <p:spPr bwMode="auto">
              <a:xfrm>
                <a:off x="1623518" y="4558615"/>
                <a:ext cx="3381482" cy="321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表示用户访问的商店数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DFC212-696E-5209-40C3-D7F424B7B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3518" y="4558615"/>
                <a:ext cx="3381482" cy="321306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69855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0B1BE7-4E44-FBC4-ED47-16E839CE88A0}"/>
              </a:ext>
            </a:extLst>
          </p:cNvPr>
          <p:cNvSpPr/>
          <p:nvPr/>
        </p:nvSpPr>
        <p:spPr bwMode="auto">
          <a:xfrm>
            <a:off x="824390" y="673843"/>
            <a:ext cx="103146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969CB0-B502-CAA8-11A6-A194A5909463}"/>
              </a:ext>
            </a:extLst>
          </p:cNvPr>
          <p:cNvSpPr/>
          <p:nvPr/>
        </p:nvSpPr>
        <p:spPr bwMode="auto">
          <a:xfrm>
            <a:off x="824391" y="1125811"/>
            <a:ext cx="1480272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3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时序不相关熵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DC9390-CA58-A0FF-8FC9-BAD0244F2091}"/>
              </a:ext>
            </a:extLst>
          </p:cNvPr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E8AA66-0843-211F-2679-A811A670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90"/>
          <a:stretch/>
        </p:blipFill>
        <p:spPr>
          <a:xfrm>
            <a:off x="2304662" y="1195753"/>
            <a:ext cx="1905098" cy="2207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A15AFCF-7A68-0A8B-4488-6790716FA303}"/>
              </a:ext>
            </a:extLst>
          </p:cNvPr>
          <p:cNvSpPr/>
          <p:nvPr/>
        </p:nvSpPr>
        <p:spPr bwMode="auto">
          <a:xfrm>
            <a:off x="824390" y="1655142"/>
            <a:ext cx="6068778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3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时序相关熵   </a:t>
            </a:r>
            <a:r>
              <a:rPr lang="zh-CN" altLang="en-US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通过</a:t>
            </a:r>
            <a:r>
              <a:rPr lang="en-US" altLang="zh-CN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Kolmogorov</a:t>
            </a:r>
            <a:r>
              <a:rPr lang="zh-CN" altLang="en-US" sz="1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复杂度获得，蕴含了时序信息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2CB2E6-4590-E378-4893-D0FA08EA9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7" y="2184473"/>
            <a:ext cx="4978107" cy="2509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CC7065-5E9D-1F12-C1F0-FFE65783588C}"/>
                  </a:ext>
                </a:extLst>
              </p:cNvPr>
              <p:cNvSpPr/>
              <p:nvPr/>
            </p:nvSpPr>
            <p:spPr bwMode="auto">
              <a:xfrm>
                <a:off x="6731172" y="380279"/>
                <a:ext cx="1503840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kern="1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人类</m:t>
                      </m:r>
                      <m:r>
                        <a:rPr lang="zh-CN" altLang="en-US" sz="12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运动</m:t>
                      </m:r>
                    </m:oMath>
                  </m:oMathPara>
                </a14:m>
                <a:endPara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CC7065-5E9D-1F12-C1F0-FFE657835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1172" y="380279"/>
                <a:ext cx="1503840" cy="34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14EB3349-EDEF-36AD-97EF-6E2040FA2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05" y="739857"/>
            <a:ext cx="2349621" cy="19432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143A6E0-4E29-6ABD-FDC0-EAF60D30F4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65872" b="31254"/>
          <a:stretch/>
        </p:blipFill>
        <p:spPr>
          <a:xfrm>
            <a:off x="6351405" y="2583690"/>
            <a:ext cx="883880" cy="1101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21D3BD-EAE1-A7FD-00C3-DFCC7366ED8B}"/>
                  </a:ext>
                </a:extLst>
              </p:cNvPr>
              <p:cNvSpPr/>
              <p:nvPr/>
            </p:nvSpPr>
            <p:spPr bwMode="auto">
              <a:xfrm>
                <a:off x="6005711" y="3294973"/>
                <a:ext cx="2954762" cy="577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人类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运动</m:t>
                    </m:r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更加固定化，不易改变</a:t>
                </a:r>
                <a:endPara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000"/>
                  </a:lnSpc>
                  <a:defRPr/>
                </a:pP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购买行为：可活动的空间更大</a:t>
                </a: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21D3BD-EAE1-A7FD-00C3-DFCC7366E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5711" y="3294973"/>
                <a:ext cx="2954762" cy="577787"/>
              </a:xfrm>
              <a:prstGeom prst="rect">
                <a:avLst/>
              </a:prstGeom>
              <a:blipFill>
                <a:blip r:embed="rId8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15384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3119</TotalTime>
  <Words>606</Words>
  <Application>Microsoft Office PowerPoint</Application>
  <PresentationFormat>全屏显示(16:9)</PresentationFormat>
  <Paragraphs>85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Calibri Light</vt:lpstr>
      <vt:lpstr>Arial</vt:lpstr>
      <vt:lpstr>Cambria Math</vt:lpstr>
      <vt:lpstr>等线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汪 思敏</cp:lastModifiedBy>
  <cp:revision>229</cp:revision>
  <dcterms:created xsi:type="dcterms:W3CDTF">2017-05-01T12:27:00Z</dcterms:created>
  <dcterms:modified xsi:type="dcterms:W3CDTF">2023-04-19T08:19:25Z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