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8" r:id="rId3"/>
    <p:sldId id="270" r:id="rId4"/>
    <p:sldId id="314" r:id="rId5"/>
    <p:sldId id="315" r:id="rId6"/>
    <p:sldId id="311" r:id="rId7"/>
    <p:sldId id="312" r:id="rId8"/>
    <p:sldId id="321" r:id="rId9"/>
    <p:sldId id="320" r:id="rId10"/>
    <p:sldId id="323" r:id="rId11"/>
    <p:sldId id="325" r:id="rId12"/>
    <p:sldId id="318" r:id="rId13"/>
    <p:sldId id="322" r:id="rId14"/>
    <p:sldId id="319" r:id="rId15"/>
    <p:sldId id="324" r:id="rId16"/>
    <p:sldId id="327" r:id="rId17"/>
    <p:sldId id="261" r:id="rId18"/>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73" userDrawn="1">
          <p15:clr>
            <a:srgbClr val="A4A3A4"/>
          </p15:clr>
        </p15:guide>
        <p15:guide id="2" pos="325" userDrawn="1">
          <p15:clr>
            <a:srgbClr val="A4A3A4"/>
          </p15:clr>
        </p15:guide>
        <p15:guide id="3" pos="7355">
          <p15:clr>
            <a:srgbClr val="A4A3A4"/>
          </p15:clr>
        </p15:guide>
        <p15:guide id="4" orient="horz" pos="368" userDrawn="1">
          <p15:clr>
            <a:srgbClr val="A4A3A4"/>
          </p15:clr>
        </p15:guide>
        <p15:guide id="5" orient="horz" pos="3978">
          <p15:clr>
            <a:srgbClr val="A4A3A4"/>
          </p15:clr>
        </p15:guide>
        <p15:guide id="6" pos="3840">
          <p15:clr>
            <a:srgbClr val="A4A3A4"/>
          </p15:clr>
        </p15:guide>
        <p15:guide id="7" orient="horz" pos="618" userDrawn="1">
          <p15:clr>
            <a:srgbClr val="A4A3A4"/>
          </p15:clr>
        </p15:guide>
        <p15:guide id="8" orient="horz" pos="379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106" autoAdjust="0"/>
  </p:normalViewPr>
  <p:slideViewPr>
    <p:cSldViewPr snapToGrid="0" showGuides="1">
      <p:cViewPr varScale="1">
        <p:scale>
          <a:sx n="100" d="100"/>
          <a:sy n="100" d="100"/>
        </p:scale>
        <p:origin x="990" y="72"/>
      </p:cViewPr>
      <p:guideLst>
        <p:guide orient="horz" pos="2273"/>
        <p:guide pos="325"/>
        <p:guide pos="7355"/>
        <p:guide orient="horz" pos="368"/>
        <p:guide orient="horz" pos="3978"/>
        <p:guide pos="3840"/>
        <p:guide orient="horz" pos="618"/>
        <p:guide orient="horz" pos="3793"/>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1743F9-9B08-422F-9ECE-BE7148BC7DDC}" type="datetimeFigureOut">
              <a:rPr lang="zh-CN" altLang="en-US" smtClean="0"/>
              <a:t>2024/1/1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C0232-94FA-4EBE-BB9B-79FBE486032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10</a:t>
            </a:fld>
            <a:endParaRPr lang="zh-CN" altLang="en-US"/>
          </a:p>
        </p:txBody>
      </p:sp>
    </p:spTree>
    <p:extLst>
      <p:ext uri="{BB962C8B-B14F-4D97-AF65-F5344CB8AC3E}">
        <p14:creationId xmlns:p14="http://schemas.microsoft.com/office/powerpoint/2010/main" val="1082304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11</a:t>
            </a:fld>
            <a:endParaRPr lang="zh-CN" altLang="en-US"/>
          </a:p>
        </p:txBody>
      </p:sp>
    </p:spTree>
    <p:extLst>
      <p:ext uri="{BB962C8B-B14F-4D97-AF65-F5344CB8AC3E}">
        <p14:creationId xmlns:p14="http://schemas.microsoft.com/office/powerpoint/2010/main" val="2561236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12</a:t>
            </a:fld>
            <a:endParaRPr lang="zh-CN" altLang="en-US"/>
          </a:p>
        </p:txBody>
      </p:sp>
    </p:spTree>
    <p:extLst>
      <p:ext uri="{BB962C8B-B14F-4D97-AF65-F5344CB8AC3E}">
        <p14:creationId xmlns:p14="http://schemas.microsoft.com/office/powerpoint/2010/main" val="1121531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13</a:t>
            </a:fld>
            <a:endParaRPr lang="zh-CN" altLang="en-US"/>
          </a:p>
        </p:txBody>
      </p:sp>
    </p:spTree>
    <p:extLst>
      <p:ext uri="{BB962C8B-B14F-4D97-AF65-F5344CB8AC3E}">
        <p14:creationId xmlns:p14="http://schemas.microsoft.com/office/powerpoint/2010/main" val="3181712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14</a:t>
            </a:fld>
            <a:endParaRPr lang="zh-CN" altLang="en-US"/>
          </a:p>
        </p:txBody>
      </p:sp>
    </p:spTree>
    <p:extLst>
      <p:ext uri="{BB962C8B-B14F-4D97-AF65-F5344CB8AC3E}">
        <p14:creationId xmlns:p14="http://schemas.microsoft.com/office/powerpoint/2010/main" val="40647709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15</a:t>
            </a:fld>
            <a:endParaRPr lang="zh-CN" altLang="en-US"/>
          </a:p>
        </p:txBody>
      </p:sp>
    </p:spTree>
    <p:extLst>
      <p:ext uri="{BB962C8B-B14F-4D97-AF65-F5344CB8AC3E}">
        <p14:creationId xmlns:p14="http://schemas.microsoft.com/office/powerpoint/2010/main" val="27818381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16</a:t>
            </a:fld>
            <a:endParaRPr lang="zh-CN" altLang="en-US"/>
          </a:p>
        </p:txBody>
      </p:sp>
    </p:spTree>
    <p:extLst>
      <p:ext uri="{BB962C8B-B14F-4D97-AF65-F5344CB8AC3E}">
        <p14:creationId xmlns:p14="http://schemas.microsoft.com/office/powerpoint/2010/main" val="704867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800" b="0" i="0" dirty="0">
                <a:solidFill>
                  <a:srgbClr val="000000"/>
                </a:solidFill>
                <a:effectLst/>
                <a:latin typeface="-apple-system"/>
              </a:rPr>
              <a:t>复杂网络是由许多相互连接的节点（或称为顶点）和连接这些节点的边组成的网络。</a:t>
            </a:r>
            <a:r>
              <a:rPr lang="zh-CN" altLang="zh-CN" sz="1800" kern="100" dirty="0">
                <a:effectLst/>
                <a:ea typeface="楷体" panose="02010609060101010101" pitchFamily="49" charset="-122"/>
                <a:cs typeface="Times New Roman" panose="02020603050405020304" pitchFamily="18" charset="0"/>
              </a:rPr>
              <a:t>节点可以代表各种实体，如人、物体、网站或者分子等，而边则表示节点之间的关系或连接。</a:t>
            </a:r>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4</a:t>
            </a:fld>
            <a:endParaRPr lang="zh-CN" altLang="en-US"/>
          </a:p>
        </p:txBody>
      </p:sp>
    </p:spTree>
    <p:extLst>
      <p:ext uri="{BB962C8B-B14F-4D97-AF65-F5344CB8AC3E}">
        <p14:creationId xmlns:p14="http://schemas.microsoft.com/office/powerpoint/2010/main" val="3699356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20000"/>
              </a:lnSpc>
            </a:pPr>
            <a:r>
              <a:rPr lang="zh-CN" altLang="en-US" dirty="0">
                <a:solidFill>
                  <a:schemeClr val="tx1">
                    <a:lumMod val="75000"/>
                    <a:lumOff val="25000"/>
                  </a:schemeClr>
                </a:solidFill>
                <a:latin typeface="+mn-ea"/>
                <a:sym typeface="Arial" panose="020B0604020202020204" pitchFamily="34" charset="0"/>
              </a:rPr>
              <a:t>未来的边缘作战环境下，任务难度与复杂度的提升，单无人机所搭载传感器工作精度限制，其已不能满足作战任务的需求。</a:t>
            </a:r>
            <a:endParaRPr lang="en-US" altLang="zh-CN" dirty="0">
              <a:solidFill>
                <a:schemeClr val="tx1">
                  <a:lumMod val="75000"/>
                  <a:lumOff val="25000"/>
                </a:schemeClr>
              </a:solidFill>
              <a:latin typeface="+mn-ea"/>
              <a:sym typeface="Arial" panose="020B0604020202020204" pitchFamily="34" charset="0"/>
            </a:endParaRPr>
          </a:p>
          <a:p>
            <a:pPr>
              <a:lnSpc>
                <a:spcPct val="120000"/>
              </a:lnSpc>
            </a:pPr>
            <a:endParaRPr lang="en-US" altLang="zh-CN" dirty="0">
              <a:solidFill>
                <a:schemeClr val="tx1">
                  <a:lumMod val="75000"/>
                  <a:lumOff val="25000"/>
                </a:schemeClr>
              </a:solidFill>
              <a:latin typeface="+mn-ea"/>
              <a:sym typeface="Arial" panose="020B0604020202020204" pitchFamily="34" charset="0"/>
            </a:endParaRPr>
          </a:p>
          <a:p>
            <a:pPr marL="0" marR="0" lvl="0" indent="0" algn="l" defTabSz="914400" rtl="0" eaLnBrk="1" fontAlgn="auto" latinLnBrk="0" hangingPunct="1">
              <a:lnSpc>
                <a:spcPct val="120000"/>
              </a:lnSpc>
              <a:spcBef>
                <a:spcPts val="0"/>
              </a:spcBef>
              <a:spcAft>
                <a:spcPts val="0"/>
              </a:spcAft>
              <a:buClrTx/>
              <a:buSzTx/>
              <a:buFontTx/>
              <a:buNone/>
              <a:tabLst/>
              <a:defRPr/>
            </a:pPr>
            <a:r>
              <a:rPr lang="zh-CN" altLang="en-US" dirty="0"/>
              <a:t>信息化、边缘化作战场景中，</a:t>
            </a:r>
            <a:r>
              <a:rPr lang="zh-CN" altLang="zh-CN" dirty="0"/>
              <a:t>人工智能的发展给多智能体领域的研究提供了新的思路，其中深度强化学习算法可通过规划层直接输出控制指令</a:t>
            </a:r>
            <a:endParaRPr lang="zh-CN" altLang="en-US" dirty="0">
              <a:solidFill>
                <a:schemeClr val="tx1">
                  <a:lumMod val="75000"/>
                  <a:lumOff val="25000"/>
                </a:schemeClr>
              </a:solidFill>
            </a:endParaRPr>
          </a:p>
          <a:p>
            <a:pPr>
              <a:lnSpc>
                <a:spcPct val="120000"/>
              </a:lnSpc>
            </a:pPr>
            <a:endParaRPr lang="en-US" altLang="zh-CN" dirty="0">
              <a:solidFill>
                <a:schemeClr val="tx1">
                  <a:lumMod val="75000"/>
                  <a:lumOff val="25000"/>
                </a:schemeClr>
              </a:solidFill>
              <a:latin typeface="+mn-ea"/>
              <a:sym typeface="Arial" panose="020B0604020202020204" pitchFamily="34" charset="0"/>
            </a:endParaRPr>
          </a:p>
          <a:p>
            <a:pPr>
              <a:lnSpc>
                <a:spcPct val="120000"/>
              </a:lnSpc>
            </a:pPr>
            <a:endParaRPr lang="zh-CN" altLang="en-US" dirty="0">
              <a:solidFill>
                <a:schemeClr val="tx1">
                  <a:lumMod val="75000"/>
                  <a:lumOff val="25000"/>
                </a:schemeClr>
              </a:solidFill>
            </a:endParaRPr>
          </a:p>
        </p:txBody>
      </p:sp>
      <p:sp>
        <p:nvSpPr>
          <p:cNvPr id="4" name="灯片编号占位符 3"/>
          <p:cNvSpPr>
            <a:spLocks noGrp="1"/>
          </p:cNvSpPr>
          <p:nvPr>
            <p:ph type="sldNum" sz="quarter" idx="10"/>
          </p:nvPr>
        </p:nvSpPr>
        <p:spPr/>
        <p:txBody>
          <a:bodyPr/>
          <a:lstStyle/>
          <a:p>
            <a:fld id="{D34C0232-94FA-4EBE-BB9B-79FBE486032D}" type="slidenum">
              <a:rPr lang="zh-CN" altLang="en-US" smtClean="0"/>
              <a:t>5</a:t>
            </a:fld>
            <a:endParaRPr lang="zh-CN" altLang="en-US"/>
          </a:p>
        </p:txBody>
      </p:sp>
    </p:spTree>
    <p:extLst>
      <p:ext uri="{BB962C8B-B14F-4D97-AF65-F5344CB8AC3E}">
        <p14:creationId xmlns:p14="http://schemas.microsoft.com/office/powerpoint/2010/main" val="3682991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6</a:t>
            </a:fld>
            <a:endParaRPr lang="zh-CN" altLang="en-US"/>
          </a:p>
        </p:txBody>
      </p:sp>
    </p:spTree>
    <p:extLst>
      <p:ext uri="{BB962C8B-B14F-4D97-AF65-F5344CB8AC3E}">
        <p14:creationId xmlns:p14="http://schemas.microsoft.com/office/powerpoint/2010/main" val="1553157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7</a:t>
            </a:fld>
            <a:endParaRPr lang="zh-CN" altLang="en-US"/>
          </a:p>
        </p:txBody>
      </p:sp>
    </p:spTree>
    <p:extLst>
      <p:ext uri="{BB962C8B-B14F-4D97-AF65-F5344CB8AC3E}">
        <p14:creationId xmlns:p14="http://schemas.microsoft.com/office/powerpoint/2010/main" val="3066419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8</a:t>
            </a:fld>
            <a:endParaRPr lang="zh-CN" altLang="en-US"/>
          </a:p>
        </p:txBody>
      </p:sp>
    </p:spTree>
    <p:extLst>
      <p:ext uri="{BB962C8B-B14F-4D97-AF65-F5344CB8AC3E}">
        <p14:creationId xmlns:p14="http://schemas.microsoft.com/office/powerpoint/2010/main" val="1017393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9</a:t>
            </a:fld>
            <a:endParaRPr lang="zh-CN" altLang="en-US"/>
          </a:p>
        </p:txBody>
      </p:sp>
    </p:spTree>
    <p:extLst>
      <p:ext uri="{BB962C8B-B14F-4D97-AF65-F5344CB8AC3E}">
        <p14:creationId xmlns:p14="http://schemas.microsoft.com/office/powerpoint/2010/main" val="21128214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矩形 1"/>
          <p:cNvSpPr/>
          <p:nvPr userDrawn="1"/>
        </p:nvSpPr>
        <p:spPr>
          <a:xfrm>
            <a:off x="0" y="0"/>
            <a:ext cx="12192000" cy="6546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1" name="图片 100"/>
          <p:cNvPicPr/>
          <p:nvPr userDrawn="1"/>
        </p:nvPicPr>
        <p:blipFill>
          <a:blip r:embed="rId2">
            <a:lum bright="88000" contrast="-72000"/>
          </a:blip>
          <a:stretch>
            <a:fillRect/>
          </a:stretch>
        </p:blipFill>
        <p:spPr>
          <a:xfrm>
            <a:off x="9539605" y="65405"/>
            <a:ext cx="2393315" cy="523875"/>
          </a:xfrm>
          <a:prstGeom prst="rect">
            <a:avLst/>
          </a:prstGeom>
          <a:noFill/>
          <a:ln w="9525">
            <a:noFill/>
          </a:ln>
        </p:spPr>
      </p:pic>
      <p:sp>
        <p:nvSpPr>
          <p:cNvPr id="22" name="矩形 21"/>
          <p:cNvSpPr/>
          <p:nvPr userDrawn="1"/>
        </p:nvSpPr>
        <p:spPr>
          <a:xfrm>
            <a:off x="0" y="6692900"/>
            <a:ext cx="12192000" cy="1917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 name="图片 1"/>
          <p:cNvPicPr/>
          <p:nvPr userDrawn="1"/>
        </p:nvPicPr>
        <p:blipFill>
          <a:blip r:embed="rId2">
            <a:lum bright="22000" contrast="-72000"/>
          </a:blip>
          <a:stretch>
            <a:fillRect/>
          </a:stretch>
        </p:blipFill>
        <p:spPr>
          <a:xfrm>
            <a:off x="9424035" y="6013450"/>
            <a:ext cx="2426970" cy="56070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4.xml"/><Relationship Id="rId7" Type="http://schemas.openxmlformats.org/officeDocument/2006/relationships/notesSlide" Target="../notesSlides/notesSlide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1.xml"/><Relationship Id="rId5" Type="http://schemas.openxmlformats.org/officeDocument/2006/relationships/tags" Target="../tags/tag6.xml"/><Relationship Id="rId4" Type="http://schemas.openxmlformats.org/officeDocument/2006/relationships/tags" Target="../tags/tag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notesSlide" Target="../notesSlides/notesSlide17.xml"/><Relationship Id="rId4"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A_库_矩形 6"/>
          <p:cNvSpPr/>
          <p:nvPr>
            <p:custDataLst>
              <p:tags r:id="rId1"/>
            </p:custData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PA_库_矩形 4"/>
          <p:cNvSpPr/>
          <p:nvPr>
            <p:custDataLst>
              <p:tags r:id="rId2"/>
            </p:custDataLst>
          </p:nvPr>
        </p:nvSpPr>
        <p:spPr>
          <a:xfrm>
            <a:off x="0" y="5612495"/>
            <a:ext cx="12192000" cy="1245506"/>
          </a:xfrm>
          <a:prstGeom prst="rect">
            <a:avLst/>
          </a:prstGeom>
          <a:solidFill>
            <a:schemeClr val="accent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PA_库_矩形 8"/>
          <p:cNvSpPr/>
          <p:nvPr>
            <p:custDataLst>
              <p:tags r:id="rId3"/>
            </p:custDataLst>
          </p:nvPr>
        </p:nvSpPr>
        <p:spPr>
          <a:xfrm>
            <a:off x="0" y="5772188"/>
            <a:ext cx="12192000" cy="1120188"/>
          </a:xfrm>
          <a:prstGeom prst="rect">
            <a:avLst/>
          </a:prstGeom>
          <a:solidFill>
            <a:schemeClr val="bg1">
              <a:lumMod val="9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6"/>
          <p:cNvSpPr txBox="1"/>
          <p:nvPr/>
        </p:nvSpPr>
        <p:spPr>
          <a:xfrm>
            <a:off x="7777386" y="4095031"/>
            <a:ext cx="2912977" cy="420884"/>
          </a:xfrm>
          <a:prstGeom prst="rect">
            <a:avLst/>
          </a:prstGeom>
          <a:noFill/>
        </p:spPr>
        <p:txBody>
          <a:bodyPr wrap="none" rtlCol="0">
            <a:spAutoFit/>
          </a:bodyPr>
          <a:lstStyle/>
          <a:p>
            <a:pPr algn="ctr"/>
            <a:r>
              <a:rPr lang="en-US" altLang="zh-CN" sz="2135" b="1" dirty="0">
                <a:solidFill>
                  <a:schemeClr val="bg1">
                    <a:lumMod val="95000"/>
                  </a:schemeClr>
                </a:solidFill>
                <a:latin typeface="+mn-ea"/>
              </a:rPr>
              <a:t>—— </a:t>
            </a:r>
            <a:r>
              <a:rPr lang="zh-CN" altLang="en-US" sz="2135" b="1" dirty="0">
                <a:solidFill>
                  <a:schemeClr val="bg1">
                    <a:lumMod val="95000"/>
                  </a:schemeClr>
                </a:solidFill>
                <a:latin typeface="+mn-ea"/>
              </a:rPr>
              <a:t>开题答辩 </a:t>
            </a:r>
            <a:r>
              <a:rPr lang="en-US" altLang="zh-CN" sz="1600" b="1" dirty="0">
                <a:solidFill>
                  <a:schemeClr val="bg1">
                    <a:lumMod val="95000"/>
                  </a:schemeClr>
                </a:solidFill>
                <a:latin typeface="+mn-ea"/>
              </a:rPr>
              <a:t>2024.1.3</a:t>
            </a:r>
            <a:endParaRPr lang="zh-CN" altLang="en-US" sz="2135" b="1" dirty="0">
              <a:solidFill>
                <a:schemeClr val="bg1">
                  <a:lumMod val="95000"/>
                </a:schemeClr>
              </a:solidFill>
              <a:latin typeface="+mn-ea"/>
            </a:endParaRPr>
          </a:p>
        </p:txBody>
      </p:sp>
      <p:sp>
        <p:nvSpPr>
          <p:cNvPr id="13" name="TextBox 7"/>
          <p:cNvSpPr txBox="1"/>
          <p:nvPr/>
        </p:nvSpPr>
        <p:spPr>
          <a:xfrm>
            <a:off x="2322368" y="2270560"/>
            <a:ext cx="7571303" cy="1569660"/>
          </a:xfrm>
          <a:prstGeom prst="rect">
            <a:avLst/>
          </a:prstGeom>
          <a:noFill/>
        </p:spPr>
        <p:txBody>
          <a:bodyPr wrap="none" rtlCol="0">
            <a:spAutoFit/>
          </a:bodyPr>
          <a:lstStyle/>
          <a:p>
            <a:pPr algn="ctr"/>
            <a:r>
              <a:rPr lang="zh-CN" altLang="en-US" sz="4800" b="1" dirty="0">
                <a:solidFill>
                  <a:schemeClr val="bg1">
                    <a:lumMod val="95000"/>
                  </a:schemeClr>
                </a:solidFill>
                <a:latin typeface="+mj-ea"/>
                <a:ea typeface="+mj-ea"/>
              </a:rPr>
              <a:t>面向结构优化的</a:t>
            </a:r>
            <a:endParaRPr lang="en-US" altLang="zh-CN" sz="4800" b="1" dirty="0">
              <a:solidFill>
                <a:schemeClr val="bg1">
                  <a:lumMod val="95000"/>
                </a:schemeClr>
              </a:solidFill>
              <a:latin typeface="+mj-ea"/>
              <a:ea typeface="+mj-ea"/>
            </a:endParaRPr>
          </a:p>
          <a:p>
            <a:pPr algn="ctr"/>
            <a:r>
              <a:rPr lang="zh-CN" altLang="en-US" sz="4800" b="1" dirty="0">
                <a:solidFill>
                  <a:schemeClr val="bg1">
                    <a:lumMod val="95000"/>
                  </a:schemeClr>
                </a:solidFill>
                <a:latin typeface="+mj-ea"/>
                <a:ea typeface="+mj-ea"/>
              </a:rPr>
              <a:t>复杂网络链路推荐算法研究</a:t>
            </a:r>
          </a:p>
        </p:txBody>
      </p:sp>
      <p:grpSp>
        <p:nvGrpSpPr>
          <p:cNvPr id="3" name="组合 2">
            <a:extLst>
              <a:ext uri="{FF2B5EF4-FFF2-40B4-BE49-F238E27FC236}">
                <a16:creationId xmlns:a16="http://schemas.microsoft.com/office/drawing/2014/main" id="{DC4F67AF-5977-4F20-B09E-FD99A77824FF}"/>
              </a:ext>
            </a:extLst>
          </p:cNvPr>
          <p:cNvGrpSpPr/>
          <p:nvPr/>
        </p:nvGrpSpPr>
        <p:grpSpPr>
          <a:xfrm>
            <a:off x="7650750" y="5931040"/>
            <a:ext cx="3079468" cy="609685"/>
            <a:chOff x="4526723" y="6003882"/>
            <a:chExt cx="3079468" cy="609685"/>
          </a:xfrm>
        </p:grpSpPr>
        <p:sp>
          <p:nvSpPr>
            <p:cNvPr id="16" name="矩形 15"/>
            <p:cNvSpPr/>
            <p:nvPr/>
          </p:nvSpPr>
          <p:spPr>
            <a:xfrm>
              <a:off x="5267089" y="6106896"/>
              <a:ext cx="2339102" cy="461665"/>
            </a:xfrm>
            <a:prstGeom prst="rect">
              <a:avLst/>
            </a:prstGeom>
            <a:effectLst/>
          </p:spPr>
          <p:txBody>
            <a:bodyPr wrap="none">
              <a:spAutoFit/>
            </a:bodyPr>
            <a:lstStyle/>
            <a:p>
              <a:pPr algn="ct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指导教师：董强</a:t>
              </a:r>
            </a:p>
          </p:txBody>
        </p:sp>
        <p:sp>
          <p:nvSpPr>
            <p:cNvPr id="19" name="PA_库_73199"/>
            <p:cNvSpPr>
              <a:spLocks noChangeAspect="1"/>
            </p:cNvSpPr>
            <p:nvPr>
              <p:custDataLst>
                <p:tags r:id="rId5"/>
              </p:custDataLst>
            </p:nvPr>
          </p:nvSpPr>
          <p:spPr bwMode="auto">
            <a:xfrm>
              <a:off x="4526723" y="6003882"/>
              <a:ext cx="543539" cy="609685"/>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accent1"/>
            </a:solidFill>
            <a:ln>
              <a:noFill/>
            </a:ln>
          </p:spPr>
          <p:txBody>
            <a:bodyPr/>
            <a:lstStyle/>
            <a:p>
              <a:endParaRPr lang="zh-CN" altLang="en-US"/>
            </a:p>
          </p:txBody>
        </p:sp>
      </p:grpSp>
      <p:grpSp>
        <p:nvGrpSpPr>
          <p:cNvPr id="4" name="组合 3">
            <a:extLst>
              <a:ext uri="{FF2B5EF4-FFF2-40B4-BE49-F238E27FC236}">
                <a16:creationId xmlns:a16="http://schemas.microsoft.com/office/drawing/2014/main" id="{06047BD4-F97E-4C53-B11B-F4144414125D}"/>
              </a:ext>
            </a:extLst>
          </p:cNvPr>
          <p:cNvGrpSpPr/>
          <p:nvPr/>
        </p:nvGrpSpPr>
        <p:grpSpPr>
          <a:xfrm>
            <a:off x="4225997" y="5930405"/>
            <a:ext cx="2905030" cy="609685"/>
            <a:chOff x="8523525" y="5995036"/>
            <a:chExt cx="2905030" cy="609685"/>
          </a:xfrm>
        </p:grpSpPr>
        <p:sp>
          <p:nvSpPr>
            <p:cNvPr id="15" name="矩形 14"/>
            <p:cNvSpPr/>
            <p:nvPr/>
          </p:nvSpPr>
          <p:spPr>
            <a:xfrm>
              <a:off x="9089452" y="6101448"/>
              <a:ext cx="2339103" cy="461665"/>
            </a:xfrm>
            <a:prstGeom prst="rect">
              <a:avLst/>
            </a:prstGeom>
            <a:effectLst/>
          </p:spPr>
          <p:txBody>
            <a:bodyPr wrap="none">
              <a:spAutoFit/>
            </a:bodyPr>
            <a:lstStyle/>
            <a:p>
              <a:pPr algn="ct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答辩人：汪思敏</a:t>
              </a:r>
            </a:p>
          </p:txBody>
        </p:sp>
        <p:sp>
          <p:nvSpPr>
            <p:cNvPr id="20" name="PA_库_46143"/>
            <p:cNvSpPr>
              <a:spLocks noChangeAspect="1"/>
            </p:cNvSpPr>
            <p:nvPr>
              <p:custDataLst>
                <p:tags r:id="rId4"/>
              </p:custDataLst>
            </p:nvPr>
          </p:nvSpPr>
          <p:spPr bwMode="auto">
            <a:xfrm>
              <a:off x="8523525" y="5995036"/>
              <a:ext cx="565927" cy="609685"/>
            </a:xfrm>
            <a:custGeom>
              <a:avLst/>
              <a:gdLst>
                <a:gd name="T0" fmla="*/ 233 w 238"/>
                <a:gd name="T1" fmla="*/ 236 h 256"/>
                <a:gd name="T2" fmla="*/ 173 w 238"/>
                <a:gd name="T3" fmla="*/ 210 h 256"/>
                <a:gd name="T4" fmla="*/ 168 w 238"/>
                <a:gd name="T5" fmla="*/ 207 h 256"/>
                <a:gd name="T6" fmla="*/ 164 w 238"/>
                <a:gd name="T7" fmla="*/ 195 h 256"/>
                <a:gd name="T8" fmla="*/ 159 w 238"/>
                <a:gd name="T9" fmla="*/ 189 h 256"/>
                <a:gd name="T10" fmla="*/ 157 w 238"/>
                <a:gd name="T11" fmla="*/ 186 h 256"/>
                <a:gd name="T12" fmla="*/ 158 w 238"/>
                <a:gd name="T13" fmla="*/ 167 h 256"/>
                <a:gd name="T14" fmla="*/ 167 w 238"/>
                <a:gd name="T15" fmla="*/ 149 h 256"/>
                <a:gd name="T16" fmla="*/ 178 w 238"/>
                <a:gd name="T17" fmla="*/ 113 h 256"/>
                <a:gd name="T18" fmla="*/ 172 w 238"/>
                <a:gd name="T19" fmla="*/ 109 h 256"/>
                <a:gd name="T20" fmla="*/ 179 w 238"/>
                <a:gd name="T21" fmla="*/ 77 h 256"/>
                <a:gd name="T22" fmla="*/ 180 w 238"/>
                <a:gd name="T23" fmla="*/ 84 h 256"/>
                <a:gd name="T24" fmla="*/ 180 w 238"/>
                <a:gd name="T25" fmla="*/ 86 h 256"/>
                <a:gd name="T26" fmla="*/ 216 w 238"/>
                <a:gd name="T27" fmla="*/ 63 h 256"/>
                <a:gd name="T28" fmla="*/ 119 w 238"/>
                <a:gd name="T29" fmla="*/ 0 h 256"/>
                <a:gd name="T30" fmla="*/ 21 w 238"/>
                <a:gd name="T31" fmla="*/ 63 h 256"/>
                <a:gd name="T32" fmla="*/ 30 w 238"/>
                <a:gd name="T33" fmla="*/ 69 h 256"/>
                <a:gd name="T34" fmla="*/ 30 w 238"/>
                <a:gd name="T35" fmla="*/ 82 h 256"/>
                <a:gd name="T36" fmla="*/ 27 w 238"/>
                <a:gd name="T37" fmla="*/ 85 h 256"/>
                <a:gd name="T38" fmla="*/ 29 w 238"/>
                <a:gd name="T39" fmla="*/ 89 h 256"/>
                <a:gd name="T40" fmla="*/ 21 w 238"/>
                <a:gd name="T41" fmla="*/ 133 h 256"/>
                <a:gd name="T42" fmla="*/ 41 w 238"/>
                <a:gd name="T43" fmla="*/ 133 h 256"/>
                <a:gd name="T44" fmla="*/ 33 w 238"/>
                <a:gd name="T45" fmla="*/ 89 h 256"/>
                <a:gd name="T46" fmla="*/ 35 w 238"/>
                <a:gd name="T47" fmla="*/ 85 h 256"/>
                <a:gd name="T48" fmla="*/ 32 w 238"/>
                <a:gd name="T49" fmla="*/ 82 h 256"/>
                <a:gd name="T50" fmla="*/ 32 w 238"/>
                <a:gd name="T51" fmla="*/ 70 h 256"/>
                <a:gd name="T52" fmla="*/ 57 w 238"/>
                <a:gd name="T53" fmla="*/ 86 h 256"/>
                <a:gd name="T54" fmla="*/ 57 w 238"/>
                <a:gd name="T55" fmla="*/ 85 h 256"/>
                <a:gd name="T56" fmla="*/ 58 w 238"/>
                <a:gd name="T57" fmla="*/ 92 h 256"/>
                <a:gd name="T58" fmla="*/ 67 w 238"/>
                <a:gd name="T59" fmla="*/ 109 h 256"/>
                <a:gd name="T60" fmla="*/ 67 w 238"/>
                <a:gd name="T61" fmla="*/ 110 h 256"/>
                <a:gd name="T62" fmla="*/ 67 w 238"/>
                <a:gd name="T63" fmla="*/ 110 h 256"/>
                <a:gd name="T64" fmla="*/ 65 w 238"/>
                <a:gd name="T65" fmla="*/ 113 h 256"/>
                <a:gd name="T66" fmla="*/ 62 w 238"/>
                <a:gd name="T67" fmla="*/ 118 h 256"/>
                <a:gd name="T68" fmla="*/ 66 w 238"/>
                <a:gd name="T69" fmla="*/ 138 h 256"/>
                <a:gd name="T70" fmla="*/ 70 w 238"/>
                <a:gd name="T71" fmla="*/ 148 h 256"/>
                <a:gd name="T72" fmla="*/ 80 w 238"/>
                <a:gd name="T73" fmla="*/ 166 h 256"/>
                <a:gd name="T74" fmla="*/ 82 w 238"/>
                <a:gd name="T75" fmla="*/ 170 h 256"/>
                <a:gd name="T76" fmla="*/ 80 w 238"/>
                <a:gd name="T77" fmla="*/ 186 h 256"/>
                <a:gd name="T78" fmla="*/ 77 w 238"/>
                <a:gd name="T79" fmla="*/ 189 h 256"/>
                <a:gd name="T80" fmla="*/ 71 w 238"/>
                <a:gd name="T81" fmla="*/ 195 h 256"/>
                <a:gd name="T82" fmla="*/ 67 w 238"/>
                <a:gd name="T83" fmla="*/ 206 h 256"/>
                <a:gd name="T84" fmla="*/ 64 w 238"/>
                <a:gd name="T85" fmla="*/ 209 h 256"/>
                <a:gd name="T86" fmla="*/ 41 w 238"/>
                <a:gd name="T87" fmla="*/ 217 h 256"/>
                <a:gd name="T88" fmla="*/ 4 w 238"/>
                <a:gd name="T89" fmla="*/ 237 h 256"/>
                <a:gd name="T90" fmla="*/ 2 w 238"/>
                <a:gd name="T91" fmla="*/ 256 h 256"/>
                <a:gd name="T92" fmla="*/ 235 w 238"/>
                <a:gd name="T93" fmla="*/ 256 h 256"/>
                <a:gd name="T94" fmla="*/ 233 w 238"/>
                <a:gd name="T95" fmla="*/ 23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 h="256">
                  <a:moveTo>
                    <a:pt x="233" y="236"/>
                  </a:moveTo>
                  <a:cubicBezTo>
                    <a:pt x="210" y="226"/>
                    <a:pt x="197" y="218"/>
                    <a:pt x="173" y="210"/>
                  </a:cubicBezTo>
                  <a:cubicBezTo>
                    <a:pt x="171" y="209"/>
                    <a:pt x="169" y="208"/>
                    <a:pt x="168" y="207"/>
                  </a:cubicBezTo>
                  <a:cubicBezTo>
                    <a:pt x="166" y="203"/>
                    <a:pt x="165" y="199"/>
                    <a:pt x="164" y="195"/>
                  </a:cubicBezTo>
                  <a:cubicBezTo>
                    <a:pt x="163" y="193"/>
                    <a:pt x="162" y="190"/>
                    <a:pt x="159" y="189"/>
                  </a:cubicBezTo>
                  <a:cubicBezTo>
                    <a:pt x="158" y="189"/>
                    <a:pt x="157" y="187"/>
                    <a:pt x="157" y="186"/>
                  </a:cubicBezTo>
                  <a:cubicBezTo>
                    <a:pt x="157" y="177"/>
                    <a:pt x="154" y="171"/>
                    <a:pt x="158" y="167"/>
                  </a:cubicBezTo>
                  <a:cubicBezTo>
                    <a:pt x="165" y="161"/>
                    <a:pt x="164" y="153"/>
                    <a:pt x="167" y="149"/>
                  </a:cubicBezTo>
                  <a:cubicBezTo>
                    <a:pt x="171" y="145"/>
                    <a:pt x="180" y="117"/>
                    <a:pt x="178" y="113"/>
                  </a:cubicBezTo>
                  <a:cubicBezTo>
                    <a:pt x="176" y="109"/>
                    <a:pt x="170" y="111"/>
                    <a:pt x="172" y="109"/>
                  </a:cubicBezTo>
                  <a:cubicBezTo>
                    <a:pt x="177" y="102"/>
                    <a:pt x="179" y="89"/>
                    <a:pt x="179" y="77"/>
                  </a:cubicBezTo>
                  <a:cubicBezTo>
                    <a:pt x="180" y="79"/>
                    <a:pt x="180" y="81"/>
                    <a:pt x="180" y="84"/>
                  </a:cubicBezTo>
                  <a:cubicBezTo>
                    <a:pt x="180" y="86"/>
                    <a:pt x="180" y="86"/>
                    <a:pt x="180" y="86"/>
                  </a:cubicBezTo>
                  <a:cubicBezTo>
                    <a:pt x="216" y="63"/>
                    <a:pt x="216" y="63"/>
                    <a:pt x="216" y="63"/>
                  </a:cubicBezTo>
                  <a:cubicBezTo>
                    <a:pt x="119" y="0"/>
                    <a:pt x="119" y="0"/>
                    <a:pt x="119" y="0"/>
                  </a:cubicBezTo>
                  <a:cubicBezTo>
                    <a:pt x="21" y="63"/>
                    <a:pt x="21" y="63"/>
                    <a:pt x="21" y="63"/>
                  </a:cubicBezTo>
                  <a:cubicBezTo>
                    <a:pt x="30" y="69"/>
                    <a:pt x="30" y="69"/>
                    <a:pt x="30" y="69"/>
                  </a:cubicBezTo>
                  <a:cubicBezTo>
                    <a:pt x="30" y="82"/>
                    <a:pt x="30" y="82"/>
                    <a:pt x="30" y="82"/>
                  </a:cubicBezTo>
                  <a:cubicBezTo>
                    <a:pt x="29" y="82"/>
                    <a:pt x="27" y="84"/>
                    <a:pt x="27" y="85"/>
                  </a:cubicBezTo>
                  <a:cubicBezTo>
                    <a:pt x="27" y="87"/>
                    <a:pt x="28" y="88"/>
                    <a:pt x="29" y="89"/>
                  </a:cubicBezTo>
                  <a:cubicBezTo>
                    <a:pt x="21" y="133"/>
                    <a:pt x="21" y="133"/>
                    <a:pt x="21" y="133"/>
                  </a:cubicBezTo>
                  <a:cubicBezTo>
                    <a:pt x="41" y="133"/>
                    <a:pt x="41" y="133"/>
                    <a:pt x="41" y="133"/>
                  </a:cubicBezTo>
                  <a:cubicBezTo>
                    <a:pt x="33" y="89"/>
                    <a:pt x="33" y="89"/>
                    <a:pt x="33" y="89"/>
                  </a:cubicBezTo>
                  <a:cubicBezTo>
                    <a:pt x="34" y="88"/>
                    <a:pt x="35" y="87"/>
                    <a:pt x="35" y="85"/>
                  </a:cubicBezTo>
                  <a:cubicBezTo>
                    <a:pt x="35" y="84"/>
                    <a:pt x="34" y="82"/>
                    <a:pt x="32" y="82"/>
                  </a:cubicBezTo>
                  <a:cubicBezTo>
                    <a:pt x="32" y="70"/>
                    <a:pt x="32" y="70"/>
                    <a:pt x="32" y="70"/>
                  </a:cubicBezTo>
                  <a:cubicBezTo>
                    <a:pt x="57" y="86"/>
                    <a:pt x="57" y="86"/>
                    <a:pt x="57" y="86"/>
                  </a:cubicBezTo>
                  <a:cubicBezTo>
                    <a:pt x="57" y="85"/>
                    <a:pt x="57" y="85"/>
                    <a:pt x="57" y="85"/>
                  </a:cubicBezTo>
                  <a:cubicBezTo>
                    <a:pt x="57" y="87"/>
                    <a:pt x="57" y="89"/>
                    <a:pt x="58" y="92"/>
                  </a:cubicBezTo>
                  <a:cubicBezTo>
                    <a:pt x="60" y="100"/>
                    <a:pt x="64" y="100"/>
                    <a:pt x="67" y="109"/>
                  </a:cubicBezTo>
                  <a:cubicBezTo>
                    <a:pt x="67" y="109"/>
                    <a:pt x="67" y="110"/>
                    <a:pt x="67" y="110"/>
                  </a:cubicBezTo>
                  <a:cubicBezTo>
                    <a:pt x="67" y="110"/>
                    <a:pt x="67" y="110"/>
                    <a:pt x="67" y="110"/>
                  </a:cubicBezTo>
                  <a:cubicBezTo>
                    <a:pt x="66" y="111"/>
                    <a:pt x="66" y="113"/>
                    <a:pt x="65" y="113"/>
                  </a:cubicBezTo>
                  <a:cubicBezTo>
                    <a:pt x="61" y="114"/>
                    <a:pt x="61" y="116"/>
                    <a:pt x="62" y="118"/>
                  </a:cubicBezTo>
                  <a:cubicBezTo>
                    <a:pt x="62" y="120"/>
                    <a:pt x="65" y="133"/>
                    <a:pt x="66" y="138"/>
                  </a:cubicBezTo>
                  <a:cubicBezTo>
                    <a:pt x="67" y="141"/>
                    <a:pt x="70" y="144"/>
                    <a:pt x="70" y="148"/>
                  </a:cubicBezTo>
                  <a:cubicBezTo>
                    <a:pt x="72" y="155"/>
                    <a:pt x="75" y="161"/>
                    <a:pt x="80" y="166"/>
                  </a:cubicBezTo>
                  <a:cubicBezTo>
                    <a:pt x="81" y="167"/>
                    <a:pt x="82" y="169"/>
                    <a:pt x="82" y="170"/>
                  </a:cubicBezTo>
                  <a:cubicBezTo>
                    <a:pt x="81" y="175"/>
                    <a:pt x="81" y="181"/>
                    <a:pt x="80" y="186"/>
                  </a:cubicBezTo>
                  <a:cubicBezTo>
                    <a:pt x="80" y="187"/>
                    <a:pt x="78" y="189"/>
                    <a:pt x="77" y="189"/>
                  </a:cubicBezTo>
                  <a:cubicBezTo>
                    <a:pt x="73" y="190"/>
                    <a:pt x="72" y="193"/>
                    <a:pt x="71" y="195"/>
                  </a:cubicBezTo>
                  <a:cubicBezTo>
                    <a:pt x="70" y="199"/>
                    <a:pt x="69" y="203"/>
                    <a:pt x="67" y="206"/>
                  </a:cubicBezTo>
                  <a:cubicBezTo>
                    <a:pt x="67" y="207"/>
                    <a:pt x="65" y="209"/>
                    <a:pt x="64" y="209"/>
                  </a:cubicBezTo>
                  <a:cubicBezTo>
                    <a:pt x="56" y="212"/>
                    <a:pt x="49" y="214"/>
                    <a:pt x="41" y="217"/>
                  </a:cubicBezTo>
                  <a:cubicBezTo>
                    <a:pt x="33" y="220"/>
                    <a:pt x="12" y="233"/>
                    <a:pt x="4" y="237"/>
                  </a:cubicBezTo>
                  <a:cubicBezTo>
                    <a:pt x="0" y="239"/>
                    <a:pt x="2" y="256"/>
                    <a:pt x="2" y="256"/>
                  </a:cubicBezTo>
                  <a:cubicBezTo>
                    <a:pt x="235" y="256"/>
                    <a:pt x="235" y="256"/>
                    <a:pt x="235" y="256"/>
                  </a:cubicBezTo>
                  <a:cubicBezTo>
                    <a:pt x="235" y="256"/>
                    <a:pt x="238" y="238"/>
                    <a:pt x="233" y="236"/>
                  </a:cubicBezTo>
                  <a:close/>
                </a:path>
              </a:pathLst>
            </a:custGeom>
            <a:solidFill>
              <a:schemeClr val="accent1"/>
            </a:solidFill>
            <a:ln>
              <a:noFill/>
            </a:ln>
          </p:spPr>
          <p:txBody>
            <a:bodyPr/>
            <a:lstStyle/>
            <a:p>
              <a:endParaRPr lang="zh-CN" altLang="en-US"/>
            </a:p>
          </p:txBody>
        </p:sp>
      </p:grpSp>
      <p:pic>
        <p:nvPicPr>
          <p:cNvPr id="2" name="图片 1"/>
          <p:cNvPicPr/>
          <p:nvPr/>
        </p:nvPicPr>
        <p:blipFill>
          <a:blip r:embed="rId8">
            <a:lum bright="22000" contrast="-72000"/>
          </a:blip>
          <a:stretch>
            <a:fillRect/>
          </a:stretch>
        </p:blipFill>
        <p:spPr>
          <a:xfrm>
            <a:off x="3966845" y="944245"/>
            <a:ext cx="4257675" cy="98361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133648"/>
            <a:ext cx="2954655" cy="461665"/>
          </a:xfrm>
          <a:prstGeom prst="rect">
            <a:avLst/>
          </a:prstGeom>
        </p:spPr>
        <p:txBody>
          <a:bodyPr wrap="none">
            <a:spAutoFit/>
          </a:bodyPr>
          <a:lstStyle/>
          <a:p>
            <a:pPr algn="r"/>
            <a:r>
              <a:rPr lang="zh-CN" altLang="en-US" sz="2400" b="1" dirty="0">
                <a:solidFill>
                  <a:schemeClr val="bg1"/>
                </a:solidFill>
                <a:latin typeface="+mn-ea"/>
              </a:rPr>
              <a:t>四、国内外研究动态</a:t>
            </a:r>
          </a:p>
        </p:txBody>
      </p:sp>
      <p:grpSp>
        <p:nvGrpSpPr>
          <p:cNvPr id="9" name="组合 8">
            <a:extLst>
              <a:ext uri="{FF2B5EF4-FFF2-40B4-BE49-F238E27FC236}">
                <a16:creationId xmlns:a16="http://schemas.microsoft.com/office/drawing/2014/main" id="{8436F706-4D3D-498D-8614-CC9B9C217BD3}"/>
              </a:ext>
            </a:extLst>
          </p:cNvPr>
          <p:cNvGrpSpPr/>
          <p:nvPr/>
        </p:nvGrpSpPr>
        <p:grpSpPr>
          <a:xfrm>
            <a:off x="0" y="899886"/>
            <a:ext cx="2696757" cy="579019"/>
            <a:chOff x="-537028" y="812630"/>
            <a:chExt cx="2696757" cy="579019"/>
          </a:xfrm>
        </p:grpSpPr>
        <p:sp>
          <p:nvSpPr>
            <p:cNvPr id="11" name="Freeform 190">
              <a:extLst>
                <a:ext uri="{FF2B5EF4-FFF2-40B4-BE49-F238E27FC236}">
                  <a16:creationId xmlns:a16="http://schemas.microsoft.com/office/drawing/2014/main" id="{C63FB880-A5B1-4353-8D93-8B9135D1C42F}"/>
                </a:ext>
              </a:extLst>
            </p:cNvPr>
            <p:cNvSpPr/>
            <p:nvPr/>
          </p:nvSpPr>
          <p:spPr bwMode="auto">
            <a:xfrm>
              <a:off x="-537028" y="812630"/>
              <a:ext cx="2696757" cy="579019"/>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12" name="矩形 11">
              <a:extLst>
                <a:ext uri="{FF2B5EF4-FFF2-40B4-BE49-F238E27FC236}">
                  <a16:creationId xmlns:a16="http://schemas.microsoft.com/office/drawing/2014/main" id="{D7328D63-BE60-472E-A109-87570232A744}"/>
                </a:ext>
              </a:extLst>
            </p:cNvPr>
            <p:cNvSpPr/>
            <p:nvPr/>
          </p:nvSpPr>
          <p:spPr>
            <a:xfrm flipH="1">
              <a:off x="-383364" y="917473"/>
              <a:ext cx="1867819" cy="369332"/>
            </a:xfrm>
            <a:prstGeom prst="rect">
              <a:avLst/>
            </a:prstGeom>
          </p:spPr>
          <p:txBody>
            <a:bodyPr wrap="none">
              <a:spAutoFit/>
            </a:bodyPr>
            <a:lstStyle/>
            <a:p>
              <a:pPr marL="285750" indent="-285750" algn="r">
                <a:buFont typeface="Wingdings" panose="05000000000000000000" pitchFamily="2" charset="2"/>
                <a:buChar char="Ø"/>
              </a:pPr>
              <a:r>
                <a:rPr lang="en-US" altLang="zh-CN" b="1" dirty="0">
                  <a:solidFill>
                    <a:schemeClr val="bg1"/>
                  </a:solidFill>
                  <a:latin typeface="+mn-ea"/>
                </a:rPr>
                <a:t>DRL</a:t>
              </a:r>
              <a:r>
                <a:rPr lang="zh-CN" altLang="en-US" b="1" dirty="0">
                  <a:solidFill>
                    <a:schemeClr val="bg1"/>
                  </a:solidFill>
                  <a:latin typeface="+mn-ea"/>
                </a:rPr>
                <a:t>相关研究</a:t>
              </a:r>
            </a:p>
          </p:txBody>
        </p:sp>
      </p:grpSp>
      <p:graphicFrame>
        <p:nvGraphicFramePr>
          <p:cNvPr id="8" name="表格 7">
            <a:extLst>
              <a:ext uri="{FF2B5EF4-FFF2-40B4-BE49-F238E27FC236}">
                <a16:creationId xmlns:a16="http://schemas.microsoft.com/office/drawing/2014/main" id="{45A0575A-E062-4313-AE27-DCAD7BC1E993}"/>
              </a:ext>
            </a:extLst>
          </p:cNvPr>
          <p:cNvGraphicFramePr>
            <a:graphicFrameLocks noGrp="1"/>
          </p:cNvGraphicFramePr>
          <p:nvPr>
            <p:extLst>
              <p:ext uri="{D42A27DB-BD31-4B8C-83A1-F6EECF244321}">
                <p14:modId xmlns:p14="http://schemas.microsoft.com/office/powerpoint/2010/main" val="1991851758"/>
              </p:ext>
            </p:extLst>
          </p:nvPr>
        </p:nvGraphicFramePr>
        <p:xfrm>
          <a:off x="515938" y="1822310"/>
          <a:ext cx="11160127" cy="4038847"/>
        </p:xfrm>
        <a:graphic>
          <a:graphicData uri="http://schemas.openxmlformats.org/drawingml/2006/table">
            <a:tbl>
              <a:tblPr firstRow="1" bandRow="1">
                <a:tableStyleId>{5C22544A-7EE6-4342-B048-85BDC9FD1C3A}</a:tableStyleId>
              </a:tblPr>
              <a:tblGrid>
                <a:gridCol w="2896455">
                  <a:extLst>
                    <a:ext uri="{9D8B030D-6E8A-4147-A177-3AD203B41FA5}">
                      <a16:colId xmlns:a16="http://schemas.microsoft.com/office/drawing/2014/main" val="4033028031"/>
                    </a:ext>
                  </a:extLst>
                </a:gridCol>
                <a:gridCol w="2896455">
                  <a:extLst>
                    <a:ext uri="{9D8B030D-6E8A-4147-A177-3AD203B41FA5}">
                      <a16:colId xmlns:a16="http://schemas.microsoft.com/office/drawing/2014/main" val="770379517"/>
                    </a:ext>
                  </a:extLst>
                </a:gridCol>
                <a:gridCol w="2343540">
                  <a:extLst>
                    <a:ext uri="{9D8B030D-6E8A-4147-A177-3AD203B41FA5}">
                      <a16:colId xmlns:a16="http://schemas.microsoft.com/office/drawing/2014/main" val="430895577"/>
                    </a:ext>
                  </a:extLst>
                </a:gridCol>
                <a:gridCol w="3023677">
                  <a:extLst>
                    <a:ext uri="{9D8B030D-6E8A-4147-A177-3AD203B41FA5}">
                      <a16:colId xmlns:a16="http://schemas.microsoft.com/office/drawing/2014/main" val="1625079374"/>
                    </a:ext>
                  </a:extLst>
                </a:gridCol>
              </a:tblGrid>
              <a:tr h="376035">
                <a:tc>
                  <a:txBody>
                    <a:bodyPr/>
                    <a:lstStyle/>
                    <a:p>
                      <a:pPr algn="ctr"/>
                      <a:r>
                        <a:rPr lang="zh-CN" altLang="en-US" dirty="0"/>
                        <a:t>算法</a:t>
                      </a:r>
                    </a:p>
                  </a:txBody>
                  <a:tcPr anchor="ctr"/>
                </a:tc>
                <a:tc>
                  <a:txBody>
                    <a:bodyPr/>
                    <a:lstStyle/>
                    <a:p>
                      <a:pPr algn="ctr"/>
                      <a:r>
                        <a:rPr lang="zh-CN" altLang="en-US" dirty="0"/>
                        <a:t>原理</a:t>
                      </a:r>
                    </a:p>
                  </a:txBody>
                  <a:tcPr anchor="ctr"/>
                </a:tc>
                <a:tc>
                  <a:txBody>
                    <a:bodyPr/>
                    <a:lstStyle/>
                    <a:p>
                      <a:pPr algn="ctr"/>
                      <a:r>
                        <a:rPr lang="zh-CN" altLang="en-US" dirty="0"/>
                        <a:t>优点</a:t>
                      </a:r>
                    </a:p>
                  </a:txBody>
                  <a:tcPr anchor="ctr"/>
                </a:tc>
                <a:tc>
                  <a:txBody>
                    <a:bodyPr/>
                    <a:lstStyle/>
                    <a:p>
                      <a:pPr algn="ctr"/>
                      <a:r>
                        <a:rPr lang="zh-CN" altLang="en-US" dirty="0"/>
                        <a:t>缺点</a:t>
                      </a:r>
                    </a:p>
                  </a:txBody>
                  <a:tcPr anchor="ctr"/>
                </a:tc>
                <a:extLst>
                  <a:ext uri="{0D108BD9-81ED-4DB2-BD59-A6C34878D82A}">
                    <a16:rowId xmlns:a16="http://schemas.microsoft.com/office/drawing/2014/main" val="1746818693"/>
                  </a:ext>
                </a:extLst>
              </a:tr>
              <a:tr h="920949">
                <a:tc>
                  <a:txBody>
                    <a:bodyPr/>
                    <a:lstStyle/>
                    <a:p>
                      <a:pPr algn="ctr"/>
                      <a:r>
                        <a:rPr lang="en-US" altLang="zh-CN" sz="1800" b="1" i="0" kern="1200" dirty="0">
                          <a:solidFill>
                            <a:schemeClr val="dk1"/>
                          </a:solidFill>
                          <a:effectLst/>
                          <a:latin typeface="+mn-lt"/>
                          <a:ea typeface="+mn-ea"/>
                          <a:cs typeface="+mn-cs"/>
                        </a:rPr>
                        <a:t>DQN</a:t>
                      </a:r>
                    </a:p>
                    <a:p>
                      <a:pPr algn="ctr"/>
                      <a:r>
                        <a:rPr lang="zh-CN" altLang="en-US" sz="1800" b="1" i="0" kern="1200" dirty="0">
                          <a:solidFill>
                            <a:schemeClr val="dk1"/>
                          </a:solidFill>
                          <a:effectLst/>
                          <a:latin typeface="+mn-lt"/>
                          <a:ea typeface="+mn-ea"/>
                          <a:cs typeface="+mn-cs"/>
                        </a:rPr>
                        <a:t>（</a:t>
                      </a:r>
                      <a:r>
                        <a:rPr lang="en-US" altLang="zh-CN" sz="1800" b="1" i="0" kern="1200" dirty="0">
                          <a:solidFill>
                            <a:schemeClr val="dk1"/>
                          </a:solidFill>
                          <a:effectLst/>
                          <a:latin typeface="+mn-lt"/>
                          <a:ea typeface="+mn-ea"/>
                          <a:cs typeface="+mn-cs"/>
                        </a:rPr>
                        <a:t>Deep Q Network</a:t>
                      </a:r>
                      <a:r>
                        <a:rPr lang="zh-CN" altLang="en-US" sz="1800" b="1" i="0" kern="1200" dirty="0">
                          <a:solidFill>
                            <a:schemeClr val="dk1"/>
                          </a:solidFill>
                          <a:effectLst/>
                          <a:latin typeface="+mn-lt"/>
                          <a:ea typeface="+mn-ea"/>
                          <a:cs typeface="+mn-cs"/>
                        </a:rPr>
                        <a:t>）</a:t>
                      </a:r>
                      <a:endParaRPr lang="zh-CN" altLang="en-US" dirty="0"/>
                    </a:p>
                  </a:txBody>
                  <a:tcPr anchor="ctr"/>
                </a:tc>
                <a:tc>
                  <a:txBody>
                    <a:bodyPr/>
                    <a:lstStyle/>
                    <a:p>
                      <a:pPr algn="just"/>
                      <a:r>
                        <a:rPr lang="zh-CN" altLang="en-US" sz="1800" b="0" i="0" kern="1200" dirty="0">
                          <a:solidFill>
                            <a:schemeClr val="dk1"/>
                          </a:solidFill>
                          <a:effectLst/>
                          <a:latin typeface="+mn-lt"/>
                          <a:ea typeface="+mn-ea"/>
                          <a:cs typeface="+mn-cs"/>
                        </a:rPr>
                        <a:t>使用深度神经网络逼近</a:t>
                      </a:r>
                      <a:r>
                        <a:rPr lang="en-US" altLang="zh-CN" sz="1800" b="0" i="0" kern="1200" dirty="0">
                          <a:solidFill>
                            <a:schemeClr val="dk1"/>
                          </a:solidFill>
                          <a:effectLst/>
                          <a:latin typeface="+mn-lt"/>
                          <a:ea typeface="+mn-ea"/>
                          <a:cs typeface="+mn-cs"/>
                        </a:rPr>
                        <a:t>Q</a:t>
                      </a:r>
                      <a:r>
                        <a:rPr lang="zh-CN" altLang="en-US" sz="1800" b="0" i="0" kern="1200" dirty="0">
                          <a:solidFill>
                            <a:schemeClr val="dk1"/>
                          </a:solidFill>
                          <a:effectLst/>
                          <a:latin typeface="+mn-lt"/>
                          <a:ea typeface="+mn-ea"/>
                          <a:cs typeface="+mn-cs"/>
                        </a:rPr>
                        <a:t>值函数</a:t>
                      </a:r>
                      <a:endParaRPr lang="zh-CN" altLang="en-US" dirty="0"/>
                    </a:p>
                  </a:txBody>
                  <a:tcPr anchor="ctr"/>
                </a:tc>
                <a:tc>
                  <a:txBody>
                    <a:bodyPr/>
                    <a:lstStyle/>
                    <a:p>
                      <a:pPr algn="l"/>
                      <a:r>
                        <a:rPr lang="zh-CN" altLang="en-US" sz="1800" b="0" i="0" kern="1200" dirty="0">
                          <a:solidFill>
                            <a:schemeClr val="dk1"/>
                          </a:solidFill>
                          <a:effectLst/>
                          <a:latin typeface="+mn-lt"/>
                          <a:ea typeface="+mn-ea"/>
                          <a:cs typeface="+mn-cs"/>
                        </a:rPr>
                        <a:t>适用于大型状态空间</a:t>
                      </a:r>
                      <a:endParaRPr lang="zh-CN" altLang="en-US" dirty="0"/>
                    </a:p>
                  </a:txBody>
                  <a:tcPr anchor="ctr"/>
                </a:tc>
                <a:tc>
                  <a:txBody>
                    <a:bodyPr/>
                    <a:lstStyle/>
                    <a:p>
                      <a:pPr algn="l"/>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可能出现过估计问题</a:t>
                      </a:r>
                      <a:endParaRPr lang="en-US" altLang="zh-CN" sz="1800" b="0" i="0" kern="1200" dirty="0">
                        <a:solidFill>
                          <a:schemeClr val="dk1"/>
                        </a:solidFill>
                        <a:effectLst/>
                        <a:latin typeface="+mn-lt"/>
                        <a:ea typeface="+mn-ea"/>
                        <a:cs typeface="+mn-cs"/>
                      </a:endParaRPr>
                    </a:p>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对于连续动作空间不适用</a:t>
                      </a:r>
                      <a:endParaRPr lang="zh-CN" altLang="en-US" dirty="0"/>
                    </a:p>
                  </a:txBody>
                  <a:tcPr anchor="ctr"/>
                </a:tc>
                <a:extLst>
                  <a:ext uri="{0D108BD9-81ED-4DB2-BD59-A6C34878D82A}">
                    <a16:rowId xmlns:a16="http://schemas.microsoft.com/office/drawing/2014/main" val="1698343749"/>
                  </a:ext>
                </a:extLst>
              </a:tr>
              <a:tr h="906514">
                <a:tc>
                  <a:txBody>
                    <a:bodyPr/>
                    <a:lstStyle/>
                    <a:p>
                      <a:pPr algn="ctr"/>
                      <a:r>
                        <a:rPr lang="en-US" altLang="zh-CN" sz="1800" b="1" i="0" kern="1200" dirty="0">
                          <a:solidFill>
                            <a:schemeClr val="dk1"/>
                          </a:solidFill>
                          <a:effectLst/>
                          <a:latin typeface="+mn-lt"/>
                          <a:ea typeface="+mn-ea"/>
                          <a:cs typeface="+mn-cs"/>
                        </a:rPr>
                        <a:t>DDPG</a:t>
                      </a:r>
                    </a:p>
                    <a:p>
                      <a:pPr algn="ctr"/>
                      <a:r>
                        <a:rPr lang="zh-CN" altLang="en-US" sz="1800" b="1" i="0" kern="1200" dirty="0">
                          <a:solidFill>
                            <a:schemeClr val="dk1"/>
                          </a:solidFill>
                          <a:effectLst/>
                          <a:latin typeface="+mn-lt"/>
                          <a:ea typeface="+mn-ea"/>
                          <a:cs typeface="+mn-cs"/>
                        </a:rPr>
                        <a:t>（</a:t>
                      </a:r>
                      <a:r>
                        <a:rPr lang="en-US" altLang="zh-CN" sz="1800" b="1" i="0" kern="1200" dirty="0">
                          <a:solidFill>
                            <a:schemeClr val="dk1"/>
                          </a:solidFill>
                          <a:effectLst/>
                          <a:latin typeface="+mn-lt"/>
                          <a:ea typeface="+mn-ea"/>
                          <a:cs typeface="+mn-cs"/>
                        </a:rPr>
                        <a:t>Deep Deterministic Policy Gradient</a:t>
                      </a:r>
                      <a:r>
                        <a:rPr lang="zh-CN" altLang="en-US" sz="1800" b="1" i="0" kern="1200" dirty="0">
                          <a:solidFill>
                            <a:schemeClr val="dk1"/>
                          </a:solidFill>
                          <a:effectLst/>
                          <a:latin typeface="+mn-lt"/>
                          <a:ea typeface="+mn-ea"/>
                          <a:cs typeface="+mn-cs"/>
                        </a:rPr>
                        <a:t>）</a:t>
                      </a:r>
                      <a:endParaRPr lang="zh-CN" altLang="en-US" dirty="0"/>
                    </a:p>
                  </a:txBody>
                  <a:tcPr anchor="ctr"/>
                </a:tc>
                <a:tc>
                  <a:txBody>
                    <a:bodyPr/>
                    <a:lstStyle/>
                    <a:p>
                      <a:pPr algn="just"/>
                      <a:r>
                        <a:rPr lang="zh-CN" altLang="en-US" sz="1800" b="0" i="0" kern="1200" dirty="0">
                          <a:solidFill>
                            <a:schemeClr val="dk1"/>
                          </a:solidFill>
                          <a:effectLst/>
                          <a:latin typeface="+mn-lt"/>
                          <a:ea typeface="+mn-ea"/>
                          <a:cs typeface="+mn-cs"/>
                        </a:rPr>
                        <a:t>结合确定性策略和</a:t>
                      </a:r>
                      <a:r>
                        <a:rPr lang="en-US" altLang="zh-CN" sz="1800" b="0" i="0" kern="1200" dirty="0">
                          <a:solidFill>
                            <a:schemeClr val="dk1"/>
                          </a:solidFill>
                          <a:effectLst/>
                          <a:latin typeface="+mn-lt"/>
                          <a:ea typeface="+mn-ea"/>
                          <a:cs typeface="+mn-cs"/>
                        </a:rPr>
                        <a:t>Q</a:t>
                      </a:r>
                      <a:r>
                        <a:rPr lang="zh-CN" altLang="en-US" sz="1800" b="0" i="0" kern="1200" dirty="0">
                          <a:solidFill>
                            <a:schemeClr val="dk1"/>
                          </a:solidFill>
                          <a:effectLst/>
                          <a:latin typeface="+mn-lt"/>
                          <a:ea typeface="+mn-ea"/>
                          <a:cs typeface="+mn-cs"/>
                        </a:rPr>
                        <a:t>学习</a:t>
                      </a:r>
                      <a:endParaRPr lang="zh-CN" altLang="en-US" dirty="0"/>
                    </a:p>
                  </a:txBody>
                  <a:tcPr anchor="ctr"/>
                </a:tc>
                <a:tc>
                  <a:txBody>
                    <a:bodyPr/>
                    <a:lstStyle/>
                    <a:p>
                      <a:pPr algn="l"/>
                      <a:r>
                        <a:rPr lang="zh-CN" altLang="en-US" sz="1800" b="0" i="0" kern="1200" dirty="0">
                          <a:solidFill>
                            <a:schemeClr val="dk1"/>
                          </a:solidFill>
                          <a:effectLst/>
                          <a:latin typeface="+mn-lt"/>
                          <a:ea typeface="+mn-ea"/>
                          <a:cs typeface="+mn-cs"/>
                        </a:rPr>
                        <a:t>适用于连续动作空间</a:t>
                      </a:r>
                      <a:endParaRPr lang="zh-CN" altLang="en-US" dirty="0"/>
                    </a:p>
                  </a:txBody>
                  <a:tcPr anchor="ctr"/>
                </a:tc>
                <a:tc>
                  <a:txBody>
                    <a:bodyPr/>
                    <a:lstStyle/>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训练不稳定，可能收敛较慢</a:t>
                      </a:r>
                      <a:endParaRPr lang="en-US" altLang="zh-CN" sz="1800" b="0" i="0" kern="1200" dirty="0">
                        <a:solidFill>
                          <a:schemeClr val="dk1"/>
                        </a:solidFill>
                        <a:effectLst/>
                        <a:latin typeface="+mn-lt"/>
                        <a:ea typeface="+mn-ea"/>
                        <a:cs typeface="+mn-cs"/>
                      </a:endParaRPr>
                    </a:p>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对超参数敏感</a:t>
                      </a:r>
                      <a:endParaRPr lang="zh-CN" altLang="en-US" dirty="0"/>
                    </a:p>
                  </a:txBody>
                  <a:tcPr anchor="ctr"/>
                </a:tc>
                <a:extLst>
                  <a:ext uri="{0D108BD9-81ED-4DB2-BD59-A6C34878D82A}">
                    <a16:rowId xmlns:a16="http://schemas.microsoft.com/office/drawing/2014/main" val="3324748921"/>
                  </a:ext>
                </a:extLst>
              </a:tr>
              <a:tr h="906514">
                <a:tc>
                  <a:txBody>
                    <a:bodyPr/>
                    <a:lstStyle/>
                    <a:p>
                      <a:pPr algn="ctr"/>
                      <a:r>
                        <a:rPr lang="en-US" altLang="zh-CN" sz="1800" b="1" i="0" kern="1200" dirty="0">
                          <a:solidFill>
                            <a:schemeClr val="dk1"/>
                          </a:solidFill>
                          <a:effectLst/>
                          <a:latin typeface="+mn-lt"/>
                          <a:ea typeface="+mn-ea"/>
                          <a:cs typeface="+mn-cs"/>
                        </a:rPr>
                        <a:t>Double DQN</a:t>
                      </a:r>
                      <a:endParaRPr lang="zh-CN" altLang="en-US" dirty="0"/>
                    </a:p>
                  </a:txBody>
                  <a:tcPr anchor="ctr"/>
                </a:tc>
                <a:tc>
                  <a:txBody>
                    <a:bodyPr/>
                    <a:lstStyle/>
                    <a:p>
                      <a:pPr algn="just"/>
                      <a:r>
                        <a:rPr lang="zh-CN" altLang="en-US" sz="1800" b="0" i="0" kern="1200" dirty="0">
                          <a:solidFill>
                            <a:schemeClr val="dk1"/>
                          </a:solidFill>
                          <a:effectLst/>
                          <a:latin typeface="+mn-lt"/>
                          <a:ea typeface="+mn-ea"/>
                          <a:cs typeface="+mn-cs"/>
                        </a:rPr>
                        <a:t>对</a:t>
                      </a:r>
                      <a:r>
                        <a:rPr lang="en-US" altLang="zh-CN" sz="1800" b="0" i="0" kern="1200" dirty="0">
                          <a:solidFill>
                            <a:schemeClr val="dk1"/>
                          </a:solidFill>
                          <a:effectLst/>
                          <a:latin typeface="+mn-lt"/>
                          <a:ea typeface="+mn-ea"/>
                          <a:cs typeface="+mn-cs"/>
                        </a:rPr>
                        <a:t>DQN</a:t>
                      </a:r>
                      <a:r>
                        <a:rPr lang="zh-CN" altLang="en-US" sz="1800" b="0" i="0" kern="1200" dirty="0">
                          <a:solidFill>
                            <a:schemeClr val="dk1"/>
                          </a:solidFill>
                          <a:effectLst/>
                          <a:latin typeface="+mn-lt"/>
                          <a:ea typeface="+mn-ea"/>
                          <a:cs typeface="+mn-cs"/>
                        </a:rPr>
                        <a:t>的改进，解决</a:t>
                      </a:r>
                      <a:r>
                        <a:rPr lang="en-US" altLang="zh-CN" sz="1800" b="0" i="0" kern="1200" dirty="0">
                          <a:solidFill>
                            <a:schemeClr val="dk1"/>
                          </a:solidFill>
                          <a:effectLst/>
                          <a:latin typeface="+mn-lt"/>
                          <a:ea typeface="+mn-ea"/>
                          <a:cs typeface="+mn-cs"/>
                        </a:rPr>
                        <a:t>DQN</a:t>
                      </a:r>
                      <a:r>
                        <a:rPr lang="zh-CN" altLang="en-US" sz="1800" b="0" i="0" kern="1200" dirty="0">
                          <a:solidFill>
                            <a:schemeClr val="dk1"/>
                          </a:solidFill>
                          <a:effectLst/>
                          <a:latin typeface="+mn-lt"/>
                          <a:ea typeface="+mn-ea"/>
                          <a:cs typeface="+mn-cs"/>
                        </a:rPr>
                        <a:t>中</a:t>
                      </a:r>
                      <a:r>
                        <a:rPr lang="en-US" altLang="zh-CN" sz="1800" b="0" i="0" kern="1200" dirty="0">
                          <a:solidFill>
                            <a:schemeClr val="dk1"/>
                          </a:solidFill>
                          <a:effectLst/>
                          <a:latin typeface="+mn-lt"/>
                          <a:ea typeface="+mn-ea"/>
                          <a:cs typeface="+mn-cs"/>
                        </a:rPr>
                        <a:t>Q</a:t>
                      </a:r>
                      <a:r>
                        <a:rPr lang="zh-CN" altLang="en-US" sz="1800" b="0" i="0" kern="1200" dirty="0">
                          <a:solidFill>
                            <a:schemeClr val="dk1"/>
                          </a:solidFill>
                          <a:effectLst/>
                          <a:latin typeface="+mn-lt"/>
                          <a:ea typeface="+mn-ea"/>
                          <a:cs typeface="+mn-cs"/>
                        </a:rPr>
                        <a:t>值过估计的问题</a:t>
                      </a:r>
                      <a:endParaRPr lang="zh-CN" altLang="en-US" dirty="0"/>
                    </a:p>
                  </a:txBody>
                  <a:tcPr anchor="ctr"/>
                </a:tc>
                <a:tc>
                  <a:txBody>
                    <a:bodyPr/>
                    <a:lstStyle/>
                    <a:p>
                      <a:pPr marL="0" indent="0" algn="l">
                        <a:buFontTx/>
                        <a:buNone/>
                      </a:pPr>
                      <a:r>
                        <a:rPr lang="zh-CN" altLang="en-US" sz="1800" b="0" i="0" kern="1200" dirty="0">
                          <a:solidFill>
                            <a:schemeClr val="dk1"/>
                          </a:solidFill>
                          <a:effectLst/>
                          <a:latin typeface="+mn-lt"/>
                          <a:ea typeface="+mn-ea"/>
                          <a:cs typeface="+mn-cs"/>
                        </a:rPr>
                        <a:t>提高学习效率</a:t>
                      </a:r>
                      <a:endParaRPr lang="zh-CN" altLang="en-US" dirty="0"/>
                    </a:p>
                  </a:txBody>
                  <a:tcPr anchor="ctr"/>
                </a:tc>
                <a:tc>
                  <a:txBody>
                    <a:bodyPr/>
                    <a:lstStyle/>
                    <a:p>
                      <a:pPr marL="0" indent="0" algn="l">
                        <a:buFontTx/>
                        <a:buNone/>
                      </a:pP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选择合适的参数较为复杂</a:t>
                      </a:r>
                      <a:endParaRPr lang="en-US" altLang="zh-CN" sz="1800" b="0" i="0" kern="1200" dirty="0">
                        <a:solidFill>
                          <a:schemeClr val="dk1"/>
                        </a:solidFill>
                        <a:effectLst/>
                        <a:latin typeface="+mn-lt"/>
                        <a:ea typeface="+mn-ea"/>
                        <a:cs typeface="+mn-cs"/>
                      </a:endParaRPr>
                    </a:p>
                    <a:p>
                      <a:pPr marL="0" indent="0" algn="l">
                        <a:buFontTx/>
                        <a:buNone/>
                      </a:pP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对于某些问题可能不适用</a:t>
                      </a:r>
                      <a:endParaRPr lang="zh-CN" altLang="en-US" dirty="0"/>
                    </a:p>
                  </a:txBody>
                  <a:tcPr anchor="ctr"/>
                </a:tc>
                <a:extLst>
                  <a:ext uri="{0D108BD9-81ED-4DB2-BD59-A6C34878D82A}">
                    <a16:rowId xmlns:a16="http://schemas.microsoft.com/office/drawing/2014/main" val="380146791"/>
                  </a:ext>
                </a:extLst>
              </a:tr>
              <a:tr h="920949">
                <a:tc>
                  <a:txBody>
                    <a:bodyPr/>
                    <a:lstStyle/>
                    <a:p>
                      <a:pPr algn="ctr"/>
                      <a:r>
                        <a:rPr lang="en-US" altLang="zh-CN" sz="1800" b="1" i="0" kern="1200" dirty="0">
                          <a:solidFill>
                            <a:srgbClr val="FF0000"/>
                          </a:solidFill>
                          <a:effectLst>
                            <a:outerShdw blurRad="38100" dist="38100" dir="2700000" algn="tl">
                              <a:srgbClr val="000000">
                                <a:alpha val="43137"/>
                              </a:srgbClr>
                            </a:outerShdw>
                          </a:effectLst>
                          <a:latin typeface="+mn-lt"/>
                          <a:ea typeface="+mn-ea"/>
                          <a:cs typeface="+mn-cs"/>
                        </a:rPr>
                        <a:t>Multi-Agent DRL</a:t>
                      </a:r>
                      <a:endParaRPr lang="zh-CN" altLang="en-US" dirty="0">
                        <a:solidFill>
                          <a:srgbClr val="FF0000"/>
                        </a:solidFill>
                        <a:effectLst>
                          <a:outerShdw blurRad="38100" dist="38100" dir="2700000" algn="tl">
                            <a:srgbClr val="000000">
                              <a:alpha val="43137"/>
                            </a:srgbClr>
                          </a:outerShdw>
                        </a:effectLst>
                      </a:endParaRPr>
                    </a:p>
                  </a:txBody>
                  <a:tcPr anchor="ctr"/>
                </a:tc>
                <a:tc>
                  <a:txBody>
                    <a:bodyPr/>
                    <a:lstStyle/>
                    <a:p>
                      <a:pPr algn="just"/>
                      <a:r>
                        <a:rPr lang="zh-CN" altLang="en-US" sz="1800" b="0" i="0" kern="1200" dirty="0">
                          <a:solidFill>
                            <a:srgbClr val="FF0000"/>
                          </a:solidFill>
                          <a:effectLst>
                            <a:outerShdw blurRad="38100" dist="38100" dir="2700000" algn="tl">
                              <a:srgbClr val="000000">
                                <a:alpha val="43137"/>
                              </a:srgbClr>
                            </a:outerShdw>
                          </a:effectLst>
                          <a:latin typeface="+mn-lt"/>
                          <a:ea typeface="+mn-ea"/>
                          <a:cs typeface="+mn-cs"/>
                        </a:rPr>
                        <a:t>用于多个智能体协同学习的算法</a:t>
                      </a:r>
                      <a:endParaRPr lang="zh-CN" altLang="en-US" dirty="0">
                        <a:solidFill>
                          <a:srgbClr val="FF0000"/>
                        </a:solidFill>
                        <a:effectLst>
                          <a:outerShdw blurRad="38100" dist="38100" dir="2700000" algn="tl">
                            <a:srgbClr val="000000">
                              <a:alpha val="43137"/>
                            </a:srgbClr>
                          </a:outerShdw>
                        </a:effectLst>
                      </a:endParaRPr>
                    </a:p>
                  </a:txBody>
                  <a:tcPr anchor="ctr"/>
                </a:tc>
                <a:tc>
                  <a:txBody>
                    <a:bodyPr/>
                    <a:lstStyle/>
                    <a:p>
                      <a:pPr marL="0" indent="0" algn="l">
                        <a:buFontTx/>
                        <a:buNone/>
                      </a:pPr>
                      <a:r>
                        <a:rPr lang="zh-CN" altLang="en-US" sz="1800" b="0" i="0" kern="1200" dirty="0">
                          <a:solidFill>
                            <a:srgbClr val="FF0000"/>
                          </a:solidFill>
                          <a:effectLst>
                            <a:outerShdw blurRad="38100" dist="38100" dir="2700000" algn="tl">
                              <a:srgbClr val="000000">
                                <a:alpha val="43137"/>
                              </a:srgbClr>
                            </a:outerShdw>
                          </a:effectLst>
                          <a:latin typeface="+mn-lt"/>
                          <a:ea typeface="+mn-ea"/>
                          <a:cs typeface="+mn-cs"/>
                        </a:rPr>
                        <a:t>解决多智能体协同问题</a:t>
                      </a:r>
                      <a:endParaRPr lang="zh-CN" altLang="en-US" dirty="0">
                        <a:solidFill>
                          <a:srgbClr val="FF0000"/>
                        </a:solidFill>
                        <a:effectLst>
                          <a:outerShdw blurRad="38100" dist="38100" dir="2700000" algn="tl">
                            <a:srgbClr val="000000">
                              <a:alpha val="43137"/>
                            </a:srgbClr>
                          </a:outerShdw>
                        </a:effectLst>
                      </a:endParaRPr>
                    </a:p>
                  </a:txBody>
                  <a:tcPr anchor="ctr"/>
                </a:tc>
                <a:tc>
                  <a:txBody>
                    <a:bodyPr/>
                    <a:lstStyle/>
                    <a:p>
                      <a:pPr marL="0" indent="0" algn="l">
                        <a:buFontTx/>
                        <a:buNone/>
                      </a:pPr>
                      <a:r>
                        <a:rPr lang="en-US" altLang="zh-CN" sz="1800" b="0" i="0" kern="1200" dirty="0">
                          <a:solidFill>
                            <a:srgbClr val="FF0000"/>
                          </a:solidFill>
                          <a:effectLst>
                            <a:outerShdw blurRad="38100" dist="38100" dir="2700000" algn="tl">
                              <a:srgbClr val="000000">
                                <a:alpha val="43137"/>
                              </a:srgbClr>
                            </a:outerShdw>
                          </a:effectLst>
                          <a:latin typeface="+mn-lt"/>
                          <a:ea typeface="+mn-ea"/>
                          <a:cs typeface="+mn-cs"/>
                        </a:rPr>
                        <a:t>- </a:t>
                      </a:r>
                      <a:r>
                        <a:rPr lang="zh-CN" altLang="en-US" sz="1800" b="0" i="0" kern="1200" dirty="0">
                          <a:solidFill>
                            <a:srgbClr val="FF0000"/>
                          </a:solidFill>
                          <a:effectLst>
                            <a:outerShdw blurRad="38100" dist="38100" dir="2700000" algn="tl">
                              <a:srgbClr val="000000">
                                <a:alpha val="43137"/>
                              </a:srgbClr>
                            </a:outerShdw>
                          </a:effectLst>
                          <a:latin typeface="+mn-lt"/>
                          <a:ea typeface="+mn-ea"/>
                          <a:cs typeface="+mn-cs"/>
                        </a:rPr>
                        <a:t>训练过程较为复杂</a:t>
                      </a:r>
                      <a:endParaRPr lang="en-US" altLang="zh-CN" sz="1800" b="0" i="0" kern="1200" dirty="0">
                        <a:solidFill>
                          <a:srgbClr val="FF0000"/>
                        </a:solidFill>
                        <a:effectLst>
                          <a:outerShdw blurRad="38100" dist="38100" dir="2700000" algn="tl">
                            <a:srgbClr val="000000">
                              <a:alpha val="43137"/>
                            </a:srgbClr>
                          </a:outerShdw>
                        </a:effectLst>
                        <a:latin typeface="+mn-lt"/>
                        <a:ea typeface="+mn-ea"/>
                        <a:cs typeface="+mn-cs"/>
                      </a:endParaRPr>
                    </a:p>
                    <a:p>
                      <a:pPr marL="0" indent="0" algn="l">
                        <a:buFontTx/>
                        <a:buNone/>
                      </a:pPr>
                      <a:r>
                        <a:rPr lang="en-US" altLang="zh-CN" sz="1800" b="0" i="0" kern="1200" dirty="0">
                          <a:solidFill>
                            <a:srgbClr val="FF0000"/>
                          </a:solidFill>
                          <a:effectLst>
                            <a:outerShdw blurRad="38100" dist="38100" dir="2700000" algn="tl">
                              <a:srgbClr val="000000">
                                <a:alpha val="43137"/>
                              </a:srgbClr>
                            </a:outerShdw>
                          </a:effectLst>
                          <a:latin typeface="+mn-lt"/>
                          <a:ea typeface="+mn-ea"/>
                          <a:cs typeface="+mn-cs"/>
                        </a:rPr>
                        <a:t>- </a:t>
                      </a:r>
                      <a:r>
                        <a:rPr lang="zh-CN" altLang="en-US" sz="1800" b="0" i="0" kern="1200" dirty="0">
                          <a:solidFill>
                            <a:srgbClr val="FF0000"/>
                          </a:solidFill>
                          <a:effectLst>
                            <a:outerShdw blurRad="38100" dist="38100" dir="2700000" algn="tl">
                              <a:srgbClr val="000000">
                                <a:alpha val="43137"/>
                              </a:srgbClr>
                            </a:outerShdw>
                          </a:effectLst>
                          <a:latin typeface="+mn-lt"/>
                          <a:ea typeface="+mn-ea"/>
                          <a:cs typeface="+mn-cs"/>
                        </a:rPr>
                        <a:t>可能出现合作与竞争问题</a:t>
                      </a:r>
                      <a:endParaRPr lang="zh-CN" altLang="en-US" dirty="0">
                        <a:solidFill>
                          <a:srgbClr val="FF0000"/>
                        </a:solidFill>
                        <a:effectLst>
                          <a:outerShdw blurRad="38100" dist="38100" dir="2700000" algn="tl">
                            <a:srgbClr val="000000">
                              <a:alpha val="43137"/>
                            </a:srgbClr>
                          </a:outerShdw>
                        </a:effectLst>
                      </a:endParaRPr>
                    </a:p>
                  </a:txBody>
                  <a:tcPr anchor="ctr"/>
                </a:tc>
                <a:extLst>
                  <a:ext uri="{0D108BD9-81ED-4DB2-BD59-A6C34878D82A}">
                    <a16:rowId xmlns:a16="http://schemas.microsoft.com/office/drawing/2014/main" val="2650091102"/>
                  </a:ext>
                </a:extLst>
              </a:tr>
            </a:tbl>
          </a:graphicData>
        </a:graphic>
      </p:graphicFrame>
    </p:spTree>
    <p:extLst>
      <p:ext uri="{BB962C8B-B14F-4D97-AF65-F5344CB8AC3E}">
        <p14:creationId xmlns:p14="http://schemas.microsoft.com/office/powerpoint/2010/main" val="831214215"/>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133648"/>
            <a:ext cx="2954655" cy="461665"/>
          </a:xfrm>
          <a:prstGeom prst="rect">
            <a:avLst/>
          </a:prstGeom>
        </p:spPr>
        <p:txBody>
          <a:bodyPr wrap="none">
            <a:spAutoFit/>
          </a:bodyPr>
          <a:lstStyle/>
          <a:p>
            <a:pPr algn="r"/>
            <a:r>
              <a:rPr lang="zh-CN" altLang="en-US" sz="2400" b="1" dirty="0">
                <a:solidFill>
                  <a:schemeClr val="bg1"/>
                </a:solidFill>
                <a:latin typeface="+mn-ea"/>
              </a:rPr>
              <a:t>四、国内外研究动态</a:t>
            </a:r>
          </a:p>
        </p:txBody>
      </p:sp>
      <p:grpSp>
        <p:nvGrpSpPr>
          <p:cNvPr id="9" name="组合 8">
            <a:extLst>
              <a:ext uri="{FF2B5EF4-FFF2-40B4-BE49-F238E27FC236}">
                <a16:creationId xmlns:a16="http://schemas.microsoft.com/office/drawing/2014/main" id="{8436F706-4D3D-498D-8614-CC9B9C217BD3}"/>
              </a:ext>
            </a:extLst>
          </p:cNvPr>
          <p:cNvGrpSpPr/>
          <p:nvPr/>
        </p:nvGrpSpPr>
        <p:grpSpPr>
          <a:xfrm>
            <a:off x="0" y="899886"/>
            <a:ext cx="2696757" cy="579019"/>
            <a:chOff x="-537028" y="812630"/>
            <a:chExt cx="2696757" cy="579019"/>
          </a:xfrm>
        </p:grpSpPr>
        <p:sp>
          <p:nvSpPr>
            <p:cNvPr id="11" name="Freeform 190">
              <a:extLst>
                <a:ext uri="{FF2B5EF4-FFF2-40B4-BE49-F238E27FC236}">
                  <a16:creationId xmlns:a16="http://schemas.microsoft.com/office/drawing/2014/main" id="{C63FB880-A5B1-4353-8D93-8B9135D1C42F}"/>
                </a:ext>
              </a:extLst>
            </p:cNvPr>
            <p:cNvSpPr/>
            <p:nvPr/>
          </p:nvSpPr>
          <p:spPr bwMode="auto">
            <a:xfrm>
              <a:off x="-537028" y="812630"/>
              <a:ext cx="2696757" cy="579019"/>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12" name="矩形 11">
              <a:extLst>
                <a:ext uri="{FF2B5EF4-FFF2-40B4-BE49-F238E27FC236}">
                  <a16:creationId xmlns:a16="http://schemas.microsoft.com/office/drawing/2014/main" id="{D7328D63-BE60-472E-A109-87570232A744}"/>
                </a:ext>
              </a:extLst>
            </p:cNvPr>
            <p:cNvSpPr/>
            <p:nvPr/>
          </p:nvSpPr>
          <p:spPr>
            <a:xfrm flipH="1">
              <a:off x="-537028" y="909587"/>
              <a:ext cx="2319866" cy="369332"/>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编队控制相关研究</a:t>
              </a:r>
            </a:p>
          </p:txBody>
        </p:sp>
      </p:grpSp>
      <p:graphicFrame>
        <p:nvGraphicFramePr>
          <p:cNvPr id="8" name="表格 7">
            <a:extLst>
              <a:ext uri="{FF2B5EF4-FFF2-40B4-BE49-F238E27FC236}">
                <a16:creationId xmlns:a16="http://schemas.microsoft.com/office/drawing/2014/main" id="{45A0575A-E062-4313-AE27-DCAD7BC1E993}"/>
              </a:ext>
            </a:extLst>
          </p:cNvPr>
          <p:cNvGraphicFramePr>
            <a:graphicFrameLocks noGrp="1"/>
          </p:cNvGraphicFramePr>
          <p:nvPr>
            <p:extLst>
              <p:ext uri="{D42A27DB-BD31-4B8C-83A1-F6EECF244321}">
                <p14:modId xmlns:p14="http://schemas.microsoft.com/office/powerpoint/2010/main" val="138483884"/>
              </p:ext>
            </p:extLst>
          </p:nvPr>
        </p:nvGraphicFramePr>
        <p:xfrm>
          <a:off x="515936" y="2298966"/>
          <a:ext cx="11160127" cy="3125784"/>
        </p:xfrm>
        <a:graphic>
          <a:graphicData uri="http://schemas.openxmlformats.org/drawingml/2006/table">
            <a:tbl>
              <a:tblPr firstRow="1" bandRow="1">
                <a:tableStyleId>{5C22544A-7EE6-4342-B048-85BDC9FD1C3A}</a:tableStyleId>
              </a:tblPr>
              <a:tblGrid>
                <a:gridCol w="2896455">
                  <a:extLst>
                    <a:ext uri="{9D8B030D-6E8A-4147-A177-3AD203B41FA5}">
                      <a16:colId xmlns:a16="http://schemas.microsoft.com/office/drawing/2014/main" val="4033028031"/>
                    </a:ext>
                  </a:extLst>
                </a:gridCol>
                <a:gridCol w="2896455">
                  <a:extLst>
                    <a:ext uri="{9D8B030D-6E8A-4147-A177-3AD203B41FA5}">
                      <a16:colId xmlns:a16="http://schemas.microsoft.com/office/drawing/2014/main" val="770379517"/>
                    </a:ext>
                  </a:extLst>
                </a:gridCol>
                <a:gridCol w="2343540">
                  <a:extLst>
                    <a:ext uri="{9D8B030D-6E8A-4147-A177-3AD203B41FA5}">
                      <a16:colId xmlns:a16="http://schemas.microsoft.com/office/drawing/2014/main" val="430895577"/>
                    </a:ext>
                  </a:extLst>
                </a:gridCol>
                <a:gridCol w="3023677">
                  <a:extLst>
                    <a:ext uri="{9D8B030D-6E8A-4147-A177-3AD203B41FA5}">
                      <a16:colId xmlns:a16="http://schemas.microsoft.com/office/drawing/2014/main" val="1625079374"/>
                    </a:ext>
                  </a:extLst>
                </a:gridCol>
              </a:tblGrid>
              <a:tr h="376035">
                <a:tc>
                  <a:txBody>
                    <a:bodyPr/>
                    <a:lstStyle/>
                    <a:p>
                      <a:pPr algn="ctr"/>
                      <a:r>
                        <a:rPr lang="zh-CN" altLang="en-US" dirty="0"/>
                        <a:t>方法</a:t>
                      </a:r>
                    </a:p>
                  </a:txBody>
                  <a:tcPr anchor="ctr"/>
                </a:tc>
                <a:tc>
                  <a:txBody>
                    <a:bodyPr/>
                    <a:lstStyle/>
                    <a:p>
                      <a:pPr algn="ctr"/>
                      <a:r>
                        <a:rPr lang="zh-CN" altLang="en-US" dirty="0"/>
                        <a:t>原理</a:t>
                      </a:r>
                    </a:p>
                  </a:txBody>
                  <a:tcPr anchor="ctr"/>
                </a:tc>
                <a:tc>
                  <a:txBody>
                    <a:bodyPr/>
                    <a:lstStyle/>
                    <a:p>
                      <a:pPr algn="ctr"/>
                      <a:r>
                        <a:rPr lang="zh-CN" altLang="en-US" dirty="0"/>
                        <a:t>优点</a:t>
                      </a:r>
                    </a:p>
                  </a:txBody>
                  <a:tcPr anchor="ctr"/>
                </a:tc>
                <a:tc>
                  <a:txBody>
                    <a:bodyPr/>
                    <a:lstStyle/>
                    <a:p>
                      <a:pPr algn="ctr"/>
                      <a:r>
                        <a:rPr lang="zh-CN" altLang="en-US" dirty="0"/>
                        <a:t>缺点</a:t>
                      </a:r>
                    </a:p>
                  </a:txBody>
                  <a:tcPr anchor="ctr"/>
                </a:tc>
                <a:extLst>
                  <a:ext uri="{0D108BD9-81ED-4DB2-BD59-A6C34878D82A}">
                    <a16:rowId xmlns:a16="http://schemas.microsoft.com/office/drawing/2014/main" val="1746818693"/>
                  </a:ext>
                </a:extLst>
              </a:tr>
              <a:tr h="920949">
                <a:tc>
                  <a:txBody>
                    <a:bodyPr/>
                    <a:lstStyle/>
                    <a:p>
                      <a:pPr algn="ctr"/>
                      <a:r>
                        <a:rPr lang="zh-CN" altLang="en-US" sz="1800" b="1" i="0" kern="1200" dirty="0">
                          <a:solidFill>
                            <a:schemeClr val="dk1"/>
                          </a:solidFill>
                          <a:effectLst/>
                          <a:latin typeface="+mn-lt"/>
                          <a:ea typeface="+mn-ea"/>
                          <a:cs typeface="+mn-cs"/>
                        </a:rPr>
                        <a:t>领航跟随法</a:t>
                      </a:r>
                      <a:endParaRPr lang="zh-CN" altLang="en-US" dirty="0"/>
                    </a:p>
                  </a:txBody>
                  <a:tcPr anchor="ctr"/>
                </a:tc>
                <a:tc>
                  <a:txBody>
                    <a:bodyPr/>
                    <a:lstStyle/>
                    <a:p>
                      <a:pPr algn="just"/>
                      <a:r>
                        <a:rPr lang="zh-CN" altLang="en-US" sz="1800" b="0" i="0" kern="1200" dirty="0">
                          <a:solidFill>
                            <a:schemeClr val="dk1"/>
                          </a:solidFill>
                          <a:effectLst/>
                          <a:latin typeface="+mn-lt"/>
                          <a:ea typeface="+mn-ea"/>
                          <a:cs typeface="+mn-cs"/>
                        </a:rPr>
                        <a:t>通过设置主领导无人机，其他无人机按照主领导的轨迹进行跟随。</a:t>
                      </a:r>
                      <a:endParaRPr lang="zh-CN" altLang="en-US" dirty="0"/>
                    </a:p>
                  </a:txBody>
                  <a:tcPr anchor="ctr"/>
                </a:tc>
                <a:tc>
                  <a:txBody>
                    <a:bodyPr/>
                    <a:lstStyle/>
                    <a:p>
                      <a:pPr algn="l"/>
                      <a:r>
                        <a:rPr lang="zh-CN" altLang="en-US" sz="1800" b="0" i="0" u="none" kern="1200" dirty="0">
                          <a:solidFill>
                            <a:schemeClr val="dk1"/>
                          </a:solidFill>
                          <a:effectLst/>
                          <a:latin typeface="+mn-lt"/>
                          <a:ea typeface="+mn-ea"/>
                          <a:cs typeface="+mn-cs"/>
                        </a:rPr>
                        <a:t>控制结构简单</a:t>
                      </a:r>
                      <a:endParaRPr lang="zh-CN" altLang="en-US" u="none" dirty="0"/>
                    </a:p>
                  </a:txBody>
                  <a:tcPr anchor="ctr"/>
                </a:tc>
                <a:tc>
                  <a:txBody>
                    <a:bodyPr/>
                    <a:lstStyle/>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对主领导的依赖性较高</a:t>
                      </a:r>
                      <a:endParaRPr lang="en-US" altLang="zh-CN" sz="1800" b="0" i="0" kern="1200" dirty="0">
                        <a:solidFill>
                          <a:schemeClr val="dk1"/>
                        </a:solidFill>
                        <a:effectLst/>
                        <a:latin typeface="+mn-lt"/>
                        <a:ea typeface="+mn-ea"/>
                        <a:cs typeface="+mn-cs"/>
                      </a:endParaRPr>
                    </a:p>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可能出现跟随误差</a:t>
                      </a:r>
                      <a:endParaRPr lang="zh-CN" altLang="en-US" dirty="0"/>
                    </a:p>
                  </a:txBody>
                  <a:tcPr anchor="ctr"/>
                </a:tc>
                <a:extLst>
                  <a:ext uri="{0D108BD9-81ED-4DB2-BD59-A6C34878D82A}">
                    <a16:rowId xmlns:a16="http://schemas.microsoft.com/office/drawing/2014/main" val="1698343749"/>
                  </a:ext>
                </a:extLst>
              </a:tr>
              <a:tr h="906514">
                <a:tc>
                  <a:txBody>
                    <a:bodyPr/>
                    <a:lstStyle/>
                    <a:p>
                      <a:pPr algn="ctr"/>
                      <a:r>
                        <a:rPr lang="zh-CN" altLang="en-US" sz="1800" b="1" i="0" kern="1200" dirty="0">
                          <a:solidFill>
                            <a:schemeClr val="dk1"/>
                          </a:solidFill>
                          <a:effectLst/>
                          <a:latin typeface="+mn-lt"/>
                          <a:ea typeface="+mn-ea"/>
                          <a:cs typeface="+mn-cs"/>
                        </a:rPr>
                        <a:t>虚拟结构法</a:t>
                      </a:r>
                      <a:endParaRPr lang="zh-CN" altLang="en-US" dirty="0"/>
                    </a:p>
                  </a:txBody>
                  <a:tcPr anchor="ctr"/>
                </a:tc>
                <a:tc>
                  <a:txBody>
                    <a:bodyPr/>
                    <a:lstStyle/>
                    <a:p>
                      <a:pPr algn="just"/>
                      <a:r>
                        <a:rPr lang="zh-CN" altLang="en-US" sz="1800" b="0" i="0" kern="1200" dirty="0">
                          <a:solidFill>
                            <a:schemeClr val="dk1"/>
                          </a:solidFill>
                          <a:effectLst/>
                          <a:latin typeface="+mn-lt"/>
                          <a:ea typeface="+mn-ea"/>
                          <a:cs typeface="+mn-cs"/>
                        </a:rPr>
                        <a:t>将无人机编队看作一个虚拟的结构，通过相对位置关系进行控制。</a:t>
                      </a:r>
                      <a:endParaRPr lang="zh-CN" altLang="en-US" dirty="0"/>
                    </a:p>
                  </a:txBody>
                  <a:tcPr anchor="ctr"/>
                </a:tc>
                <a:tc>
                  <a:txBody>
                    <a:bodyPr/>
                    <a:lstStyle/>
                    <a:p>
                      <a:pPr algn="l"/>
                      <a:r>
                        <a:rPr lang="zh-CN" altLang="en-US" sz="1800" b="0" i="0" kern="1200" dirty="0">
                          <a:solidFill>
                            <a:schemeClr val="dk1"/>
                          </a:solidFill>
                          <a:effectLst/>
                          <a:latin typeface="+mn-lt"/>
                          <a:ea typeface="+mn-ea"/>
                          <a:cs typeface="+mn-cs"/>
                        </a:rPr>
                        <a:t>提高系统的稳定性和容错性</a:t>
                      </a:r>
                      <a:endParaRPr lang="zh-CN" altLang="en-US" dirty="0"/>
                    </a:p>
                  </a:txBody>
                  <a:tcPr anchor="ctr"/>
                </a:tc>
                <a:tc>
                  <a:txBody>
                    <a:bodyPr/>
                    <a:lstStyle/>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对系统模型的要求较高</a:t>
                      </a:r>
                      <a:endParaRPr lang="en-US" altLang="zh-CN" sz="1800" b="0" i="0" kern="1200" dirty="0">
                        <a:solidFill>
                          <a:schemeClr val="dk1"/>
                        </a:solidFill>
                        <a:effectLst/>
                        <a:latin typeface="+mn-lt"/>
                        <a:ea typeface="+mn-ea"/>
                        <a:cs typeface="+mn-cs"/>
                      </a:endParaRPr>
                    </a:p>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复杂场景中可能难以应用</a:t>
                      </a:r>
                      <a:endParaRPr lang="zh-CN" altLang="en-US" dirty="0"/>
                    </a:p>
                  </a:txBody>
                  <a:tcPr anchor="ctr"/>
                </a:tc>
                <a:extLst>
                  <a:ext uri="{0D108BD9-81ED-4DB2-BD59-A6C34878D82A}">
                    <a16:rowId xmlns:a16="http://schemas.microsoft.com/office/drawing/2014/main" val="3324748921"/>
                  </a:ext>
                </a:extLst>
              </a:tr>
              <a:tr h="906514">
                <a:tc>
                  <a:txBody>
                    <a:bodyPr/>
                    <a:lstStyle/>
                    <a:p>
                      <a:pPr algn="ctr"/>
                      <a:r>
                        <a:rPr lang="zh-CN" altLang="en-US" sz="1800" b="1" i="0" kern="1200" dirty="0">
                          <a:solidFill>
                            <a:schemeClr val="dk1"/>
                          </a:solidFill>
                          <a:effectLst/>
                          <a:latin typeface="+mn-lt"/>
                          <a:ea typeface="+mn-ea"/>
                          <a:cs typeface="+mn-cs"/>
                        </a:rPr>
                        <a:t>行为法</a:t>
                      </a:r>
                      <a:endParaRPr lang="zh-CN" altLang="en-US" dirty="0"/>
                    </a:p>
                  </a:txBody>
                  <a:tcPr anchor="ctr"/>
                </a:tc>
                <a:tc>
                  <a:txBody>
                    <a:bodyPr/>
                    <a:lstStyle/>
                    <a:p>
                      <a:pPr algn="just"/>
                      <a:r>
                        <a:rPr lang="zh-CN" altLang="en-US" sz="1800" b="0" i="0" kern="1200" dirty="0">
                          <a:solidFill>
                            <a:schemeClr val="dk1"/>
                          </a:solidFill>
                          <a:effectLst/>
                          <a:latin typeface="+mn-lt"/>
                          <a:ea typeface="+mn-ea"/>
                          <a:cs typeface="+mn-cs"/>
                        </a:rPr>
                        <a:t>基于每个无人机的局部感知和决策，通过定义行为规则来实现协同控制</a:t>
                      </a:r>
                      <a:endParaRPr lang="zh-CN" altLang="en-US" dirty="0"/>
                    </a:p>
                  </a:txBody>
                  <a:tcPr anchor="ctr"/>
                </a:tc>
                <a:tc>
                  <a:txBody>
                    <a:bodyPr/>
                    <a:lstStyle/>
                    <a:p>
                      <a:pPr marL="0" indent="0" algn="l">
                        <a:buFontTx/>
                        <a:buNone/>
                      </a:pPr>
                      <a:r>
                        <a:rPr lang="zh-CN" altLang="en-US" sz="1800" b="0" i="0" kern="1200" dirty="0">
                          <a:solidFill>
                            <a:schemeClr val="dk1"/>
                          </a:solidFill>
                          <a:effectLst/>
                          <a:latin typeface="+mn-lt"/>
                          <a:ea typeface="+mn-ea"/>
                          <a:cs typeface="+mn-cs"/>
                        </a:rPr>
                        <a:t>灵活性高，适用于复杂、动态环境</a:t>
                      </a:r>
                      <a:endParaRPr lang="zh-CN" altLang="en-US" dirty="0"/>
                    </a:p>
                  </a:txBody>
                  <a:tcPr anchor="ctr"/>
                </a:tc>
                <a:tc>
                  <a:txBody>
                    <a:bodyPr/>
                    <a:lstStyle/>
                    <a:p>
                      <a:pPr marL="0" indent="0" algn="l">
                        <a:buFontTx/>
                        <a:buNone/>
                      </a:pP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可能导致难以预测的全局行为</a:t>
                      </a:r>
                      <a:endParaRPr lang="en-US" altLang="zh-CN" sz="1800" b="0" i="0" kern="1200" dirty="0">
                        <a:solidFill>
                          <a:schemeClr val="dk1"/>
                        </a:solidFill>
                        <a:effectLst/>
                        <a:latin typeface="+mn-lt"/>
                        <a:ea typeface="+mn-ea"/>
                        <a:cs typeface="+mn-cs"/>
                      </a:endParaRPr>
                    </a:p>
                    <a:p>
                      <a:pPr marL="0" indent="0" algn="l">
                        <a:buFontTx/>
                        <a:buNone/>
                      </a:pP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需要精心设计行为规则</a:t>
                      </a:r>
                      <a:endParaRPr lang="zh-CN" altLang="en-US" dirty="0"/>
                    </a:p>
                  </a:txBody>
                  <a:tcPr anchor="ctr"/>
                </a:tc>
                <a:extLst>
                  <a:ext uri="{0D108BD9-81ED-4DB2-BD59-A6C34878D82A}">
                    <a16:rowId xmlns:a16="http://schemas.microsoft.com/office/drawing/2014/main" val="380146791"/>
                  </a:ext>
                </a:extLst>
              </a:tr>
            </a:tbl>
          </a:graphicData>
        </a:graphic>
      </p:graphicFrame>
    </p:spTree>
    <p:extLst>
      <p:ext uri="{BB962C8B-B14F-4D97-AF65-F5344CB8AC3E}">
        <p14:creationId xmlns:p14="http://schemas.microsoft.com/office/powerpoint/2010/main" val="3558836247"/>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133648"/>
            <a:ext cx="2954655" cy="461665"/>
          </a:xfrm>
          <a:prstGeom prst="rect">
            <a:avLst/>
          </a:prstGeom>
        </p:spPr>
        <p:txBody>
          <a:bodyPr wrap="none">
            <a:spAutoFit/>
          </a:bodyPr>
          <a:lstStyle/>
          <a:p>
            <a:pPr algn="r"/>
            <a:r>
              <a:rPr lang="zh-CN" altLang="en-US" sz="2400" b="1" dirty="0">
                <a:solidFill>
                  <a:schemeClr val="bg1"/>
                </a:solidFill>
                <a:latin typeface="+mn-ea"/>
              </a:rPr>
              <a:t>四、国内外研究动态</a:t>
            </a:r>
          </a:p>
        </p:txBody>
      </p:sp>
      <p:grpSp>
        <p:nvGrpSpPr>
          <p:cNvPr id="9" name="组合 8">
            <a:extLst>
              <a:ext uri="{FF2B5EF4-FFF2-40B4-BE49-F238E27FC236}">
                <a16:creationId xmlns:a16="http://schemas.microsoft.com/office/drawing/2014/main" id="{8436F706-4D3D-498D-8614-CC9B9C217BD3}"/>
              </a:ext>
            </a:extLst>
          </p:cNvPr>
          <p:cNvGrpSpPr/>
          <p:nvPr/>
        </p:nvGrpSpPr>
        <p:grpSpPr>
          <a:xfrm>
            <a:off x="-586127" y="925398"/>
            <a:ext cx="2159729" cy="525700"/>
            <a:chOff x="-586127" y="852657"/>
            <a:chExt cx="2159729" cy="525700"/>
          </a:xfrm>
        </p:grpSpPr>
        <p:sp>
          <p:nvSpPr>
            <p:cNvPr id="11" name="Freeform 190">
              <a:extLst>
                <a:ext uri="{FF2B5EF4-FFF2-40B4-BE49-F238E27FC236}">
                  <a16:creationId xmlns:a16="http://schemas.microsoft.com/office/drawing/2014/main" id="{C63FB880-A5B1-4353-8D93-8B9135D1C42F}"/>
                </a:ext>
              </a:extLst>
            </p:cNvPr>
            <p:cNvSpPr/>
            <p:nvPr/>
          </p:nvSpPr>
          <p:spPr bwMode="auto">
            <a:xfrm>
              <a:off x="-586127" y="852657"/>
              <a:ext cx="2159729" cy="525700"/>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12" name="矩形 11">
              <a:extLst>
                <a:ext uri="{FF2B5EF4-FFF2-40B4-BE49-F238E27FC236}">
                  <a16:creationId xmlns:a16="http://schemas.microsoft.com/office/drawing/2014/main" id="{D7328D63-BE60-472E-A109-87570232A744}"/>
                </a:ext>
              </a:extLst>
            </p:cNvPr>
            <p:cNvSpPr/>
            <p:nvPr/>
          </p:nvSpPr>
          <p:spPr>
            <a:xfrm flipH="1">
              <a:off x="144993" y="915104"/>
              <a:ext cx="934871" cy="369332"/>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总结</a:t>
              </a:r>
            </a:p>
          </p:txBody>
        </p:sp>
      </p:grpSp>
      <p:sp>
        <p:nvSpPr>
          <p:cNvPr id="13" name="Rectangle 25">
            <a:extLst>
              <a:ext uri="{FF2B5EF4-FFF2-40B4-BE49-F238E27FC236}">
                <a16:creationId xmlns:a16="http://schemas.microsoft.com/office/drawing/2014/main" id="{457D6297-F629-40F8-A422-3F37490843AD}"/>
              </a:ext>
            </a:extLst>
          </p:cNvPr>
          <p:cNvSpPr/>
          <p:nvPr/>
        </p:nvSpPr>
        <p:spPr>
          <a:xfrm>
            <a:off x="964475" y="1758645"/>
            <a:ext cx="10263050" cy="4111510"/>
          </a:xfrm>
          <a:prstGeom prst="rect">
            <a:avLst/>
          </a:prstGeom>
        </p:spPr>
        <p:txBody>
          <a:bodyPr wrap="square">
            <a:spAutoFit/>
          </a:bodyPr>
          <a:lstStyle/>
          <a:p>
            <a:pPr indent="457200" algn="just">
              <a:lnSpc>
                <a:spcPct val="150000"/>
              </a:lnSpc>
            </a:pPr>
            <a:r>
              <a:rPr lang="zh-CN" altLang="en-US" dirty="0">
                <a:solidFill>
                  <a:schemeClr val="tx1">
                    <a:lumMod val="75000"/>
                    <a:lumOff val="25000"/>
                  </a:schemeClr>
                </a:solidFill>
                <a:latin typeface="+mn-ea"/>
                <a:sym typeface="Arial" panose="020B0604020202020204" pitchFamily="34" charset="0"/>
              </a:rPr>
              <a:t>通过国内外研究现状综合分析，无论对单无人机还是无人机集群来说，现阶段的避障方法存在容易陷入</a:t>
            </a:r>
            <a:r>
              <a:rPr lang="zh-CN" altLang="en-US" dirty="0">
                <a:solidFill>
                  <a:srgbClr val="FF0000"/>
                </a:solidFill>
                <a:effectLst>
                  <a:outerShdw blurRad="38100" dist="38100" dir="2700000" algn="tl">
                    <a:srgbClr val="000000">
                      <a:alpha val="43137"/>
                    </a:srgbClr>
                  </a:outerShdw>
                </a:effectLst>
                <a:latin typeface="+mn-ea"/>
                <a:sym typeface="Arial" panose="020B0604020202020204" pitchFamily="34" charset="0"/>
              </a:rPr>
              <a:t>局部最优</a:t>
            </a:r>
            <a:r>
              <a:rPr lang="zh-CN" altLang="en-US" dirty="0">
                <a:solidFill>
                  <a:schemeClr val="tx1">
                    <a:lumMod val="75000"/>
                    <a:lumOff val="25000"/>
                  </a:schemeClr>
                </a:solidFill>
                <a:latin typeface="+mn-ea"/>
                <a:sym typeface="Arial" panose="020B0604020202020204" pitchFamily="34" charset="0"/>
              </a:rPr>
              <a:t>、</a:t>
            </a:r>
            <a:r>
              <a:rPr lang="zh-CN" altLang="en-US" dirty="0">
                <a:solidFill>
                  <a:srgbClr val="FF0000"/>
                </a:solidFill>
                <a:effectLst>
                  <a:outerShdw blurRad="38100" dist="38100" dir="2700000" algn="tl">
                    <a:srgbClr val="000000">
                      <a:alpha val="43137"/>
                    </a:srgbClr>
                  </a:outerShdw>
                </a:effectLst>
                <a:latin typeface="+mn-ea"/>
                <a:sym typeface="Arial" panose="020B0604020202020204" pitchFamily="34" charset="0"/>
              </a:rPr>
              <a:t>假设条件较难满足</a:t>
            </a:r>
            <a:r>
              <a:rPr lang="zh-CN" altLang="en-US" dirty="0">
                <a:solidFill>
                  <a:schemeClr val="tx1">
                    <a:lumMod val="75000"/>
                    <a:lumOff val="25000"/>
                  </a:schemeClr>
                </a:solidFill>
                <a:latin typeface="+mn-ea"/>
                <a:sym typeface="Arial" panose="020B0604020202020204" pitchFamily="34" charset="0"/>
              </a:rPr>
              <a:t>等问题，导致应用场景受限，使得无人机</a:t>
            </a:r>
            <a:r>
              <a:rPr lang="zh-CN" altLang="en-US" dirty="0">
                <a:solidFill>
                  <a:srgbClr val="FF0000"/>
                </a:solidFill>
                <a:effectLst>
                  <a:outerShdw blurRad="38100" dist="38100" dir="2700000" algn="tl">
                    <a:srgbClr val="000000">
                      <a:alpha val="43137"/>
                    </a:srgbClr>
                  </a:outerShdw>
                </a:effectLst>
                <a:latin typeface="+mn-ea"/>
                <a:sym typeface="Arial" panose="020B0604020202020204" pitchFamily="34" charset="0"/>
              </a:rPr>
              <a:t>难以适应复杂的边缘无人作战环境</a:t>
            </a:r>
            <a:r>
              <a:rPr lang="zh-CN" altLang="en-US" dirty="0">
                <a:solidFill>
                  <a:schemeClr val="tx1">
                    <a:lumMod val="75000"/>
                    <a:lumOff val="25000"/>
                  </a:schemeClr>
                </a:solidFill>
                <a:latin typeface="+mn-ea"/>
                <a:sym typeface="Arial" panose="020B0604020202020204" pitchFamily="34" charset="0"/>
              </a:rPr>
              <a:t>。至于在作战环境中无人机集群的路径规划方面，目前对其仅处于理论研究层面，在实际应用方面尚未成熟，且现阶段的研究方法并</a:t>
            </a:r>
            <a:r>
              <a:rPr lang="zh-CN" altLang="en-US" dirty="0">
                <a:solidFill>
                  <a:srgbClr val="FF0000"/>
                </a:solidFill>
                <a:effectLst>
                  <a:outerShdw blurRad="38100" dist="38100" dir="2700000" algn="tl">
                    <a:srgbClr val="000000">
                      <a:alpha val="43137"/>
                    </a:srgbClr>
                  </a:outerShdw>
                </a:effectLst>
                <a:latin typeface="+mn-ea"/>
                <a:sym typeface="Arial" panose="020B0604020202020204" pitchFamily="34" charset="0"/>
              </a:rPr>
              <a:t>未体现无人机集群作战的高智能化水平</a:t>
            </a:r>
            <a:r>
              <a:rPr lang="zh-CN" altLang="en-US" dirty="0">
                <a:solidFill>
                  <a:schemeClr val="tx1">
                    <a:lumMod val="75000"/>
                    <a:lumOff val="25000"/>
                  </a:schemeClr>
                </a:solidFill>
                <a:latin typeface="+mn-ea"/>
                <a:sym typeface="Arial" panose="020B0604020202020204" pitchFamily="34" charset="0"/>
              </a:rPr>
              <a:t>。例如在目标围捕场景中，一般假设目标是静止的或者按照预定的轨迹运动而不具有较强的逃逸能力，目标并不具有“智能性”，这导致编队的智能化水平较低，难以适应瞬息万变的战场环境。</a:t>
            </a:r>
            <a:endParaRPr lang="en-US" altLang="zh-CN" dirty="0">
              <a:solidFill>
                <a:schemeClr val="tx1">
                  <a:lumMod val="75000"/>
                  <a:lumOff val="25000"/>
                </a:schemeClr>
              </a:solidFill>
              <a:latin typeface="+mn-ea"/>
              <a:sym typeface="Arial" panose="020B0604020202020204" pitchFamily="34" charset="0"/>
            </a:endParaRPr>
          </a:p>
          <a:p>
            <a:pPr indent="457200" algn="just">
              <a:lnSpc>
                <a:spcPct val="150000"/>
              </a:lnSpc>
            </a:pPr>
            <a:endParaRPr lang="zh-CN" altLang="en-US" sz="1600" dirty="0">
              <a:solidFill>
                <a:schemeClr val="tx1">
                  <a:lumMod val="75000"/>
                  <a:lumOff val="25000"/>
                </a:schemeClr>
              </a:solidFill>
              <a:latin typeface="+mn-ea"/>
              <a:sym typeface="Arial" panose="020B0604020202020204" pitchFamily="34" charset="0"/>
            </a:endParaRPr>
          </a:p>
          <a:p>
            <a:pPr indent="457200" algn="just">
              <a:lnSpc>
                <a:spcPct val="150000"/>
              </a:lnSpc>
            </a:pPr>
            <a:r>
              <a:rPr lang="zh-CN" altLang="en-US" b="1" dirty="0">
                <a:solidFill>
                  <a:schemeClr val="accent1"/>
                </a:solidFill>
                <a:effectLst>
                  <a:outerShdw blurRad="38100" dist="38100" dir="2700000" algn="tl">
                    <a:srgbClr val="000000">
                      <a:alpha val="43137"/>
                    </a:srgbClr>
                  </a:outerShdw>
                </a:effectLst>
                <a:latin typeface="+mn-ea"/>
                <a:sym typeface="Arial" panose="020B0604020202020204" pitchFamily="34" charset="0"/>
              </a:rPr>
              <a:t>因此本文基于</a:t>
            </a:r>
            <a:r>
              <a:rPr lang="zh-CN" altLang="en-US" b="1" dirty="0">
                <a:solidFill>
                  <a:srgbClr val="FF0000"/>
                </a:solidFill>
                <a:effectLst>
                  <a:outerShdw blurRad="38100" dist="38100" dir="2700000" algn="tl">
                    <a:srgbClr val="000000">
                      <a:alpha val="43137"/>
                    </a:srgbClr>
                  </a:outerShdw>
                </a:effectLst>
                <a:latin typeface="+mn-ea"/>
                <a:sym typeface="Arial" panose="020B0604020202020204" pitchFamily="34" charset="0"/>
              </a:rPr>
              <a:t>深度强化学习</a:t>
            </a:r>
            <a:r>
              <a:rPr lang="zh-CN" altLang="en-US" b="1" dirty="0">
                <a:solidFill>
                  <a:schemeClr val="accent1"/>
                </a:solidFill>
                <a:effectLst>
                  <a:outerShdw blurRad="38100" dist="38100" dir="2700000" algn="tl">
                    <a:srgbClr val="000000">
                      <a:alpha val="43137"/>
                    </a:srgbClr>
                  </a:outerShdw>
                </a:effectLst>
                <a:latin typeface="+mn-ea"/>
                <a:sym typeface="Arial" panose="020B0604020202020204" pitchFamily="34" charset="0"/>
              </a:rPr>
              <a:t>，研究</a:t>
            </a:r>
            <a:r>
              <a:rPr lang="zh-CN" altLang="en-US" b="1" dirty="0">
                <a:solidFill>
                  <a:srgbClr val="FF0000"/>
                </a:solidFill>
                <a:effectLst>
                  <a:outerShdw blurRad="38100" dist="38100" dir="2700000" algn="tl">
                    <a:srgbClr val="000000">
                      <a:alpha val="43137"/>
                    </a:srgbClr>
                  </a:outerShdw>
                </a:effectLst>
                <a:latin typeface="+mn-ea"/>
                <a:sym typeface="Arial" panose="020B0604020202020204" pitchFamily="34" charset="0"/>
              </a:rPr>
              <a:t>无人机集群</a:t>
            </a:r>
            <a:r>
              <a:rPr lang="zh-CN" altLang="en-US" b="1" dirty="0">
                <a:solidFill>
                  <a:schemeClr val="accent1"/>
                </a:solidFill>
                <a:effectLst>
                  <a:outerShdw blurRad="38100" dist="38100" dir="2700000" algn="tl">
                    <a:srgbClr val="000000">
                      <a:alpha val="43137"/>
                    </a:srgbClr>
                  </a:outerShdw>
                </a:effectLst>
                <a:latin typeface="+mn-ea"/>
                <a:sym typeface="Arial" panose="020B0604020202020204" pitchFamily="34" charset="0"/>
              </a:rPr>
              <a:t>在未知复杂的</a:t>
            </a:r>
            <a:r>
              <a:rPr lang="zh-CN" altLang="en-US" b="1" dirty="0">
                <a:solidFill>
                  <a:srgbClr val="FF0000"/>
                </a:solidFill>
                <a:effectLst>
                  <a:outerShdw blurRad="38100" dist="38100" dir="2700000" algn="tl">
                    <a:srgbClr val="000000">
                      <a:alpha val="43137"/>
                    </a:srgbClr>
                  </a:outerShdw>
                </a:effectLst>
                <a:latin typeface="+mn-ea"/>
                <a:sym typeface="Arial" panose="020B0604020202020204" pitchFamily="34" charset="0"/>
              </a:rPr>
              <a:t>边缘作战</a:t>
            </a:r>
            <a:r>
              <a:rPr lang="zh-CN" altLang="en-US" b="1" dirty="0">
                <a:solidFill>
                  <a:schemeClr val="accent1"/>
                </a:solidFill>
                <a:effectLst>
                  <a:outerShdw blurRad="38100" dist="38100" dir="2700000" algn="tl">
                    <a:srgbClr val="000000">
                      <a:alpha val="43137"/>
                    </a:srgbClr>
                  </a:outerShdw>
                </a:effectLst>
                <a:latin typeface="+mn-ea"/>
                <a:sym typeface="Arial" panose="020B0604020202020204" pitchFamily="34" charset="0"/>
              </a:rPr>
              <a:t>环境下的</a:t>
            </a:r>
            <a:r>
              <a:rPr lang="zh-CN" altLang="en-US" b="1" dirty="0">
                <a:solidFill>
                  <a:srgbClr val="FF0000"/>
                </a:solidFill>
                <a:effectLst>
                  <a:outerShdw blurRad="38100" dist="38100" dir="2700000" algn="tl">
                    <a:srgbClr val="000000">
                      <a:alpha val="43137"/>
                    </a:srgbClr>
                  </a:outerShdw>
                </a:effectLst>
                <a:latin typeface="+mn-ea"/>
                <a:sym typeface="Arial" panose="020B0604020202020204" pitchFamily="34" charset="0"/>
              </a:rPr>
              <a:t>路径规划和动态避障</a:t>
            </a:r>
            <a:r>
              <a:rPr lang="zh-CN" altLang="en-US" b="1" dirty="0">
                <a:solidFill>
                  <a:schemeClr val="accent1"/>
                </a:solidFill>
                <a:effectLst>
                  <a:outerShdw blurRad="38100" dist="38100" dir="2700000" algn="tl">
                    <a:srgbClr val="000000">
                      <a:alpha val="43137"/>
                    </a:srgbClr>
                  </a:outerShdw>
                </a:effectLst>
                <a:latin typeface="+mn-ea"/>
                <a:sym typeface="Arial" panose="020B0604020202020204" pitchFamily="34" charset="0"/>
              </a:rPr>
              <a:t>相关问题，提高无人机集群作战的</a:t>
            </a:r>
            <a:r>
              <a:rPr lang="zh-CN" altLang="en-US" b="1" dirty="0">
                <a:solidFill>
                  <a:srgbClr val="FF0000"/>
                </a:solidFill>
                <a:effectLst>
                  <a:outerShdw blurRad="38100" dist="38100" dir="2700000" algn="tl">
                    <a:srgbClr val="000000">
                      <a:alpha val="43137"/>
                    </a:srgbClr>
                  </a:outerShdw>
                </a:effectLst>
                <a:latin typeface="+mn-ea"/>
                <a:sym typeface="Arial" panose="020B0604020202020204" pitchFamily="34" charset="0"/>
              </a:rPr>
              <a:t>智能化水平</a:t>
            </a:r>
            <a:r>
              <a:rPr lang="zh-CN" altLang="en-US" b="1" dirty="0">
                <a:solidFill>
                  <a:schemeClr val="accent1"/>
                </a:solidFill>
                <a:effectLst>
                  <a:outerShdw blurRad="38100" dist="38100" dir="2700000" algn="tl">
                    <a:srgbClr val="000000">
                      <a:alpha val="43137"/>
                    </a:srgbClr>
                  </a:outerShdw>
                </a:effectLst>
                <a:latin typeface="+mn-ea"/>
                <a:sym typeface="Arial" panose="020B0604020202020204" pitchFamily="34" charset="0"/>
              </a:rPr>
              <a:t>，让无人机集群实现真正的“智能”。</a:t>
            </a:r>
          </a:p>
          <a:p>
            <a:pPr indent="457200" algn="just">
              <a:lnSpc>
                <a:spcPct val="150000"/>
              </a:lnSpc>
            </a:pPr>
            <a:endParaRPr lang="en-GB" sz="1600" dirty="0">
              <a:solidFill>
                <a:schemeClr val="tx1">
                  <a:lumMod val="75000"/>
                  <a:lumOff val="25000"/>
                </a:schemeClr>
              </a:solidFill>
              <a:latin typeface="+mn-ea"/>
              <a:sym typeface="Arial" panose="020B0604020202020204" pitchFamily="34" charset="0"/>
            </a:endParaRPr>
          </a:p>
        </p:txBody>
      </p:sp>
    </p:spTree>
    <p:extLst>
      <p:ext uri="{BB962C8B-B14F-4D97-AF65-F5344CB8AC3E}">
        <p14:creationId xmlns:p14="http://schemas.microsoft.com/office/powerpoint/2010/main" val="3591390549"/>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110140"/>
            <a:ext cx="3570208" cy="461665"/>
          </a:xfrm>
          <a:prstGeom prst="rect">
            <a:avLst/>
          </a:prstGeom>
        </p:spPr>
        <p:txBody>
          <a:bodyPr wrap="none">
            <a:spAutoFit/>
          </a:bodyPr>
          <a:lstStyle/>
          <a:p>
            <a:pPr algn="r"/>
            <a:r>
              <a:rPr lang="zh-CN" altLang="en-US" sz="2400" b="1" dirty="0">
                <a:solidFill>
                  <a:schemeClr val="bg1"/>
                </a:solidFill>
                <a:latin typeface="+mn-ea"/>
              </a:rPr>
              <a:t>五、研究路线和实施方案</a:t>
            </a:r>
          </a:p>
        </p:txBody>
      </p:sp>
      <p:sp>
        <p:nvSpPr>
          <p:cNvPr id="14" name="矩形 13">
            <a:extLst>
              <a:ext uri="{FF2B5EF4-FFF2-40B4-BE49-F238E27FC236}">
                <a16:creationId xmlns:a16="http://schemas.microsoft.com/office/drawing/2014/main" id="{03F248F0-14C2-4557-9567-1CDB97A69D5F}"/>
              </a:ext>
            </a:extLst>
          </p:cNvPr>
          <p:cNvSpPr/>
          <p:nvPr/>
        </p:nvSpPr>
        <p:spPr>
          <a:xfrm flipH="1">
            <a:off x="0" y="988756"/>
            <a:ext cx="1792784" cy="369332"/>
          </a:xfrm>
          <a:prstGeom prst="rect">
            <a:avLst/>
          </a:prstGeom>
          <a:solidFill>
            <a:srgbClr val="002060"/>
          </a:solidFill>
        </p:spPr>
        <p:txBody>
          <a:bodyPr wrap="square">
            <a:spAutoFit/>
          </a:bodyPr>
          <a:lstStyle/>
          <a:p>
            <a:pPr marL="285750" indent="-285750" algn="ctr">
              <a:buFont typeface="Wingdings" panose="05000000000000000000" pitchFamily="2" charset="2"/>
              <a:buChar char="Ø"/>
            </a:pPr>
            <a:r>
              <a:rPr lang="zh-CN" altLang="en-US" b="1" dirty="0">
                <a:solidFill>
                  <a:schemeClr val="bg1"/>
                </a:solidFill>
                <a:latin typeface="+mn-ea"/>
              </a:rPr>
              <a:t>研究路线   </a:t>
            </a:r>
          </a:p>
        </p:txBody>
      </p:sp>
      <p:grpSp>
        <p:nvGrpSpPr>
          <p:cNvPr id="7" name="组合 6">
            <a:extLst>
              <a:ext uri="{FF2B5EF4-FFF2-40B4-BE49-F238E27FC236}">
                <a16:creationId xmlns:a16="http://schemas.microsoft.com/office/drawing/2014/main" id="{2EFEADCF-4CB3-4AAF-8010-0785B2B408FA}"/>
              </a:ext>
            </a:extLst>
          </p:cNvPr>
          <p:cNvGrpSpPr/>
          <p:nvPr/>
        </p:nvGrpSpPr>
        <p:grpSpPr>
          <a:xfrm>
            <a:off x="2034115" y="1600536"/>
            <a:ext cx="8319252" cy="4420852"/>
            <a:chOff x="1421697" y="1191773"/>
            <a:chExt cx="8319252" cy="4420852"/>
          </a:xfrm>
        </p:grpSpPr>
        <p:sp>
          <p:nvSpPr>
            <p:cNvPr id="8" name="文本框 7">
              <a:extLst>
                <a:ext uri="{FF2B5EF4-FFF2-40B4-BE49-F238E27FC236}">
                  <a16:creationId xmlns:a16="http://schemas.microsoft.com/office/drawing/2014/main" id="{561DDB57-B457-4E3F-9E82-AA083B0ACD26}"/>
                </a:ext>
              </a:extLst>
            </p:cNvPr>
            <p:cNvSpPr txBox="1"/>
            <p:nvPr/>
          </p:nvSpPr>
          <p:spPr>
            <a:xfrm>
              <a:off x="2751909" y="2974794"/>
              <a:ext cx="2029450" cy="854812"/>
            </a:xfrm>
            <a:prstGeom prst="rect">
              <a:avLst/>
            </a:prstGeom>
            <a:solidFill>
              <a:schemeClr val="bg1">
                <a:lumMod val="95000"/>
              </a:schemeClr>
            </a:solidFill>
          </p:spPr>
          <p:txBody>
            <a:bodyPr wrap="square" rtlCol="0">
              <a:spAutoFit/>
            </a:bodyPr>
            <a:lstStyle/>
            <a:p>
              <a:pPr algn="l"/>
              <a:endParaRPr lang="zh-CN" altLang="en-US" sz="1400" dirty="0" err="1"/>
            </a:p>
          </p:txBody>
        </p:sp>
        <p:sp>
          <p:nvSpPr>
            <p:cNvPr id="9" name="文本框 8">
              <a:extLst>
                <a:ext uri="{FF2B5EF4-FFF2-40B4-BE49-F238E27FC236}">
                  <a16:creationId xmlns:a16="http://schemas.microsoft.com/office/drawing/2014/main" id="{960747E1-0451-465F-9E03-39180AAA2BF5}"/>
                </a:ext>
              </a:extLst>
            </p:cNvPr>
            <p:cNvSpPr txBox="1"/>
            <p:nvPr/>
          </p:nvSpPr>
          <p:spPr>
            <a:xfrm>
              <a:off x="5188986" y="2974794"/>
              <a:ext cx="3152941" cy="854811"/>
            </a:xfrm>
            <a:prstGeom prst="rect">
              <a:avLst/>
            </a:prstGeom>
            <a:solidFill>
              <a:schemeClr val="bg1">
                <a:lumMod val="95000"/>
              </a:schemeClr>
            </a:solidFill>
          </p:spPr>
          <p:txBody>
            <a:bodyPr wrap="square" rtlCol="0">
              <a:spAutoFit/>
            </a:bodyPr>
            <a:lstStyle/>
            <a:p>
              <a:pPr algn="l"/>
              <a:endParaRPr lang="zh-CN" altLang="en-US" sz="1400" dirty="0" err="1"/>
            </a:p>
          </p:txBody>
        </p:sp>
        <p:sp>
          <p:nvSpPr>
            <p:cNvPr id="10" name="文本框 9">
              <a:extLst>
                <a:ext uri="{FF2B5EF4-FFF2-40B4-BE49-F238E27FC236}">
                  <a16:creationId xmlns:a16="http://schemas.microsoft.com/office/drawing/2014/main" id="{22D0EF22-0E34-4F6A-91D7-6D0DBB5B1C43}"/>
                </a:ext>
              </a:extLst>
            </p:cNvPr>
            <p:cNvSpPr txBox="1"/>
            <p:nvPr/>
          </p:nvSpPr>
          <p:spPr>
            <a:xfrm>
              <a:off x="2837941" y="4634565"/>
              <a:ext cx="2015999" cy="846518"/>
            </a:xfrm>
            <a:prstGeom prst="rect">
              <a:avLst/>
            </a:prstGeom>
            <a:solidFill>
              <a:schemeClr val="bg1">
                <a:lumMod val="95000"/>
              </a:schemeClr>
            </a:solidFill>
          </p:spPr>
          <p:txBody>
            <a:bodyPr wrap="square" rtlCol="0">
              <a:spAutoFit/>
            </a:bodyPr>
            <a:lstStyle/>
            <a:p>
              <a:pPr algn="l"/>
              <a:endParaRPr lang="zh-CN" altLang="en-US" sz="1400" dirty="0" err="1"/>
            </a:p>
          </p:txBody>
        </p:sp>
        <p:sp>
          <p:nvSpPr>
            <p:cNvPr id="11" name="文本框 10">
              <a:extLst>
                <a:ext uri="{FF2B5EF4-FFF2-40B4-BE49-F238E27FC236}">
                  <a16:creationId xmlns:a16="http://schemas.microsoft.com/office/drawing/2014/main" id="{CFD7ADF1-0EC2-4F14-B0CF-E62EB7B01442}"/>
                </a:ext>
              </a:extLst>
            </p:cNvPr>
            <p:cNvSpPr txBox="1"/>
            <p:nvPr/>
          </p:nvSpPr>
          <p:spPr>
            <a:xfrm>
              <a:off x="5181933" y="4634563"/>
              <a:ext cx="3159994" cy="846519"/>
            </a:xfrm>
            <a:prstGeom prst="rect">
              <a:avLst/>
            </a:prstGeom>
            <a:solidFill>
              <a:schemeClr val="bg1">
                <a:lumMod val="95000"/>
              </a:schemeClr>
            </a:solidFill>
          </p:spPr>
          <p:txBody>
            <a:bodyPr wrap="square" rtlCol="0">
              <a:spAutoFit/>
            </a:bodyPr>
            <a:lstStyle/>
            <a:p>
              <a:pPr algn="l"/>
              <a:endParaRPr lang="zh-CN" altLang="en-US" sz="1400" dirty="0" err="1"/>
            </a:p>
          </p:txBody>
        </p:sp>
        <p:sp>
          <p:nvSpPr>
            <p:cNvPr id="12" name="文本框 11">
              <a:extLst>
                <a:ext uri="{FF2B5EF4-FFF2-40B4-BE49-F238E27FC236}">
                  <a16:creationId xmlns:a16="http://schemas.microsoft.com/office/drawing/2014/main" id="{973F5486-DAE6-4E27-9AA5-46E966D53B3D}"/>
                </a:ext>
              </a:extLst>
            </p:cNvPr>
            <p:cNvSpPr txBox="1"/>
            <p:nvPr/>
          </p:nvSpPr>
          <p:spPr>
            <a:xfrm>
              <a:off x="4397844" y="1282774"/>
              <a:ext cx="1070207" cy="933809"/>
            </a:xfrm>
            <a:prstGeom prst="rect">
              <a:avLst/>
            </a:prstGeom>
            <a:solidFill>
              <a:schemeClr val="bg1">
                <a:lumMod val="95000"/>
              </a:schemeClr>
            </a:solidFill>
          </p:spPr>
          <p:txBody>
            <a:bodyPr wrap="square" rtlCol="0">
              <a:spAutoFit/>
            </a:bodyPr>
            <a:lstStyle/>
            <a:p>
              <a:pPr algn="l"/>
              <a:endParaRPr lang="zh-CN" altLang="en-US" sz="1400" dirty="0" err="1"/>
            </a:p>
          </p:txBody>
        </p:sp>
        <p:sp>
          <p:nvSpPr>
            <p:cNvPr id="17" name="文本框 16">
              <a:extLst>
                <a:ext uri="{FF2B5EF4-FFF2-40B4-BE49-F238E27FC236}">
                  <a16:creationId xmlns:a16="http://schemas.microsoft.com/office/drawing/2014/main" id="{EAFB31AF-2C6B-4A52-8E05-4A425E3A4882}"/>
                </a:ext>
              </a:extLst>
            </p:cNvPr>
            <p:cNvSpPr txBox="1"/>
            <p:nvPr/>
          </p:nvSpPr>
          <p:spPr>
            <a:xfrm>
              <a:off x="8185069" y="1282774"/>
              <a:ext cx="1447725" cy="933809"/>
            </a:xfrm>
            <a:prstGeom prst="rect">
              <a:avLst/>
            </a:prstGeom>
            <a:solidFill>
              <a:schemeClr val="bg1">
                <a:lumMod val="95000"/>
              </a:schemeClr>
            </a:solidFill>
          </p:spPr>
          <p:txBody>
            <a:bodyPr wrap="square" rtlCol="0">
              <a:spAutoFit/>
            </a:bodyPr>
            <a:lstStyle/>
            <a:p>
              <a:pPr algn="l"/>
              <a:endParaRPr lang="zh-CN" altLang="en-US" sz="1400" dirty="0" err="1"/>
            </a:p>
          </p:txBody>
        </p:sp>
        <p:sp>
          <p:nvSpPr>
            <p:cNvPr id="18" name="文本框 17">
              <a:extLst>
                <a:ext uri="{FF2B5EF4-FFF2-40B4-BE49-F238E27FC236}">
                  <a16:creationId xmlns:a16="http://schemas.microsoft.com/office/drawing/2014/main" id="{235E2699-F15A-4264-A29C-2802BEE14A30}"/>
                </a:ext>
              </a:extLst>
            </p:cNvPr>
            <p:cNvSpPr txBox="1"/>
            <p:nvPr/>
          </p:nvSpPr>
          <p:spPr>
            <a:xfrm>
              <a:off x="5964542" y="1282774"/>
              <a:ext cx="1724038" cy="933809"/>
            </a:xfrm>
            <a:prstGeom prst="rect">
              <a:avLst/>
            </a:prstGeom>
            <a:solidFill>
              <a:schemeClr val="bg1">
                <a:lumMod val="95000"/>
              </a:schemeClr>
            </a:solidFill>
          </p:spPr>
          <p:txBody>
            <a:bodyPr wrap="square" rtlCol="0">
              <a:spAutoFit/>
            </a:bodyPr>
            <a:lstStyle/>
            <a:p>
              <a:pPr algn="l"/>
              <a:endParaRPr lang="zh-CN" altLang="en-US" sz="1400" dirty="0" err="1"/>
            </a:p>
          </p:txBody>
        </p:sp>
        <p:sp>
          <p:nvSpPr>
            <p:cNvPr id="19" name="文本框 18">
              <a:extLst>
                <a:ext uri="{FF2B5EF4-FFF2-40B4-BE49-F238E27FC236}">
                  <a16:creationId xmlns:a16="http://schemas.microsoft.com/office/drawing/2014/main" id="{50312E1D-C15A-4B18-8E1A-EDCA43C7870D}"/>
                </a:ext>
              </a:extLst>
            </p:cNvPr>
            <p:cNvSpPr txBox="1"/>
            <p:nvPr/>
          </p:nvSpPr>
          <p:spPr>
            <a:xfrm>
              <a:off x="2831146" y="1282774"/>
              <a:ext cx="1070207" cy="933809"/>
            </a:xfrm>
            <a:prstGeom prst="rect">
              <a:avLst/>
            </a:prstGeom>
            <a:solidFill>
              <a:schemeClr val="bg1">
                <a:lumMod val="95000"/>
              </a:schemeClr>
            </a:solidFill>
          </p:spPr>
          <p:txBody>
            <a:bodyPr wrap="square" rtlCol="0">
              <a:spAutoFit/>
            </a:bodyPr>
            <a:lstStyle/>
            <a:p>
              <a:pPr algn="l"/>
              <a:endParaRPr lang="zh-CN" altLang="en-US" sz="1400" dirty="0" err="1"/>
            </a:p>
          </p:txBody>
        </p:sp>
        <p:sp>
          <p:nvSpPr>
            <p:cNvPr id="20" name="矩形 19">
              <a:extLst>
                <a:ext uri="{FF2B5EF4-FFF2-40B4-BE49-F238E27FC236}">
                  <a16:creationId xmlns:a16="http://schemas.microsoft.com/office/drawing/2014/main" id="{9D3DCECA-BA3F-434A-98A0-2CE1A9C4F1D2}"/>
                </a:ext>
              </a:extLst>
            </p:cNvPr>
            <p:cNvSpPr/>
            <p:nvPr/>
          </p:nvSpPr>
          <p:spPr>
            <a:xfrm>
              <a:off x="2546344" y="1191773"/>
              <a:ext cx="7194605" cy="1114698"/>
            </a:xfrm>
            <a:prstGeom prst="rect">
              <a:avLst/>
            </a:prstGeom>
            <a:noFill/>
            <a:ln w="254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1" name="矩形 20">
              <a:extLst>
                <a:ext uri="{FF2B5EF4-FFF2-40B4-BE49-F238E27FC236}">
                  <a16:creationId xmlns:a16="http://schemas.microsoft.com/office/drawing/2014/main" id="{0C94FD00-B82F-43BB-9942-CB2FF2A8DE14}"/>
                </a:ext>
              </a:extLst>
            </p:cNvPr>
            <p:cNvSpPr/>
            <p:nvPr/>
          </p:nvSpPr>
          <p:spPr>
            <a:xfrm>
              <a:off x="1439894" y="1219198"/>
              <a:ext cx="1098549" cy="1054101"/>
            </a:xfrm>
            <a:prstGeom prst="rect">
              <a:avLst/>
            </a:prstGeom>
            <a:solidFill>
              <a:schemeClr val="tx2">
                <a:lumMod val="20000"/>
                <a:lumOff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2" name="箭头: 虚尾 21">
              <a:extLst>
                <a:ext uri="{FF2B5EF4-FFF2-40B4-BE49-F238E27FC236}">
                  <a16:creationId xmlns:a16="http://schemas.microsoft.com/office/drawing/2014/main" id="{72CCB24F-4382-450F-8A9B-9945895EE11F}"/>
                </a:ext>
              </a:extLst>
            </p:cNvPr>
            <p:cNvSpPr/>
            <p:nvPr/>
          </p:nvSpPr>
          <p:spPr>
            <a:xfrm rot="5400000">
              <a:off x="1783623" y="2456735"/>
              <a:ext cx="388801" cy="355600"/>
            </a:xfrm>
            <a:prstGeom prst="stripedRightArrow">
              <a:avLst>
                <a:gd name="adj1" fmla="val 40807"/>
                <a:gd name="adj2" fmla="val 37179"/>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文本框 22">
              <a:extLst>
                <a:ext uri="{FF2B5EF4-FFF2-40B4-BE49-F238E27FC236}">
                  <a16:creationId xmlns:a16="http://schemas.microsoft.com/office/drawing/2014/main" id="{0C27EAD3-A5C8-48FE-AED2-7D940DB6A81C}"/>
                </a:ext>
              </a:extLst>
            </p:cNvPr>
            <p:cNvSpPr txBox="1"/>
            <p:nvPr/>
          </p:nvSpPr>
          <p:spPr>
            <a:xfrm>
              <a:off x="1599614" y="1453862"/>
              <a:ext cx="1008890" cy="584775"/>
            </a:xfrm>
            <a:prstGeom prst="rect">
              <a:avLst/>
            </a:prstGeom>
            <a:noFill/>
          </p:spPr>
          <p:txBody>
            <a:bodyPr wrap="square" rtlCol="0">
              <a:spAutoFit/>
            </a:bodyPr>
            <a:lstStyle/>
            <a:p>
              <a:r>
                <a:rPr lang="zh-CN" altLang="en-US" sz="1600" b="1" dirty="0">
                  <a:solidFill>
                    <a:srgbClr val="002060"/>
                  </a:solidFill>
                  <a:latin typeface="微软雅黑" panose="020B0503020204020204" pitchFamily="34" charset="-122"/>
                  <a:ea typeface="微软雅黑" panose="020B0503020204020204" pitchFamily="34" charset="-122"/>
                </a:rPr>
                <a:t>作战场</a:t>
              </a:r>
              <a:endParaRPr lang="en-US" altLang="zh-CN" sz="1600" b="1" dirty="0">
                <a:solidFill>
                  <a:srgbClr val="002060"/>
                </a:solidFill>
                <a:latin typeface="微软雅黑" panose="020B0503020204020204" pitchFamily="34" charset="-122"/>
                <a:ea typeface="微软雅黑" panose="020B0503020204020204" pitchFamily="34" charset="-122"/>
              </a:endParaRPr>
            </a:p>
            <a:p>
              <a:r>
                <a:rPr lang="zh-CN" altLang="en-US" sz="1600" b="1" dirty="0">
                  <a:solidFill>
                    <a:srgbClr val="002060"/>
                  </a:solidFill>
                  <a:latin typeface="微软雅黑" panose="020B0503020204020204" pitchFamily="34" charset="-122"/>
                  <a:ea typeface="微软雅黑" panose="020B0503020204020204" pitchFamily="34" charset="-122"/>
                </a:rPr>
                <a:t>景构建</a:t>
              </a:r>
            </a:p>
          </p:txBody>
        </p:sp>
        <p:sp>
          <p:nvSpPr>
            <p:cNvPr id="24" name="矩形 23">
              <a:extLst>
                <a:ext uri="{FF2B5EF4-FFF2-40B4-BE49-F238E27FC236}">
                  <a16:creationId xmlns:a16="http://schemas.microsoft.com/office/drawing/2014/main" id="{956330DE-7EF2-44EC-B7C6-F793FB40B647}"/>
                </a:ext>
              </a:extLst>
            </p:cNvPr>
            <p:cNvSpPr/>
            <p:nvPr/>
          </p:nvSpPr>
          <p:spPr>
            <a:xfrm>
              <a:off x="1447796" y="2882903"/>
              <a:ext cx="1098549" cy="1054101"/>
            </a:xfrm>
            <a:prstGeom prst="rect">
              <a:avLst/>
            </a:prstGeom>
            <a:solidFill>
              <a:schemeClr val="tx2">
                <a:lumMod val="20000"/>
                <a:lumOff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文本框 24">
              <a:extLst>
                <a:ext uri="{FF2B5EF4-FFF2-40B4-BE49-F238E27FC236}">
                  <a16:creationId xmlns:a16="http://schemas.microsoft.com/office/drawing/2014/main" id="{538E7312-8F4D-45F6-85D9-D235A3DD9583}"/>
                </a:ext>
              </a:extLst>
            </p:cNvPr>
            <p:cNvSpPr txBox="1"/>
            <p:nvPr/>
          </p:nvSpPr>
          <p:spPr>
            <a:xfrm>
              <a:off x="1459009" y="3001855"/>
              <a:ext cx="1098548" cy="830997"/>
            </a:xfrm>
            <a:prstGeom prst="rect">
              <a:avLst/>
            </a:prstGeom>
            <a:noFill/>
          </p:spPr>
          <p:txBody>
            <a:bodyPr wrap="square" rtlCol="0">
              <a:spAutoFit/>
            </a:bodyPr>
            <a:lstStyle/>
            <a:p>
              <a:pPr algn="ctr"/>
              <a:r>
                <a:rPr lang="en-US" altLang="zh-CN" sz="1600" b="1" dirty="0">
                  <a:solidFill>
                    <a:srgbClr val="002060"/>
                  </a:solidFill>
                  <a:latin typeface="微软雅黑" panose="020B0503020204020204" pitchFamily="34" charset="-122"/>
                  <a:ea typeface="微软雅黑" panose="020B0503020204020204" pitchFamily="34" charset="-122"/>
                </a:rPr>
                <a:t>UAV</a:t>
              </a:r>
            </a:p>
            <a:p>
              <a:pPr algn="ctr"/>
              <a:r>
                <a:rPr lang="zh-CN" altLang="en-US" sz="1600" b="1" dirty="0">
                  <a:solidFill>
                    <a:srgbClr val="002060"/>
                  </a:solidFill>
                  <a:latin typeface="微软雅黑" panose="020B0503020204020204" pitchFamily="34" charset="-122"/>
                  <a:ea typeface="微软雅黑" panose="020B0503020204020204" pitchFamily="34" charset="-122"/>
                </a:rPr>
                <a:t>路径规划</a:t>
              </a:r>
              <a:endParaRPr lang="en-US" altLang="zh-CN" sz="1600" b="1" dirty="0">
                <a:solidFill>
                  <a:srgbClr val="002060"/>
                </a:solidFill>
                <a:latin typeface="微软雅黑" panose="020B0503020204020204" pitchFamily="34" charset="-122"/>
                <a:ea typeface="微软雅黑" panose="020B0503020204020204" pitchFamily="34" charset="-122"/>
              </a:endParaRPr>
            </a:p>
            <a:p>
              <a:pPr algn="ctr"/>
              <a:r>
                <a:rPr lang="zh-CN" altLang="en-US" sz="1600" b="1" dirty="0">
                  <a:solidFill>
                    <a:srgbClr val="002060"/>
                  </a:solidFill>
                  <a:latin typeface="微软雅黑" panose="020B0503020204020204" pitchFamily="34" charset="-122"/>
                  <a:ea typeface="微软雅黑" panose="020B0503020204020204" pitchFamily="34" charset="-122"/>
                </a:rPr>
                <a:t>自主避障</a:t>
              </a:r>
            </a:p>
          </p:txBody>
        </p:sp>
        <p:sp>
          <p:nvSpPr>
            <p:cNvPr id="26" name="矩形 25">
              <a:extLst>
                <a:ext uri="{FF2B5EF4-FFF2-40B4-BE49-F238E27FC236}">
                  <a16:creationId xmlns:a16="http://schemas.microsoft.com/office/drawing/2014/main" id="{71A3D576-CCC5-418F-88A6-149E44E29D0B}"/>
                </a:ext>
              </a:extLst>
            </p:cNvPr>
            <p:cNvSpPr/>
            <p:nvPr/>
          </p:nvSpPr>
          <p:spPr>
            <a:xfrm>
              <a:off x="1428750" y="4546607"/>
              <a:ext cx="1098549" cy="1054101"/>
            </a:xfrm>
            <a:prstGeom prst="rect">
              <a:avLst/>
            </a:prstGeom>
            <a:solidFill>
              <a:schemeClr val="tx2">
                <a:lumMod val="20000"/>
                <a:lumOff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文本框 26">
              <a:extLst>
                <a:ext uri="{FF2B5EF4-FFF2-40B4-BE49-F238E27FC236}">
                  <a16:creationId xmlns:a16="http://schemas.microsoft.com/office/drawing/2014/main" id="{46464779-7B94-4B61-BF01-7A40AFFA376E}"/>
                </a:ext>
              </a:extLst>
            </p:cNvPr>
            <p:cNvSpPr txBox="1"/>
            <p:nvPr/>
          </p:nvSpPr>
          <p:spPr>
            <a:xfrm>
              <a:off x="1421697" y="4670048"/>
              <a:ext cx="1093150" cy="830997"/>
            </a:xfrm>
            <a:prstGeom prst="rect">
              <a:avLst/>
            </a:prstGeom>
            <a:noFill/>
          </p:spPr>
          <p:txBody>
            <a:bodyPr wrap="square" rtlCol="0">
              <a:spAutoFit/>
            </a:bodyPr>
            <a:lstStyle/>
            <a:p>
              <a:pPr algn="ctr"/>
              <a:r>
                <a:rPr lang="en-US" altLang="zh-CN" sz="1600" b="1" dirty="0">
                  <a:solidFill>
                    <a:srgbClr val="002060"/>
                  </a:solidFill>
                  <a:latin typeface="微软雅黑" panose="020B0503020204020204" pitchFamily="34" charset="-122"/>
                  <a:ea typeface="微软雅黑" panose="020B0503020204020204" pitchFamily="34" charset="-122"/>
                </a:rPr>
                <a:t>UAVS</a:t>
              </a:r>
            </a:p>
            <a:p>
              <a:pPr algn="ctr"/>
              <a:r>
                <a:rPr lang="zh-CN" altLang="en-US" sz="1600" b="1" dirty="0">
                  <a:solidFill>
                    <a:srgbClr val="002060"/>
                  </a:solidFill>
                  <a:latin typeface="微软雅黑" panose="020B0503020204020204" pitchFamily="34" charset="-122"/>
                  <a:ea typeface="微软雅黑" panose="020B0503020204020204" pitchFamily="34" charset="-122"/>
                </a:rPr>
                <a:t>路径规划</a:t>
              </a:r>
              <a:endParaRPr lang="en-US" altLang="zh-CN" sz="1600" b="1" dirty="0">
                <a:solidFill>
                  <a:srgbClr val="002060"/>
                </a:solidFill>
                <a:latin typeface="微软雅黑" panose="020B0503020204020204" pitchFamily="34" charset="-122"/>
                <a:ea typeface="微软雅黑" panose="020B0503020204020204" pitchFamily="34" charset="-122"/>
              </a:endParaRPr>
            </a:p>
            <a:p>
              <a:pPr algn="ctr"/>
              <a:r>
                <a:rPr lang="zh-CN" altLang="en-US" sz="1600" b="1" dirty="0">
                  <a:solidFill>
                    <a:srgbClr val="002060"/>
                  </a:solidFill>
                  <a:latin typeface="微软雅黑" panose="020B0503020204020204" pitchFamily="34" charset="-122"/>
                  <a:ea typeface="微软雅黑" panose="020B0503020204020204" pitchFamily="34" charset="-122"/>
                </a:rPr>
                <a:t>动态避障</a:t>
              </a:r>
            </a:p>
          </p:txBody>
        </p:sp>
        <p:sp>
          <p:nvSpPr>
            <p:cNvPr id="28" name="箭头: 虚尾 27">
              <a:extLst>
                <a:ext uri="{FF2B5EF4-FFF2-40B4-BE49-F238E27FC236}">
                  <a16:creationId xmlns:a16="http://schemas.microsoft.com/office/drawing/2014/main" id="{1AD4EE23-5B62-4AC1-9F1E-F5A173B8B45F}"/>
                </a:ext>
              </a:extLst>
            </p:cNvPr>
            <p:cNvSpPr/>
            <p:nvPr/>
          </p:nvSpPr>
          <p:spPr>
            <a:xfrm rot="5400000">
              <a:off x="1770921" y="4125726"/>
              <a:ext cx="388801" cy="355600"/>
            </a:xfrm>
            <a:prstGeom prst="stripedRightArrow">
              <a:avLst>
                <a:gd name="adj1" fmla="val 40807"/>
                <a:gd name="adj2" fmla="val 37179"/>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文本框 28">
              <a:extLst>
                <a:ext uri="{FF2B5EF4-FFF2-40B4-BE49-F238E27FC236}">
                  <a16:creationId xmlns:a16="http://schemas.microsoft.com/office/drawing/2014/main" id="{CBD357BA-A05F-4BD6-9AA7-1B40BF37A469}"/>
                </a:ext>
              </a:extLst>
            </p:cNvPr>
            <p:cNvSpPr txBox="1"/>
            <p:nvPr/>
          </p:nvSpPr>
          <p:spPr>
            <a:xfrm>
              <a:off x="4471746" y="1500010"/>
              <a:ext cx="938349" cy="523220"/>
            </a:xfrm>
            <a:prstGeom prst="rect">
              <a:avLst/>
            </a:prstGeom>
            <a:noFill/>
          </p:spPr>
          <p:txBody>
            <a:bodyPr wrap="square" rtlCol="0">
              <a:spAutoFit/>
            </a:bodyPr>
            <a:lstStyle/>
            <a:p>
              <a:pPr algn="l"/>
              <a:r>
                <a:rPr lang="zh-CN" altLang="en-US" sz="1400" dirty="0">
                  <a:solidFill>
                    <a:srgbClr val="00206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构建边缘作战环境</a:t>
              </a:r>
            </a:p>
          </p:txBody>
        </p:sp>
        <p:sp>
          <p:nvSpPr>
            <p:cNvPr id="30" name="文本框 29">
              <a:extLst>
                <a:ext uri="{FF2B5EF4-FFF2-40B4-BE49-F238E27FC236}">
                  <a16:creationId xmlns:a16="http://schemas.microsoft.com/office/drawing/2014/main" id="{BE3DD9E0-E024-457C-A62B-935A1DB5B0A7}"/>
                </a:ext>
              </a:extLst>
            </p:cNvPr>
            <p:cNvSpPr txBox="1"/>
            <p:nvPr/>
          </p:nvSpPr>
          <p:spPr>
            <a:xfrm>
              <a:off x="5951713" y="1361685"/>
              <a:ext cx="1832701" cy="730969"/>
            </a:xfrm>
            <a:prstGeom prst="rect">
              <a:avLst/>
            </a:prstGeom>
            <a:noFill/>
          </p:spPr>
          <p:txBody>
            <a:bodyPr wrap="square" rtlCol="0">
              <a:spAutoFit/>
            </a:bodyPr>
            <a:lstStyle/>
            <a:p>
              <a:pPr algn="l"/>
              <a:r>
                <a:rPr lang="zh-CN" altLang="en-US" sz="1400" dirty="0">
                  <a:solidFill>
                    <a:srgbClr val="00206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无人机集群控制任务</a:t>
              </a:r>
              <a:endParaRPr lang="en-US" altLang="zh-CN" sz="1400" dirty="0">
                <a:solidFill>
                  <a:srgbClr val="00206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zh-CN" altLang="en-US" sz="1100" dirty="0">
                  <a:latin typeface="微软雅黑" panose="020B0503020204020204" pitchFamily="34" charset="-122"/>
                  <a:ea typeface="微软雅黑" panose="020B0503020204020204" pitchFamily="34" charset="-122"/>
                </a:rPr>
                <a:t>路径规划</a:t>
              </a:r>
              <a:endParaRPr lang="en-US" altLang="zh-CN" sz="11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100" dirty="0">
                  <a:latin typeface="微软雅黑" panose="020B0503020204020204" pitchFamily="34" charset="-122"/>
                  <a:ea typeface="微软雅黑" panose="020B0503020204020204" pitchFamily="34" charset="-122"/>
                </a:rPr>
                <a:t>动态避障</a:t>
              </a:r>
            </a:p>
          </p:txBody>
        </p:sp>
        <p:sp>
          <p:nvSpPr>
            <p:cNvPr id="31" name="矩形 30">
              <a:extLst>
                <a:ext uri="{FF2B5EF4-FFF2-40B4-BE49-F238E27FC236}">
                  <a16:creationId xmlns:a16="http://schemas.microsoft.com/office/drawing/2014/main" id="{13D119AE-4671-40D1-832C-B6B1A672C04F}"/>
                </a:ext>
              </a:extLst>
            </p:cNvPr>
            <p:cNvSpPr/>
            <p:nvPr/>
          </p:nvSpPr>
          <p:spPr>
            <a:xfrm>
              <a:off x="2553397" y="2851544"/>
              <a:ext cx="5911855" cy="1114698"/>
            </a:xfrm>
            <a:prstGeom prst="rect">
              <a:avLst/>
            </a:prstGeom>
            <a:noFill/>
            <a:ln w="254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32" name="文本框 31">
              <a:extLst>
                <a:ext uri="{FF2B5EF4-FFF2-40B4-BE49-F238E27FC236}">
                  <a16:creationId xmlns:a16="http://schemas.microsoft.com/office/drawing/2014/main" id="{6DC761A0-6625-485B-B75A-B387C053373F}"/>
                </a:ext>
              </a:extLst>
            </p:cNvPr>
            <p:cNvSpPr txBox="1"/>
            <p:nvPr/>
          </p:nvSpPr>
          <p:spPr>
            <a:xfrm>
              <a:off x="2904785" y="1249942"/>
              <a:ext cx="938349" cy="1023357"/>
            </a:xfrm>
            <a:prstGeom prst="rect">
              <a:avLst/>
            </a:prstGeom>
            <a:noFill/>
          </p:spPr>
          <p:txBody>
            <a:bodyPr wrap="square" rtlCol="0">
              <a:spAutoFit/>
            </a:bodyPr>
            <a:lstStyle/>
            <a:p>
              <a:pPr algn="l"/>
              <a:r>
                <a:rPr lang="zh-CN" altLang="en-US" sz="1400" dirty="0">
                  <a:solidFill>
                    <a:srgbClr val="00206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边缘作战任务需求</a:t>
              </a:r>
              <a:endParaRPr lang="en-US" altLang="zh-CN" sz="1400" dirty="0">
                <a:solidFill>
                  <a:srgbClr val="00206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100" dirty="0">
                  <a:latin typeface="微软雅黑" panose="020B0503020204020204" pitchFamily="34" charset="-122"/>
                  <a:ea typeface="微软雅黑" panose="020B0503020204020204" pitchFamily="34" charset="-122"/>
                </a:rPr>
                <a:t>响应快速</a:t>
              </a:r>
              <a:endParaRPr lang="en-US" altLang="zh-CN" sz="11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100" dirty="0">
                  <a:latin typeface="微软雅黑" panose="020B0503020204020204" pitchFamily="34" charset="-122"/>
                  <a:ea typeface="微软雅黑" panose="020B0503020204020204" pitchFamily="34" charset="-122"/>
                </a:rPr>
                <a:t>适应性强</a:t>
              </a:r>
              <a:endParaRPr lang="en-US" altLang="zh-CN" sz="11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050" dirty="0">
                  <a:latin typeface="微软雅黑" panose="020B0503020204020204" pitchFamily="34" charset="-122"/>
                  <a:ea typeface="微软雅黑" panose="020B0503020204020204" pitchFamily="34" charset="-122"/>
                </a:rPr>
                <a:t>自主性强</a:t>
              </a:r>
            </a:p>
          </p:txBody>
        </p:sp>
        <p:sp>
          <p:nvSpPr>
            <p:cNvPr id="33" name="文本框 32">
              <a:extLst>
                <a:ext uri="{FF2B5EF4-FFF2-40B4-BE49-F238E27FC236}">
                  <a16:creationId xmlns:a16="http://schemas.microsoft.com/office/drawing/2014/main" id="{A623E131-6FC6-42CC-BE1B-0BF36B5F0416}"/>
                </a:ext>
              </a:extLst>
            </p:cNvPr>
            <p:cNvSpPr txBox="1"/>
            <p:nvPr/>
          </p:nvSpPr>
          <p:spPr>
            <a:xfrm>
              <a:off x="8305985" y="1396803"/>
              <a:ext cx="1309133" cy="738664"/>
            </a:xfrm>
            <a:prstGeom prst="rect">
              <a:avLst/>
            </a:prstGeom>
            <a:noFill/>
          </p:spPr>
          <p:txBody>
            <a:bodyPr wrap="square" rtlCol="0">
              <a:spAutoFit/>
            </a:bodyPr>
            <a:lstStyle/>
            <a:p>
              <a:pPr algn="l"/>
              <a:r>
                <a:rPr lang="zh-CN" altLang="en-US" sz="1400" dirty="0">
                  <a:solidFill>
                    <a:srgbClr val="00206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边缘环境下，</a:t>
              </a:r>
              <a:endParaRPr lang="en-US" altLang="zh-CN" sz="1400" dirty="0">
                <a:solidFill>
                  <a:srgbClr val="00206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gn="l"/>
              <a:r>
                <a:rPr lang="zh-CN" altLang="en-US" sz="1400" dirty="0">
                  <a:solidFill>
                    <a:srgbClr val="00206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无人机集群作战场景构建</a:t>
              </a:r>
            </a:p>
          </p:txBody>
        </p:sp>
        <p:sp>
          <p:nvSpPr>
            <p:cNvPr id="34" name="文本框 33">
              <a:extLst>
                <a:ext uri="{FF2B5EF4-FFF2-40B4-BE49-F238E27FC236}">
                  <a16:creationId xmlns:a16="http://schemas.microsoft.com/office/drawing/2014/main" id="{474205B8-BBFB-4130-ABE3-1268A973AA96}"/>
                </a:ext>
              </a:extLst>
            </p:cNvPr>
            <p:cNvSpPr txBox="1"/>
            <p:nvPr/>
          </p:nvSpPr>
          <p:spPr>
            <a:xfrm>
              <a:off x="2712804" y="3105834"/>
              <a:ext cx="2202748" cy="646331"/>
            </a:xfrm>
            <a:prstGeom prst="rect">
              <a:avLst/>
            </a:prstGeom>
            <a:noFill/>
          </p:spPr>
          <p:txBody>
            <a:bodyPr wrap="square" rtlCol="0">
              <a:spAutoFit/>
            </a:bodyPr>
            <a:lstStyle/>
            <a:p>
              <a:pPr algn="l"/>
              <a:r>
                <a:rPr lang="zh-CN" altLang="en-US" sz="1400" dirty="0">
                  <a:solidFill>
                    <a:srgbClr val="002060"/>
                  </a:solidFill>
                  <a:latin typeface="微软雅黑" panose="020B0503020204020204" pitchFamily="34" charset="-122"/>
                  <a:ea typeface="微软雅黑" panose="020B0503020204020204" pitchFamily="34" charset="-122"/>
                </a:rPr>
                <a:t>智能体深度强化学习算法</a:t>
              </a:r>
              <a:endParaRPr lang="en-US" altLang="zh-CN" sz="1400" dirty="0">
                <a:solidFill>
                  <a:srgbClr val="002060"/>
                </a:solidFill>
                <a:latin typeface="微软雅黑" panose="020B0503020204020204" pitchFamily="34" charset="-122"/>
                <a:ea typeface="微软雅黑" panose="020B0503020204020204" pitchFamily="34" charset="-122"/>
              </a:endParaRPr>
            </a:p>
            <a:p>
              <a:pPr marL="171450" indent="-171450" algn="l">
                <a:buFont typeface="Arial" panose="020B0604020202020204" pitchFamily="34" charset="0"/>
                <a:buChar char="•"/>
              </a:pPr>
              <a:r>
                <a:rPr lang="zh-CN" altLang="en-US" sz="1100" dirty="0">
                  <a:latin typeface="微软雅黑" panose="020B0503020204020204" pitchFamily="34" charset="-122"/>
                  <a:ea typeface="微软雅黑" panose="020B0503020204020204" pitchFamily="34" charset="-122"/>
                </a:rPr>
                <a:t>马尔可夫决策模型</a:t>
              </a:r>
              <a:endParaRPr lang="en-US" altLang="zh-CN" sz="11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100" dirty="0">
                  <a:latin typeface="微软雅黑" panose="020B0503020204020204" pitchFamily="34" charset="-122"/>
                  <a:ea typeface="微软雅黑" panose="020B0503020204020204" pitchFamily="34" charset="-122"/>
                </a:rPr>
                <a:t>基于</a:t>
              </a:r>
              <a:r>
                <a:rPr lang="en-US" altLang="zh-CN" sz="1100" dirty="0">
                  <a:latin typeface="微软雅黑" panose="020B0503020204020204" pitchFamily="34" charset="-122"/>
                  <a:ea typeface="微软雅黑" panose="020B0503020204020204" pitchFamily="34" charset="-122"/>
                </a:rPr>
                <a:t>AC</a:t>
              </a:r>
              <a:r>
                <a:rPr lang="zh-CN" altLang="en-US" sz="1100" dirty="0">
                  <a:latin typeface="微软雅黑" panose="020B0503020204020204" pitchFamily="34" charset="-122"/>
                  <a:ea typeface="微软雅黑" panose="020B0503020204020204" pitchFamily="34" charset="-122"/>
                </a:rPr>
                <a:t>框架的</a:t>
              </a:r>
              <a:r>
                <a:rPr lang="en-US" altLang="zh-CN" sz="1100" dirty="0">
                  <a:latin typeface="微软雅黑" panose="020B0503020204020204" pitchFamily="34" charset="-122"/>
                  <a:ea typeface="微软雅黑" panose="020B0503020204020204" pitchFamily="34" charset="-122"/>
                </a:rPr>
                <a:t>DRL</a:t>
              </a:r>
              <a:r>
                <a:rPr lang="zh-CN" altLang="en-US" sz="1100" dirty="0">
                  <a:latin typeface="微软雅黑" panose="020B0503020204020204" pitchFamily="34" charset="-122"/>
                  <a:ea typeface="微软雅黑" panose="020B0503020204020204" pitchFamily="34" charset="-122"/>
                </a:rPr>
                <a:t>算法</a:t>
              </a:r>
              <a:endParaRPr lang="zh-CN" altLang="en-US" sz="1050" dirty="0">
                <a:latin typeface="微软雅黑" panose="020B0503020204020204" pitchFamily="34" charset="-122"/>
                <a:ea typeface="微软雅黑" panose="020B0503020204020204" pitchFamily="34" charset="-122"/>
              </a:endParaRPr>
            </a:p>
          </p:txBody>
        </p:sp>
        <p:sp>
          <p:nvSpPr>
            <p:cNvPr id="35" name="矩形 34">
              <a:extLst>
                <a:ext uri="{FF2B5EF4-FFF2-40B4-BE49-F238E27FC236}">
                  <a16:creationId xmlns:a16="http://schemas.microsoft.com/office/drawing/2014/main" id="{448ECE78-57BB-481B-A92A-E50552961394}"/>
                </a:ext>
              </a:extLst>
            </p:cNvPr>
            <p:cNvSpPr/>
            <p:nvPr/>
          </p:nvSpPr>
          <p:spPr>
            <a:xfrm>
              <a:off x="2546345" y="4497927"/>
              <a:ext cx="5911854" cy="1114698"/>
            </a:xfrm>
            <a:prstGeom prst="rect">
              <a:avLst/>
            </a:prstGeom>
            <a:noFill/>
            <a:ln w="254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36" name="文本框 35">
              <a:extLst>
                <a:ext uri="{FF2B5EF4-FFF2-40B4-BE49-F238E27FC236}">
                  <a16:creationId xmlns:a16="http://schemas.microsoft.com/office/drawing/2014/main" id="{8CEB9458-68F9-4676-A5D7-60CBAFBDF1C6}"/>
                </a:ext>
              </a:extLst>
            </p:cNvPr>
            <p:cNvSpPr txBox="1"/>
            <p:nvPr/>
          </p:nvSpPr>
          <p:spPr>
            <a:xfrm>
              <a:off x="2905282" y="4742418"/>
              <a:ext cx="2134168" cy="638636"/>
            </a:xfrm>
            <a:prstGeom prst="rect">
              <a:avLst/>
            </a:prstGeom>
            <a:noFill/>
          </p:spPr>
          <p:txBody>
            <a:bodyPr wrap="square" rtlCol="0">
              <a:spAutoFit/>
            </a:bodyPr>
            <a:lstStyle/>
            <a:p>
              <a:pPr algn="l"/>
              <a:r>
                <a:rPr lang="zh-CN" altLang="en-US" sz="1400" dirty="0">
                  <a:solidFill>
                    <a:srgbClr val="002060"/>
                  </a:solidFill>
                  <a:latin typeface="微软雅黑" panose="020B0503020204020204" pitchFamily="34" charset="-122"/>
                  <a:ea typeface="微软雅黑" panose="020B0503020204020204" pitchFamily="34" charset="-122"/>
                </a:rPr>
                <a:t>多智能体深度强化学习</a:t>
              </a:r>
              <a:endParaRPr lang="en-US" altLang="zh-CN" sz="1400" dirty="0">
                <a:solidFill>
                  <a:srgbClr val="002060"/>
                </a:solidFill>
                <a:latin typeface="微软雅黑" panose="020B0503020204020204" pitchFamily="34" charset="-122"/>
                <a:ea typeface="微软雅黑" panose="020B0503020204020204" pitchFamily="34" charset="-122"/>
              </a:endParaRPr>
            </a:p>
            <a:p>
              <a:pPr marL="171450" indent="-171450" algn="l">
                <a:buFont typeface="Arial" panose="020B0604020202020204" pitchFamily="34" charset="0"/>
                <a:buChar char="•"/>
              </a:pPr>
              <a:r>
                <a:rPr lang="zh-CN" altLang="en-US" sz="1100" dirty="0">
                  <a:latin typeface="微软雅黑" panose="020B0503020204020204" pitchFamily="34" charset="-122"/>
                  <a:ea typeface="微软雅黑" panose="020B0503020204020204" pitchFamily="34" charset="-122"/>
                </a:rPr>
                <a:t>马尔科夫博弈模型</a:t>
              </a:r>
              <a:endParaRPr lang="en-US" altLang="zh-CN" sz="11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050" dirty="0">
                  <a:latin typeface="微软雅黑" panose="020B0503020204020204" pitchFamily="34" charset="-122"/>
                  <a:ea typeface="微软雅黑" panose="020B0503020204020204" pitchFamily="34" charset="-122"/>
                </a:rPr>
                <a:t>MADRL</a:t>
              </a:r>
              <a:r>
                <a:rPr lang="zh-CN" altLang="en-US" sz="1050" dirty="0">
                  <a:latin typeface="微软雅黑" panose="020B0503020204020204" pitchFamily="34" charset="-122"/>
                  <a:ea typeface="微软雅黑" panose="020B0503020204020204" pitchFamily="34" charset="-122"/>
                </a:rPr>
                <a:t>的训练执行框架</a:t>
              </a:r>
            </a:p>
          </p:txBody>
        </p:sp>
        <p:sp>
          <p:nvSpPr>
            <p:cNvPr id="37" name="文本框 36">
              <a:extLst>
                <a:ext uri="{FF2B5EF4-FFF2-40B4-BE49-F238E27FC236}">
                  <a16:creationId xmlns:a16="http://schemas.microsoft.com/office/drawing/2014/main" id="{00FEC81B-FC7F-41C2-97A3-CCFC3BB7B6EF}"/>
                </a:ext>
              </a:extLst>
            </p:cNvPr>
            <p:cNvSpPr txBox="1"/>
            <p:nvPr/>
          </p:nvSpPr>
          <p:spPr>
            <a:xfrm>
              <a:off x="5269607" y="3013398"/>
              <a:ext cx="3072321" cy="807913"/>
            </a:xfrm>
            <a:prstGeom prst="rect">
              <a:avLst/>
            </a:prstGeom>
            <a:noFill/>
          </p:spPr>
          <p:txBody>
            <a:bodyPr wrap="square" rtlCol="0">
              <a:spAutoFit/>
            </a:bodyPr>
            <a:lstStyle/>
            <a:p>
              <a:pPr algn="l"/>
              <a:r>
                <a:rPr lang="zh-CN" altLang="en-US" sz="1400" dirty="0">
                  <a:solidFill>
                    <a:srgbClr val="002060"/>
                  </a:solidFill>
                  <a:latin typeface="微软雅黑" panose="020B0503020204020204" pitchFamily="34" charset="-122"/>
                  <a:ea typeface="微软雅黑" panose="020B0503020204020204" pitchFamily="34" charset="-122"/>
                </a:rPr>
                <a:t>基于</a:t>
              </a:r>
              <a:r>
                <a:rPr lang="en-US" altLang="zh-CN" sz="1400" dirty="0">
                  <a:solidFill>
                    <a:srgbClr val="002060"/>
                  </a:solidFill>
                  <a:latin typeface="微软雅黑" panose="020B0503020204020204" pitchFamily="34" charset="-122"/>
                  <a:ea typeface="微软雅黑" panose="020B0503020204020204" pitchFamily="34" charset="-122"/>
                </a:rPr>
                <a:t>DRL</a:t>
              </a:r>
              <a:r>
                <a:rPr lang="zh-CN" altLang="en-US" sz="1400" dirty="0">
                  <a:solidFill>
                    <a:srgbClr val="002060"/>
                  </a:solidFill>
                  <a:latin typeface="微软雅黑" panose="020B0503020204020204" pitchFamily="34" charset="-122"/>
                  <a:ea typeface="微软雅黑" panose="020B0503020204020204" pitchFamily="34" charset="-122"/>
                </a:rPr>
                <a:t>的</a:t>
              </a:r>
              <a:r>
                <a:rPr lang="en-US" altLang="zh-CN" sz="1400" dirty="0">
                  <a:solidFill>
                    <a:srgbClr val="002060"/>
                  </a:solidFill>
                  <a:latin typeface="微软雅黑" panose="020B0503020204020204" pitchFamily="34" charset="-122"/>
                  <a:ea typeface="微软雅黑" panose="020B0503020204020204" pitchFamily="34" charset="-122"/>
                </a:rPr>
                <a:t>UAV</a:t>
              </a:r>
              <a:r>
                <a:rPr lang="zh-CN" altLang="en-US" sz="1400" dirty="0">
                  <a:solidFill>
                    <a:srgbClr val="002060"/>
                  </a:solidFill>
                  <a:latin typeface="微软雅黑" panose="020B0503020204020204" pitchFamily="34" charset="-122"/>
                  <a:ea typeface="微软雅黑" panose="020B0503020204020204" pitchFamily="34" charset="-122"/>
                </a:rPr>
                <a:t>路径规划与自主避障</a:t>
              </a:r>
              <a:endParaRPr lang="en-US" altLang="zh-CN" sz="1400" dirty="0">
                <a:solidFill>
                  <a:srgbClr val="002060"/>
                </a:solidFill>
                <a:latin typeface="微软雅黑" panose="020B0503020204020204" pitchFamily="34" charset="-122"/>
                <a:ea typeface="微软雅黑" panose="020B0503020204020204" pitchFamily="34" charset="-122"/>
              </a:endParaRPr>
            </a:p>
            <a:p>
              <a:pPr marL="171450" indent="-171450" algn="l">
                <a:buFont typeface="Arial" panose="020B0604020202020204" pitchFamily="34" charset="0"/>
                <a:buChar char="•"/>
              </a:pPr>
              <a:r>
                <a:rPr lang="zh-CN" altLang="en-US" sz="1100" dirty="0">
                  <a:latin typeface="微软雅黑" panose="020B0503020204020204" pitchFamily="34" charset="-122"/>
                  <a:ea typeface="微软雅黑" panose="020B0503020204020204" pitchFamily="34" charset="-122"/>
                </a:rPr>
                <a:t>路径规划和避障的问题分析</a:t>
              </a:r>
              <a:endParaRPr lang="en-US" altLang="zh-CN" sz="1100" dirty="0">
                <a:latin typeface="微软雅黑" panose="020B0503020204020204" pitchFamily="34" charset="-122"/>
                <a:ea typeface="微软雅黑" panose="020B0503020204020204" pitchFamily="34" charset="-122"/>
              </a:endParaRPr>
            </a:p>
            <a:p>
              <a:pPr marL="171450" indent="-171450" algn="l">
                <a:buFont typeface="Arial" panose="020B0604020202020204" pitchFamily="34" charset="0"/>
                <a:buChar char="•"/>
              </a:pPr>
              <a:r>
                <a:rPr lang="en-US" altLang="zh-CN" sz="1100" dirty="0">
                  <a:latin typeface="微软雅黑" panose="020B0503020204020204" pitchFamily="34" charset="-122"/>
                  <a:ea typeface="微软雅黑" panose="020B0503020204020204" pitchFamily="34" charset="-122"/>
                </a:rPr>
                <a:t>UAV</a:t>
              </a:r>
              <a:r>
                <a:rPr lang="zh-CN" altLang="en-US" sz="1100" dirty="0">
                  <a:latin typeface="微软雅黑" panose="020B0503020204020204" pitchFamily="34" charset="-122"/>
                  <a:ea typeface="微软雅黑" panose="020B0503020204020204" pitchFamily="34" charset="-122"/>
                </a:rPr>
                <a:t>的路径规划与导航</a:t>
              </a:r>
              <a:r>
                <a:rPr lang="en-US" altLang="zh-CN" sz="1100" dirty="0">
                  <a:latin typeface="微软雅黑" panose="020B0503020204020204" pitchFamily="34" charset="-122"/>
                  <a:ea typeface="微软雅黑" panose="020B0503020204020204" pitchFamily="34" charset="-122"/>
                </a:rPr>
                <a:t>+</a:t>
              </a:r>
              <a:r>
                <a:rPr lang="zh-CN" altLang="en-US" sz="1100" dirty="0">
                  <a:latin typeface="微软雅黑" panose="020B0503020204020204" pitchFamily="34" charset="-122"/>
                  <a:ea typeface="微软雅黑" panose="020B0503020204020204" pitchFamily="34" charset="-122"/>
                </a:rPr>
                <a:t>马尔科夫决策建模</a:t>
              </a:r>
              <a:endParaRPr lang="en-US" altLang="zh-CN" sz="11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050" dirty="0">
                  <a:latin typeface="微软雅黑" panose="020B0503020204020204" pitchFamily="34" charset="-122"/>
                  <a:ea typeface="微软雅黑" panose="020B0503020204020204" pitchFamily="34" charset="-122"/>
                </a:rPr>
                <a:t>改进适用于</a:t>
              </a:r>
              <a:r>
                <a:rPr lang="en-US" altLang="zh-CN" sz="1050" dirty="0">
                  <a:latin typeface="微软雅黑" panose="020B0503020204020204" pitchFamily="34" charset="-122"/>
                  <a:ea typeface="微软雅黑" panose="020B0503020204020204" pitchFamily="34" charset="-122"/>
                </a:rPr>
                <a:t>UAV</a:t>
              </a:r>
              <a:r>
                <a:rPr lang="zh-CN" altLang="en-US" sz="1050" dirty="0">
                  <a:latin typeface="微软雅黑" panose="020B0503020204020204" pitchFamily="34" charset="-122"/>
                  <a:ea typeface="微软雅黑" panose="020B0503020204020204" pitchFamily="34" charset="-122"/>
                </a:rPr>
                <a:t>控制的智能体</a:t>
              </a:r>
              <a:r>
                <a:rPr lang="en-US" altLang="zh-CN" sz="1050" dirty="0">
                  <a:latin typeface="微软雅黑" panose="020B0503020204020204" pitchFamily="34" charset="-122"/>
                  <a:ea typeface="微软雅黑" panose="020B0503020204020204" pitchFamily="34" charset="-122"/>
                </a:rPr>
                <a:t>DRL</a:t>
              </a:r>
              <a:r>
                <a:rPr lang="zh-CN" altLang="en-US" sz="1050" dirty="0">
                  <a:latin typeface="微软雅黑" panose="020B0503020204020204" pitchFamily="34" charset="-122"/>
                  <a:ea typeface="微软雅黑" panose="020B0503020204020204" pitchFamily="34" charset="-122"/>
                </a:rPr>
                <a:t>算法</a:t>
              </a:r>
            </a:p>
          </p:txBody>
        </p:sp>
        <p:sp>
          <p:nvSpPr>
            <p:cNvPr id="38" name="文本框 37">
              <a:extLst>
                <a:ext uri="{FF2B5EF4-FFF2-40B4-BE49-F238E27FC236}">
                  <a16:creationId xmlns:a16="http://schemas.microsoft.com/office/drawing/2014/main" id="{8218B3A1-04E5-42B6-B921-9A65F8ADC299}"/>
                </a:ext>
              </a:extLst>
            </p:cNvPr>
            <p:cNvSpPr txBox="1"/>
            <p:nvPr/>
          </p:nvSpPr>
          <p:spPr>
            <a:xfrm>
              <a:off x="5188986" y="4673169"/>
              <a:ext cx="3152941" cy="807913"/>
            </a:xfrm>
            <a:prstGeom prst="rect">
              <a:avLst/>
            </a:prstGeom>
            <a:noFill/>
          </p:spPr>
          <p:txBody>
            <a:bodyPr wrap="square" rtlCol="0">
              <a:spAutoFit/>
            </a:bodyPr>
            <a:lstStyle/>
            <a:p>
              <a:pPr algn="l"/>
              <a:r>
                <a:rPr lang="zh-CN" altLang="en-US" sz="1400" dirty="0">
                  <a:solidFill>
                    <a:srgbClr val="002060"/>
                  </a:solidFill>
                  <a:latin typeface="微软雅黑" panose="020B0503020204020204" pitchFamily="34" charset="-122"/>
                  <a:ea typeface="微软雅黑" panose="020B0503020204020204" pitchFamily="34" charset="-122"/>
                </a:rPr>
                <a:t>基于</a:t>
              </a:r>
              <a:r>
                <a:rPr lang="en-US" altLang="zh-CN" sz="1400" dirty="0">
                  <a:solidFill>
                    <a:srgbClr val="002060"/>
                  </a:solidFill>
                  <a:latin typeface="微软雅黑" panose="020B0503020204020204" pitchFamily="34" charset="-122"/>
                  <a:ea typeface="微软雅黑" panose="020B0503020204020204" pitchFamily="34" charset="-122"/>
                </a:rPr>
                <a:t>DRL</a:t>
              </a:r>
              <a:r>
                <a:rPr lang="zh-CN" altLang="en-US" sz="1400" dirty="0">
                  <a:solidFill>
                    <a:srgbClr val="002060"/>
                  </a:solidFill>
                  <a:latin typeface="微软雅黑" panose="020B0503020204020204" pitchFamily="34" charset="-122"/>
                  <a:ea typeface="微软雅黑" panose="020B0503020204020204" pitchFamily="34" charset="-122"/>
                </a:rPr>
                <a:t>的</a:t>
              </a:r>
              <a:r>
                <a:rPr lang="en-US" altLang="zh-CN" sz="1400" dirty="0">
                  <a:solidFill>
                    <a:srgbClr val="002060"/>
                  </a:solidFill>
                  <a:latin typeface="微软雅黑" panose="020B0503020204020204" pitchFamily="34" charset="-122"/>
                  <a:ea typeface="微软雅黑" panose="020B0503020204020204" pitchFamily="34" charset="-122"/>
                </a:rPr>
                <a:t>UAVS</a:t>
              </a:r>
              <a:r>
                <a:rPr lang="zh-CN" altLang="en-US" sz="1400" dirty="0">
                  <a:solidFill>
                    <a:srgbClr val="002060"/>
                  </a:solidFill>
                  <a:latin typeface="微软雅黑" panose="020B0503020204020204" pitchFamily="34" charset="-122"/>
                  <a:ea typeface="微软雅黑" panose="020B0503020204020204" pitchFamily="34" charset="-122"/>
                </a:rPr>
                <a:t>路径规划与自主避障</a:t>
              </a:r>
              <a:endParaRPr lang="en-US" altLang="zh-CN" sz="1400" dirty="0">
                <a:solidFill>
                  <a:srgbClr val="002060"/>
                </a:solidFill>
                <a:latin typeface="微软雅黑" panose="020B0503020204020204" pitchFamily="34" charset="-122"/>
                <a:ea typeface="微软雅黑" panose="020B0503020204020204" pitchFamily="34" charset="-122"/>
              </a:endParaRPr>
            </a:p>
            <a:p>
              <a:pPr marL="171450" indent="-171450" algn="l">
                <a:buFont typeface="Arial" panose="020B0604020202020204" pitchFamily="34" charset="0"/>
                <a:buChar char="•"/>
              </a:pPr>
              <a:r>
                <a:rPr lang="zh-CN" altLang="en-US" sz="1100" dirty="0">
                  <a:latin typeface="微软雅黑" panose="020B0503020204020204" pitchFamily="34" charset="-122"/>
                  <a:ea typeface="微软雅黑" panose="020B0503020204020204" pitchFamily="34" charset="-122"/>
                </a:rPr>
                <a:t>路径规划和避障的问题分析</a:t>
              </a:r>
              <a:endParaRPr lang="en-US" altLang="zh-CN" sz="1100" dirty="0">
                <a:latin typeface="微软雅黑" panose="020B0503020204020204" pitchFamily="34" charset="-122"/>
                <a:ea typeface="微软雅黑" panose="020B0503020204020204" pitchFamily="34" charset="-122"/>
              </a:endParaRPr>
            </a:p>
            <a:p>
              <a:pPr marL="171450" indent="-171450" algn="l">
                <a:buFont typeface="Arial" panose="020B0604020202020204" pitchFamily="34" charset="0"/>
                <a:buChar char="•"/>
              </a:pPr>
              <a:r>
                <a:rPr lang="en-US" altLang="zh-CN" sz="1100" dirty="0">
                  <a:latin typeface="微软雅黑" panose="020B0503020204020204" pitchFamily="34" charset="-122"/>
                  <a:ea typeface="微软雅黑" panose="020B0503020204020204" pitchFamily="34" charset="-122"/>
                </a:rPr>
                <a:t>UAVS</a:t>
              </a:r>
              <a:r>
                <a:rPr lang="zh-CN" altLang="en-US" sz="1100" dirty="0">
                  <a:latin typeface="微软雅黑" panose="020B0503020204020204" pitchFamily="34" charset="-122"/>
                  <a:ea typeface="微软雅黑" panose="020B0503020204020204" pitchFamily="34" charset="-122"/>
                </a:rPr>
                <a:t>的路径规划与导航</a:t>
              </a:r>
              <a:r>
                <a:rPr lang="en-US" altLang="zh-CN" sz="1100" dirty="0">
                  <a:latin typeface="微软雅黑" panose="020B0503020204020204" pitchFamily="34" charset="-122"/>
                  <a:ea typeface="微软雅黑" panose="020B0503020204020204" pitchFamily="34" charset="-122"/>
                </a:rPr>
                <a:t>+</a:t>
              </a:r>
              <a:r>
                <a:rPr lang="zh-CN" altLang="en-US" sz="1100" dirty="0">
                  <a:latin typeface="微软雅黑" panose="020B0503020204020204" pitchFamily="34" charset="-122"/>
                  <a:ea typeface="微软雅黑" panose="020B0503020204020204" pitchFamily="34" charset="-122"/>
                </a:rPr>
                <a:t>马尔科夫博弈建模</a:t>
              </a:r>
              <a:endParaRPr lang="en-US" altLang="zh-CN" sz="11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050" dirty="0">
                  <a:latin typeface="微软雅黑" panose="020B0503020204020204" pitchFamily="34" charset="-122"/>
                  <a:ea typeface="微软雅黑" panose="020B0503020204020204" pitchFamily="34" charset="-122"/>
                </a:rPr>
                <a:t>改进适用于</a:t>
              </a:r>
              <a:r>
                <a:rPr lang="en-US" altLang="zh-CN" sz="1050" dirty="0">
                  <a:latin typeface="微软雅黑" panose="020B0503020204020204" pitchFamily="34" charset="-122"/>
                  <a:ea typeface="微软雅黑" panose="020B0503020204020204" pitchFamily="34" charset="-122"/>
                </a:rPr>
                <a:t>UAVS</a:t>
              </a:r>
              <a:r>
                <a:rPr lang="zh-CN" altLang="en-US" sz="1050" dirty="0">
                  <a:latin typeface="微软雅黑" panose="020B0503020204020204" pitchFamily="34" charset="-122"/>
                  <a:ea typeface="微软雅黑" panose="020B0503020204020204" pitchFamily="34" charset="-122"/>
                </a:rPr>
                <a:t>控制的</a:t>
              </a:r>
              <a:r>
                <a:rPr lang="en-US" altLang="zh-CN" sz="1050" dirty="0">
                  <a:latin typeface="微软雅黑" panose="020B0503020204020204" pitchFamily="34" charset="-122"/>
                  <a:ea typeface="微软雅黑" panose="020B0503020204020204" pitchFamily="34" charset="-122"/>
                </a:rPr>
                <a:t>MADRL</a:t>
              </a:r>
              <a:r>
                <a:rPr lang="zh-CN" altLang="en-US" sz="1050" dirty="0">
                  <a:latin typeface="微软雅黑" panose="020B0503020204020204" pitchFamily="34" charset="-122"/>
                  <a:ea typeface="微软雅黑" panose="020B0503020204020204" pitchFamily="34" charset="-122"/>
                </a:rPr>
                <a:t>算法</a:t>
              </a:r>
            </a:p>
          </p:txBody>
        </p:sp>
        <p:sp>
          <p:nvSpPr>
            <p:cNvPr id="39" name="矩形 38">
              <a:extLst>
                <a:ext uri="{FF2B5EF4-FFF2-40B4-BE49-F238E27FC236}">
                  <a16:creationId xmlns:a16="http://schemas.microsoft.com/office/drawing/2014/main" id="{CF9DC48A-3B94-4789-96FD-A2E4C57FC4C7}"/>
                </a:ext>
              </a:extLst>
            </p:cNvPr>
            <p:cNvSpPr/>
            <p:nvPr/>
          </p:nvSpPr>
          <p:spPr>
            <a:xfrm>
              <a:off x="9081321" y="2828936"/>
              <a:ext cx="621646" cy="2672101"/>
            </a:xfrm>
            <a:prstGeom prst="rect">
              <a:avLst/>
            </a:prstGeom>
            <a:noFill/>
            <a:ln w="25400"/>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0" name="文本框 39">
              <a:extLst>
                <a:ext uri="{FF2B5EF4-FFF2-40B4-BE49-F238E27FC236}">
                  <a16:creationId xmlns:a16="http://schemas.microsoft.com/office/drawing/2014/main" id="{A21FF456-2ED1-476A-A724-4448CB4937B1}"/>
                </a:ext>
              </a:extLst>
            </p:cNvPr>
            <p:cNvSpPr txBox="1"/>
            <p:nvPr/>
          </p:nvSpPr>
          <p:spPr>
            <a:xfrm>
              <a:off x="9193896" y="3428999"/>
              <a:ext cx="454299" cy="1569660"/>
            </a:xfrm>
            <a:prstGeom prst="rect">
              <a:avLst/>
            </a:prstGeom>
            <a:noFill/>
          </p:spPr>
          <p:txBody>
            <a:bodyPr wrap="square" rtlCol="0">
              <a:spAutoFit/>
            </a:bodyPr>
            <a:lstStyle/>
            <a:p>
              <a:pPr algn="l"/>
              <a:r>
                <a:rPr lang="zh-CN" altLang="en-US" sz="1600" b="1" dirty="0">
                  <a:solidFill>
                    <a:srgbClr val="00206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仿真验证平台</a:t>
              </a:r>
            </a:p>
          </p:txBody>
        </p:sp>
        <p:cxnSp>
          <p:nvCxnSpPr>
            <p:cNvPr id="41" name="直接箭头连接符 40">
              <a:extLst>
                <a:ext uri="{FF2B5EF4-FFF2-40B4-BE49-F238E27FC236}">
                  <a16:creationId xmlns:a16="http://schemas.microsoft.com/office/drawing/2014/main" id="{4242E4B6-9CE1-4AE2-8E1F-00E16C75FBFF}"/>
                </a:ext>
              </a:extLst>
            </p:cNvPr>
            <p:cNvCxnSpPr>
              <a:cxnSpLocks/>
            </p:cNvCxnSpPr>
            <p:nvPr/>
          </p:nvCxnSpPr>
          <p:spPr>
            <a:xfrm>
              <a:off x="8522110" y="3402200"/>
              <a:ext cx="4953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6D052262-CC30-4CD0-9DB8-AE382E9D8AD1}"/>
                </a:ext>
              </a:extLst>
            </p:cNvPr>
            <p:cNvCxnSpPr>
              <a:cxnSpLocks/>
            </p:cNvCxnSpPr>
            <p:nvPr/>
          </p:nvCxnSpPr>
          <p:spPr>
            <a:xfrm flipV="1">
              <a:off x="8522110" y="5061414"/>
              <a:ext cx="49530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F92DC502-6CF5-447E-887B-C74FF62704D4}"/>
                </a:ext>
              </a:extLst>
            </p:cNvPr>
            <p:cNvCxnSpPr>
              <a:stCxn id="19" idx="3"/>
              <a:endCxn id="12" idx="1"/>
            </p:cNvCxnSpPr>
            <p:nvPr/>
          </p:nvCxnSpPr>
          <p:spPr>
            <a:xfrm>
              <a:off x="3901353" y="1749679"/>
              <a:ext cx="496491" cy="0"/>
            </a:xfrm>
            <a:prstGeom prst="straightConnector1">
              <a:avLst/>
            </a:prstGeom>
            <a:ln w="28575">
              <a:solidFill>
                <a:schemeClr val="bg2">
                  <a:lumMod val="50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44" name="直接箭头连接符 43">
              <a:extLst>
                <a:ext uri="{FF2B5EF4-FFF2-40B4-BE49-F238E27FC236}">
                  <a16:creationId xmlns:a16="http://schemas.microsoft.com/office/drawing/2014/main" id="{D9E9F993-7F65-470C-A994-98646CE25AE8}"/>
                </a:ext>
              </a:extLst>
            </p:cNvPr>
            <p:cNvCxnSpPr/>
            <p:nvPr/>
          </p:nvCxnSpPr>
          <p:spPr>
            <a:xfrm>
              <a:off x="5455222" y="1749679"/>
              <a:ext cx="496491" cy="0"/>
            </a:xfrm>
            <a:prstGeom prst="straightConnector1">
              <a:avLst/>
            </a:prstGeom>
            <a:ln w="28575">
              <a:solidFill>
                <a:schemeClr val="bg2">
                  <a:lumMod val="50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45" name="直接箭头连接符 44">
              <a:extLst>
                <a:ext uri="{FF2B5EF4-FFF2-40B4-BE49-F238E27FC236}">
                  <a16:creationId xmlns:a16="http://schemas.microsoft.com/office/drawing/2014/main" id="{945992FA-3354-4989-9B1B-A36166EEE2BA}"/>
                </a:ext>
              </a:extLst>
            </p:cNvPr>
            <p:cNvCxnSpPr/>
            <p:nvPr/>
          </p:nvCxnSpPr>
          <p:spPr>
            <a:xfrm>
              <a:off x="7688580" y="1739831"/>
              <a:ext cx="496491" cy="0"/>
            </a:xfrm>
            <a:prstGeom prst="straightConnector1">
              <a:avLst/>
            </a:prstGeom>
            <a:ln w="28575">
              <a:solidFill>
                <a:schemeClr val="bg2">
                  <a:lumMod val="50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46" name="直接箭头连接符 45">
              <a:extLst>
                <a:ext uri="{FF2B5EF4-FFF2-40B4-BE49-F238E27FC236}">
                  <a16:creationId xmlns:a16="http://schemas.microsoft.com/office/drawing/2014/main" id="{76F28E0F-6A81-44B9-BF2E-DFCE7EA14F8E}"/>
                </a:ext>
              </a:extLst>
            </p:cNvPr>
            <p:cNvCxnSpPr>
              <a:cxnSpLocks/>
              <a:endCxn id="9" idx="1"/>
            </p:cNvCxnSpPr>
            <p:nvPr/>
          </p:nvCxnSpPr>
          <p:spPr>
            <a:xfrm>
              <a:off x="4781359" y="3402200"/>
              <a:ext cx="407627" cy="0"/>
            </a:xfrm>
            <a:prstGeom prst="straightConnector1">
              <a:avLst/>
            </a:prstGeom>
            <a:ln w="28575">
              <a:solidFill>
                <a:schemeClr val="bg2">
                  <a:lumMod val="50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47" name="直接箭头连接符 46">
              <a:extLst>
                <a:ext uri="{FF2B5EF4-FFF2-40B4-BE49-F238E27FC236}">
                  <a16:creationId xmlns:a16="http://schemas.microsoft.com/office/drawing/2014/main" id="{24DB7D72-2729-4138-B3A4-9CFF708D2AC6}"/>
                </a:ext>
              </a:extLst>
            </p:cNvPr>
            <p:cNvCxnSpPr>
              <a:cxnSpLocks/>
              <a:endCxn id="38" idx="1"/>
            </p:cNvCxnSpPr>
            <p:nvPr/>
          </p:nvCxnSpPr>
          <p:spPr>
            <a:xfrm>
              <a:off x="4853940" y="5077126"/>
              <a:ext cx="335046" cy="0"/>
            </a:xfrm>
            <a:prstGeom prst="straightConnector1">
              <a:avLst/>
            </a:prstGeom>
            <a:ln w="28575">
              <a:solidFill>
                <a:schemeClr val="bg2">
                  <a:lumMod val="50000"/>
                </a:schemeClr>
              </a:solidFill>
              <a:tailEnd type="triangle"/>
            </a:ln>
          </p:spPr>
          <p:style>
            <a:lnRef idx="3">
              <a:schemeClr val="accent3"/>
            </a:lnRef>
            <a:fillRef idx="0">
              <a:schemeClr val="accent3"/>
            </a:fillRef>
            <a:effectRef idx="2">
              <a:schemeClr val="accent3"/>
            </a:effectRef>
            <a:fontRef idx="minor">
              <a:schemeClr val="tx1"/>
            </a:fontRef>
          </p:style>
        </p:cxnSp>
      </p:grpSp>
    </p:spTree>
    <p:extLst>
      <p:ext uri="{BB962C8B-B14F-4D97-AF65-F5344CB8AC3E}">
        <p14:creationId xmlns:p14="http://schemas.microsoft.com/office/powerpoint/2010/main" val="1561591800"/>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110140"/>
            <a:ext cx="3570208" cy="461665"/>
          </a:xfrm>
          <a:prstGeom prst="rect">
            <a:avLst/>
          </a:prstGeom>
        </p:spPr>
        <p:txBody>
          <a:bodyPr wrap="none">
            <a:spAutoFit/>
          </a:bodyPr>
          <a:lstStyle/>
          <a:p>
            <a:pPr algn="r"/>
            <a:r>
              <a:rPr lang="zh-CN" altLang="en-US" sz="2400" b="1" dirty="0">
                <a:solidFill>
                  <a:schemeClr val="bg1"/>
                </a:solidFill>
                <a:latin typeface="+mn-ea"/>
              </a:rPr>
              <a:t>五、研究路线和实施方案</a:t>
            </a:r>
          </a:p>
        </p:txBody>
      </p:sp>
      <p:sp>
        <p:nvSpPr>
          <p:cNvPr id="13" name="Rectangle 25">
            <a:extLst>
              <a:ext uri="{FF2B5EF4-FFF2-40B4-BE49-F238E27FC236}">
                <a16:creationId xmlns:a16="http://schemas.microsoft.com/office/drawing/2014/main" id="{457D6297-F629-40F8-A422-3F37490843AD}"/>
              </a:ext>
            </a:extLst>
          </p:cNvPr>
          <p:cNvSpPr/>
          <p:nvPr/>
        </p:nvSpPr>
        <p:spPr>
          <a:xfrm>
            <a:off x="1981749" y="2160800"/>
            <a:ext cx="8371619" cy="2536400"/>
          </a:xfrm>
          <a:prstGeom prst="rect">
            <a:avLst/>
          </a:prstGeom>
        </p:spPr>
        <p:txBody>
          <a:bodyPr wrap="square">
            <a:spAutoFit/>
          </a:bodyPr>
          <a:lstStyle/>
          <a:p>
            <a:pPr marL="342900" indent="-342900" algn="just">
              <a:lnSpc>
                <a:spcPct val="150000"/>
              </a:lnSpc>
              <a:buFont typeface="+mj-lt"/>
              <a:buAutoNum type="arabicPeriod"/>
            </a:pPr>
            <a:r>
              <a:rPr lang="zh-CN" altLang="en-US" dirty="0">
                <a:solidFill>
                  <a:schemeClr val="tx1">
                    <a:lumMod val="75000"/>
                    <a:lumOff val="25000"/>
                  </a:schemeClr>
                </a:solidFill>
                <a:latin typeface="+mn-ea"/>
                <a:sym typeface="Arial" panose="020B0604020202020204" pitchFamily="34" charset="0"/>
              </a:rPr>
              <a:t>深度强化学习理论研究。</a:t>
            </a:r>
            <a:endParaRPr lang="en-US" altLang="zh-CN" dirty="0">
              <a:solidFill>
                <a:schemeClr val="tx1">
                  <a:lumMod val="75000"/>
                  <a:lumOff val="25000"/>
                </a:schemeClr>
              </a:solidFill>
              <a:latin typeface="+mn-ea"/>
              <a:sym typeface="Arial" panose="020B0604020202020204" pitchFamily="34" charset="0"/>
            </a:endParaRPr>
          </a:p>
          <a:p>
            <a:pPr marL="342900" indent="-342900" algn="just">
              <a:lnSpc>
                <a:spcPct val="150000"/>
              </a:lnSpc>
              <a:buFont typeface="+mj-lt"/>
              <a:buAutoNum type="arabicPeriod"/>
            </a:pPr>
            <a:r>
              <a:rPr lang="zh-CN" altLang="en-US" dirty="0">
                <a:solidFill>
                  <a:schemeClr val="tx1">
                    <a:lumMod val="75000"/>
                    <a:lumOff val="25000"/>
                  </a:schemeClr>
                </a:solidFill>
                <a:latin typeface="+mn-ea"/>
                <a:sym typeface="Arial" panose="020B0604020202020204" pitchFamily="34" charset="0"/>
              </a:rPr>
              <a:t>无人机动力学建模研究。</a:t>
            </a:r>
            <a:endParaRPr lang="en-US" altLang="zh-CN" dirty="0">
              <a:solidFill>
                <a:schemeClr val="tx1">
                  <a:lumMod val="75000"/>
                  <a:lumOff val="25000"/>
                </a:schemeClr>
              </a:solidFill>
              <a:latin typeface="+mn-ea"/>
              <a:sym typeface="Arial" panose="020B0604020202020204" pitchFamily="34" charset="0"/>
            </a:endParaRPr>
          </a:p>
          <a:p>
            <a:pPr marL="342900" indent="-342900" algn="just">
              <a:lnSpc>
                <a:spcPct val="150000"/>
              </a:lnSpc>
              <a:buFont typeface="+mj-lt"/>
              <a:buAutoNum type="arabicPeriod"/>
            </a:pPr>
            <a:r>
              <a:rPr lang="zh-CN" altLang="en-US" dirty="0">
                <a:solidFill>
                  <a:schemeClr val="tx1">
                    <a:lumMod val="75000"/>
                    <a:lumOff val="25000"/>
                  </a:schemeClr>
                </a:solidFill>
                <a:latin typeface="+mn-ea"/>
                <a:sym typeface="Arial" panose="020B0604020202020204" pitchFamily="34" charset="0"/>
              </a:rPr>
              <a:t>选择和设计适用于单无人机自主控制的深度强化学习算法。</a:t>
            </a:r>
            <a:endParaRPr lang="en-US" altLang="zh-CN" dirty="0">
              <a:solidFill>
                <a:schemeClr val="tx1">
                  <a:lumMod val="75000"/>
                  <a:lumOff val="25000"/>
                </a:schemeClr>
              </a:solidFill>
              <a:latin typeface="+mn-ea"/>
              <a:sym typeface="Arial" panose="020B0604020202020204" pitchFamily="34" charset="0"/>
            </a:endParaRPr>
          </a:p>
          <a:p>
            <a:pPr marL="342900" indent="-342900" algn="just">
              <a:lnSpc>
                <a:spcPct val="150000"/>
              </a:lnSpc>
              <a:buFont typeface="+mj-lt"/>
              <a:buAutoNum type="arabicPeriod"/>
            </a:pPr>
            <a:r>
              <a:rPr lang="zh-CN" altLang="en-US" dirty="0">
                <a:solidFill>
                  <a:schemeClr val="tx1">
                    <a:lumMod val="75000"/>
                    <a:lumOff val="25000"/>
                  </a:schemeClr>
                </a:solidFill>
                <a:latin typeface="+mn-ea"/>
                <a:sym typeface="Arial" panose="020B0604020202020204" pitchFamily="34" charset="0"/>
              </a:rPr>
              <a:t>在单无人机路径规划和自主避障研究的基础上，采用多智能体深度强化学习算法研究合作场景下的无人机集群编队协同避障问题，选择和设计适用于无人机集群控制的深度强化学习算法。</a:t>
            </a:r>
            <a:endParaRPr lang="en-GB" dirty="0">
              <a:solidFill>
                <a:schemeClr val="tx1">
                  <a:lumMod val="75000"/>
                  <a:lumOff val="25000"/>
                </a:schemeClr>
              </a:solidFill>
              <a:latin typeface="+mn-ea"/>
              <a:sym typeface="Arial" panose="020B0604020202020204" pitchFamily="34" charset="0"/>
            </a:endParaRPr>
          </a:p>
        </p:txBody>
      </p:sp>
      <p:sp>
        <p:nvSpPr>
          <p:cNvPr id="16" name="矩形 15">
            <a:extLst>
              <a:ext uri="{FF2B5EF4-FFF2-40B4-BE49-F238E27FC236}">
                <a16:creationId xmlns:a16="http://schemas.microsoft.com/office/drawing/2014/main" id="{4AE031CC-2070-4592-A4FE-E05525CCD23B}"/>
              </a:ext>
            </a:extLst>
          </p:cNvPr>
          <p:cNvSpPr/>
          <p:nvPr/>
        </p:nvSpPr>
        <p:spPr>
          <a:xfrm flipH="1">
            <a:off x="0" y="1065064"/>
            <a:ext cx="1792784" cy="369332"/>
          </a:xfrm>
          <a:prstGeom prst="rect">
            <a:avLst/>
          </a:prstGeom>
          <a:solidFill>
            <a:srgbClr val="002060"/>
          </a:solidFill>
        </p:spPr>
        <p:txBody>
          <a:bodyPr wrap="square">
            <a:spAutoFit/>
          </a:bodyPr>
          <a:lstStyle/>
          <a:p>
            <a:pPr marL="285750" indent="-285750" algn="ctr">
              <a:buFont typeface="Wingdings" panose="05000000000000000000" pitchFamily="2" charset="2"/>
              <a:buChar char="Ø"/>
            </a:pPr>
            <a:r>
              <a:rPr lang="zh-CN" altLang="en-US" b="1" dirty="0">
                <a:solidFill>
                  <a:schemeClr val="bg1"/>
                </a:solidFill>
                <a:latin typeface="+mn-ea"/>
              </a:rPr>
              <a:t>实施方案   </a:t>
            </a:r>
          </a:p>
        </p:txBody>
      </p:sp>
    </p:spTree>
    <p:extLst>
      <p:ext uri="{BB962C8B-B14F-4D97-AF65-F5344CB8AC3E}">
        <p14:creationId xmlns:p14="http://schemas.microsoft.com/office/powerpoint/2010/main" val="2483412169"/>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71329"/>
            <a:ext cx="2031325" cy="461665"/>
          </a:xfrm>
          <a:prstGeom prst="rect">
            <a:avLst/>
          </a:prstGeom>
        </p:spPr>
        <p:txBody>
          <a:bodyPr wrap="none">
            <a:spAutoFit/>
          </a:bodyPr>
          <a:lstStyle/>
          <a:p>
            <a:pPr algn="r"/>
            <a:r>
              <a:rPr lang="zh-CN" altLang="en-US" sz="2400" b="1" dirty="0">
                <a:solidFill>
                  <a:schemeClr val="bg1"/>
                </a:solidFill>
                <a:latin typeface="+mn-ea"/>
              </a:rPr>
              <a:t>六、拟创新点</a:t>
            </a:r>
          </a:p>
        </p:txBody>
      </p:sp>
      <p:sp>
        <p:nvSpPr>
          <p:cNvPr id="13" name="Rectangle 25">
            <a:extLst>
              <a:ext uri="{FF2B5EF4-FFF2-40B4-BE49-F238E27FC236}">
                <a16:creationId xmlns:a16="http://schemas.microsoft.com/office/drawing/2014/main" id="{457D6297-F629-40F8-A422-3F37490843AD}"/>
              </a:ext>
            </a:extLst>
          </p:cNvPr>
          <p:cNvSpPr/>
          <p:nvPr/>
        </p:nvSpPr>
        <p:spPr>
          <a:xfrm>
            <a:off x="1514246" y="1618426"/>
            <a:ext cx="9374723" cy="3782895"/>
          </a:xfrm>
          <a:prstGeom prst="rect">
            <a:avLst/>
          </a:prstGeom>
        </p:spPr>
        <p:txBody>
          <a:bodyPr wrap="square">
            <a:spAutoFit/>
          </a:bodyPr>
          <a:lstStyle/>
          <a:p>
            <a:pPr marL="342900" indent="-342900" algn="just">
              <a:lnSpc>
                <a:spcPct val="150000"/>
              </a:lnSpc>
              <a:buFont typeface="+mj-lt"/>
              <a:buAutoNum type="arabicPeriod"/>
            </a:pPr>
            <a:r>
              <a:rPr lang="zh-CN" altLang="en-US" dirty="0">
                <a:solidFill>
                  <a:schemeClr val="tx1">
                    <a:lumMod val="75000"/>
                    <a:lumOff val="25000"/>
                  </a:schemeClr>
                </a:solidFill>
                <a:latin typeface="+mn-ea"/>
                <a:sym typeface="Arial" panose="020B0604020202020204" pitchFamily="34" charset="0"/>
              </a:rPr>
              <a:t>研究现有链路预测算法的改进方法，在以链路预测准确率为优化目标的同时，优化复杂网络全局结构性能指标</a:t>
            </a:r>
            <a:endParaRPr lang="en-US" altLang="zh-CN" dirty="0">
              <a:solidFill>
                <a:schemeClr val="tx1">
                  <a:lumMod val="75000"/>
                  <a:lumOff val="25000"/>
                </a:schemeClr>
              </a:solidFill>
              <a:latin typeface="+mn-ea"/>
              <a:sym typeface="Arial" panose="020B0604020202020204" pitchFamily="34" charset="0"/>
            </a:endParaRPr>
          </a:p>
          <a:p>
            <a:pPr marL="342900" indent="-342900" algn="just">
              <a:lnSpc>
                <a:spcPct val="150000"/>
              </a:lnSpc>
              <a:buFont typeface="+mj-lt"/>
              <a:buAutoNum type="arabicPeriod"/>
            </a:pPr>
            <a:r>
              <a:rPr lang="zh-CN" altLang="en-US" dirty="0">
                <a:solidFill>
                  <a:schemeClr val="tx1">
                    <a:lumMod val="75000"/>
                    <a:lumOff val="25000"/>
                  </a:schemeClr>
                </a:solidFill>
                <a:latin typeface="+mn-ea"/>
                <a:sym typeface="Arial" panose="020B0604020202020204" pitchFamily="34" charset="0"/>
              </a:rPr>
              <a:t>不考虑链路预测准确率的情况下，研究复杂网络中链路推荐策略，以提升网络直径、平均最短路径等通信效率指标</a:t>
            </a:r>
            <a:endParaRPr lang="en-US" altLang="zh-CN" dirty="0">
              <a:solidFill>
                <a:schemeClr val="tx1">
                  <a:lumMod val="75000"/>
                  <a:lumOff val="25000"/>
                </a:schemeClr>
              </a:solidFill>
              <a:latin typeface="+mn-ea"/>
              <a:sym typeface="Arial" panose="020B0604020202020204" pitchFamily="34" charset="0"/>
            </a:endParaRPr>
          </a:p>
          <a:p>
            <a:pPr marL="342900" indent="-342900" algn="just">
              <a:lnSpc>
                <a:spcPct val="150000"/>
              </a:lnSpc>
              <a:buFont typeface="+mj-lt"/>
              <a:buAutoNum type="arabicPeriod"/>
            </a:pPr>
            <a:r>
              <a:rPr lang="zh-CN" altLang="en-US" dirty="0">
                <a:solidFill>
                  <a:schemeClr val="tx1">
                    <a:lumMod val="75000"/>
                    <a:lumOff val="25000"/>
                  </a:schemeClr>
                </a:solidFill>
                <a:latin typeface="+mn-ea"/>
                <a:sym typeface="Arial" panose="020B0604020202020204" pitchFamily="34" charset="0"/>
              </a:rPr>
              <a:t>设计加边策略，添加一定数量的边，优化网络结构，提升网络的攻击鲁棒性，使网络能更好的应对节点攻击后的级联失效</a:t>
            </a:r>
            <a:endParaRPr lang="en-US" altLang="zh-CN" dirty="0">
              <a:solidFill>
                <a:schemeClr val="tx1">
                  <a:lumMod val="75000"/>
                  <a:lumOff val="25000"/>
                </a:schemeClr>
              </a:solidFill>
              <a:latin typeface="+mn-ea"/>
              <a:sym typeface="Arial" panose="020B0604020202020204" pitchFamily="34" charset="0"/>
            </a:endParaRPr>
          </a:p>
          <a:p>
            <a:pPr marL="342900" indent="-342900" algn="just">
              <a:lnSpc>
                <a:spcPct val="150000"/>
              </a:lnSpc>
              <a:buFont typeface="+mj-lt"/>
              <a:buAutoNum type="arabicPeriod"/>
            </a:pPr>
            <a:r>
              <a:rPr lang="zh-CN" altLang="en-US" dirty="0">
                <a:solidFill>
                  <a:schemeClr val="tx1">
                    <a:lumMod val="75000"/>
                    <a:lumOff val="25000"/>
                  </a:schemeClr>
                </a:solidFill>
                <a:latin typeface="+mn-ea"/>
                <a:sym typeface="Arial" panose="020B0604020202020204" pitchFamily="34" charset="0"/>
              </a:rPr>
              <a:t>当网络遭受攻击或破坏时，结构损毁也会破坏网络中社区的结构，影响到系统的正常运转。定义一个网络社区结构的鲁棒性指标，以评估受损后网络社区结构的完整性。针对定义的指标，推荐加边策略（或者重连），以改进网络社区结构的鲁棒性</a:t>
            </a:r>
            <a:endParaRPr lang="en-US" altLang="zh-CN" dirty="0">
              <a:solidFill>
                <a:schemeClr val="tx1">
                  <a:lumMod val="75000"/>
                  <a:lumOff val="25000"/>
                </a:schemeClr>
              </a:solidFill>
              <a:latin typeface="+mn-ea"/>
              <a:sym typeface="Arial" panose="020B0604020202020204" pitchFamily="34" charset="0"/>
            </a:endParaRPr>
          </a:p>
        </p:txBody>
      </p:sp>
      <p:sp>
        <p:nvSpPr>
          <p:cNvPr id="16" name="矩形 15">
            <a:extLst>
              <a:ext uri="{FF2B5EF4-FFF2-40B4-BE49-F238E27FC236}">
                <a16:creationId xmlns:a16="http://schemas.microsoft.com/office/drawing/2014/main" id="{4AE031CC-2070-4592-A4FE-E05525CCD23B}"/>
              </a:ext>
            </a:extLst>
          </p:cNvPr>
          <p:cNvSpPr/>
          <p:nvPr/>
        </p:nvSpPr>
        <p:spPr>
          <a:xfrm flipH="1">
            <a:off x="5199608" y="1038353"/>
            <a:ext cx="1792784" cy="369332"/>
          </a:xfrm>
          <a:prstGeom prst="rect">
            <a:avLst/>
          </a:prstGeom>
          <a:solidFill>
            <a:srgbClr val="002060"/>
          </a:solidFill>
        </p:spPr>
        <p:txBody>
          <a:bodyPr wrap="square">
            <a:spAutoFit/>
          </a:bodyPr>
          <a:lstStyle/>
          <a:p>
            <a:pPr algn="ctr"/>
            <a:r>
              <a:rPr lang="zh-CN" altLang="en-US" b="1" dirty="0">
                <a:solidFill>
                  <a:schemeClr val="bg1"/>
                </a:solidFill>
                <a:latin typeface="+mn-ea"/>
              </a:rPr>
              <a:t>拟创新点   </a:t>
            </a:r>
          </a:p>
        </p:txBody>
      </p:sp>
    </p:spTree>
    <p:extLst>
      <p:ext uri="{BB962C8B-B14F-4D97-AF65-F5344CB8AC3E}">
        <p14:creationId xmlns:p14="http://schemas.microsoft.com/office/powerpoint/2010/main" val="943389153"/>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20930" y="99904"/>
            <a:ext cx="2954655" cy="461665"/>
          </a:xfrm>
          <a:prstGeom prst="rect">
            <a:avLst/>
          </a:prstGeom>
        </p:spPr>
        <p:txBody>
          <a:bodyPr wrap="none">
            <a:spAutoFit/>
          </a:bodyPr>
          <a:lstStyle/>
          <a:p>
            <a:r>
              <a:rPr lang="zh-CN" altLang="en-US" sz="2400" b="1" dirty="0">
                <a:solidFill>
                  <a:schemeClr val="bg1"/>
                </a:solidFill>
                <a:latin typeface="+mn-ea"/>
              </a:rPr>
              <a:t>六、时间安排及规划</a:t>
            </a:r>
          </a:p>
        </p:txBody>
      </p:sp>
      <p:cxnSp>
        <p:nvCxnSpPr>
          <p:cNvPr id="2" name="直接箭头连接符 1">
            <a:extLst>
              <a:ext uri="{FF2B5EF4-FFF2-40B4-BE49-F238E27FC236}">
                <a16:creationId xmlns:a16="http://schemas.microsoft.com/office/drawing/2014/main" id="{B9A61975-F234-9516-8D25-D8DF3951840D}"/>
              </a:ext>
            </a:extLst>
          </p:cNvPr>
          <p:cNvCxnSpPr>
            <a:cxnSpLocks/>
          </p:cNvCxnSpPr>
          <p:nvPr/>
        </p:nvCxnSpPr>
        <p:spPr>
          <a:xfrm>
            <a:off x="599846" y="3429000"/>
            <a:ext cx="1100937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 name="椭圆 2">
            <a:extLst>
              <a:ext uri="{FF2B5EF4-FFF2-40B4-BE49-F238E27FC236}">
                <a16:creationId xmlns:a16="http://schemas.microsoft.com/office/drawing/2014/main" id="{FD70B251-8624-EFFD-8D9E-5AB09D46021F}"/>
              </a:ext>
            </a:extLst>
          </p:cNvPr>
          <p:cNvSpPr/>
          <p:nvPr/>
        </p:nvSpPr>
        <p:spPr>
          <a:xfrm>
            <a:off x="1080529" y="3245224"/>
            <a:ext cx="346166" cy="34616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65935530-7CC9-9F05-B6DE-275A3BC7C89A}"/>
              </a:ext>
            </a:extLst>
          </p:cNvPr>
          <p:cNvSpPr/>
          <p:nvPr/>
        </p:nvSpPr>
        <p:spPr>
          <a:xfrm>
            <a:off x="4633342" y="3246392"/>
            <a:ext cx="346166" cy="34616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a:extLst>
              <a:ext uri="{FF2B5EF4-FFF2-40B4-BE49-F238E27FC236}">
                <a16:creationId xmlns:a16="http://schemas.microsoft.com/office/drawing/2014/main" id="{25E7A1A5-8F49-89C3-2C07-3C13FBFF8868}"/>
              </a:ext>
            </a:extLst>
          </p:cNvPr>
          <p:cNvSpPr/>
          <p:nvPr/>
        </p:nvSpPr>
        <p:spPr>
          <a:xfrm>
            <a:off x="6486984" y="3252492"/>
            <a:ext cx="346166" cy="34616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B7CC9748-B8E2-DF1E-1DEA-EE476557D6CC}"/>
              </a:ext>
            </a:extLst>
          </p:cNvPr>
          <p:cNvSpPr/>
          <p:nvPr/>
        </p:nvSpPr>
        <p:spPr>
          <a:xfrm>
            <a:off x="10324382" y="3242967"/>
            <a:ext cx="346166" cy="34616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7F2D0D0-ACDD-A819-58BA-E85C9A21831F}"/>
              </a:ext>
            </a:extLst>
          </p:cNvPr>
          <p:cNvSpPr/>
          <p:nvPr/>
        </p:nvSpPr>
        <p:spPr>
          <a:xfrm>
            <a:off x="282397" y="4139432"/>
            <a:ext cx="2021013" cy="700898"/>
          </a:xfrm>
          <a:prstGeom prst="rect">
            <a:avLst/>
          </a:prstGeom>
        </p:spPr>
        <p:txBody>
          <a:bodyPr wrap="square">
            <a:spAutoFit/>
          </a:bodyPr>
          <a:lstStyle/>
          <a:p>
            <a:pPr algn="ctr">
              <a:lnSpc>
                <a:spcPct val="130000"/>
              </a:lnSpc>
              <a:spcBef>
                <a:spcPts val="600"/>
              </a:spcBef>
            </a:pPr>
            <a:r>
              <a:rPr lang="zh-CN" altLang="en-US" sz="1600" dirty="0">
                <a:solidFill>
                  <a:schemeClr val="tx1">
                    <a:lumMod val="85000"/>
                    <a:lumOff val="15000"/>
                  </a:schemeClr>
                </a:solidFill>
              </a:rPr>
              <a:t>研究现有的链路预测算法，并提出改进</a:t>
            </a:r>
            <a:endParaRPr lang="en-US" altLang="zh-CN" sz="1600" dirty="0">
              <a:solidFill>
                <a:schemeClr val="tx1">
                  <a:lumMod val="85000"/>
                  <a:lumOff val="15000"/>
                </a:schemeClr>
              </a:solidFill>
            </a:endParaRPr>
          </a:p>
        </p:txBody>
      </p:sp>
      <p:cxnSp>
        <p:nvCxnSpPr>
          <p:cNvPr id="9" name="直接连接符 8">
            <a:extLst>
              <a:ext uri="{FF2B5EF4-FFF2-40B4-BE49-F238E27FC236}">
                <a16:creationId xmlns:a16="http://schemas.microsoft.com/office/drawing/2014/main" id="{F9C92296-F3E3-F4BA-5EFA-37F971234324}"/>
              </a:ext>
            </a:extLst>
          </p:cNvPr>
          <p:cNvCxnSpPr>
            <a:cxnSpLocks/>
          </p:cNvCxnSpPr>
          <p:nvPr/>
        </p:nvCxnSpPr>
        <p:spPr>
          <a:xfrm>
            <a:off x="1135355" y="4139432"/>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8A4246D2-EC56-423C-F057-4097A6C6768A}"/>
              </a:ext>
            </a:extLst>
          </p:cNvPr>
          <p:cNvSpPr/>
          <p:nvPr/>
        </p:nvSpPr>
        <p:spPr>
          <a:xfrm>
            <a:off x="603426" y="3765919"/>
            <a:ext cx="1282444" cy="307777"/>
          </a:xfrm>
          <a:prstGeom prst="rect">
            <a:avLst/>
          </a:prstGeom>
        </p:spPr>
        <p:txBody>
          <a:bodyPr wrap="square">
            <a:spAutoFit/>
          </a:bodyPr>
          <a:lstStyle/>
          <a:p>
            <a:pPr algn="ctr"/>
            <a:r>
              <a:rPr lang="en-US" altLang="zh-CN" sz="1400" dirty="0">
                <a:solidFill>
                  <a:schemeClr val="accent1"/>
                </a:solidFill>
                <a:latin typeface="微软雅黑" panose="020B0503020204020204" pitchFamily="34" charset="-122"/>
                <a:ea typeface="微软雅黑" panose="020B0503020204020204" pitchFamily="34" charset="-122"/>
              </a:rPr>
              <a:t>24.01-24.03</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13" name="椭圆 12">
            <a:extLst>
              <a:ext uri="{FF2B5EF4-FFF2-40B4-BE49-F238E27FC236}">
                <a16:creationId xmlns:a16="http://schemas.microsoft.com/office/drawing/2014/main" id="{C722CBD5-430C-1F04-AB33-A35C42CD8708}"/>
              </a:ext>
            </a:extLst>
          </p:cNvPr>
          <p:cNvSpPr/>
          <p:nvPr/>
        </p:nvSpPr>
        <p:spPr>
          <a:xfrm>
            <a:off x="2815258" y="3242967"/>
            <a:ext cx="346166" cy="34616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493BFADB-8772-FE1A-C0C4-53B894660F2C}"/>
              </a:ext>
            </a:extLst>
          </p:cNvPr>
          <p:cNvSpPr/>
          <p:nvPr/>
        </p:nvSpPr>
        <p:spPr>
          <a:xfrm>
            <a:off x="1882473" y="2392389"/>
            <a:ext cx="2260778" cy="700898"/>
          </a:xfrm>
          <a:prstGeom prst="rect">
            <a:avLst/>
          </a:prstGeom>
        </p:spPr>
        <p:txBody>
          <a:bodyPr wrap="square">
            <a:spAutoFit/>
          </a:bodyPr>
          <a:lstStyle/>
          <a:p>
            <a:pPr algn="ctr">
              <a:lnSpc>
                <a:spcPct val="130000"/>
              </a:lnSpc>
              <a:spcBef>
                <a:spcPts val="600"/>
              </a:spcBef>
            </a:pPr>
            <a:r>
              <a:rPr lang="zh-CN" altLang="en-US" sz="1600" dirty="0">
                <a:solidFill>
                  <a:schemeClr val="tx1">
                    <a:lumMod val="85000"/>
                    <a:lumOff val="15000"/>
                  </a:schemeClr>
                </a:solidFill>
              </a:rPr>
              <a:t>设计加边算法，提升网络全局结构性能指标</a:t>
            </a:r>
            <a:endParaRPr lang="en-US" altLang="zh-CN" sz="1600" dirty="0">
              <a:solidFill>
                <a:schemeClr val="tx1">
                  <a:lumMod val="85000"/>
                  <a:lumOff val="15000"/>
                </a:schemeClr>
              </a:solidFill>
            </a:endParaRPr>
          </a:p>
        </p:txBody>
      </p:sp>
      <p:cxnSp>
        <p:nvCxnSpPr>
          <p:cNvPr id="23" name="直接连接符 22">
            <a:extLst>
              <a:ext uri="{FF2B5EF4-FFF2-40B4-BE49-F238E27FC236}">
                <a16:creationId xmlns:a16="http://schemas.microsoft.com/office/drawing/2014/main" id="{E7753049-7E11-BF94-9BF7-7C7693E69B14}"/>
              </a:ext>
            </a:extLst>
          </p:cNvPr>
          <p:cNvCxnSpPr>
            <a:cxnSpLocks/>
          </p:cNvCxnSpPr>
          <p:nvPr/>
        </p:nvCxnSpPr>
        <p:spPr>
          <a:xfrm>
            <a:off x="2894605" y="2392390"/>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6741EC24-DE10-E4DD-C6CD-D77BBDC05B41}"/>
              </a:ext>
            </a:extLst>
          </p:cNvPr>
          <p:cNvSpPr/>
          <p:nvPr/>
        </p:nvSpPr>
        <p:spPr>
          <a:xfrm>
            <a:off x="2362676" y="2018877"/>
            <a:ext cx="1282444" cy="307777"/>
          </a:xfrm>
          <a:prstGeom prst="rect">
            <a:avLst/>
          </a:prstGeom>
        </p:spPr>
        <p:txBody>
          <a:bodyPr wrap="square">
            <a:spAutoFit/>
          </a:bodyPr>
          <a:lstStyle/>
          <a:p>
            <a:pPr algn="ctr"/>
            <a:r>
              <a:rPr lang="en-US" altLang="zh-CN" sz="1400" dirty="0">
                <a:solidFill>
                  <a:schemeClr val="accent1"/>
                </a:solidFill>
                <a:latin typeface="微软雅黑" panose="020B0503020204020204" pitchFamily="34" charset="-122"/>
                <a:ea typeface="微软雅黑" panose="020B0503020204020204" pitchFamily="34" charset="-122"/>
              </a:rPr>
              <a:t>24.04-24.06</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A1CF62DB-FB72-7DBC-160B-369E3383094F}"/>
              </a:ext>
            </a:extLst>
          </p:cNvPr>
          <p:cNvSpPr/>
          <p:nvPr/>
        </p:nvSpPr>
        <p:spPr>
          <a:xfrm>
            <a:off x="3883412" y="4139432"/>
            <a:ext cx="2021013" cy="701346"/>
          </a:xfrm>
          <a:prstGeom prst="rect">
            <a:avLst/>
          </a:prstGeom>
        </p:spPr>
        <p:txBody>
          <a:bodyPr wrap="square">
            <a:spAutoFit/>
          </a:bodyPr>
          <a:lstStyle/>
          <a:p>
            <a:pPr algn="ctr">
              <a:lnSpc>
                <a:spcPct val="130000"/>
              </a:lnSpc>
              <a:spcBef>
                <a:spcPts val="600"/>
              </a:spcBef>
            </a:pPr>
            <a:r>
              <a:rPr lang="zh-CN" altLang="en-US" sz="1600" dirty="0">
                <a:solidFill>
                  <a:schemeClr val="tx1">
                    <a:lumMod val="75000"/>
                    <a:lumOff val="25000"/>
                  </a:schemeClr>
                </a:solidFill>
                <a:latin typeface="+mn-ea"/>
              </a:rPr>
              <a:t>优化网络的攻击鲁棒性，设计加边算法</a:t>
            </a:r>
            <a:endParaRPr lang="en-US" altLang="zh-CN" sz="1600" dirty="0">
              <a:solidFill>
                <a:schemeClr val="tx1">
                  <a:lumMod val="75000"/>
                  <a:lumOff val="25000"/>
                </a:schemeClr>
              </a:solidFill>
              <a:latin typeface="+mn-ea"/>
            </a:endParaRPr>
          </a:p>
        </p:txBody>
      </p:sp>
      <p:cxnSp>
        <p:nvCxnSpPr>
          <p:cNvPr id="26" name="直接连接符 25">
            <a:extLst>
              <a:ext uri="{FF2B5EF4-FFF2-40B4-BE49-F238E27FC236}">
                <a16:creationId xmlns:a16="http://schemas.microsoft.com/office/drawing/2014/main" id="{7DA570C7-C11F-E7D0-8DA3-0E6FDDFA1E68}"/>
              </a:ext>
            </a:extLst>
          </p:cNvPr>
          <p:cNvCxnSpPr>
            <a:cxnSpLocks/>
          </p:cNvCxnSpPr>
          <p:nvPr/>
        </p:nvCxnSpPr>
        <p:spPr>
          <a:xfrm>
            <a:off x="4736370" y="4139432"/>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49D1449E-D32B-CCF0-E0B2-7D17C64D59BD}"/>
              </a:ext>
            </a:extLst>
          </p:cNvPr>
          <p:cNvSpPr/>
          <p:nvPr/>
        </p:nvSpPr>
        <p:spPr>
          <a:xfrm>
            <a:off x="4204441" y="3765919"/>
            <a:ext cx="1282444" cy="307777"/>
          </a:xfrm>
          <a:prstGeom prst="rect">
            <a:avLst/>
          </a:prstGeom>
        </p:spPr>
        <p:txBody>
          <a:bodyPr wrap="square">
            <a:spAutoFit/>
          </a:bodyPr>
          <a:lstStyle/>
          <a:p>
            <a:pPr algn="ctr"/>
            <a:r>
              <a:rPr lang="en-US" altLang="zh-CN" sz="1400" dirty="0">
                <a:solidFill>
                  <a:schemeClr val="accent1"/>
                </a:solidFill>
                <a:latin typeface="微软雅黑" panose="020B0503020204020204" pitchFamily="34" charset="-122"/>
                <a:ea typeface="微软雅黑" panose="020B0503020204020204" pitchFamily="34" charset="-122"/>
              </a:rPr>
              <a:t>24.07-24.10</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28" name="椭圆 27">
            <a:extLst>
              <a:ext uri="{FF2B5EF4-FFF2-40B4-BE49-F238E27FC236}">
                <a16:creationId xmlns:a16="http://schemas.microsoft.com/office/drawing/2014/main" id="{F0FE1AFD-7BE0-03B6-D208-7501A0E68F73}"/>
              </a:ext>
            </a:extLst>
          </p:cNvPr>
          <p:cNvSpPr/>
          <p:nvPr/>
        </p:nvSpPr>
        <p:spPr>
          <a:xfrm>
            <a:off x="8445491" y="3246474"/>
            <a:ext cx="346166" cy="34616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E08979BA-6D25-5849-EF11-AD5001FA8D67}"/>
              </a:ext>
            </a:extLst>
          </p:cNvPr>
          <p:cNvSpPr/>
          <p:nvPr/>
        </p:nvSpPr>
        <p:spPr>
          <a:xfrm>
            <a:off x="5602974" y="2530163"/>
            <a:ext cx="2149447" cy="380810"/>
          </a:xfrm>
          <a:prstGeom prst="rect">
            <a:avLst/>
          </a:prstGeom>
        </p:spPr>
        <p:txBody>
          <a:bodyPr wrap="square">
            <a:spAutoFit/>
          </a:bodyPr>
          <a:lstStyle/>
          <a:p>
            <a:pPr algn="ctr">
              <a:lnSpc>
                <a:spcPct val="130000"/>
              </a:lnSpc>
              <a:spcBef>
                <a:spcPts val="600"/>
              </a:spcBef>
            </a:pPr>
            <a:r>
              <a:rPr lang="zh-CN" altLang="en-US" sz="1600" dirty="0">
                <a:solidFill>
                  <a:schemeClr val="tx1">
                    <a:lumMod val="85000"/>
                    <a:lumOff val="15000"/>
                  </a:schemeClr>
                </a:solidFill>
              </a:rPr>
              <a:t>验证算法的鲁棒性</a:t>
            </a:r>
            <a:endParaRPr lang="en-US" altLang="zh-CN" sz="1600" dirty="0">
              <a:solidFill>
                <a:schemeClr val="tx1">
                  <a:lumMod val="85000"/>
                  <a:lumOff val="15000"/>
                </a:schemeClr>
              </a:solidFill>
            </a:endParaRPr>
          </a:p>
        </p:txBody>
      </p:sp>
      <p:cxnSp>
        <p:nvCxnSpPr>
          <p:cNvPr id="30" name="直接连接符 29">
            <a:extLst>
              <a:ext uri="{FF2B5EF4-FFF2-40B4-BE49-F238E27FC236}">
                <a16:creationId xmlns:a16="http://schemas.microsoft.com/office/drawing/2014/main" id="{F58F4DF3-D1BD-32FD-543B-6E6B6848010E}"/>
              </a:ext>
            </a:extLst>
          </p:cNvPr>
          <p:cNvCxnSpPr>
            <a:cxnSpLocks/>
          </p:cNvCxnSpPr>
          <p:nvPr/>
        </p:nvCxnSpPr>
        <p:spPr>
          <a:xfrm>
            <a:off x="6528498" y="2434097"/>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51354B50-72F5-BA74-C153-CAD346F5F22F}"/>
              </a:ext>
            </a:extLst>
          </p:cNvPr>
          <p:cNvSpPr/>
          <p:nvPr/>
        </p:nvSpPr>
        <p:spPr>
          <a:xfrm>
            <a:off x="5996569" y="2060584"/>
            <a:ext cx="1282444" cy="307777"/>
          </a:xfrm>
          <a:prstGeom prst="rect">
            <a:avLst/>
          </a:prstGeom>
        </p:spPr>
        <p:txBody>
          <a:bodyPr wrap="square">
            <a:spAutoFit/>
          </a:bodyPr>
          <a:lstStyle/>
          <a:p>
            <a:pPr algn="ctr"/>
            <a:r>
              <a:rPr lang="en-US" altLang="zh-CN" sz="1400" dirty="0">
                <a:solidFill>
                  <a:schemeClr val="accent1"/>
                </a:solidFill>
                <a:latin typeface="微软雅黑" panose="020B0503020204020204" pitchFamily="34" charset="-122"/>
                <a:ea typeface="微软雅黑" panose="020B0503020204020204" pitchFamily="34" charset="-122"/>
              </a:rPr>
              <a:t>24.11-24.12</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32" name="矩形 31">
            <a:extLst>
              <a:ext uri="{FF2B5EF4-FFF2-40B4-BE49-F238E27FC236}">
                <a16:creationId xmlns:a16="http://schemas.microsoft.com/office/drawing/2014/main" id="{421ABA64-4CC7-F585-78BA-01EC4FC81979}"/>
              </a:ext>
            </a:extLst>
          </p:cNvPr>
          <p:cNvSpPr/>
          <p:nvPr/>
        </p:nvSpPr>
        <p:spPr>
          <a:xfrm>
            <a:off x="7692216" y="4198783"/>
            <a:ext cx="1891060" cy="700898"/>
          </a:xfrm>
          <a:prstGeom prst="rect">
            <a:avLst/>
          </a:prstGeom>
        </p:spPr>
        <p:txBody>
          <a:bodyPr wrap="square">
            <a:spAutoFit/>
          </a:bodyPr>
          <a:lstStyle/>
          <a:p>
            <a:pPr algn="ctr">
              <a:lnSpc>
                <a:spcPct val="130000"/>
              </a:lnSpc>
              <a:spcBef>
                <a:spcPts val="600"/>
              </a:spcBef>
            </a:pPr>
            <a:r>
              <a:rPr lang="zh-CN" altLang="en-US" sz="1600" dirty="0">
                <a:solidFill>
                  <a:schemeClr val="tx1">
                    <a:lumMod val="85000"/>
                    <a:lumOff val="15000"/>
                  </a:schemeClr>
                </a:solidFill>
              </a:rPr>
              <a:t>整理实验数据，撰写学位论文</a:t>
            </a:r>
            <a:endParaRPr lang="en-US" altLang="zh-CN" sz="1600" dirty="0">
              <a:solidFill>
                <a:schemeClr val="tx1">
                  <a:lumMod val="85000"/>
                  <a:lumOff val="15000"/>
                </a:schemeClr>
              </a:solidFill>
            </a:endParaRPr>
          </a:p>
        </p:txBody>
      </p:sp>
      <p:cxnSp>
        <p:nvCxnSpPr>
          <p:cNvPr id="33" name="直接连接符 32">
            <a:extLst>
              <a:ext uri="{FF2B5EF4-FFF2-40B4-BE49-F238E27FC236}">
                <a16:creationId xmlns:a16="http://schemas.microsoft.com/office/drawing/2014/main" id="{2FEE410B-67E5-9C93-2F12-FFF63F2BBCD8}"/>
              </a:ext>
            </a:extLst>
          </p:cNvPr>
          <p:cNvCxnSpPr>
            <a:cxnSpLocks/>
          </p:cNvCxnSpPr>
          <p:nvPr/>
        </p:nvCxnSpPr>
        <p:spPr>
          <a:xfrm>
            <a:off x="8519489" y="4105886"/>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F41B2F3E-8804-67AD-FE54-D8399C91CA7D}"/>
              </a:ext>
            </a:extLst>
          </p:cNvPr>
          <p:cNvSpPr/>
          <p:nvPr/>
        </p:nvSpPr>
        <p:spPr>
          <a:xfrm>
            <a:off x="7987560" y="3732373"/>
            <a:ext cx="1282444" cy="307777"/>
          </a:xfrm>
          <a:prstGeom prst="rect">
            <a:avLst/>
          </a:prstGeom>
        </p:spPr>
        <p:txBody>
          <a:bodyPr wrap="square">
            <a:spAutoFit/>
          </a:bodyPr>
          <a:lstStyle/>
          <a:p>
            <a:pPr algn="ctr"/>
            <a:r>
              <a:rPr lang="en-US" altLang="zh-CN" sz="1400" dirty="0">
                <a:solidFill>
                  <a:schemeClr val="accent1"/>
                </a:solidFill>
                <a:latin typeface="微软雅黑" panose="020B0503020204020204" pitchFamily="34" charset="-122"/>
                <a:ea typeface="微软雅黑" panose="020B0503020204020204" pitchFamily="34" charset="-122"/>
              </a:rPr>
              <a:t>25.01-25.03</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35" name="矩形 34">
            <a:extLst>
              <a:ext uri="{FF2B5EF4-FFF2-40B4-BE49-F238E27FC236}">
                <a16:creationId xmlns:a16="http://schemas.microsoft.com/office/drawing/2014/main" id="{C222E8C8-4675-7AB4-65D3-E31E4BAC9C9F}"/>
              </a:ext>
            </a:extLst>
          </p:cNvPr>
          <p:cNvSpPr/>
          <p:nvPr/>
        </p:nvSpPr>
        <p:spPr>
          <a:xfrm>
            <a:off x="9456919" y="2530163"/>
            <a:ext cx="2149447" cy="380810"/>
          </a:xfrm>
          <a:prstGeom prst="rect">
            <a:avLst/>
          </a:prstGeom>
        </p:spPr>
        <p:txBody>
          <a:bodyPr wrap="square">
            <a:spAutoFit/>
          </a:bodyPr>
          <a:lstStyle/>
          <a:p>
            <a:pPr algn="ctr">
              <a:lnSpc>
                <a:spcPct val="130000"/>
              </a:lnSpc>
              <a:spcBef>
                <a:spcPts val="600"/>
              </a:spcBef>
            </a:pPr>
            <a:r>
              <a:rPr lang="zh-CN" altLang="en-US" sz="1600" dirty="0">
                <a:solidFill>
                  <a:schemeClr val="tx1">
                    <a:lumMod val="85000"/>
                    <a:lumOff val="15000"/>
                  </a:schemeClr>
                </a:solidFill>
              </a:rPr>
              <a:t>学位论文完善及答辩</a:t>
            </a:r>
            <a:endParaRPr lang="en-US" altLang="zh-CN" sz="1600" dirty="0">
              <a:solidFill>
                <a:schemeClr val="tx1">
                  <a:lumMod val="85000"/>
                  <a:lumOff val="15000"/>
                </a:schemeClr>
              </a:solidFill>
            </a:endParaRPr>
          </a:p>
        </p:txBody>
      </p:sp>
      <p:cxnSp>
        <p:nvCxnSpPr>
          <p:cNvPr id="36" name="直接连接符 35">
            <a:extLst>
              <a:ext uri="{FF2B5EF4-FFF2-40B4-BE49-F238E27FC236}">
                <a16:creationId xmlns:a16="http://schemas.microsoft.com/office/drawing/2014/main" id="{DF52A4CF-6F19-8396-666F-D27D257B5AA8}"/>
              </a:ext>
            </a:extLst>
          </p:cNvPr>
          <p:cNvCxnSpPr>
            <a:cxnSpLocks/>
          </p:cNvCxnSpPr>
          <p:nvPr/>
        </p:nvCxnSpPr>
        <p:spPr>
          <a:xfrm>
            <a:off x="10382443" y="2434097"/>
            <a:ext cx="23651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A94EEB9C-DAEF-52C8-59D3-030D84CD0086}"/>
              </a:ext>
            </a:extLst>
          </p:cNvPr>
          <p:cNvSpPr/>
          <p:nvPr/>
        </p:nvSpPr>
        <p:spPr>
          <a:xfrm>
            <a:off x="9850514" y="2060584"/>
            <a:ext cx="1282444" cy="307777"/>
          </a:xfrm>
          <a:prstGeom prst="rect">
            <a:avLst/>
          </a:prstGeom>
        </p:spPr>
        <p:txBody>
          <a:bodyPr wrap="square">
            <a:spAutoFit/>
          </a:bodyPr>
          <a:lstStyle/>
          <a:p>
            <a:pPr algn="ctr"/>
            <a:r>
              <a:rPr lang="en-US" altLang="zh-CN" sz="1400" dirty="0">
                <a:solidFill>
                  <a:schemeClr val="accent1"/>
                </a:solidFill>
                <a:latin typeface="微软雅黑" panose="020B0503020204020204" pitchFamily="34" charset="-122"/>
                <a:ea typeface="微软雅黑" panose="020B0503020204020204" pitchFamily="34" charset="-122"/>
              </a:rPr>
              <a:t>25.04-25.05</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259260"/>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_库_矩形 6"/>
          <p:cNvSpPr/>
          <p:nvPr>
            <p:custDataLst>
              <p:tags r:id="rId1"/>
            </p:custData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库_矩形 4"/>
          <p:cNvSpPr/>
          <p:nvPr>
            <p:custDataLst>
              <p:tags r:id="rId2"/>
            </p:custDataLst>
          </p:nvPr>
        </p:nvSpPr>
        <p:spPr>
          <a:xfrm>
            <a:off x="0" y="6356601"/>
            <a:ext cx="12192000" cy="501400"/>
          </a:xfrm>
          <a:prstGeom prst="rect">
            <a:avLst/>
          </a:prstGeom>
          <a:solidFill>
            <a:schemeClr val="accent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PA_库_矩形 8"/>
          <p:cNvSpPr/>
          <p:nvPr>
            <p:custDataLst>
              <p:tags r:id="rId3"/>
            </p:custDataLst>
          </p:nvPr>
        </p:nvSpPr>
        <p:spPr>
          <a:xfrm>
            <a:off x="0" y="6515806"/>
            <a:ext cx="12192000" cy="376570"/>
          </a:xfrm>
          <a:prstGeom prst="rect">
            <a:avLst/>
          </a:prstGeom>
          <a:solidFill>
            <a:schemeClr val="bg1">
              <a:lumMod val="9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2"/>
          <p:cNvSpPr txBox="1"/>
          <p:nvPr/>
        </p:nvSpPr>
        <p:spPr>
          <a:xfrm>
            <a:off x="3455363" y="2474975"/>
            <a:ext cx="6145837" cy="954025"/>
          </a:xfrm>
          <a:prstGeom prst="rect">
            <a:avLst/>
          </a:prstGeom>
          <a:noFill/>
        </p:spPr>
        <p:txBody>
          <a:bodyPr wrap="square" lIns="121837" tIns="60919" rIns="121837" bIns="60919" rtlCol="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r>
              <a:rPr kumimoji="1" lang="zh-CN" altLang="en-US" sz="5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请老师批评指正</a:t>
            </a:r>
          </a:p>
        </p:txBody>
      </p:sp>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PA_库_矩形 6"/>
          <p:cNvSpPr/>
          <p:nvPr>
            <p:custDataLst>
              <p:tags r:id="rId1"/>
            </p:custData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PA_库_矩形 4"/>
          <p:cNvSpPr/>
          <p:nvPr>
            <p:custDataLst>
              <p:tags r:id="rId2"/>
            </p:custDataLst>
          </p:nvPr>
        </p:nvSpPr>
        <p:spPr>
          <a:xfrm>
            <a:off x="0" y="6356601"/>
            <a:ext cx="12192000" cy="501400"/>
          </a:xfrm>
          <a:prstGeom prst="rect">
            <a:avLst/>
          </a:prstGeom>
          <a:solidFill>
            <a:schemeClr val="accent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PA_库_矩形 8"/>
          <p:cNvSpPr/>
          <p:nvPr>
            <p:custDataLst>
              <p:tags r:id="rId3"/>
            </p:custDataLst>
          </p:nvPr>
        </p:nvSpPr>
        <p:spPr>
          <a:xfrm>
            <a:off x="0" y="6515806"/>
            <a:ext cx="12192000" cy="376570"/>
          </a:xfrm>
          <a:prstGeom prst="rect">
            <a:avLst/>
          </a:prstGeom>
          <a:solidFill>
            <a:schemeClr val="bg1">
              <a:lumMod val="9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
          <p:cNvSpPr txBox="1"/>
          <p:nvPr/>
        </p:nvSpPr>
        <p:spPr>
          <a:xfrm>
            <a:off x="1686547" y="3563524"/>
            <a:ext cx="2159428" cy="523218"/>
          </a:xfrm>
          <a:prstGeom prst="rect">
            <a:avLst/>
          </a:prstGeom>
          <a:noFill/>
        </p:spPr>
        <p:txBody>
          <a:bodyPr wrap="none" lIns="91372" tIns="45719" rIns="91372" bIns="45719" rtlCol="0">
            <a:spAutoFit/>
          </a:bodyPr>
          <a:lstStyle/>
          <a:p>
            <a:pPr algn="ctr"/>
            <a:r>
              <a:rPr kumimoji="1" lang="en-US" altLang="zh-CN" sz="2800" dirty="0">
                <a:solidFill>
                  <a:schemeClr val="bg1"/>
                </a:solidFill>
              </a:rPr>
              <a:t>CONTENTS</a:t>
            </a:r>
            <a:endParaRPr kumimoji="1" lang="zh-CN" altLang="en-US" sz="2800" dirty="0">
              <a:solidFill>
                <a:schemeClr val="bg1"/>
              </a:solidFill>
            </a:endParaRPr>
          </a:p>
        </p:txBody>
      </p:sp>
      <p:sp>
        <p:nvSpPr>
          <p:cNvPr id="20" name="文本框 2"/>
          <p:cNvSpPr txBox="1"/>
          <p:nvPr/>
        </p:nvSpPr>
        <p:spPr>
          <a:xfrm>
            <a:off x="6393960" y="899066"/>
            <a:ext cx="1856461" cy="379333"/>
          </a:xfrm>
          <a:prstGeom prst="rect">
            <a:avLst/>
          </a:prstGeom>
          <a:noFill/>
        </p:spPr>
        <p:txBody>
          <a:bodyPr wrap="none" lIns="91372" tIns="45719" rIns="91372" bIns="45719" rtlCol="0">
            <a:spAutoFit/>
          </a:bodyPr>
          <a:lstStyle/>
          <a:p>
            <a:pPr defTabSz="608965">
              <a:defRPr/>
            </a:pPr>
            <a:r>
              <a:rPr kumimoji="1" lang="zh-CN" altLang="en-US" sz="1865" b="1" kern="0" dirty="0">
                <a:solidFill>
                  <a:srgbClr val="FFFFFF"/>
                </a:solidFill>
                <a:ea typeface="微软雅黑" panose="020B0503020204020204" pitchFamily="34" charset="-122"/>
              </a:rPr>
              <a:t>选题背景及意义</a:t>
            </a:r>
          </a:p>
        </p:txBody>
      </p:sp>
      <p:sp>
        <p:nvSpPr>
          <p:cNvPr id="22" name="椭圆 21"/>
          <p:cNvSpPr/>
          <p:nvPr/>
        </p:nvSpPr>
        <p:spPr>
          <a:xfrm>
            <a:off x="5532522" y="723208"/>
            <a:ext cx="639372" cy="639372"/>
          </a:xfrm>
          <a:prstGeom prst="ellipse">
            <a:avLst/>
          </a:prstGeom>
          <a:solidFill>
            <a:schemeClr val="accent2"/>
          </a:solidFill>
          <a:ln w="28575" cap="flat" cmpd="sng" algn="ctr">
            <a:solidFill>
              <a:srgbClr val="FFFFFF"/>
            </a:solidFill>
            <a:prstDash val="solid"/>
          </a:ln>
          <a:effectLst/>
        </p:spPr>
        <p:txBody>
          <a:bodyPr lIns="91372" tIns="45719" rIns="91372" bIns="45719" rtlCol="0" anchor="ctr"/>
          <a:lstStyle/>
          <a:p>
            <a:pPr algn="ctr" defTabSz="608965">
              <a:defRPr/>
            </a:pPr>
            <a:r>
              <a:rPr kumimoji="1" lang="en-US" altLang="zh-CN" sz="3200" b="1" kern="0" dirty="0">
                <a:solidFill>
                  <a:srgbClr val="FFFFFF"/>
                </a:solidFill>
                <a:latin typeface="Century Gothic" panose="020B0502020202020204"/>
                <a:ea typeface="微软雅黑" panose="020B0503020204020204" pitchFamily="34" charset="-122"/>
              </a:rPr>
              <a:t>1</a:t>
            </a:r>
            <a:endParaRPr kumimoji="1" lang="zh-CN" altLang="en-US" sz="3200" b="1" kern="0" dirty="0">
              <a:solidFill>
                <a:srgbClr val="FFFFFF"/>
              </a:solidFill>
              <a:latin typeface="Century Gothic" panose="020B0502020202020204"/>
              <a:ea typeface="微软雅黑" panose="020B0503020204020204" pitchFamily="34" charset="-122"/>
            </a:endParaRPr>
          </a:p>
        </p:txBody>
      </p:sp>
      <p:sp>
        <p:nvSpPr>
          <p:cNvPr id="23" name="文本框 5"/>
          <p:cNvSpPr txBox="1"/>
          <p:nvPr/>
        </p:nvSpPr>
        <p:spPr>
          <a:xfrm>
            <a:off x="6393960" y="1784266"/>
            <a:ext cx="1856461" cy="379333"/>
          </a:xfrm>
          <a:prstGeom prst="rect">
            <a:avLst/>
          </a:prstGeom>
          <a:noFill/>
        </p:spPr>
        <p:txBody>
          <a:bodyPr wrap="none" lIns="91372" tIns="45719" rIns="91372" bIns="45719" rtlCol="0">
            <a:spAutoFit/>
          </a:bodyPr>
          <a:lstStyle/>
          <a:p>
            <a:pPr defTabSz="608965">
              <a:defRPr/>
            </a:pPr>
            <a:r>
              <a:rPr kumimoji="1" lang="zh-CN" altLang="en-US" sz="1865" b="1" kern="0" dirty="0">
                <a:solidFill>
                  <a:srgbClr val="FFFFFF"/>
                </a:solidFill>
                <a:ea typeface="微软雅黑" panose="020B0503020204020204" pitchFamily="34" charset="-122"/>
              </a:rPr>
              <a:t>研究目标与内容</a:t>
            </a:r>
          </a:p>
        </p:txBody>
      </p:sp>
      <p:sp>
        <p:nvSpPr>
          <p:cNvPr id="25" name="椭圆 24"/>
          <p:cNvSpPr/>
          <p:nvPr/>
        </p:nvSpPr>
        <p:spPr>
          <a:xfrm>
            <a:off x="5532522" y="1608412"/>
            <a:ext cx="639372" cy="639372"/>
          </a:xfrm>
          <a:prstGeom prst="ellipse">
            <a:avLst/>
          </a:prstGeom>
          <a:solidFill>
            <a:schemeClr val="accent2"/>
          </a:solidFill>
          <a:ln w="28575" cap="flat" cmpd="sng" algn="ctr">
            <a:solidFill>
              <a:srgbClr val="FFFFFF"/>
            </a:solidFill>
            <a:prstDash val="solid"/>
          </a:ln>
          <a:effectLst/>
        </p:spPr>
        <p:txBody>
          <a:bodyPr lIns="91372" tIns="45719" rIns="91372" bIns="45719" rtlCol="0" anchor="ctr"/>
          <a:lstStyle/>
          <a:p>
            <a:pPr algn="ctr" defTabSz="608965">
              <a:defRPr/>
            </a:pPr>
            <a:r>
              <a:rPr kumimoji="1" lang="en-US" altLang="zh-CN" sz="3200" b="1" kern="0" dirty="0">
                <a:solidFill>
                  <a:srgbClr val="FFFFFF"/>
                </a:solidFill>
                <a:latin typeface="Century Gothic" panose="020B0502020202020204"/>
                <a:ea typeface="微软雅黑" panose="020B0503020204020204" pitchFamily="34" charset="-122"/>
              </a:rPr>
              <a:t>2</a:t>
            </a:r>
            <a:endParaRPr kumimoji="1" lang="zh-CN" altLang="en-US" sz="3200" b="1" kern="0" dirty="0">
              <a:solidFill>
                <a:srgbClr val="FFFFFF"/>
              </a:solidFill>
              <a:latin typeface="Century Gothic" panose="020B0502020202020204"/>
              <a:ea typeface="微软雅黑" panose="020B0503020204020204" pitchFamily="34" charset="-122"/>
            </a:endParaRPr>
          </a:p>
        </p:txBody>
      </p:sp>
      <p:sp>
        <p:nvSpPr>
          <p:cNvPr id="26" name="文本框 8"/>
          <p:cNvSpPr txBox="1"/>
          <p:nvPr/>
        </p:nvSpPr>
        <p:spPr>
          <a:xfrm>
            <a:off x="6393960" y="2697459"/>
            <a:ext cx="2095308" cy="379333"/>
          </a:xfrm>
          <a:prstGeom prst="rect">
            <a:avLst/>
          </a:prstGeom>
          <a:noFill/>
        </p:spPr>
        <p:txBody>
          <a:bodyPr wrap="none" lIns="91372" tIns="45719" rIns="91372" bIns="45719" rtlCol="0">
            <a:spAutoFit/>
          </a:bodyPr>
          <a:lstStyle/>
          <a:p>
            <a:pPr defTabSz="608965">
              <a:defRPr/>
            </a:pPr>
            <a:r>
              <a:rPr kumimoji="1" lang="zh-CN" altLang="en-US" sz="1865" b="1" kern="0" dirty="0">
                <a:solidFill>
                  <a:srgbClr val="FFFFFF"/>
                </a:solidFill>
                <a:ea typeface="微软雅黑" panose="020B0503020204020204" pitchFamily="34" charset="-122"/>
              </a:rPr>
              <a:t>拟解决关键性问题</a:t>
            </a:r>
          </a:p>
        </p:txBody>
      </p:sp>
      <p:sp>
        <p:nvSpPr>
          <p:cNvPr id="28" name="椭圆 27"/>
          <p:cNvSpPr/>
          <p:nvPr/>
        </p:nvSpPr>
        <p:spPr>
          <a:xfrm>
            <a:off x="5532522" y="2521604"/>
            <a:ext cx="639372" cy="639372"/>
          </a:xfrm>
          <a:prstGeom prst="ellipse">
            <a:avLst/>
          </a:prstGeom>
          <a:solidFill>
            <a:schemeClr val="accent2"/>
          </a:solidFill>
          <a:ln w="28575" cap="flat" cmpd="sng" algn="ctr">
            <a:solidFill>
              <a:srgbClr val="FFFFFF"/>
            </a:solidFill>
            <a:prstDash val="solid"/>
          </a:ln>
          <a:effectLst/>
        </p:spPr>
        <p:txBody>
          <a:bodyPr lIns="91372" tIns="45719" rIns="91372" bIns="45719" rtlCol="0" anchor="ctr"/>
          <a:lstStyle/>
          <a:p>
            <a:pPr algn="ctr" defTabSz="608965">
              <a:defRPr/>
            </a:pPr>
            <a:r>
              <a:rPr kumimoji="1" lang="en-US" altLang="zh-CN" sz="3200" b="1" kern="0" dirty="0">
                <a:solidFill>
                  <a:srgbClr val="FFFFFF"/>
                </a:solidFill>
                <a:latin typeface="Century Gothic" panose="020B0502020202020204"/>
                <a:ea typeface="微软雅黑" panose="020B0503020204020204" pitchFamily="34" charset="-122"/>
              </a:rPr>
              <a:t>3</a:t>
            </a:r>
            <a:endParaRPr kumimoji="1" lang="zh-CN" altLang="en-US" sz="3200" b="1" kern="0" dirty="0">
              <a:solidFill>
                <a:srgbClr val="FFFFFF"/>
              </a:solidFill>
              <a:latin typeface="Century Gothic" panose="020B0502020202020204"/>
              <a:ea typeface="微软雅黑" panose="020B0503020204020204" pitchFamily="34" charset="-122"/>
            </a:endParaRPr>
          </a:p>
        </p:txBody>
      </p:sp>
      <p:sp>
        <p:nvSpPr>
          <p:cNvPr id="29" name="文本框 11"/>
          <p:cNvSpPr txBox="1"/>
          <p:nvPr/>
        </p:nvSpPr>
        <p:spPr>
          <a:xfrm>
            <a:off x="6393960" y="3582662"/>
            <a:ext cx="1856461" cy="379333"/>
          </a:xfrm>
          <a:prstGeom prst="rect">
            <a:avLst/>
          </a:prstGeom>
          <a:noFill/>
        </p:spPr>
        <p:txBody>
          <a:bodyPr wrap="none" lIns="91372" tIns="45719" rIns="91372" bIns="45719" rtlCol="0">
            <a:spAutoFit/>
          </a:bodyPr>
          <a:lstStyle/>
          <a:p>
            <a:pPr defTabSz="608965">
              <a:defRPr/>
            </a:pPr>
            <a:r>
              <a:rPr kumimoji="1" lang="zh-CN" altLang="en-US" sz="1865" b="1" kern="0" dirty="0">
                <a:solidFill>
                  <a:srgbClr val="FFFFFF"/>
                </a:solidFill>
                <a:ea typeface="微软雅黑" panose="020B0503020204020204" pitchFamily="34" charset="-122"/>
              </a:rPr>
              <a:t>国内外研究动态</a:t>
            </a:r>
          </a:p>
        </p:txBody>
      </p:sp>
      <p:sp>
        <p:nvSpPr>
          <p:cNvPr id="31" name="椭圆 30"/>
          <p:cNvSpPr/>
          <p:nvPr/>
        </p:nvSpPr>
        <p:spPr>
          <a:xfrm>
            <a:off x="5532522" y="3406804"/>
            <a:ext cx="639372" cy="639372"/>
          </a:xfrm>
          <a:prstGeom prst="ellipse">
            <a:avLst/>
          </a:prstGeom>
          <a:solidFill>
            <a:schemeClr val="accent2"/>
          </a:solidFill>
          <a:ln w="28575" cap="flat" cmpd="sng" algn="ctr">
            <a:solidFill>
              <a:srgbClr val="FFFFFF"/>
            </a:solidFill>
            <a:prstDash val="solid"/>
          </a:ln>
          <a:effectLst/>
        </p:spPr>
        <p:txBody>
          <a:bodyPr lIns="91372" tIns="45719" rIns="91372" bIns="45719" rtlCol="0" anchor="ctr"/>
          <a:lstStyle/>
          <a:p>
            <a:pPr algn="ctr" defTabSz="608965">
              <a:defRPr/>
            </a:pPr>
            <a:r>
              <a:rPr kumimoji="1" lang="en-US" altLang="zh-CN" sz="3200" b="1" kern="0" dirty="0">
                <a:solidFill>
                  <a:srgbClr val="FFFFFF"/>
                </a:solidFill>
                <a:latin typeface="Century Gothic" panose="020B0502020202020204"/>
                <a:ea typeface="微软雅黑" panose="020B0503020204020204" pitchFamily="34" charset="-122"/>
              </a:rPr>
              <a:t>4</a:t>
            </a:r>
            <a:endParaRPr kumimoji="1" lang="zh-CN" altLang="en-US" sz="3200" b="1" kern="0" dirty="0">
              <a:solidFill>
                <a:srgbClr val="FFFFFF"/>
              </a:solidFill>
              <a:latin typeface="Century Gothic" panose="020B0502020202020204"/>
              <a:ea typeface="微软雅黑" panose="020B0503020204020204" pitchFamily="34" charset="-122"/>
            </a:endParaRPr>
          </a:p>
        </p:txBody>
      </p:sp>
      <p:sp>
        <p:nvSpPr>
          <p:cNvPr id="32" name="文本框 14"/>
          <p:cNvSpPr txBox="1"/>
          <p:nvPr/>
        </p:nvSpPr>
        <p:spPr>
          <a:xfrm>
            <a:off x="6393960" y="4438830"/>
            <a:ext cx="2334156" cy="379333"/>
          </a:xfrm>
          <a:prstGeom prst="rect">
            <a:avLst/>
          </a:prstGeom>
          <a:noFill/>
        </p:spPr>
        <p:txBody>
          <a:bodyPr wrap="none" lIns="91372" tIns="45719" rIns="91372" bIns="45719" rtlCol="0">
            <a:spAutoFit/>
          </a:bodyPr>
          <a:lstStyle/>
          <a:p>
            <a:pPr defTabSz="608965">
              <a:defRPr/>
            </a:pPr>
            <a:r>
              <a:rPr kumimoji="1" lang="zh-CN" altLang="en-US" sz="1865" b="1" kern="0" dirty="0">
                <a:solidFill>
                  <a:srgbClr val="FFFFFF"/>
                </a:solidFill>
                <a:ea typeface="微软雅黑" panose="020B0503020204020204" pitchFamily="34" charset="-122"/>
              </a:rPr>
              <a:t>技术路线和实施方案</a:t>
            </a:r>
          </a:p>
        </p:txBody>
      </p:sp>
      <p:sp>
        <p:nvSpPr>
          <p:cNvPr id="34" name="椭圆 33"/>
          <p:cNvSpPr/>
          <p:nvPr/>
        </p:nvSpPr>
        <p:spPr>
          <a:xfrm>
            <a:off x="5532522" y="4262972"/>
            <a:ext cx="639372" cy="639372"/>
          </a:xfrm>
          <a:prstGeom prst="ellipse">
            <a:avLst/>
          </a:prstGeom>
          <a:solidFill>
            <a:schemeClr val="accent2"/>
          </a:solidFill>
          <a:ln w="28575" cap="flat" cmpd="sng" algn="ctr">
            <a:solidFill>
              <a:srgbClr val="FFFFFF"/>
            </a:solidFill>
            <a:prstDash val="solid"/>
          </a:ln>
          <a:effectLst/>
        </p:spPr>
        <p:txBody>
          <a:bodyPr lIns="91372" tIns="45719" rIns="91372" bIns="45719" rtlCol="0" anchor="ctr"/>
          <a:lstStyle/>
          <a:p>
            <a:pPr algn="ctr" defTabSz="608965">
              <a:defRPr/>
            </a:pPr>
            <a:r>
              <a:rPr kumimoji="1" lang="en-US" altLang="zh-CN" sz="3200" b="1" kern="0" dirty="0">
                <a:solidFill>
                  <a:srgbClr val="FFFFFF"/>
                </a:solidFill>
                <a:latin typeface="Century Gothic" panose="020B0502020202020204"/>
                <a:ea typeface="微软雅黑" panose="020B0503020204020204" pitchFamily="34" charset="-122"/>
              </a:rPr>
              <a:t>5</a:t>
            </a:r>
            <a:endParaRPr kumimoji="1" lang="zh-CN" altLang="en-US" sz="3200" b="1" kern="0" dirty="0">
              <a:solidFill>
                <a:srgbClr val="FFFFFF"/>
              </a:solidFill>
              <a:latin typeface="Century Gothic" panose="020B0502020202020204"/>
              <a:ea typeface="微软雅黑" panose="020B0503020204020204" pitchFamily="34" charset="-122"/>
            </a:endParaRPr>
          </a:p>
        </p:txBody>
      </p:sp>
      <p:sp>
        <p:nvSpPr>
          <p:cNvPr id="35" name="文本框 17"/>
          <p:cNvSpPr txBox="1"/>
          <p:nvPr/>
        </p:nvSpPr>
        <p:spPr>
          <a:xfrm>
            <a:off x="1619478" y="2241345"/>
            <a:ext cx="2441557" cy="1446548"/>
          </a:xfrm>
          <a:prstGeom prst="rect">
            <a:avLst/>
          </a:prstGeom>
          <a:noFill/>
        </p:spPr>
        <p:txBody>
          <a:bodyPr wrap="none" lIns="91372" tIns="45719" rIns="91372" bIns="45719" rtlCol="0">
            <a:spAutoFit/>
          </a:bodyPr>
          <a:lstStyle/>
          <a:p>
            <a:pPr algn="ctr"/>
            <a:r>
              <a:rPr kumimoji="1" lang="zh-CN" altLang="en-US" sz="8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目录</a:t>
            </a:r>
          </a:p>
        </p:txBody>
      </p:sp>
      <p:sp>
        <p:nvSpPr>
          <p:cNvPr id="17" name="文本框 14">
            <a:extLst>
              <a:ext uri="{FF2B5EF4-FFF2-40B4-BE49-F238E27FC236}">
                <a16:creationId xmlns:a16="http://schemas.microsoft.com/office/drawing/2014/main" id="{F5AEFF4B-DA6A-4B95-8F8F-B7EB8EC66EE2}"/>
              </a:ext>
            </a:extLst>
          </p:cNvPr>
          <p:cNvSpPr txBox="1"/>
          <p:nvPr/>
        </p:nvSpPr>
        <p:spPr>
          <a:xfrm>
            <a:off x="6393960" y="5394947"/>
            <a:ext cx="1856461" cy="379333"/>
          </a:xfrm>
          <a:prstGeom prst="rect">
            <a:avLst/>
          </a:prstGeom>
          <a:noFill/>
        </p:spPr>
        <p:txBody>
          <a:bodyPr wrap="none" lIns="91372" tIns="45719" rIns="91372" bIns="45719" rtlCol="0">
            <a:spAutoFit/>
          </a:bodyPr>
          <a:lstStyle/>
          <a:p>
            <a:pPr defTabSz="608965">
              <a:defRPr/>
            </a:pPr>
            <a:r>
              <a:rPr kumimoji="1" lang="zh-CN" altLang="en-US" sz="1865" b="1" kern="0" dirty="0">
                <a:solidFill>
                  <a:srgbClr val="FFFFFF"/>
                </a:solidFill>
                <a:ea typeface="微软雅黑" panose="020B0503020204020204" pitchFamily="34" charset="-122"/>
              </a:rPr>
              <a:t>拟创新点和成果</a:t>
            </a:r>
          </a:p>
        </p:txBody>
      </p:sp>
      <p:sp>
        <p:nvSpPr>
          <p:cNvPr id="18" name="椭圆 17">
            <a:extLst>
              <a:ext uri="{FF2B5EF4-FFF2-40B4-BE49-F238E27FC236}">
                <a16:creationId xmlns:a16="http://schemas.microsoft.com/office/drawing/2014/main" id="{E4FD7FE2-65E5-466E-8DCB-22DC00B1E781}"/>
              </a:ext>
            </a:extLst>
          </p:cNvPr>
          <p:cNvSpPr/>
          <p:nvPr/>
        </p:nvSpPr>
        <p:spPr>
          <a:xfrm>
            <a:off x="5532522" y="5219089"/>
            <a:ext cx="639372" cy="639372"/>
          </a:xfrm>
          <a:prstGeom prst="ellipse">
            <a:avLst/>
          </a:prstGeom>
          <a:solidFill>
            <a:schemeClr val="accent2"/>
          </a:solidFill>
          <a:ln w="28575" cap="flat" cmpd="sng" algn="ctr">
            <a:solidFill>
              <a:srgbClr val="FFFFFF"/>
            </a:solidFill>
            <a:prstDash val="solid"/>
          </a:ln>
          <a:effectLst/>
        </p:spPr>
        <p:txBody>
          <a:bodyPr lIns="91372" tIns="45719" rIns="91372" bIns="45719" rtlCol="0" anchor="ctr"/>
          <a:lstStyle/>
          <a:p>
            <a:pPr algn="ctr" defTabSz="608965">
              <a:defRPr/>
            </a:pPr>
            <a:r>
              <a:rPr kumimoji="1" lang="en-US" altLang="zh-CN" sz="3200" b="1" kern="0" dirty="0">
                <a:solidFill>
                  <a:srgbClr val="FFFFFF"/>
                </a:solidFill>
                <a:latin typeface="Century Gothic" panose="020B0502020202020204"/>
                <a:ea typeface="微软雅黑" panose="020B0503020204020204" pitchFamily="34" charset="-122"/>
              </a:rPr>
              <a:t>6</a:t>
            </a:r>
            <a:endParaRPr kumimoji="1" lang="zh-CN" altLang="en-US" sz="3200" b="1" kern="0" dirty="0">
              <a:solidFill>
                <a:srgbClr val="FFFFFF"/>
              </a:solidFill>
              <a:latin typeface="Century Gothic" panose="020B0502020202020204"/>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105808"/>
            <a:ext cx="2954656" cy="461665"/>
          </a:xfrm>
          <a:prstGeom prst="rect">
            <a:avLst/>
          </a:prstGeom>
        </p:spPr>
        <p:txBody>
          <a:bodyPr wrap="none">
            <a:spAutoFit/>
          </a:bodyPr>
          <a:lstStyle/>
          <a:p>
            <a:pPr algn="r"/>
            <a:r>
              <a:rPr lang="zh-CN" altLang="en-US" sz="2400" b="1" dirty="0">
                <a:solidFill>
                  <a:schemeClr val="bg1"/>
                </a:solidFill>
                <a:latin typeface="+mn-ea"/>
              </a:rPr>
              <a:t>一、研究背景及意义</a:t>
            </a:r>
          </a:p>
        </p:txBody>
      </p:sp>
      <p:sp>
        <p:nvSpPr>
          <p:cNvPr id="52" name="文本框 51">
            <a:extLst>
              <a:ext uri="{FF2B5EF4-FFF2-40B4-BE49-F238E27FC236}">
                <a16:creationId xmlns:a16="http://schemas.microsoft.com/office/drawing/2014/main" id="{095E5DF1-555F-4257-98DA-5D1AF72160AA}"/>
              </a:ext>
            </a:extLst>
          </p:cNvPr>
          <p:cNvSpPr txBox="1"/>
          <p:nvPr/>
        </p:nvSpPr>
        <p:spPr>
          <a:xfrm>
            <a:off x="8015486" y="2289715"/>
            <a:ext cx="4005064" cy="458908"/>
          </a:xfrm>
          <a:prstGeom prst="rect">
            <a:avLst/>
          </a:prstGeom>
          <a:noFill/>
        </p:spPr>
        <p:txBody>
          <a:bodyPr wrap="square" rtlCol="0" anchor="t">
            <a:spAutoFit/>
          </a:bodyPr>
          <a:lstStyle/>
          <a:p>
            <a:pPr>
              <a:lnSpc>
                <a:spcPct val="150000"/>
              </a:lnSpc>
            </a:pPr>
            <a:r>
              <a:rPr lang="zh-CN" altLang="en-US" dirty="0">
                <a:solidFill>
                  <a:schemeClr val="tx1">
                    <a:lumMod val="75000"/>
                    <a:lumOff val="25000"/>
                  </a:schemeClr>
                </a:solidFill>
                <a:latin typeface="+mn-ea"/>
                <a:sym typeface="+mn-ea"/>
              </a:rPr>
              <a:t>复杂网络：</a:t>
            </a:r>
            <a:r>
              <a:rPr lang="zh-CN" altLang="en-US" dirty="0">
                <a:solidFill>
                  <a:srgbClr val="FF0000"/>
                </a:solidFill>
                <a:latin typeface="+mn-ea"/>
                <a:sym typeface="+mn-ea"/>
              </a:rPr>
              <a:t>节点</a:t>
            </a:r>
            <a:r>
              <a:rPr lang="zh-CN" altLang="en-US" dirty="0">
                <a:solidFill>
                  <a:schemeClr val="tx1">
                    <a:lumMod val="75000"/>
                    <a:lumOff val="25000"/>
                  </a:schemeClr>
                </a:solidFill>
                <a:latin typeface="+mn-ea"/>
                <a:sym typeface="+mn-ea"/>
              </a:rPr>
              <a:t>和</a:t>
            </a:r>
            <a:r>
              <a:rPr lang="zh-CN" altLang="en-US" dirty="0">
                <a:solidFill>
                  <a:srgbClr val="FF0000"/>
                </a:solidFill>
                <a:latin typeface="+mn-ea"/>
                <a:sym typeface="+mn-ea"/>
              </a:rPr>
              <a:t>边</a:t>
            </a:r>
            <a:r>
              <a:rPr lang="zh-CN" altLang="en-US" dirty="0">
                <a:solidFill>
                  <a:schemeClr val="tx1">
                    <a:lumMod val="75000"/>
                    <a:lumOff val="25000"/>
                  </a:schemeClr>
                </a:solidFill>
                <a:latin typeface="+mn-ea"/>
                <a:sym typeface="+mn-ea"/>
              </a:rPr>
              <a:t>组成的网络</a:t>
            </a:r>
          </a:p>
        </p:txBody>
      </p:sp>
      <p:pic>
        <p:nvPicPr>
          <p:cNvPr id="5" name="图片 4">
            <a:extLst>
              <a:ext uri="{FF2B5EF4-FFF2-40B4-BE49-F238E27FC236}">
                <a16:creationId xmlns:a16="http://schemas.microsoft.com/office/drawing/2014/main" id="{E8E8D4B3-2982-02ED-BC80-383AB69B51D2}"/>
              </a:ext>
            </a:extLst>
          </p:cNvPr>
          <p:cNvPicPr>
            <a:picLocks noChangeAspect="1"/>
          </p:cNvPicPr>
          <p:nvPr/>
        </p:nvPicPr>
        <p:blipFill>
          <a:blip r:embed="rId3"/>
          <a:stretch>
            <a:fillRect/>
          </a:stretch>
        </p:blipFill>
        <p:spPr>
          <a:xfrm>
            <a:off x="426442" y="1300620"/>
            <a:ext cx="7367588" cy="4657928"/>
          </a:xfrm>
          <a:prstGeom prst="rect">
            <a:avLst/>
          </a:prstGeom>
        </p:spPr>
      </p:pic>
      <p:sp>
        <p:nvSpPr>
          <p:cNvPr id="9" name="文本框 8">
            <a:extLst>
              <a:ext uri="{FF2B5EF4-FFF2-40B4-BE49-F238E27FC236}">
                <a16:creationId xmlns:a16="http://schemas.microsoft.com/office/drawing/2014/main" id="{17239C20-3E0D-E498-CFF6-E0EAAEDE9609}"/>
              </a:ext>
            </a:extLst>
          </p:cNvPr>
          <p:cNvSpPr txBox="1"/>
          <p:nvPr/>
        </p:nvSpPr>
        <p:spPr>
          <a:xfrm>
            <a:off x="8015486" y="3213640"/>
            <a:ext cx="4005064" cy="1289905"/>
          </a:xfrm>
          <a:prstGeom prst="rect">
            <a:avLst/>
          </a:prstGeom>
          <a:noFill/>
        </p:spPr>
        <p:txBody>
          <a:bodyPr wrap="square" rtlCol="0" anchor="t">
            <a:spAutoFit/>
          </a:bodyPr>
          <a:lstStyle/>
          <a:p>
            <a:pPr>
              <a:lnSpc>
                <a:spcPct val="150000"/>
              </a:lnSpc>
            </a:pPr>
            <a:r>
              <a:rPr lang="zh-CN" altLang="en-US" b="1" dirty="0">
                <a:solidFill>
                  <a:schemeClr val="tx1">
                    <a:lumMod val="75000"/>
                    <a:lumOff val="25000"/>
                  </a:schemeClr>
                </a:solidFill>
                <a:latin typeface="+mn-ea"/>
                <a:sym typeface="+mn-ea"/>
              </a:rPr>
              <a:t>节点：</a:t>
            </a:r>
            <a:r>
              <a:rPr lang="zh-CN" altLang="en-US" dirty="0">
                <a:solidFill>
                  <a:schemeClr val="tx1">
                    <a:lumMod val="75000"/>
                    <a:lumOff val="25000"/>
                  </a:schemeClr>
                </a:solidFill>
                <a:latin typeface="+mn-ea"/>
                <a:sym typeface="+mn-ea"/>
              </a:rPr>
              <a:t>代表各种实体，如人、物体、网站或者分子等</a:t>
            </a:r>
            <a:endParaRPr lang="en-US" altLang="zh-CN" dirty="0">
              <a:solidFill>
                <a:schemeClr val="tx1">
                  <a:lumMod val="75000"/>
                  <a:lumOff val="25000"/>
                </a:schemeClr>
              </a:solidFill>
              <a:latin typeface="+mn-ea"/>
              <a:sym typeface="+mn-ea"/>
            </a:endParaRPr>
          </a:p>
          <a:p>
            <a:pPr>
              <a:lnSpc>
                <a:spcPct val="150000"/>
              </a:lnSpc>
            </a:pPr>
            <a:r>
              <a:rPr lang="zh-CN" altLang="en-US" b="1" dirty="0">
                <a:solidFill>
                  <a:schemeClr val="tx1">
                    <a:lumMod val="75000"/>
                    <a:lumOff val="25000"/>
                  </a:schemeClr>
                </a:solidFill>
                <a:latin typeface="+mn-ea"/>
                <a:sym typeface="+mn-ea"/>
              </a:rPr>
              <a:t>边：</a:t>
            </a:r>
            <a:r>
              <a:rPr lang="zh-CN" altLang="en-US" dirty="0">
                <a:solidFill>
                  <a:schemeClr val="tx1">
                    <a:lumMod val="75000"/>
                    <a:lumOff val="25000"/>
                  </a:schemeClr>
                </a:solidFill>
                <a:latin typeface="+mn-ea"/>
                <a:sym typeface="+mn-ea"/>
              </a:rPr>
              <a:t>表示节点之间的关系或连接</a:t>
            </a:r>
          </a:p>
        </p:txBody>
      </p:sp>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105808"/>
            <a:ext cx="2954656" cy="461665"/>
          </a:xfrm>
          <a:prstGeom prst="rect">
            <a:avLst/>
          </a:prstGeom>
        </p:spPr>
        <p:txBody>
          <a:bodyPr wrap="none">
            <a:spAutoFit/>
          </a:bodyPr>
          <a:lstStyle/>
          <a:p>
            <a:pPr algn="r"/>
            <a:r>
              <a:rPr lang="zh-CN" altLang="en-US" sz="2400" b="1" dirty="0">
                <a:solidFill>
                  <a:schemeClr val="bg1"/>
                </a:solidFill>
                <a:latin typeface="+mn-ea"/>
              </a:rPr>
              <a:t>一、研究背景及意义</a:t>
            </a:r>
          </a:p>
        </p:txBody>
      </p:sp>
      <p:sp>
        <p:nvSpPr>
          <p:cNvPr id="16" name="Rectangle 25"/>
          <p:cNvSpPr/>
          <p:nvPr/>
        </p:nvSpPr>
        <p:spPr>
          <a:xfrm>
            <a:off x="3823855" y="1356704"/>
            <a:ext cx="4544290" cy="362792"/>
          </a:xfrm>
          <a:prstGeom prst="rect">
            <a:avLst/>
          </a:prstGeom>
          <a:noFill/>
        </p:spPr>
        <p:txBody>
          <a:bodyPr wrap="square">
            <a:spAutoFit/>
          </a:bodyPr>
          <a:lstStyle/>
          <a:p>
            <a:pPr>
              <a:lnSpc>
                <a:spcPct val="120000"/>
              </a:lnSpc>
            </a:pPr>
            <a:r>
              <a:rPr lang="en-US" altLang="zh-CN" sz="1600" dirty="0">
                <a:solidFill>
                  <a:schemeClr val="accent5">
                    <a:lumMod val="90000"/>
                    <a:lumOff val="10000"/>
                  </a:schemeClr>
                </a:solidFill>
                <a:latin typeface="+mn-ea"/>
                <a:sym typeface="Arial" panose="020B0604020202020204" pitchFamily="34" charset="0"/>
              </a:rPr>
              <a:t>    </a:t>
            </a:r>
            <a:r>
              <a:rPr lang="zh-CN" altLang="en-US" sz="1600" dirty="0">
                <a:solidFill>
                  <a:schemeClr val="tx1">
                    <a:lumMod val="75000"/>
                    <a:lumOff val="25000"/>
                  </a:schemeClr>
                </a:solidFill>
                <a:latin typeface="+mn-ea"/>
                <a:sym typeface="Arial" panose="020B0604020202020204" pitchFamily="34" charset="0"/>
              </a:rPr>
              <a:t>“</a:t>
            </a:r>
            <a:r>
              <a:rPr lang="en-US" altLang="zh-CN" sz="1600" dirty="0">
                <a:solidFill>
                  <a:schemeClr val="tx1">
                    <a:lumMod val="75000"/>
                    <a:lumOff val="25000"/>
                  </a:schemeClr>
                </a:solidFill>
                <a:latin typeface="+mn-ea"/>
                <a:sym typeface="Arial" panose="020B0604020202020204" pitchFamily="34" charset="0"/>
              </a:rPr>
              <a:t>XXX </a:t>
            </a:r>
            <a:r>
              <a:rPr lang="zh-CN" altLang="en-US" sz="1600" dirty="0">
                <a:solidFill>
                  <a:schemeClr val="tx1">
                    <a:lumMod val="75000"/>
                    <a:lumOff val="25000"/>
                  </a:schemeClr>
                </a:solidFill>
                <a:latin typeface="+mn-ea"/>
                <a:sym typeface="Arial" panose="020B0604020202020204" pitchFamily="34" charset="0"/>
              </a:rPr>
              <a:t>边缘指控战</a:t>
            </a:r>
            <a:r>
              <a:rPr lang="en-US" altLang="zh-CN" sz="1600" dirty="0">
                <a:solidFill>
                  <a:schemeClr val="tx1">
                    <a:lumMod val="75000"/>
                    <a:lumOff val="25000"/>
                  </a:schemeClr>
                </a:solidFill>
                <a:latin typeface="+mn-ea"/>
                <a:sym typeface="Arial" panose="020B0604020202020204" pitchFamily="34" charset="0"/>
              </a:rPr>
              <a:t>--</a:t>
            </a:r>
            <a:r>
              <a:rPr lang="zh-CN" altLang="en-US" sz="1600" dirty="0">
                <a:solidFill>
                  <a:schemeClr val="tx1">
                    <a:lumMod val="75000"/>
                    <a:lumOff val="25000"/>
                  </a:schemeClr>
                </a:solidFill>
                <a:latin typeface="+mn-ea"/>
                <a:sym typeface="Arial" panose="020B0604020202020204" pitchFamily="34" charset="0"/>
              </a:rPr>
              <a:t>多无人机作战”</a:t>
            </a:r>
            <a:r>
              <a:rPr lang="en-US" sz="1600" dirty="0">
                <a:solidFill>
                  <a:schemeClr val="tx1">
                    <a:lumMod val="75000"/>
                    <a:lumOff val="25000"/>
                  </a:schemeClr>
                </a:solidFill>
                <a:latin typeface="+mn-ea"/>
                <a:sym typeface="Arial" panose="020B0604020202020204" pitchFamily="34" charset="0"/>
              </a:rPr>
              <a:t>	</a:t>
            </a:r>
            <a:endParaRPr lang="en-GB" sz="1600" dirty="0">
              <a:solidFill>
                <a:schemeClr val="tx1">
                  <a:lumMod val="75000"/>
                  <a:lumOff val="25000"/>
                </a:schemeClr>
              </a:solidFill>
              <a:latin typeface="+mn-ea"/>
              <a:sym typeface="Arial" panose="020B0604020202020204" pitchFamily="34" charset="0"/>
            </a:endParaRPr>
          </a:p>
        </p:txBody>
      </p:sp>
      <p:sp>
        <p:nvSpPr>
          <p:cNvPr id="26" name="Rectangle 25">
            <a:extLst>
              <a:ext uri="{FF2B5EF4-FFF2-40B4-BE49-F238E27FC236}">
                <a16:creationId xmlns:a16="http://schemas.microsoft.com/office/drawing/2014/main" id="{FBAFB684-DC11-4460-B07C-08CF3B8715BB}"/>
              </a:ext>
            </a:extLst>
          </p:cNvPr>
          <p:cNvSpPr/>
          <p:nvPr/>
        </p:nvSpPr>
        <p:spPr>
          <a:xfrm>
            <a:off x="3956311" y="2338320"/>
            <a:ext cx="7568623" cy="1298432"/>
          </a:xfrm>
          <a:prstGeom prst="rect">
            <a:avLst/>
          </a:prstGeom>
          <a:noFill/>
          <a:ln>
            <a:noFill/>
          </a:ln>
        </p:spPr>
        <p:txBody>
          <a:bodyPr wrap="square">
            <a:spAutoFit/>
          </a:bodyPr>
          <a:lstStyle/>
          <a:p>
            <a:pPr>
              <a:lnSpc>
                <a:spcPct val="120000"/>
              </a:lnSpc>
            </a:pPr>
            <a:r>
              <a:rPr lang="zh-CN" altLang="en-US"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    力量边缘：</a:t>
            </a:r>
            <a:r>
              <a:rPr lang="zh-CN" altLang="en-US" sz="1400" dirty="0">
                <a:solidFill>
                  <a:prstClr val="black">
                    <a:lumMod val="75000"/>
                    <a:lumOff val="25000"/>
                  </a:prstClr>
                </a:solidFill>
                <a:latin typeface="+mn-ea"/>
                <a:sym typeface="+mn-ea"/>
              </a:rPr>
              <a:t>指挥决策、交互协作、行动控制等“能力</a:t>
            </a:r>
            <a:r>
              <a:rPr lang="en-US" altLang="zh-CN" sz="1400" dirty="0">
                <a:solidFill>
                  <a:prstClr val="black">
                    <a:lumMod val="75000"/>
                    <a:lumOff val="25000"/>
                  </a:prstClr>
                </a:solidFill>
                <a:latin typeface="+mn-ea"/>
                <a:sym typeface="+mn-ea"/>
              </a:rPr>
              <a:t>"</a:t>
            </a:r>
            <a:r>
              <a:rPr lang="zh-CN" altLang="en-US" sz="1400" dirty="0">
                <a:solidFill>
                  <a:prstClr val="black">
                    <a:lumMod val="75000"/>
                    <a:lumOff val="25000"/>
                  </a:prstClr>
                </a:solidFill>
                <a:latin typeface="+mn-ea"/>
                <a:sym typeface="+mn-ea"/>
              </a:rPr>
              <a:t>被授权和分散化到底层成员</a:t>
            </a:r>
            <a:endParaRPr lang="en-US" altLang="zh-CN" sz="1600" dirty="0">
              <a:solidFill>
                <a:srgbClr val="FF0000"/>
              </a:solidFill>
              <a:effectLst>
                <a:outerShdw blurRad="38100" dist="38100" dir="2700000" algn="tl">
                  <a:srgbClr val="000000">
                    <a:alpha val="43137"/>
                  </a:srgbClr>
                </a:outerShdw>
              </a:effectLst>
              <a:latin typeface="+mn-ea"/>
              <a:sym typeface="Arial" panose="020B0604020202020204" pitchFamily="34" charset="0"/>
            </a:endParaRPr>
          </a:p>
          <a:p>
            <a:pPr>
              <a:lnSpc>
                <a:spcPct val="200000"/>
              </a:lnSpc>
            </a:pPr>
            <a:r>
              <a:rPr lang="zh-CN" altLang="en-US"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    结构边缘：</a:t>
            </a:r>
            <a:r>
              <a:rPr lang="zh-CN" altLang="en-US" sz="1400" dirty="0">
                <a:solidFill>
                  <a:prstClr val="black">
                    <a:lumMod val="75000"/>
                    <a:lumOff val="25000"/>
                  </a:prstClr>
                </a:solidFill>
                <a:latin typeface="+mn-ea"/>
                <a:sym typeface="+mn-ea"/>
              </a:rPr>
              <a:t>去中心化，网状结构，没有传统意义上的单个“重心</a:t>
            </a:r>
            <a:r>
              <a:rPr lang="en-US" altLang="zh-CN" sz="1400" dirty="0">
                <a:solidFill>
                  <a:prstClr val="black">
                    <a:lumMod val="75000"/>
                    <a:lumOff val="25000"/>
                  </a:prstClr>
                </a:solidFill>
                <a:latin typeface="+mn-ea"/>
                <a:sym typeface="+mn-ea"/>
              </a:rPr>
              <a:t>”</a:t>
            </a:r>
            <a:r>
              <a:rPr lang="zh-CN" altLang="en-US" sz="1400" dirty="0">
                <a:solidFill>
                  <a:prstClr val="black">
                    <a:lumMod val="75000"/>
                    <a:lumOff val="25000"/>
                  </a:prstClr>
                </a:solidFill>
                <a:latin typeface="+mn-ea"/>
                <a:sym typeface="+mn-ea"/>
              </a:rPr>
              <a:t>，边缘结构韧性十足</a:t>
            </a:r>
            <a:endParaRPr lang="en-US" altLang="zh-CN" sz="1400" dirty="0">
              <a:solidFill>
                <a:prstClr val="black">
                  <a:lumMod val="75000"/>
                  <a:lumOff val="25000"/>
                </a:prstClr>
              </a:solidFill>
              <a:latin typeface="+mn-ea"/>
              <a:sym typeface="+mn-ea"/>
            </a:endParaRPr>
          </a:p>
          <a:p>
            <a:pPr>
              <a:lnSpc>
                <a:spcPct val="200000"/>
              </a:lnSpc>
            </a:pPr>
            <a:r>
              <a:rPr lang="zh-CN" altLang="en-US"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    任务环境边缘：</a:t>
            </a:r>
            <a:r>
              <a:rPr lang="zh-CN" altLang="en-US" sz="1400" dirty="0">
                <a:solidFill>
                  <a:prstClr val="black">
                    <a:lumMod val="75000"/>
                    <a:lumOff val="25000"/>
                  </a:prstClr>
                </a:solidFill>
                <a:latin typeface="+mn-ea"/>
                <a:sym typeface="Arial" panose="020B0604020202020204" pitchFamily="34" charset="0"/>
              </a:rPr>
              <a:t>高、远、边、深、快环境下的严酷任务，自任务、自组织、自评估</a:t>
            </a:r>
            <a:endParaRPr lang="en-GB" sz="1400" dirty="0">
              <a:solidFill>
                <a:prstClr val="black">
                  <a:lumMod val="75000"/>
                  <a:lumOff val="25000"/>
                </a:prstClr>
              </a:solidFill>
              <a:latin typeface="+mn-ea"/>
              <a:sym typeface="Arial" panose="020B0604020202020204" pitchFamily="34" charset="0"/>
            </a:endParaRPr>
          </a:p>
        </p:txBody>
      </p:sp>
      <p:grpSp>
        <p:nvGrpSpPr>
          <p:cNvPr id="60" name="组合 59">
            <a:extLst>
              <a:ext uri="{FF2B5EF4-FFF2-40B4-BE49-F238E27FC236}">
                <a16:creationId xmlns:a16="http://schemas.microsoft.com/office/drawing/2014/main" id="{0FC5B020-C834-4827-A41A-343B3E61E43F}"/>
              </a:ext>
            </a:extLst>
          </p:cNvPr>
          <p:cNvGrpSpPr/>
          <p:nvPr/>
        </p:nvGrpSpPr>
        <p:grpSpPr>
          <a:xfrm>
            <a:off x="1986741" y="2741346"/>
            <a:ext cx="1729423" cy="729775"/>
            <a:chOff x="1384755" y="2711638"/>
            <a:chExt cx="1615384" cy="967172"/>
          </a:xfrm>
        </p:grpSpPr>
        <p:sp>
          <p:nvSpPr>
            <p:cNvPr id="56" name="Rounded Rectangle 5">
              <a:extLst>
                <a:ext uri="{FF2B5EF4-FFF2-40B4-BE49-F238E27FC236}">
                  <a16:creationId xmlns:a16="http://schemas.microsoft.com/office/drawing/2014/main" id="{28F2A591-D8F8-4D6D-BC1B-95F1CDD17F99}"/>
                </a:ext>
              </a:extLst>
            </p:cNvPr>
            <p:cNvSpPr/>
            <p:nvPr/>
          </p:nvSpPr>
          <p:spPr bwMode="auto">
            <a:xfrm>
              <a:off x="1384755" y="2711638"/>
              <a:ext cx="1615384" cy="967172"/>
            </a:xfrm>
            <a:prstGeom prst="roundRect">
              <a:avLst/>
            </a:prstGeom>
            <a:solidFill>
              <a:schemeClr val="accent5">
                <a:lumMod val="90000"/>
                <a:lumOff val="10000"/>
              </a:schemeClr>
            </a:solidFill>
            <a:ln w="9525">
              <a:noFill/>
              <a:round/>
            </a:ln>
          </p:spPr>
          <p:txBody>
            <a:bodyPr vert="horz" wrap="square" lIns="91435" tIns="45718" rIns="91435" bIns="45718" numCol="1" rtlCol="0" anchor="t" anchorCtr="0" compatLnSpc="1"/>
            <a:lstStyle/>
            <a:p>
              <a:pPr algn="ctr"/>
              <a:endParaRPr lang="en-US" b="1">
                <a:solidFill>
                  <a:schemeClr val="bg1"/>
                </a:solidFill>
                <a:latin typeface="+mn-ea"/>
                <a:sym typeface="Arial" panose="020B0604020202020204" pitchFamily="34" charset="0"/>
              </a:endParaRPr>
            </a:p>
          </p:txBody>
        </p:sp>
        <p:sp>
          <p:nvSpPr>
            <p:cNvPr id="55" name="文本框 54">
              <a:extLst>
                <a:ext uri="{FF2B5EF4-FFF2-40B4-BE49-F238E27FC236}">
                  <a16:creationId xmlns:a16="http://schemas.microsoft.com/office/drawing/2014/main" id="{E7CD5F09-E5B2-4A5B-AAAF-250DA8BAC7CC}"/>
                </a:ext>
              </a:extLst>
            </p:cNvPr>
            <p:cNvSpPr txBox="1"/>
            <p:nvPr/>
          </p:nvSpPr>
          <p:spPr>
            <a:xfrm>
              <a:off x="1624901" y="2998119"/>
              <a:ext cx="1135092" cy="394210"/>
            </a:xfrm>
            <a:prstGeom prst="rect">
              <a:avLst/>
            </a:prstGeom>
            <a:noFill/>
          </p:spPr>
          <p:txBody>
            <a:bodyPr wrap="square" rtlCol="0" anchor="ctr">
              <a:spAutoFit/>
            </a:bodyPr>
            <a:lstStyle/>
            <a:p>
              <a:pPr>
                <a:lnSpc>
                  <a:spcPct val="120000"/>
                </a:lnSpc>
              </a:pPr>
              <a:r>
                <a:rPr lang="zh-CN" altLang="en-US" b="1" dirty="0">
                  <a:solidFill>
                    <a:schemeClr val="bg1"/>
                  </a:solidFill>
                  <a:effectLst>
                    <a:outerShdw blurRad="38100" dist="38100" dir="2700000" algn="tl">
                      <a:srgbClr val="000000">
                        <a:alpha val="43137"/>
                      </a:srgbClr>
                    </a:outerShdw>
                  </a:effectLst>
                </a:rPr>
                <a:t>边缘作战</a:t>
              </a:r>
            </a:p>
          </p:txBody>
        </p:sp>
      </p:grpSp>
      <p:grpSp>
        <p:nvGrpSpPr>
          <p:cNvPr id="59" name="组合 58">
            <a:extLst>
              <a:ext uri="{FF2B5EF4-FFF2-40B4-BE49-F238E27FC236}">
                <a16:creationId xmlns:a16="http://schemas.microsoft.com/office/drawing/2014/main" id="{25327DBD-12C6-4992-973D-91A81D58402D}"/>
              </a:ext>
            </a:extLst>
          </p:cNvPr>
          <p:cNvGrpSpPr/>
          <p:nvPr/>
        </p:nvGrpSpPr>
        <p:grpSpPr>
          <a:xfrm>
            <a:off x="1986741" y="1219262"/>
            <a:ext cx="1729423" cy="712360"/>
            <a:chOff x="1339272" y="1454368"/>
            <a:chExt cx="1615384" cy="967172"/>
          </a:xfrm>
        </p:grpSpPr>
        <p:sp>
          <p:nvSpPr>
            <p:cNvPr id="57" name="Rounded Rectangle 5">
              <a:extLst>
                <a:ext uri="{FF2B5EF4-FFF2-40B4-BE49-F238E27FC236}">
                  <a16:creationId xmlns:a16="http://schemas.microsoft.com/office/drawing/2014/main" id="{47F070AC-0871-4692-9300-AA314C1926ED}"/>
                </a:ext>
              </a:extLst>
            </p:cNvPr>
            <p:cNvSpPr/>
            <p:nvPr/>
          </p:nvSpPr>
          <p:spPr bwMode="auto">
            <a:xfrm>
              <a:off x="1339272" y="1454368"/>
              <a:ext cx="1615384" cy="967172"/>
            </a:xfrm>
            <a:prstGeom prst="roundRect">
              <a:avLst/>
            </a:prstGeom>
            <a:solidFill>
              <a:schemeClr val="accent5">
                <a:lumMod val="90000"/>
                <a:lumOff val="10000"/>
              </a:schemeClr>
            </a:solidFill>
            <a:ln w="9525">
              <a:noFill/>
              <a:round/>
            </a:ln>
          </p:spPr>
          <p:txBody>
            <a:bodyPr vert="horz" wrap="square" lIns="91435" tIns="45718" rIns="91435" bIns="45718" numCol="1" rtlCol="0" anchor="t" anchorCtr="0" compatLnSpc="1"/>
            <a:lstStyle/>
            <a:p>
              <a:pPr algn="ctr"/>
              <a:endParaRPr lang="en-US" b="1">
                <a:solidFill>
                  <a:schemeClr val="bg1"/>
                </a:solidFill>
                <a:latin typeface="+mn-ea"/>
                <a:sym typeface="Arial" panose="020B0604020202020204" pitchFamily="34" charset="0"/>
              </a:endParaRPr>
            </a:p>
          </p:txBody>
        </p:sp>
        <p:sp>
          <p:nvSpPr>
            <p:cNvPr id="58" name="文本框 57">
              <a:extLst>
                <a:ext uri="{FF2B5EF4-FFF2-40B4-BE49-F238E27FC236}">
                  <a16:creationId xmlns:a16="http://schemas.microsoft.com/office/drawing/2014/main" id="{12CC758A-D061-49F4-BD8C-8A62761DC0DE}"/>
                </a:ext>
              </a:extLst>
            </p:cNvPr>
            <p:cNvSpPr txBox="1"/>
            <p:nvPr/>
          </p:nvSpPr>
          <p:spPr>
            <a:xfrm>
              <a:off x="1579418" y="1691691"/>
              <a:ext cx="1135092" cy="394210"/>
            </a:xfrm>
            <a:prstGeom prst="rect">
              <a:avLst/>
            </a:prstGeom>
            <a:noFill/>
          </p:spPr>
          <p:txBody>
            <a:bodyPr wrap="square" rtlCol="0" anchor="ctr">
              <a:spAutoFit/>
            </a:bodyPr>
            <a:lstStyle/>
            <a:p>
              <a:pPr>
                <a:lnSpc>
                  <a:spcPct val="120000"/>
                </a:lnSpc>
              </a:pPr>
              <a:r>
                <a:rPr lang="zh-CN" altLang="en-US" b="1" dirty="0">
                  <a:solidFill>
                    <a:schemeClr val="bg1"/>
                  </a:solidFill>
                  <a:effectLst>
                    <a:outerShdw blurRad="38100" dist="38100" dir="2700000" algn="tl">
                      <a:srgbClr val="000000">
                        <a:alpha val="43137"/>
                      </a:srgbClr>
                    </a:outerShdw>
                  </a:effectLst>
                </a:rPr>
                <a:t>项目依托</a:t>
              </a:r>
            </a:p>
          </p:txBody>
        </p:sp>
      </p:grpSp>
      <p:grpSp>
        <p:nvGrpSpPr>
          <p:cNvPr id="15" name="组合 14">
            <a:extLst>
              <a:ext uri="{FF2B5EF4-FFF2-40B4-BE49-F238E27FC236}">
                <a16:creationId xmlns:a16="http://schemas.microsoft.com/office/drawing/2014/main" id="{A4902868-5A6B-4A0F-9DEE-54B802B95A11}"/>
              </a:ext>
            </a:extLst>
          </p:cNvPr>
          <p:cNvGrpSpPr/>
          <p:nvPr/>
        </p:nvGrpSpPr>
        <p:grpSpPr>
          <a:xfrm>
            <a:off x="1986741" y="4808912"/>
            <a:ext cx="1729423" cy="761296"/>
            <a:chOff x="1384755" y="2711638"/>
            <a:chExt cx="1615384" cy="967172"/>
          </a:xfrm>
        </p:grpSpPr>
        <p:sp>
          <p:nvSpPr>
            <p:cNvPr id="17" name="Rounded Rectangle 5">
              <a:extLst>
                <a:ext uri="{FF2B5EF4-FFF2-40B4-BE49-F238E27FC236}">
                  <a16:creationId xmlns:a16="http://schemas.microsoft.com/office/drawing/2014/main" id="{0A68B9FA-82AA-4BD5-96A2-D936D74F558A}"/>
                </a:ext>
              </a:extLst>
            </p:cNvPr>
            <p:cNvSpPr/>
            <p:nvPr/>
          </p:nvSpPr>
          <p:spPr bwMode="auto">
            <a:xfrm>
              <a:off x="1384755" y="2711638"/>
              <a:ext cx="1615384" cy="967172"/>
            </a:xfrm>
            <a:prstGeom prst="roundRect">
              <a:avLst/>
            </a:prstGeom>
            <a:solidFill>
              <a:schemeClr val="accent5">
                <a:lumMod val="90000"/>
                <a:lumOff val="10000"/>
              </a:schemeClr>
            </a:solidFill>
            <a:ln w="9525">
              <a:noFill/>
              <a:round/>
            </a:ln>
          </p:spPr>
          <p:txBody>
            <a:bodyPr vert="horz" wrap="square" lIns="91435" tIns="45718" rIns="91435" bIns="45718" numCol="1" rtlCol="0" anchor="t" anchorCtr="0" compatLnSpc="1"/>
            <a:lstStyle/>
            <a:p>
              <a:pPr algn="ctr"/>
              <a:endParaRPr lang="en-US" b="1">
                <a:solidFill>
                  <a:schemeClr val="bg1"/>
                </a:solidFill>
                <a:latin typeface="+mn-ea"/>
                <a:sym typeface="Arial" panose="020B0604020202020204" pitchFamily="34" charset="0"/>
              </a:endParaRPr>
            </a:p>
          </p:txBody>
        </p:sp>
        <p:sp>
          <p:nvSpPr>
            <p:cNvPr id="18" name="文本框 17">
              <a:extLst>
                <a:ext uri="{FF2B5EF4-FFF2-40B4-BE49-F238E27FC236}">
                  <a16:creationId xmlns:a16="http://schemas.microsoft.com/office/drawing/2014/main" id="{5B9E23D5-4C6D-4D5A-91C2-67A4A0E91C90}"/>
                </a:ext>
              </a:extLst>
            </p:cNvPr>
            <p:cNvSpPr txBox="1"/>
            <p:nvPr/>
          </p:nvSpPr>
          <p:spPr>
            <a:xfrm>
              <a:off x="1527569" y="2997157"/>
              <a:ext cx="1329755" cy="396134"/>
            </a:xfrm>
            <a:prstGeom prst="rect">
              <a:avLst/>
            </a:prstGeom>
            <a:noFill/>
          </p:spPr>
          <p:txBody>
            <a:bodyPr wrap="square" rtlCol="0" anchor="ctr">
              <a:spAutoFit/>
            </a:bodyPr>
            <a:lstStyle/>
            <a:p>
              <a:pPr>
                <a:lnSpc>
                  <a:spcPct val="120000"/>
                </a:lnSpc>
              </a:pPr>
              <a:r>
                <a:rPr lang="zh-CN" altLang="en-US" b="1" dirty="0">
                  <a:solidFill>
                    <a:schemeClr val="bg1"/>
                  </a:solidFill>
                  <a:effectLst>
                    <a:outerShdw blurRad="38100" dist="38100" dir="2700000" algn="tl">
                      <a:srgbClr val="000000">
                        <a:alpha val="43137"/>
                      </a:srgbClr>
                    </a:outerShdw>
                  </a:effectLst>
                </a:rPr>
                <a:t>无人机应用</a:t>
              </a:r>
            </a:p>
          </p:txBody>
        </p:sp>
      </p:grpSp>
      <p:pic>
        <p:nvPicPr>
          <p:cNvPr id="2" name="图片 1">
            <a:extLst>
              <a:ext uri="{FF2B5EF4-FFF2-40B4-BE49-F238E27FC236}">
                <a16:creationId xmlns:a16="http://schemas.microsoft.com/office/drawing/2014/main" id="{648DA281-5C75-415F-993A-3C7F42FA969A}"/>
              </a:ext>
            </a:extLst>
          </p:cNvPr>
          <p:cNvPicPr>
            <a:picLocks noChangeAspect="1"/>
          </p:cNvPicPr>
          <p:nvPr/>
        </p:nvPicPr>
        <p:blipFill>
          <a:blip r:embed="rId3"/>
          <a:stretch>
            <a:fillRect/>
          </a:stretch>
        </p:blipFill>
        <p:spPr>
          <a:xfrm>
            <a:off x="4194725" y="4083188"/>
            <a:ext cx="6235405" cy="2571511"/>
          </a:xfrm>
          <a:prstGeom prst="rect">
            <a:avLst/>
          </a:prstGeom>
        </p:spPr>
      </p:pic>
      <p:sp>
        <p:nvSpPr>
          <p:cNvPr id="36" name="Freeform 38">
            <a:extLst>
              <a:ext uri="{FF2B5EF4-FFF2-40B4-BE49-F238E27FC236}">
                <a16:creationId xmlns:a16="http://schemas.microsoft.com/office/drawing/2014/main" id="{CA228EED-CEA4-462E-A001-CB07E4411835}"/>
              </a:ext>
            </a:extLst>
          </p:cNvPr>
          <p:cNvSpPr>
            <a:spLocks noChangeArrowheads="1"/>
          </p:cNvSpPr>
          <p:nvPr/>
        </p:nvSpPr>
        <p:spPr bwMode="auto">
          <a:xfrm flipV="1">
            <a:off x="1870363" y="3872819"/>
            <a:ext cx="9805700" cy="45719"/>
          </a:xfrm>
          <a:custGeom>
            <a:avLst/>
            <a:gdLst>
              <a:gd name="T0" fmla="*/ 1606550 w 1020"/>
              <a:gd name="T1" fmla="*/ 622300 h 392"/>
              <a:gd name="T2" fmla="*/ 0 w 1020"/>
              <a:gd name="T3" fmla="*/ 11113 h 392"/>
              <a:gd name="T4" fmla="*/ 12700 w 1020"/>
              <a:gd name="T5" fmla="*/ 0 h 392"/>
              <a:gd name="T6" fmla="*/ 1619250 w 1020"/>
              <a:gd name="T7" fmla="*/ 596900 h 392"/>
              <a:gd name="T8" fmla="*/ 1606550 w 1020"/>
              <a:gd name="T9" fmla="*/ 622300 h 392"/>
              <a:gd name="T10" fmla="*/ 0 60000 65536"/>
              <a:gd name="T11" fmla="*/ 0 60000 65536"/>
              <a:gd name="T12" fmla="*/ 0 60000 65536"/>
              <a:gd name="T13" fmla="*/ 0 60000 65536"/>
              <a:gd name="T14" fmla="*/ 0 60000 65536"/>
              <a:gd name="T15" fmla="*/ 0 w 1020"/>
              <a:gd name="T16" fmla="*/ 0 h 392"/>
              <a:gd name="T17" fmla="*/ 1020 w 1020"/>
              <a:gd name="T18" fmla="*/ 392 h 392"/>
            </a:gdLst>
            <a:ahLst/>
            <a:cxnLst>
              <a:cxn ang="T10">
                <a:pos x="T0" y="T1"/>
              </a:cxn>
              <a:cxn ang="T11">
                <a:pos x="T2" y="T3"/>
              </a:cxn>
              <a:cxn ang="T12">
                <a:pos x="T4" y="T5"/>
              </a:cxn>
              <a:cxn ang="T13">
                <a:pos x="T6" y="T7"/>
              </a:cxn>
              <a:cxn ang="T14">
                <a:pos x="T8" y="T9"/>
              </a:cxn>
            </a:cxnLst>
            <a:rect l="T15" t="T16" r="T17" b="T18"/>
            <a:pathLst>
              <a:path w="1020" h="392">
                <a:moveTo>
                  <a:pt x="1012" y="392"/>
                </a:moveTo>
                <a:lnTo>
                  <a:pt x="0" y="7"/>
                </a:lnTo>
                <a:lnTo>
                  <a:pt x="8" y="0"/>
                </a:lnTo>
                <a:lnTo>
                  <a:pt x="1020" y="376"/>
                </a:lnTo>
                <a:lnTo>
                  <a:pt x="1012" y="392"/>
                </a:lnTo>
                <a:close/>
              </a:path>
            </a:pathLst>
          </a:custGeom>
          <a:solidFill>
            <a:schemeClr val="tx2"/>
          </a:solidFill>
          <a:ln w="9525" cmpd="sng">
            <a:solidFill>
              <a:schemeClr val="tx1">
                <a:lumMod val="65000"/>
                <a:lumOff val="35000"/>
              </a:schemeClr>
            </a:solidFill>
            <a:bevel/>
          </a:ln>
        </p:spPr>
        <p:txBody>
          <a:bodyPr/>
          <a:lstStyle/>
          <a:p>
            <a:endParaRPr lang="zh-CN" altLang="en-US" sz="2400">
              <a:solidFill>
                <a:schemeClr val="tx1">
                  <a:lumMod val="75000"/>
                  <a:lumOff val="25000"/>
                </a:schemeClr>
              </a:solidFill>
              <a:latin typeface="+mn-ea"/>
            </a:endParaRPr>
          </a:p>
        </p:txBody>
      </p:sp>
      <p:sp>
        <p:nvSpPr>
          <p:cNvPr id="37" name="Freeform 38">
            <a:extLst>
              <a:ext uri="{FF2B5EF4-FFF2-40B4-BE49-F238E27FC236}">
                <a16:creationId xmlns:a16="http://schemas.microsoft.com/office/drawing/2014/main" id="{9405ADC3-09CC-4166-8F9B-F4F538303E2D}"/>
              </a:ext>
            </a:extLst>
          </p:cNvPr>
          <p:cNvSpPr>
            <a:spLocks noChangeArrowheads="1"/>
          </p:cNvSpPr>
          <p:nvPr/>
        </p:nvSpPr>
        <p:spPr bwMode="auto">
          <a:xfrm flipV="1">
            <a:off x="1870363" y="2129711"/>
            <a:ext cx="9805699" cy="45719"/>
          </a:xfrm>
          <a:custGeom>
            <a:avLst/>
            <a:gdLst>
              <a:gd name="T0" fmla="*/ 1606550 w 1020"/>
              <a:gd name="T1" fmla="*/ 622300 h 392"/>
              <a:gd name="T2" fmla="*/ 0 w 1020"/>
              <a:gd name="T3" fmla="*/ 11113 h 392"/>
              <a:gd name="T4" fmla="*/ 12700 w 1020"/>
              <a:gd name="T5" fmla="*/ 0 h 392"/>
              <a:gd name="T6" fmla="*/ 1619250 w 1020"/>
              <a:gd name="T7" fmla="*/ 596900 h 392"/>
              <a:gd name="T8" fmla="*/ 1606550 w 1020"/>
              <a:gd name="T9" fmla="*/ 622300 h 392"/>
              <a:gd name="T10" fmla="*/ 0 60000 65536"/>
              <a:gd name="T11" fmla="*/ 0 60000 65536"/>
              <a:gd name="T12" fmla="*/ 0 60000 65536"/>
              <a:gd name="T13" fmla="*/ 0 60000 65536"/>
              <a:gd name="T14" fmla="*/ 0 60000 65536"/>
              <a:gd name="T15" fmla="*/ 0 w 1020"/>
              <a:gd name="T16" fmla="*/ 0 h 392"/>
              <a:gd name="T17" fmla="*/ 1020 w 1020"/>
              <a:gd name="T18" fmla="*/ 392 h 392"/>
            </a:gdLst>
            <a:ahLst/>
            <a:cxnLst>
              <a:cxn ang="T10">
                <a:pos x="T0" y="T1"/>
              </a:cxn>
              <a:cxn ang="T11">
                <a:pos x="T2" y="T3"/>
              </a:cxn>
              <a:cxn ang="T12">
                <a:pos x="T4" y="T5"/>
              </a:cxn>
              <a:cxn ang="T13">
                <a:pos x="T6" y="T7"/>
              </a:cxn>
              <a:cxn ang="T14">
                <a:pos x="T8" y="T9"/>
              </a:cxn>
            </a:cxnLst>
            <a:rect l="T15" t="T16" r="T17" b="T18"/>
            <a:pathLst>
              <a:path w="1020" h="392">
                <a:moveTo>
                  <a:pt x="1012" y="392"/>
                </a:moveTo>
                <a:lnTo>
                  <a:pt x="0" y="7"/>
                </a:lnTo>
                <a:lnTo>
                  <a:pt x="8" y="0"/>
                </a:lnTo>
                <a:lnTo>
                  <a:pt x="1020" y="376"/>
                </a:lnTo>
                <a:lnTo>
                  <a:pt x="1012" y="392"/>
                </a:lnTo>
                <a:close/>
              </a:path>
            </a:pathLst>
          </a:custGeom>
          <a:solidFill>
            <a:schemeClr val="tx2"/>
          </a:solidFill>
          <a:ln w="9525" cmpd="sng">
            <a:solidFill>
              <a:schemeClr val="tx1">
                <a:lumMod val="65000"/>
                <a:lumOff val="35000"/>
              </a:schemeClr>
            </a:solidFill>
            <a:bevel/>
          </a:ln>
        </p:spPr>
        <p:txBody>
          <a:bodyPr/>
          <a:lstStyle/>
          <a:p>
            <a:endParaRPr lang="zh-CN" altLang="en-US" sz="2400">
              <a:solidFill>
                <a:schemeClr val="tx1">
                  <a:lumMod val="75000"/>
                  <a:lumOff val="25000"/>
                </a:schemeClr>
              </a:solidFill>
              <a:latin typeface="+mn-ea"/>
            </a:endParaRPr>
          </a:p>
        </p:txBody>
      </p:sp>
      <p:sp>
        <p:nvSpPr>
          <p:cNvPr id="3" name="Freeform 191">
            <a:extLst>
              <a:ext uri="{FF2B5EF4-FFF2-40B4-BE49-F238E27FC236}">
                <a16:creationId xmlns:a16="http://schemas.microsoft.com/office/drawing/2014/main" id="{E349E5CA-1961-FA7B-1BA9-0218E7187228}"/>
              </a:ext>
            </a:extLst>
          </p:cNvPr>
          <p:cNvSpPr/>
          <p:nvPr/>
        </p:nvSpPr>
        <p:spPr bwMode="auto">
          <a:xfrm>
            <a:off x="-1" y="1023652"/>
            <a:ext cx="1410177" cy="550473"/>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4" name="文本框 3">
            <a:extLst>
              <a:ext uri="{FF2B5EF4-FFF2-40B4-BE49-F238E27FC236}">
                <a16:creationId xmlns:a16="http://schemas.microsoft.com/office/drawing/2014/main" id="{720E794A-01F1-3076-19DE-36E4D5F07A20}"/>
              </a:ext>
            </a:extLst>
          </p:cNvPr>
          <p:cNvSpPr txBox="1"/>
          <p:nvPr/>
        </p:nvSpPr>
        <p:spPr>
          <a:xfrm>
            <a:off x="-21296" y="1095575"/>
            <a:ext cx="1527472" cy="396134"/>
          </a:xfrm>
          <a:prstGeom prst="rect">
            <a:avLst/>
          </a:prstGeom>
          <a:noFill/>
        </p:spPr>
        <p:txBody>
          <a:bodyPr wrap="square" rtlCol="0" anchor="ctr">
            <a:spAutoFit/>
          </a:bodyPr>
          <a:lstStyle/>
          <a:p>
            <a:pPr marL="285750" indent="-285750">
              <a:lnSpc>
                <a:spcPct val="120000"/>
              </a:lnSpc>
              <a:buFont typeface="Wingdings" panose="05000000000000000000" pitchFamily="2" charset="2"/>
              <a:buChar char="Ø"/>
            </a:pPr>
            <a:r>
              <a:rPr lang="zh-CN" altLang="en-US" b="1" dirty="0">
                <a:solidFill>
                  <a:schemeClr val="bg1"/>
                </a:solidFill>
              </a:rPr>
              <a:t>研究意义</a:t>
            </a:r>
          </a:p>
        </p:txBody>
      </p:sp>
    </p:spTree>
    <p:extLst>
      <p:ext uri="{BB962C8B-B14F-4D97-AF65-F5344CB8AC3E}">
        <p14:creationId xmlns:p14="http://schemas.microsoft.com/office/powerpoint/2010/main" val="2968031751"/>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91"/>
          <p:cNvSpPr/>
          <p:nvPr/>
        </p:nvSpPr>
        <p:spPr bwMode="auto">
          <a:xfrm>
            <a:off x="-1" y="1000034"/>
            <a:ext cx="1539201" cy="550473"/>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6" name="矩形 5"/>
          <p:cNvSpPr/>
          <p:nvPr/>
        </p:nvSpPr>
        <p:spPr>
          <a:xfrm flipH="1">
            <a:off x="0" y="105808"/>
            <a:ext cx="2954656" cy="461665"/>
          </a:xfrm>
          <a:prstGeom prst="rect">
            <a:avLst/>
          </a:prstGeom>
        </p:spPr>
        <p:txBody>
          <a:bodyPr wrap="none">
            <a:spAutoFit/>
          </a:bodyPr>
          <a:lstStyle/>
          <a:p>
            <a:pPr algn="r"/>
            <a:r>
              <a:rPr lang="zh-CN" altLang="en-US" sz="2400" b="1" dirty="0">
                <a:solidFill>
                  <a:schemeClr val="bg1"/>
                </a:solidFill>
                <a:latin typeface="+mn-ea"/>
              </a:rPr>
              <a:t>一、研究背景及意义</a:t>
            </a:r>
          </a:p>
        </p:txBody>
      </p:sp>
      <p:sp>
        <p:nvSpPr>
          <p:cNvPr id="2" name="文本框 1">
            <a:extLst>
              <a:ext uri="{FF2B5EF4-FFF2-40B4-BE49-F238E27FC236}">
                <a16:creationId xmlns:a16="http://schemas.microsoft.com/office/drawing/2014/main" id="{4556648A-4656-4B10-BF26-A5296911C701}"/>
              </a:ext>
            </a:extLst>
          </p:cNvPr>
          <p:cNvSpPr txBox="1"/>
          <p:nvPr/>
        </p:nvSpPr>
        <p:spPr>
          <a:xfrm>
            <a:off x="46296" y="1068498"/>
            <a:ext cx="1539201" cy="396134"/>
          </a:xfrm>
          <a:prstGeom prst="rect">
            <a:avLst/>
          </a:prstGeom>
          <a:noFill/>
        </p:spPr>
        <p:txBody>
          <a:bodyPr wrap="square" rtlCol="0" anchor="ctr">
            <a:spAutoFit/>
          </a:bodyPr>
          <a:lstStyle/>
          <a:p>
            <a:pPr marL="285750" indent="-285750">
              <a:lnSpc>
                <a:spcPct val="120000"/>
              </a:lnSpc>
              <a:buFont typeface="Wingdings" panose="05000000000000000000" pitchFamily="2" charset="2"/>
              <a:buChar char="Ø"/>
            </a:pPr>
            <a:r>
              <a:rPr lang="zh-CN" altLang="en-US" b="1" dirty="0">
                <a:solidFill>
                  <a:schemeClr val="bg1"/>
                </a:solidFill>
              </a:rPr>
              <a:t>研究意义</a:t>
            </a:r>
          </a:p>
        </p:txBody>
      </p:sp>
      <p:grpSp>
        <p:nvGrpSpPr>
          <p:cNvPr id="28" name="组合 27">
            <a:extLst>
              <a:ext uri="{FF2B5EF4-FFF2-40B4-BE49-F238E27FC236}">
                <a16:creationId xmlns:a16="http://schemas.microsoft.com/office/drawing/2014/main" id="{A51B018C-71EA-9DD0-3157-CC0A1732EE25}"/>
              </a:ext>
            </a:extLst>
          </p:cNvPr>
          <p:cNvGrpSpPr/>
          <p:nvPr/>
        </p:nvGrpSpPr>
        <p:grpSpPr>
          <a:xfrm>
            <a:off x="542756" y="1844146"/>
            <a:ext cx="11106487" cy="2655735"/>
            <a:chOff x="304622" y="2062900"/>
            <a:chExt cx="11106487" cy="2655735"/>
          </a:xfrm>
        </p:grpSpPr>
        <p:sp>
          <p:nvSpPr>
            <p:cNvPr id="3" name="文本框 2">
              <a:extLst>
                <a:ext uri="{FF2B5EF4-FFF2-40B4-BE49-F238E27FC236}">
                  <a16:creationId xmlns:a16="http://schemas.microsoft.com/office/drawing/2014/main" id="{ECF0597E-08F3-4B4C-B94C-820F8623495D}"/>
                </a:ext>
              </a:extLst>
            </p:cNvPr>
            <p:cNvSpPr txBox="1"/>
            <p:nvPr/>
          </p:nvSpPr>
          <p:spPr>
            <a:xfrm>
              <a:off x="2487841" y="2597152"/>
              <a:ext cx="1912830" cy="1587229"/>
            </a:xfrm>
            <a:prstGeom prst="rect">
              <a:avLst/>
            </a:prstGeom>
            <a:noFill/>
          </p:spPr>
          <p:txBody>
            <a:bodyPr wrap="square" rtlCol="0" anchor="ctr">
              <a:spAutoFit/>
            </a:bodyPr>
            <a:lstStyle/>
            <a:p>
              <a:pPr>
                <a:lnSpc>
                  <a:spcPct val="120000"/>
                </a:lnSpc>
              </a:pPr>
              <a:r>
                <a:rPr lang="zh-CN" altLang="en-US" dirty="0">
                  <a:solidFill>
                    <a:srgbClr val="FF0000"/>
                  </a:solidFill>
                  <a:effectLst>
                    <a:outerShdw blurRad="38100" dist="38100" dir="2700000" algn="tl">
                      <a:srgbClr val="000000">
                        <a:alpha val="43137"/>
                      </a:srgbClr>
                    </a:outerShdw>
                  </a:effectLst>
                  <a:latin typeface="+mn-ea"/>
                </a:rPr>
                <a:t>信息化、边缘化</a:t>
              </a:r>
              <a:endParaRPr lang="en-US" altLang="zh-CN" dirty="0">
                <a:solidFill>
                  <a:srgbClr val="FF0000"/>
                </a:solidFill>
                <a:effectLst>
                  <a:outerShdw blurRad="38100" dist="38100" dir="2700000" algn="tl">
                    <a:srgbClr val="000000">
                      <a:alpha val="43137"/>
                    </a:srgbClr>
                  </a:outerShdw>
                </a:effectLst>
                <a:latin typeface="+mn-ea"/>
              </a:endParaRPr>
            </a:p>
            <a:p>
              <a:pPr algn="ctr">
                <a:lnSpc>
                  <a:spcPct val="120000"/>
                </a:lnSpc>
              </a:pPr>
              <a:r>
                <a:rPr lang="zh-CN" altLang="en-US" dirty="0">
                  <a:solidFill>
                    <a:schemeClr val="tx1">
                      <a:lumMod val="75000"/>
                      <a:lumOff val="25000"/>
                    </a:schemeClr>
                  </a:solidFill>
                  <a:latin typeface="+mn-ea"/>
                  <a:sym typeface="Arial" panose="020B0604020202020204" pitchFamily="34" charset="0"/>
                </a:rPr>
                <a:t>作战环境 </a:t>
              </a:r>
              <a:endParaRPr lang="en-US" altLang="zh-CN" dirty="0">
                <a:solidFill>
                  <a:schemeClr val="tx1">
                    <a:lumMod val="75000"/>
                    <a:lumOff val="25000"/>
                  </a:schemeClr>
                </a:solidFill>
                <a:latin typeface="+mn-ea"/>
                <a:sym typeface="Arial" panose="020B0604020202020204" pitchFamily="34" charset="0"/>
              </a:endParaRPr>
            </a:p>
            <a:p>
              <a:pPr>
                <a:lnSpc>
                  <a:spcPct val="120000"/>
                </a:lnSpc>
              </a:pPr>
              <a:endParaRPr lang="en-US" altLang="zh-CN" sz="800" dirty="0">
                <a:solidFill>
                  <a:schemeClr val="tx1">
                    <a:lumMod val="75000"/>
                    <a:lumOff val="25000"/>
                  </a:schemeClr>
                </a:solidFill>
                <a:latin typeface="+mn-ea"/>
                <a:sym typeface="Arial" panose="020B0604020202020204" pitchFamily="34" charset="0"/>
              </a:endParaRPr>
            </a:p>
            <a:p>
              <a:pPr>
                <a:lnSpc>
                  <a:spcPct val="120000"/>
                </a:lnSpc>
              </a:pPr>
              <a:r>
                <a:rPr lang="zh-CN" altLang="en-US" dirty="0">
                  <a:solidFill>
                    <a:schemeClr val="tx1">
                      <a:lumMod val="75000"/>
                      <a:lumOff val="25000"/>
                    </a:schemeClr>
                  </a:solidFill>
                  <a:latin typeface="+mn-ea"/>
                  <a:sym typeface="Arial" panose="020B0604020202020204" pitchFamily="34" charset="0"/>
                </a:rPr>
                <a:t>任务难度与复杂度提升</a:t>
              </a:r>
              <a:endParaRPr lang="zh-CN" altLang="en-US" dirty="0">
                <a:solidFill>
                  <a:schemeClr val="tx1">
                    <a:lumMod val="75000"/>
                    <a:lumOff val="25000"/>
                  </a:schemeClr>
                </a:solidFill>
              </a:endParaRPr>
            </a:p>
          </p:txBody>
        </p:sp>
        <p:sp>
          <p:nvSpPr>
            <p:cNvPr id="4" name="箭头: 右 3">
              <a:extLst>
                <a:ext uri="{FF2B5EF4-FFF2-40B4-BE49-F238E27FC236}">
                  <a16:creationId xmlns:a16="http://schemas.microsoft.com/office/drawing/2014/main" id="{A9069EAB-F379-46D4-A371-BA2C689F7D79}"/>
                </a:ext>
              </a:extLst>
            </p:cNvPr>
            <p:cNvSpPr/>
            <p:nvPr/>
          </p:nvSpPr>
          <p:spPr>
            <a:xfrm>
              <a:off x="2425149" y="3281217"/>
              <a:ext cx="1898869" cy="237690"/>
            </a:xfrm>
            <a:prstGeom prst="rightArrow">
              <a:avLst>
                <a:gd name="adj1" fmla="val 42308"/>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5" name="组合 24">
              <a:extLst>
                <a:ext uri="{FF2B5EF4-FFF2-40B4-BE49-F238E27FC236}">
                  <a16:creationId xmlns:a16="http://schemas.microsoft.com/office/drawing/2014/main" id="{5743A4D2-1E09-073B-CB8C-EAF38D652240}"/>
                </a:ext>
              </a:extLst>
            </p:cNvPr>
            <p:cNvGrpSpPr/>
            <p:nvPr/>
          </p:nvGrpSpPr>
          <p:grpSpPr>
            <a:xfrm>
              <a:off x="304622" y="2584958"/>
              <a:ext cx="2108598" cy="1688084"/>
              <a:chOff x="414869" y="2936550"/>
              <a:chExt cx="2108598" cy="1688084"/>
            </a:xfrm>
          </p:grpSpPr>
          <p:sp>
            <p:nvSpPr>
              <p:cNvPr id="22" name="矩形: 圆角 21">
                <a:extLst>
                  <a:ext uri="{FF2B5EF4-FFF2-40B4-BE49-F238E27FC236}">
                    <a16:creationId xmlns:a16="http://schemas.microsoft.com/office/drawing/2014/main" id="{A1251126-0D8B-F327-82E2-36E67CE36E27}"/>
                  </a:ext>
                </a:extLst>
              </p:cNvPr>
              <p:cNvSpPr/>
              <p:nvPr/>
            </p:nvSpPr>
            <p:spPr>
              <a:xfrm>
                <a:off x="414869" y="2936550"/>
                <a:ext cx="2107095" cy="1688084"/>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a:extLst>
                  <a:ext uri="{FF2B5EF4-FFF2-40B4-BE49-F238E27FC236}">
                    <a16:creationId xmlns:a16="http://schemas.microsoft.com/office/drawing/2014/main" id="{C8AFB589-9F10-D0F3-7C32-5EAB0531FC61}"/>
                  </a:ext>
                </a:extLst>
              </p:cNvPr>
              <p:cNvGrpSpPr/>
              <p:nvPr/>
            </p:nvGrpSpPr>
            <p:grpSpPr>
              <a:xfrm>
                <a:off x="430685" y="3143550"/>
                <a:ext cx="2092782" cy="1139960"/>
                <a:chOff x="548758" y="2668806"/>
                <a:chExt cx="2092782" cy="1139960"/>
              </a:xfrm>
            </p:grpSpPr>
            <p:sp>
              <p:nvSpPr>
                <p:cNvPr id="13" name="文本框 12">
                  <a:extLst>
                    <a:ext uri="{FF2B5EF4-FFF2-40B4-BE49-F238E27FC236}">
                      <a16:creationId xmlns:a16="http://schemas.microsoft.com/office/drawing/2014/main" id="{A8A976AC-FF3D-4CAB-AD9C-17502D714BA7}"/>
                    </a:ext>
                  </a:extLst>
                </p:cNvPr>
                <p:cNvSpPr txBox="1"/>
                <p:nvPr/>
              </p:nvSpPr>
              <p:spPr>
                <a:xfrm>
                  <a:off x="806083" y="2668806"/>
                  <a:ext cx="1463232" cy="429861"/>
                </a:xfrm>
                <a:prstGeom prst="rect">
                  <a:avLst/>
                </a:prstGeom>
                <a:noFill/>
              </p:spPr>
              <p:txBody>
                <a:bodyPr wrap="square" rtlCol="0" anchor="ctr">
                  <a:spAutoFit/>
                </a:bodyPr>
                <a:lstStyle/>
                <a:p>
                  <a:pPr>
                    <a:lnSpc>
                      <a:spcPct val="120000"/>
                    </a:lnSpc>
                  </a:pPr>
                  <a:r>
                    <a:rPr lang="zh-CN" altLang="en-US" sz="2000" b="1" dirty="0">
                      <a:solidFill>
                        <a:srgbClr val="002060"/>
                      </a:solidFill>
                    </a:rPr>
                    <a:t>无人机作战</a:t>
                  </a:r>
                </a:p>
              </p:txBody>
            </p:sp>
            <p:sp>
              <p:nvSpPr>
                <p:cNvPr id="7" name="文本框 6">
                  <a:extLst>
                    <a:ext uri="{FF2B5EF4-FFF2-40B4-BE49-F238E27FC236}">
                      <a16:creationId xmlns:a16="http://schemas.microsoft.com/office/drawing/2014/main" id="{D967A1EA-3FCE-422F-AAA9-3A89AF486B19}"/>
                    </a:ext>
                  </a:extLst>
                </p:cNvPr>
                <p:cNvSpPr txBox="1"/>
                <p:nvPr/>
              </p:nvSpPr>
              <p:spPr>
                <a:xfrm>
                  <a:off x="548758" y="3150957"/>
                  <a:ext cx="2092782" cy="657809"/>
                </a:xfrm>
                <a:prstGeom prst="rect">
                  <a:avLst/>
                </a:prstGeom>
                <a:noFill/>
              </p:spPr>
              <p:txBody>
                <a:bodyPr wrap="square" rtlCol="0" anchor="ctr">
                  <a:spAutoFit/>
                </a:bodyPr>
                <a:lstStyle/>
                <a:p>
                  <a:pPr>
                    <a:lnSpc>
                      <a:spcPct val="120000"/>
                    </a:lnSpc>
                  </a:pPr>
                  <a:r>
                    <a:rPr lang="zh-CN" altLang="en-US" sz="1600" b="1" dirty="0">
                      <a:solidFill>
                        <a:schemeClr val="tx1">
                          <a:lumMod val="75000"/>
                          <a:lumOff val="25000"/>
                        </a:schemeClr>
                      </a:solidFill>
                    </a:rPr>
                    <a:t>体积小、机动性高、低成本、多任务能力</a:t>
                  </a:r>
                </a:p>
              </p:txBody>
            </p:sp>
          </p:grpSp>
        </p:grpSp>
        <p:sp>
          <p:nvSpPr>
            <p:cNvPr id="8" name="矩形: 圆角 7">
              <a:extLst>
                <a:ext uri="{FF2B5EF4-FFF2-40B4-BE49-F238E27FC236}">
                  <a16:creationId xmlns:a16="http://schemas.microsoft.com/office/drawing/2014/main" id="{E7C23461-513C-45AB-B94F-91148CD5C4B2}"/>
                </a:ext>
              </a:extLst>
            </p:cNvPr>
            <p:cNvSpPr/>
            <p:nvPr/>
          </p:nvSpPr>
          <p:spPr>
            <a:xfrm>
              <a:off x="1859622" y="2329112"/>
              <a:ext cx="2578814" cy="168808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a:extLst>
                <a:ext uri="{FF2B5EF4-FFF2-40B4-BE49-F238E27FC236}">
                  <a16:creationId xmlns:a16="http://schemas.microsoft.com/office/drawing/2014/main" id="{968D0C09-ADAA-F684-1031-53C2A7165FEC}"/>
                </a:ext>
              </a:extLst>
            </p:cNvPr>
            <p:cNvGrpSpPr/>
            <p:nvPr/>
          </p:nvGrpSpPr>
          <p:grpSpPr>
            <a:xfrm>
              <a:off x="4350756" y="2584958"/>
              <a:ext cx="2396567" cy="1688084"/>
              <a:chOff x="4358762" y="2909667"/>
              <a:chExt cx="2396567" cy="1688084"/>
            </a:xfrm>
          </p:grpSpPr>
          <p:sp>
            <p:nvSpPr>
              <p:cNvPr id="23" name="矩形: 圆角 22">
                <a:extLst>
                  <a:ext uri="{FF2B5EF4-FFF2-40B4-BE49-F238E27FC236}">
                    <a16:creationId xmlns:a16="http://schemas.microsoft.com/office/drawing/2014/main" id="{C01479D4-0A1C-0A69-186C-15CDDF3F26BC}"/>
                  </a:ext>
                </a:extLst>
              </p:cNvPr>
              <p:cNvSpPr/>
              <p:nvPr/>
            </p:nvSpPr>
            <p:spPr>
              <a:xfrm>
                <a:off x="4358762" y="2909667"/>
                <a:ext cx="2328545" cy="1688084"/>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a:extLst>
                  <a:ext uri="{FF2B5EF4-FFF2-40B4-BE49-F238E27FC236}">
                    <a16:creationId xmlns:a16="http://schemas.microsoft.com/office/drawing/2014/main" id="{F6239C9A-49E2-48B7-664B-A3BDAC690BEC}"/>
                  </a:ext>
                </a:extLst>
              </p:cNvPr>
              <p:cNvGrpSpPr/>
              <p:nvPr/>
            </p:nvGrpSpPr>
            <p:grpSpPr>
              <a:xfrm>
                <a:off x="4371725" y="3114585"/>
                <a:ext cx="2383604" cy="1218978"/>
                <a:chOff x="4316665" y="2665994"/>
                <a:chExt cx="2383604" cy="1218978"/>
              </a:xfrm>
            </p:grpSpPr>
            <p:sp>
              <p:nvSpPr>
                <p:cNvPr id="5" name="文本框 4">
                  <a:extLst>
                    <a:ext uri="{FF2B5EF4-FFF2-40B4-BE49-F238E27FC236}">
                      <a16:creationId xmlns:a16="http://schemas.microsoft.com/office/drawing/2014/main" id="{C8927CC6-76F2-4E3A-8199-38A5F55C01E7}"/>
                    </a:ext>
                  </a:extLst>
                </p:cNvPr>
                <p:cNvSpPr txBox="1"/>
                <p:nvPr/>
              </p:nvSpPr>
              <p:spPr>
                <a:xfrm>
                  <a:off x="4445002" y="2665994"/>
                  <a:ext cx="2092782" cy="429861"/>
                </a:xfrm>
                <a:prstGeom prst="rect">
                  <a:avLst/>
                </a:prstGeom>
                <a:noFill/>
              </p:spPr>
              <p:txBody>
                <a:bodyPr wrap="square" rtlCol="0" anchor="ctr">
                  <a:spAutoFit/>
                </a:bodyPr>
                <a:lstStyle/>
                <a:p>
                  <a:pPr>
                    <a:lnSpc>
                      <a:spcPct val="120000"/>
                    </a:lnSpc>
                  </a:pPr>
                  <a:r>
                    <a:rPr lang="zh-CN" altLang="en-US" sz="2000" b="1" dirty="0">
                      <a:solidFill>
                        <a:srgbClr val="002060"/>
                      </a:solidFill>
                    </a:rPr>
                    <a:t>无人机集群作战</a:t>
                  </a:r>
                </a:p>
              </p:txBody>
            </p:sp>
            <p:sp>
              <p:nvSpPr>
                <p:cNvPr id="15" name="文本框 14">
                  <a:extLst>
                    <a:ext uri="{FF2B5EF4-FFF2-40B4-BE49-F238E27FC236}">
                      <a16:creationId xmlns:a16="http://schemas.microsoft.com/office/drawing/2014/main" id="{EE592ACB-706A-4EA4-BACD-B55DB3F9D9DC}"/>
                    </a:ext>
                  </a:extLst>
                </p:cNvPr>
                <p:cNvSpPr txBox="1"/>
                <p:nvPr/>
              </p:nvSpPr>
              <p:spPr>
                <a:xfrm>
                  <a:off x="4316665" y="3227163"/>
                  <a:ext cx="2383604" cy="657809"/>
                </a:xfrm>
                <a:prstGeom prst="rect">
                  <a:avLst/>
                </a:prstGeom>
                <a:noFill/>
              </p:spPr>
              <p:txBody>
                <a:bodyPr wrap="square" rtlCol="0" anchor="ctr">
                  <a:spAutoFit/>
                </a:bodyPr>
                <a:lstStyle/>
                <a:p>
                  <a:pPr>
                    <a:lnSpc>
                      <a:spcPct val="120000"/>
                    </a:lnSpc>
                  </a:pPr>
                  <a:r>
                    <a:rPr lang="zh-CN" altLang="en-US" sz="1600" b="1" dirty="0">
                      <a:solidFill>
                        <a:schemeClr val="tx1">
                          <a:lumMod val="75000"/>
                          <a:lumOff val="25000"/>
                        </a:schemeClr>
                      </a:solidFill>
                    </a:rPr>
                    <a:t>多目标协同、可靠性高、适应性强、灵活度高</a:t>
                  </a:r>
                </a:p>
              </p:txBody>
            </p:sp>
          </p:grpSp>
        </p:grpSp>
        <p:grpSp>
          <p:nvGrpSpPr>
            <p:cNvPr id="27" name="组合 26">
              <a:extLst>
                <a:ext uri="{FF2B5EF4-FFF2-40B4-BE49-F238E27FC236}">
                  <a16:creationId xmlns:a16="http://schemas.microsoft.com/office/drawing/2014/main" id="{BCE2EED0-D929-1C92-6FEB-F56BE75F17C6}"/>
                </a:ext>
              </a:extLst>
            </p:cNvPr>
            <p:cNvGrpSpPr/>
            <p:nvPr/>
          </p:nvGrpSpPr>
          <p:grpSpPr>
            <a:xfrm>
              <a:off x="8376418" y="2062900"/>
              <a:ext cx="3034691" cy="2655735"/>
              <a:chOff x="8446992" y="2782957"/>
              <a:chExt cx="3034691" cy="2655735"/>
            </a:xfrm>
          </p:grpSpPr>
          <p:sp>
            <p:nvSpPr>
              <p:cNvPr id="24" name="矩形: 圆角 23">
                <a:extLst>
                  <a:ext uri="{FF2B5EF4-FFF2-40B4-BE49-F238E27FC236}">
                    <a16:creationId xmlns:a16="http://schemas.microsoft.com/office/drawing/2014/main" id="{33E93ABC-72E9-713D-8FB7-975D3015BC3A}"/>
                  </a:ext>
                </a:extLst>
              </p:cNvPr>
              <p:cNvSpPr/>
              <p:nvPr/>
            </p:nvSpPr>
            <p:spPr>
              <a:xfrm>
                <a:off x="8446992" y="2782957"/>
                <a:ext cx="3034691" cy="265573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a:extLst>
                  <a:ext uri="{FF2B5EF4-FFF2-40B4-BE49-F238E27FC236}">
                    <a16:creationId xmlns:a16="http://schemas.microsoft.com/office/drawing/2014/main" id="{BE7F1500-C508-168A-8F67-2A1845634FF1}"/>
                  </a:ext>
                </a:extLst>
              </p:cNvPr>
              <p:cNvGrpSpPr/>
              <p:nvPr/>
            </p:nvGrpSpPr>
            <p:grpSpPr>
              <a:xfrm>
                <a:off x="8566262" y="3015197"/>
                <a:ext cx="2839089" cy="2074276"/>
                <a:chOff x="8443352" y="2751196"/>
                <a:chExt cx="2839089" cy="2074276"/>
              </a:xfrm>
            </p:grpSpPr>
            <p:sp>
              <p:nvSpPr>
                <p:cNvPr id="18" name="文本框 17">
                  <a:extLst>
                    <a:ext uri="{FF2B5EF4-FFF2-40B4-BE49-F238E27FC236}">
                      <a16:creationId xmlns:a16="http://schemas.microsoft.com/office/drawing/2014/main" id="{14D31380-1757-4A28-9E36-5B8D8BA13D70}"/>
                    </a:ext>
                  </a:extLst>
                </p:cNvPr>
                <p:cNvSpPr txBox="1"/>
                <p:nvPr/>
              </p:nvSpPr>
              <p:spPr>
                <a:xfrm>
                  <a:off x="8777191" y="2751196"/>
                  <a:ext cx="2443199" cy="799193"/>
                </a:xfrm>
                <a:prstGeom prst="rect">
                  <a:avLst/>
                </a:prstGeom>
                <a:noFill/>
              </p:spPr>
              <p:txBody>
                <a:bodyPr wrap="square" rtlCol="0" anchor="ctr">
                  <a:spAutoFit/>
                </a:bodyPr>
                <a:lstStyle/>
                <a:p>
                  <a:pPr>
                    <a:lnSpc>
                      <a:spcPct val="120000"/>
                    </a:lnSpc>
                  </a:pPr>
                  <a:r>
                    <a:rPr lang="zh-CN" altLang="en-US" sz="2000" b="1" dirty="0">
                      <a:solidFill>
                        <a:srgbClr val="002060"/>
                      </a:solidFill>
                    </a:rPr>
                    <a:t>基于深度强化学习的无人机集群作战</a:t>
                  </a:r>
                </a:p>
              </p:txBody>
            </p:sp>
            <p:sp>
              <p:nvSpPr>
                <p:cNvPr id="19" name="文本框 18">
                  <a:extLst>
                    <a:ext uri="{FF2B5EF4-FFF2-40B4-BE49-F238E27FC236}">
                      <a16:creationId xmlns:a16="http://schemas.microsoft.com/office/drawing/2014/main" id="{A70AB298-BBA0-4257-A0C5-368A35E1B9D7}"/>
                    </a:ext>
                  </a:extLst>
                </p:cNvPr>
                <p:cNvSpPr txBox="1"/>
                <p:nvPr/>
              </p:nvSpPr>
              <p:spPr>
                <a:xfrm>
                  <a:off x="8443352" y="3576732"/>
                  <a:ext cx="2839089" cy="1248740"/>
                </a:xfrm>
                <a:prstGeom prst="rect">
                  <a:avLst/>
                </a:prstGeom>
                <a:noFill/>
              </p:spPr>
              <p:txBody>
                <a:bodyPr wrap="square" rtlCol="0" anchor="ctr">
                  <a:spAutoFit/>
                </a:bodyPr>
                <a:lstStyle/>
                <a:p>
                  <a:pPr>
                    <a:lnSpc>
                      <a:spcPct val="120000"/>
                    </a:lnSpc>
                  </a:pPr>
                  <a:r>
                    <a:rPr lang="zh-CN" altLang="en-US" sz="1600" b="1" dirty="0">
                      <a:solidFill>
                        <a:schemeClr val="tx1">
                          <a:lumMod val="75000"/>
                          <a:lumOff val="25000"/>
                        </a:schemeClr>
                      </a:solidFill>
                    </a:rPr>
                    <a:t>在未知的动态</a:t>
                  </a:r>
                  <a:r>
                    <a:rPr lang="zh-CN" altLang="en-US" sz="1600" b="1" dirty="0">
                      <a:solidFill>
                        <a:srgbClr val="FF0000"/>
                      </a:solidFill>
                      <a:effectLst>
                        <a:outerShdw blurRad="38100" dist="38100" dir="2700000" algn="tl">
                          <a:srgbClr val="000000">
                            <a:alpha val="43137"/>
                          </a:srgbClr>
                        </a:outerShdw>
                      </a:effectLst>
                    </a:rPr>
                    <a:t>边缘环境</a:t>
                  </a:r>
                  <a:r>
                    <a:rPr lang="zh-CN" altLang="en-US" sz="1600" b="1" dirty="0">
                      <a:solidFill>
                        <a:schemeClr val="tx1">
                          <a:lumMod val="75000"/>
                          <a:lumOff val="25000"/>
                        </a:schemeClr>
                      </a:solidFill>
                    </a:rPr>
                    <a:t>中</a:t>
                  </a:r>
                  <a:r>
                    <a:rPr lang="zh-CN" altLang="en-US" sz="1600" b="1" dirty="0">
                      <a:solidFill>
                        <a:srgbClr val="FF0000"/>
                      </a:solidFill>
                      <a:effectLst>
                        <a:outerShdw blurRad="38100" dist="38100" dir="2700000" algn="tl">
                          <a:srgbClr val="000000">
                            <a:alpha val="43137"/>
                          </a:srgbClr>
                        </a:outerShdw>
                      </a:effectLst>
                    </a:rPr>
                    <a:t>快速做最优决策</a:t>
                  </a:r>
                  <a:r>
                    <a:rPr lang="zh-CN" altLang="en-US" sz="1600" b="1" dirty="0">
                      <a:solidFill>
                        <a:schemeClr val="tx1">
                          <a:lumMod val="75000"/>
                          <a:lumOff val="25000"/>
                        </a:schemeClr>
                      </a:solidFill>
                    </a:rPr>
                    <a:t>，增强无人机集群对环境的</a:t>
                  </a:r>
                  <a:r>
                    <a:rPr lang="zh-CN" altLang="en-US" sz="1600" b="1" dirty="0">
                      <a:solidFill>
                        <a:srgbClr val="FF0000"/>
                      </a:solidFill>
                      <a:effectLst>
                        <a:outerShdw blurRad="38100" dist="38100" dir="2700000" algn="tl">
                          <a:srgbClr val="000000">
                            <a:alpha val="43137"/>
                          </a:srgbClr>
                        </a:outerShdw>
                      </a:effectLst>
                    </a:rPr>
                    <a:t>适应能力</a:t>
                  </a:r>
                  <a:r>
                    <a:rPr lang="zh-CN" altLang="en-US" sz="1600" b="1" dirty="0">
                      <a:solidFill>
                        <a:schemeClr val="tx1">
                          <a:lumMod val="75000"/>
                          <a:lumOff val="25000"/>
                        </a:schemeClr>
                      </a:solidFill>
                    </a:rPr>
                    <a:t>，提高无人机集群控制的智能化水平</a:t>
                  </a:r>
                </a:p>
              </p:txBody>
            </p:sp>
          </p:grpSp>
        </p:grpSp>
        <p:sp>
          <p:nvSpPr>
            <p:cNvPr id="9" name="箭头: 右 8">
              <a:extLst>
                <a:ext uri="{FF2B5EF4-FFF2-40B4-BE49-F238E27FC236}">
                  <a16:creationId xmlns:a16="http://schemas.microsoft.com/office/drawing/2014/main" id="{452DEDB7-47F0-9F05-13BC-573F968C601F}"/>
                </a:ext>
              </a:extLst>
            </p:cNvPr>
            <p:cNvSpPr/>
            <p:nvPr/>
          </p:nvSpPr>
          <p:spPr>
            <a:xfrm>
              <a:off x="6700269" y="3279466"/>
              <a:ext cx="1652261" cy="233762"/>
            </a:xfrm>
            <a:prstGeom prst="rightArrow">
              <a:avLst>
                <a:gd name="adj1" fmla="val 42308"/>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DAC38CEB-569C-CCDC-973B-244BFAD81628}"/>
                </a:ext>
              </a:extLst>
            </p:cNvPr>
            <p:cNvSpPr txBox="1"/>
            <p:nvPr/>
          </p:nvSpPr>
          <p:spPr>
            <a:xfrm>
              <a:off x="6986722" y="2909667"/>
              <a:ext cx="1103243" cy="369332"/>
            </a:xfrm>
            <a:prstGeom prst="rect">
              <a:avLst/>
            </a:prstGeom>
            <a:noFill/>
          </p:spPr>
          <p:txBody>
            <a:bodyPr wrap="square">
              <a:spAutoFit/>
            </a:bodyPr>
            <a:lstStyle/>
            <a:p>
              <a:r>
                <a:rPr lang="en-US" altLang="zh-CN" dirty="0">
                  <a:solidFill>
                    <a:srgbClr val="FF0000"/>
                  </a:solidFill>
                  <a:effectLst>
                    <a:outerShdw blurRad="38100" dist="38100" dir="2700000" algn="tl">
                      <a:srgbClr val="000000">
                        <a:alpha val="43137"/>
                      </a:srgbClr>
                    </a:outerShdw>
                  </a:effectLst>
                </a:rPr>
                <a:t>AI</a:t>
              </a:r>
              <a:r>
                <a:rPr lang="zh-CN" altLang="zh-CN" dirty="0"/>
                <a:t>的发展</a:t>
              </a:r>
              <a:endParaRPr lang="zh-CN" altLang="en-US" dirty="0"/>
            </a:p>
          </p:txBody>
        </p:sp>
      </p:grpSp>
      <p:grpSp>
        <p:nvGrpSpPr>
          <p:cNvPr id="17" name="组合 16">
            <a:extLst>
              <a:ext uri="{FF2B5EF4-FFF2-40B4-BE49-F238E27FC236}">
                <a16:creationId xmlns:a16="http://schemas.microsoft.com/office/drawing/2014/main" id="{ADFC000C-7A06-4D0B-A123-331A7B19EB6E}"/>
              </a:ext>
            </a:extLst>
          </p:cNvPr>
          <p:cNvGrpSpPr/>
          <p:nvPr/>
        </p:nvGrpSpPr>
        <p:grpSpPr>
          <a:xfrm>
            <a:off x="542756" y="4738353"/>
            <a:ext cx="2439313" cy="1278779"/>
            <a:chOff x="352425" y="5174428"/>
            <a:chExt cx="2439313" cy="1278779"/>
          </a:xfrm>
        </p:grpSpPr>
        <p:sp>
          <p:nvSpPr>
            <p:cNvPr id="10" name="矩形 9">
              <a:extLst>
                <a:ext uri="{FF2B5EF4-FFF2-40B4-BE49-F238E27FC236}">
                  <a16:creationId xmlns:a16="http://schemas.microsoft.com/office/drawing/2014/main" id="{D4531C94-AF62-4086-B4CE-691271F2AB2A}"/>
                </a:ext>
              </a:extLst>
            </p:cNvPr>
            <p:cNvSpPr/>
            <p:nvPr/>
          </p:nvSpPr>
          <p:spPr>
            <a:xfrm>
              <a:off x="352425" y="5174428"/>
              <a:ext cx="2373550" cy="1278779"/>
            </a:xfrm>
            <a:prstGeom prst="rect">
              <a:avLst/>
            </a:prstGeom>
            <a:ln w="19050">
              <a:solidFill>
                <a:schemeClr val="accent3"/>
              </a:solidFill>
              <a:prstDash val="sysDot"/>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16" name="文本框 15">
              <a:extLst>
                <a:ext uri="{FF2B5EF4-FFF2-40B4-BE49-F238E27FC236}">
                  <a16:creationId xmlns:a16="http://schemas.microsoft.com/office/drawing/2014/main" id="{7053CBFA-BF66-4DC3-BB41-DA1946D7AA36}"/>
                </a:ext>
              </a:extLst>
            </p:cNvPr>
            <p:cNvSpPr txBox="1"/>
            <p:nvPr/>
          </p:nvSpPr>
          <p:spPr>
            <a:xfrm>
              <a:off x="418188" y="5723942"/>
              <a:ext cx="2373550" cy="728533"/>
            </a:xfrm>
            <a:prstGeom prst="rect">
              <a:avLst/>
            </a:prstGeom>
            <a:noFill/>
          </p:spPr>
          <p:txBody>
            <a:bodyPr wrap="square" rtlCol="0" anchor="ctr">
              <a:spAutoFit/>
            </a:bodyPr>
            <a:lstStyle/>
            <a:p>
              <a:pPr>
                <a:lnSpc>
                  <a:spcPct val="120000"/>
                </a:lnSpc>
              </a:pPr>
              <a:r>
                <a:rPr lang="zh-CN" altLang="en-US" dirty="0">
                  <a:solidFill>
                    <a:schemeClr val="tx1">
                      <a:lumMod val="75000"/>
                      <a:lumOff val="25000"/>
                    </a:schemeClr>
                  </a:solidFill>
                </a:rPr>
                <a:t>具有感知决策能力的智能体（</a:t>
              </a:r>
              <a:r>
                <a:rPr lang="en-US" altLang="zh-CN" dirty="0">
                  <a:solidFill>
                    <a:schemeClr val="tx1">
                      <a:lumMod val="75000"/>
                      <a:lumOff val="25000"/>
                    </a:schemeClr>
                  </a:solidFill>
                </a:rPr>
                <a:t>Agent</a:t>
              </a:r>
              <a:r>
                <a:rPr lang="zh-CN" altLang="en-US" dirty="0">
                  <a:solidFill>
                    <a:schemeClr val="tx1">
                      <a:lumMod val="75000"/>
                      <a:lumOff val="25000"/>
                    </a:schemeClr>
                  </a:solidFill>
                </a:rPr>
                <a:t>）</a:t>
              </a:r>
            </a:p>
          </p:txBody>
        </p:sp>
        <p:sp>
          <p:nvSpPr>
            <p:cNvPr id="29" name="文本框 28">
              <a:extLst>
                <a:ext uri="{FF2B5EF4-FFF2-40B4-BE49-F238E27FC236}">
                  <a16:creationId xmlns:a16="http://schemas.microsoft.com/office/drawing/2014/main" id="{D5F4D5C4-2BC5-4B12-92B5-1C9131C25533}"/>
                </a:ext>
              </a:extLst>
            </p:cNvPr>
            <p:cNvSpPr txBox="1"/>
            <p:nvPr/>
          </p:nvSpPr>
          <p:spPr>
            <a:xfrm>
              <a:off x="621199" y="5293349"/>
              <a:ext cx="1852628" cy="429861"/>
            </a:xfrm>
            <a:prstGeom prst="rect">
              <a:avLst/>
            </a:prstGeom>
            <a:noFill/>
          </p:spPr>
          <p:txBody>
            <a:bodyPr wrap="square" rtlCol="0" anchor="ctr">
              <a:spAutoFit/>
            </a:bodyPr>
            <a:lstStyle/>
            <a:p>
              <a:pPr>
                <a:lnSpc>
                  <a:spcPct val="120000"/>
                </a:lnSpc>
              </a:pPr>
              <a:r>
                <a:rPr lang="zh-CN" altLang="en-US" sz="2000" dirty="0">
                  <a:solidFill>
                    <a:srgbClr val="002060"/>
                  </a:solidFill>
                </a:rPr>
                <a:t>单智能体系统</a:t>
              </a:r>
            </a:p>
          </p:txBody>
        </p:sp>
      </p:grpSp>
      <p:grpSp>
        <p:nvGrpSpPr>
          <p:cNvPr id="30" name="组合 29">
            <a:extLst>
              <a:ext uri="{FF2B5EF4-FFF2-40B4-BE49-F238E27FC236}">
                <a16:creationId xmlns:a16="http://schemas.microsoft.com/office/drawing/2014/main" id="{D6E864AD-3F34-4250-8872-382CF04704C1}"/>
              </a:ext>
            </a:extLst>
          </p:cNvPr>
          <p:cNvGrpSpPr/>
          <p:nvPr/>
        </p:nvGrpSpPr>
        <p:grpSpPr>
          <a:xfrm>
            <a:off x="4543885" y="4745679"/>
            <a:ext cx="2373550" cy="1278779"/>
            <a:chOff x="352425" y="5174428"/>
            <a:chExt cx="2373550" cy="1278779"/>
          </a:xfrm>
        </p:grpSpPr>
        <p:sp>
          <p:nvSpPr>
            <p:cNvPr id="31" name="矩形 30">
              <a:extLst>
                <a:ext uri="{FF2B5EF4-FFF2-40B4-BE49-F238E27FC236}">
                  <a16:creationId xmlns:a16="http://schemas.microsoft.com/office/drawing/2014/main" id="{13D0863E-3B2B-4328-A616-DB490202F6DB}"/>
                </a:ext>
              </a:extLst>
            </p:cNvPr>
            <p:cNvSpPr/>
            <p:nvPr/>
          </p:nvSpPr>
          <p:spPr>
            <a:xfrm>
              <a:off x="352425" y="5174428"/>
              <a:ext cx="2373550" cy="1278779"/>
            </a:xfrm>
            <a:prstGeom prst="rect">
              <a:avLst/>
            </a:prstGeom>
            <a:ln w="19050">
              <a:solidFill>
                <a:schemeClr val="accent3"/>
              </a:solidFill>
              <a:prstDash val="sysDot"/>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32" name="文本框 31">
              <a:extLst>
                <a:ext uri="{FF2B5EF4-FFF2-40B4-BE49-F238E27FC236}">
                  <a16:creationId xmlns:a16="http://schemas.microsoft.com/office/drawing/2014/main" id="{05E1C081-8AF0-4AE8-9AD7-B6A715184D7C}"/>
                </a:ext>
              </a:extLst>
            </p:cNvPr>
            <p:cNvSpPr txBox="1"/>
            <p:nvPr/>
          </p:nvSpPr>
          <p:spPr>
            <a:xfrm>
              <a:off x="511380" y="5890141"/>
              <a:ext cx="2055639" cy="396134"/>
            </a:xfrm>
            <a:prstGeom prst="rect">
              <a:avLst/>
            </a:prstGeom>
            <a:noFill/>
          </p:spPr>
          <p:txBody>
            <a:bodyPr wrap="square" rtlCol="0" anchor="ctr">
              <a:spAutoFit/>
            </a:bodyPr>
            <a:lstStyle/>
            <a:p>
              <a:pPr>
                <a:lnSpc>
                  <a:spcPct val="120000"/>
                </a:lnSpc>
              </a:pPr>
              <a:r>
                <a:rPr lang="zh-CN" altLang="en-US" dirty="0">
                  <a:solidFill>
                    <a:schemeClr val="tx1">
                      <a:lumMod val="75000"/>
                      <a:lumOff val="25000"/>
                    </a:schemeClr>
                  </a:solidFill>
                </a:rPr>
                <a:t>由多个智能体构成</a:t>
              </a:r>
            </a:p>
          </p:txBody>
        </p:sp>
        <p:sp>
          <p:nvSpPr>
            <p:cNvPr id="33" name="文本框 32">
              <a:extLst>
                <a:ext uri="{FF2B5EF4-FFF2-40B4-BE49-F238E27FC236}">
                  <a16:creationId xmlns:a16="http://schemas.microsoft.com/office/drawing/2014/main" id="{0A608CBF-BCC6-4BA7-9F72-76B6BC84C246}"/>
                </a:ext>
              </a:extLst>
            </p:cNvPr>
            <p:cNvSpPr txBox="1"/>
            <p:nvPr/>
          </p:nvSpPr>
          <p:spPr>
            <a:xfrm>
              <a:off x="714391" y="5285186"/>
              <a:ext cx="1852628" cy="429861"/>
            </a:xfrm>
            <a:prstGeom prst="rect">
              <a:avLst/>
            </a:prstGeom>
            <a:noFill/>
          </p:spPr>
          <p:txBody>
            <a:bodyPr wrap="square" rtlCol="0" anchor="ctr">
              <a:spAutoFit/>
            </a:bodyPr>
            <a:lstStyle/>
            <a:p>
              <a:pPr>
                <a:lnSpc>
                  <a:spcPct val="120000"/>
                </a:lnSpc>
              </a:pPr>
              <a:r>
                <a:rPr lang="zh-CN" altLang="en-US" sz="2000" dirty="0">
                  <a:solidFill>
                    <a:srgbClr val="002060"/>
                  </a:solidFill>
                </a:rPr>
                <a:t>多智能体系统</a:t>
              </a:r>
            </a:p>
          </p:txBody>
        </p:sp>
      </p:grpSp>
      <p:sp>
        <p:nvSpPr>
          <p:cNvPr id="34" name="箭头: 虚尾 33">
            <a:extLst>
              <a:ext uri="{FF2B5EF4-FFF2-40B4-BE49-F238E27FC236}">
                <a16:creationId xmlns:a16="http://schemas.microsoft.com/office/drawing/2014/main" id="{51A704AA-2D3C-40EC-AFF5-40FBD0E03351}"/>
              </a:ext>
            </a:extLst>
          </p:cNvPr>
          <p:cNvSpPr/>
          <p:nvPr/>
        </p:nvSpPr>
        <p:spPr>
          <a:xfrm rot="16200000">
            <a:off x="1461613" y="4296949"/>
            <a:ext cx="525294" cy="238593"/>
          </a:xfrm>
          <a:prstGeom prst="stripedRightArrow">
            <a:avLst/>
          </a:prstGeom>
          <a:ln w="19050">
            <a:solidFill>
              <a:schemeClr val="accent3"/>
            </a:solid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35" name="箭头: 虚尾 34">
            <a:extLst>
              <a:ext uri="{FF2B5EF4-FFF2-40B4-BE49-F238E27FC236}">
                <a16:creationId xmlns:a16="http://schemas.microsoft.com/office/drawing/2014/main" id="{B56D4899-A21F-4737-9A53-A56767B33027}"/>
              </a:ext>
            </a:extLst>
          </p:cNvPr>
          <p:cNvSpPr/>
          <p:nvPr/>
        </p:nvSpPr>
        <p:spPr>
          <a:xfrm rot="16200000">
            <a:off x="5513934" y="4285647"/>
            <a:ext cx="525294" cy="238593"/>
          </a:xfrm>
          <a:prstGeom prst="stripedRightArrow">
            <a:avLst/>
          </a:prstGeom>
          <a:ln w="19050">
            <a:solidFill>
              <a:schemeClr val="accent3"/>
            </a:solid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grpSp>
        <p:nvGrpSpPr>
          <p:cNvPr id="39" name="组合 38">
            <a:extLst>
              <a:ext uri="{FF2B5EF4-FFF2-40B4-BE49-F238E27FC236}">
                <a16:creationId xmlns:a16="http://schemas.microsoft.com/office/drawing/2014/main" id="{BECE21DE-722E-4C7C-87E9-9CAD7537B6B3}"/>
              </a:ext>
            </a:extLst>
          </p:cNvPr>
          <p:cNvGrpSpPr/>
          <p:nvPr/>
        </p:nvGrpSpPr>
        <p:grpSpPr>
          <a:xfrm>
            <a:off x="3216330" y="5193117"/>
            <a:ext cx="850614" cy="383901"/>
            <a:chOff x="3093396" y="5077491"/>
            <a:chExt cx="765382" cy="589747"/>
          </a:xfrm>
        </p:grpSpPr>
        <p:sp>
          <p:nvSpPr>
            <p:cNvPr id="36" name="箭头: V 形 35">
              <a:extLst>
                <a:ext uri="{FF2B5EF4-FFF2-40B4-BE49-F238E27FC236}">
                  <a16:creationId xmlns:a16="http://schemas.microsoft.com/office/drawing/2014/main" id="{BB11746B-E463-40CA-AA1A-9078C5811021}"/>
                </a:ext>
              </a:extLst>
            </p:cNvPr>
            <p:cNvSpPr/>
            <p:nvPr/>
          </p:nvSpPr>
          <p:spPr>
            <a:xfrm>
              <a:off x="3093396" y="5079530"/>
              <a:ext cx="223736" cy="581968"/>
            </a:xfrm>
            <a:prstGeom prst="chevron">
              <a:avLst/>
            </a:prstGeom>
            <a:solidFill>
              <a:schemeClr val="tx2">
                <a:lumMod val="20000"/>
                <a:lumOff val="80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37" name="箭头: V 形 36">
              <a:extLst>
                <a:ext uri="{FF2B5EF4-FFF2-40B4-BE49-F238E27FC236}">
                  <a16:creationId xmlns:a16="http://schemas.microsoft.com/office/drawing/2014/main" id="{CDBC6358-BBC4-44AC-A2CA-C0EA74D78F72}"/>
                </a:ext>
              </a:extLst>
            </p:cNvPr>
            <p:cNvSpPr/>
            <p:nvPr/>
          </p:nvSpPr>
          <p:spPr>
            <a:xfrm>
              <a:off x="3364219" y="5077491"/>
              <a:ext cx="223736" cy="581968"/>
            </a:xfrm>
            <a:prstGeom prst="chevron">
              <a:avLst/>
            </a:prstGeom>
            <a:solidFill>
              <a:schemeClr val="tx2">
                <a:lumMod val="40000"/>
                <a:lumOff val="60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38" name="箭头: V 形 37">
              <a:extLst>
                <a:ext uri="{FF2B5EF4-FFF2-40B4-BE49-F238E27FC236}">
                  <a16:creationId xmlns:a16="http://schemas.microsoft.com/office/drawing/2014/main" id="{9D79C0C3-5234-4415-9092-EF41F2B821EB}"/>
                </a:ext>
              </a:extLst>
            </p:cNvPr>
            <p:cNvSpPr/>
            <p:nvPr/>
          </p:nvSpPr>
          <p:spPr>
            <a:xfrm>
              <a:off x="3635042" y="5085270"/>
              <a:ext cx="223736" cy="581968"/>
            </a:xfrm>
            <a:prstGeom prst="chevron">
              <a:avLst/>
            </a:prstGeom>
            <a:solidFill>
              <a:schemeClr val="tx2">
                <a:lumMod val="60000"/>
                <a:lumOff val="40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grpSp>
    </p:spTree>
    <p:extLst>
      <p:ext uri="{BB962C8B-B14F-4D97-AF65-F5344CB8AC3E}">
        <p14:creationId xmlns:p14="http://schemas.microsoft.com/office/powerpoint/2010/main" val="1702462397"/>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a:extLst>
              <a:ext uri="{FF2B5EF4-FFF2-40B4-BE49-F238E27FC236}">
                <a16:creationId xmlns:a16="http://schemas.microsoft.com/office/drawing/2014/main" id="{60970D58-6ECB-4C62-8ED7-7323D6733796}"/>
              </a:ext>
            </a:extLst>
          </p:cNvPr>
          <p:cNvGrpSpPr/>
          <p:nvPr/>
        </p:nvGrpSpPr>
        <p:grpSpPr>
          <a:xfrm>
            <a:off x="-6510" y="2023841"/>
            <a:ext cx="2131447" cy="525700"/>
            <a:chOff x="0" y="836920"/>
            <a:chExt cx="2159729" cy="525700"/>
          </a:xfrm>
        </p:grpSpPr>
        <p:sp>
          <p:nvSpPr>
            <p:cNvPr id="13" name="Freeform 190"/>
            <p:cNvSpPr/>
            <p:nvPr/>
          </p:nvSpPr>
          <p:spPr bwMode="auto">
            <a:xfrm>
              <a:off x="0" y="836920"/>
              <a:ext cx="2159729" cy="525700"/>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5" name="矩形 4"/>
            <p:cNvSpPr/>
            <p:nvPr/>
          </p:nvSpPr>
          <p:spPr>
            <a:xfrm flipH="1">
              <a:off x="186267" y="897058"/>
              <a:ext cx="1396537" cy="369332"/>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研究目标</a:t>
              </a:r>
            </a:p>
          </p:txBody>
        </p:sp>
      </p:grpSp>
      <p:sp>
        <p:nvSpPr>
          <p:cNvPr id="6" name="矩形 5"/>
          <p:cNvSpPr/>
          <p:nvPr/>
        </p:nvSpPr>
        <p:spPr>
          <a:xfrm flipH="1">
            <a:off x="1" y="105808"/>
            <a:ext cx="2954655" cy="461665"/>
          </a:xfrm>
          <a:prstGeom prst="rect">
            <a:avLst/>
          </a:prstGeom>
        </p:spPr>
        <p:txBody>
          <a:bodyPr wrap="none">
            <a:spAutoFit/>
          </a:bodyPr>
          <a:lstStyle/>
          <a:p>
            <a:pPr algn="r"/>
            <a:r>
              <a:rPr lang="zh-CN" altLang="en-US" sz="2400" b="1" dirty="0">
                <a:solidFill>
                  <a:schemeClr val="bg1"/>
                </a:solidFill>
                <a:latin typeface="+mn-ea"/>
              </a:rPr>
              <a:t>二、研究目标与内容</a:t>
            </a:r>
          </a:p>
        </p:txBody>
      </p:sp>
      <p:sp>
        <p:nvSpPr>
          <p:cNvPr id="16" name="Rectangle 25"/>
          <p:cNvSpPr/>
          <p:nvPr/>
        </p:nvSpPr>
        <p:spPr>
          <a:xfrm>
            <a:off x="2131447" y="1623692"/>
            <a:ext cx="8830851" cy="1289905"/>
          </a:xfrm>
          <a:prstGeom prst="rect">
            <a:avLst/>
          </a:prstGeom>
          <a:ln w="19050">
            <a:solidFill>
              <a:schemeClr val="accent3"/>
            </a:solidFill>
            <a:prstDash val="dash"/>
          </a:ln>
        </p:spPr>
        <p:txBody>
          <a:bodyPr wrap="square">
            <a:spAutoFit/>
          </a:bodyPr>
          <a:lstStyle/>
          <a:p>
            <a:pPr indent="457200" algn="just">
              <a:lnSpc>
                <a:spcPct val="150000"/>
              </a:lnSpc>
            </a:pPr>
            <a:r>
              <a:rPr lang="zh-CN" altLang="en-US" dirty="0">
                <a:solidFill>
                  <a:schemeClr val="tx1">
                    <a:lumMod val="75000"/>
                    <a:lumOff val="25000"/>
                  </a:schemeClr>
                </a:solidFill>
                <a:latin typeface="+mn-ea"/>
                <a:sym typeface="Arial" panose="020B0604020202020204" pitchFamily="34" charset="0"/>
              </a:rPr>
              <a:t>在未知复杂</a:t>
            </a:r>
            <a:r>
              <a:rPr lang="zh-CN" altLang="en-US" dirty="0">
                <a:solidFill>
                  <a:srgbClr val="FF0000"/>
                </a:solidFill>
                <a:effectLst>
                  <a:outerShdw blurRad="38100" dist="38100" dir="2700000" algn="tl">
                    <a:srgbClr val="000000">
                      <a:alpha val="43137"/>
                    </a:srgbClr>
                  </a:outerShdw>
                </a:effectLst>
                <a:latin typeface="+mn-ea"/>
                <a:sym typeface="Arial" panose="020B0604020202020204" pitchFamily="34" charset="0"/>
              </a:rPr>
              <a:t>边缘作战环境</a:t>
            </a:r>
            <a:r>
              <a:rPr lang="zh-CN" altLang="en-US" dirty="0">
                <a:solidFill>
                  <a:schemeClr val="tx1">
                    <a:lumMod val="75000"/>
                    <a:lumOff val="25000"/>
                  </a:schemeClr>
                </a:solidFill>
                <a:latin typeface="+mn-ea"/>
                <a:sym typeface="Arial" panose="020B0604020202020204" pitchFamily="34" charset="0"/>
              </a:rPr>
              <a:t>下，将</a:t>
            </a:r>
            <a:r>
              <a:rPr lang="zh-CN" altLang="en-US" dirty="0">
                <a:solidFill>
                  <a:srgbClr val="FF0000"/>
                </a:solidFill>
                <a:effectLst>
                  <a:outerShdw blurRad="38100" dist="38100" dir="2700000" algn="tl">
                    <a:srgbClr val="000000">
                      <a:alpha val="43137"/>
                    </a:srgbClr>
                  </a:outerShdw>
                </a:effectLst>
                <a:latin typeface="+mn-ea"/>
                <a:sym typeface="Arial" panose="020B0604020202020204" pitchFamily="34" charset="0"/>
              </a:rPr>
              <a:t>深度强化学习</a:t>
            </a:r>
            <a:r>
              <a:rPr lang="zh-CN" altLang="en-US" dirty="0">
                <a:solidFill>
                  <a:schemeClr val="tx1">
                    <a:lumMod val="75000"/>
                    <a:lumOff val="25000"/>
                  </a:schemeClr>
                </a:solidFill>
                <a:latin typeface="+mn-ea"/>
                <a:sym typeface="Arial" panose="020B0604020202020204" pitchFamily="34" charset="0"/>
              </a:rPr>
              <a:t>应用在</a:t>
            </a:r>
            <a:r>
              <a:rPr lang="zh-CN" altLang="en-US" dirty="0">
                <a:solidFill>
                  <a:srgbClr val="FF0000"/>
                </a:solidFill>
                <a:effectLst>
                  <a:outerShdw blurRad="38100" dist="38100" dir="2700000" algn="tl">
                    <a:srgbClr val="000000">
                      <a:alpha val="43137"/>
                    </a:srgbClr>
                  </a:outerShdw>
                </a:effectLst>
                <a:latin typeface="+mn-ea"/>
                <a:sym typeface="Arial" panose="020B0604020202020204" pitchFamily="34" charset="0"/>
              </a:rPr>
              <a:t>无人机集群控制</a:t>
            </a:r>
            <a:r>
              <a:rPr lang="zh-CN" altLang="en-US" dirty="0">
                <a:solidFill>
                  <a:schemeClr val="tx1">
                    <a:lumMod val="75000"/>
                    <a:lumOff val="25000"/>
                  </a:schemeClr>
                </a:solidFill>
                <a:latin typeface="+mn-ea"/>
                <a:sym typeface="Arial" panose="020B0604020202020204" pitchFamily="34" charset="0"/>
              </a:rPr>
              <a:t>中，能够使无人机集群在复杂的边缘化、信息化作战环境中实现集群的</a:t>
            </a:r>
            <a:r>
              <a:rPr lang="zh-CN" altLang="en-US" dirty="0">
                <a:solidFill>
                  <a:srgbClr val="FF0000"/>
                </a:solidFill>
                <a:effectLst>
                  <a:outerShdw blurRad="38100" dist="38100" dir="2700000" algn="tl">
                    <a:srgbClr val="000000">
                      <a:alpha val="43137"/>
                    </a:srgbClr>
                  </a:outerShdw>
                </a:effectLst>
                <a:latin typeface="+mn-ea"/>
                <a:sym typeface="Arial" panose="020B0604020202020204" pitchFamily="34" charset="0"/>
              </a:rPr>
              <a:t>路径规划</a:t>
            </a:r>
            <a:r>
              <a:rPr lang="zh-CN" altLang="en-US" dirty="0">
                <a:solidFill>
                  <a:schemeClr val="tx1">
                    <a:lumMod val="75000"/>
                    <a:lumOff val="25000"/>
                  </a:schemeClr>
                </a:solidFill>
                <a:latin typeface="+mn-ea"/>
                <a:sym typeface="Arial" panose="020B0604020202020204" pitchFamily="34" charset="0"/>
              </a:rPr>
              <a:t>和</a:t>
            </a:r>
            <a:r>
              <a:rPr lang="zh-CN" altLang="en-US" dirty="0">
                <a:solidFill>
                  <a:srgbClr val="FF0000"/>
                </a:solidFill>
                <a:effectLst>
                  <a:outerShdw blurRad="38100" dist="38100" dir="2700000" algn="tl">
                    <a:srgbClr val="000000">
                      <a:alpha val="43137"/>
                    </a:srgbClr>
                  </a:outerShdw>
                </a:effectLst>
                <a:latin typeface="+mn-ea"/>
                <a:sym typeface="Arial" panose="020B0604020202020204" pitchFamily="34" charset="0"/>
              </a:rPr>
              <a:t>动态避障</a:t>
            </a:r>
            <a:r>
              <a:rPr lang="zh-CN" altLang="en-US" dirty="0">
                <a:solidFill>
                  <a:schemeClr val="tx1">
                    <a:lumMod val="75000"/>
                    <a:lumOff val="25000"/>
                  </a:schemeClr>
                </a:solidFill>
                <a:latin typeface="+mn-ea"/>
                <a:sym typeface="Arial" panose="020B0604020202020204" pitchFamily="34" charset="0"/>
              </a:rPr>
              <a:t>，从而提高无人集群应对复杂边缘作战环境的</a:t>
            </a:r>
            <a:r>
              <a:rPr lang="zh-CN" altLang="en-US" dirty="0">
                <a:solidFill>
                  <a:srgbClr val="FF0000"/>
                </a:solidFill>
                <a:effectLst>
                  <a:outerShdw blurRad="38100" dist="38100" dir="2700000" algn="tl">
                    <a:srgbClr val="000000">
                      <a:alpha val="43137"/>
                    </a:srgbClr>
                  </a:outerShdw>
                </a:effectLst>
                <a:latin typeface="+mn-ea"/>
                <a:sym typeface="Arial" panose="020B0604020202020204" pitchFamily="34" charset="0"/>
              </a:rPr>
              <a:t>智能化水平</a:t>
            </a:r>
            <a:r>
              <a:rPr lang="zh-CN" altLang="en-US" dirty="0">
                <a:solidFill>
                  <a:schemeClr val="tx1">
                    <a:lumMod val="75000"/>
                    <a:lumOff val="25000"/>
                  </a:schemeClr>
                </a:solidFill>
                <a:latin typeface="+mn-ea"/>
                <a:sym typeface="Arial" panose="020B0604020202020204" pitchFamily="34" charset="0"/>
              </a:rPr>
              <a:t>。</a:t>
            </a:r>
            <a:r>
              <a:rPr lang="en-US" sz="1600" dirty="0">
                <a:solidFill>
                  <a:schemeClr val="tx1">
                    <a:lumMod val="75000"/>
                    <a:lumOff val="25000"/>
                  </a:schemeClr>
                </a:solidFill>
                <a:latin typeface="+mn-ea"/>
                <a:sym typeface="Arial" panose="020B0604020202020204" pitchFamily="34" charset="0"/>
              </a:rPr>
              <a:t>	</a:t>
            </a:r>
            <a:endParaRPr lang="en-GB" sz="1600" dirty="0">
              <a:solidFill>
                <a:schemeClr val="tx1">
                  <a:lumMod val="75000"/>
                  <a:lumOff val="25000"/>
                </a:schemeClr>
              </a:solidFill>
              <a:latin typeface="+mn-ea"/>
              <a:sym typeface="Arial" panose="020B0604020202020204" pitchFamily="34" charset="0"/>
            </a:endParaRPr>
          </a:p>
        </p:txBody>
      </p:sp>
      <p:grpSp>
        <p:nvGrpSpPr>
          <p:cNvPr id="22" name="组合 21">
            <a:extLst>
              <a:ext uri="{FF2B5EF4-FFF2-40B4-BE49-F238E27FC236}">
                <a16:creationId xmlns:a16="http://schemas.microsoft.com/office/drawing/2014/main" id="{6300A551-E133-4018-96CB-AFE009DCE79A}"/>
              </a:ext>
            </a:extLst>
          </p:cNvPr>
          <p:cNvGrpSpPr/>
          <p:nvPr/>
        </p:nvGrpSpPr>
        <p:grpSpPr>
          <a:xfrm>
            <a:off x="8256" y="4590305"/>
            <a:ext cx="2159729" cy="525700"/>
            <a:chOff x="0" y="836920"/>
            <a:chExt cx="2159729" cy="525700"/>
          </a:xfrm>
        </p:grpSpPr>
        <p:sp>
          <p:nvSpPr>
            <p:cNvPr id="23" name="Freeform 190">
              <a:extLst>
                <a:ext uri="{FF2B5EF4-FFF2-40B4-BE49-F238E27FC236}">
                  <a16:creationId xmlns:a16="http://schemas.microsoft.com/office/drawing/2014/main" id="{A7CB7163-2591-431A-8288-D3BE9C2C3E85}"/>
                </a:ext>
              </a:extLst>
            </p:cNvPr>
            <p:cNvSpPr/>
            <p:nvPr/>
          </p:nvSpPr>
          <p:spPr bwMode="auto">
            <a:xfrm>
              <a:off x="0" y="836920"/>
              <a:ext cx="2159729" cy="525700"/>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24" name="矩形 23">
              <a:extLst>
                <a:ext uri="{FF2B5EF4-FFF2-40B4-BE49-F238E27FC236}">
                  <a16:creationId xmlns:a16="http://schemas.microsoft.com/office/drawing/2014/main" id="{97E0CC22-4432-4ACE-B74B-656F4B1711BB}"/>
                </a:ext>
              </a:extLst>
            </p:cNvPr>
            <p:cNvSpPr/>
            <p:nvPr/>
          </p:nvSpPr>
          <p:spPr>
            <a:xfrm flipH="1">
              <a:off x="186267" y="897058"/>
              <a:ext cx="1396537" cy="369332"/>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研究内容</a:t>
              </a:r>
            </a:p>
          </p:txBody>
        </p:sp>
      </p:grpSp>
      <p:sp>
        <p:nvSpPr>
          <p:cNvPr id="25" name="Rectangle 25">
            <a:extLst>
              <a:ext uri="{FF2B5EF4-FFF2-40B4-BE49-F238E27FC236}">
                <a16:creationId xmlns:a16="http://schemas.microsoft.com/office/drawing/2014/main" id="{A06AFCD9-7518-42FE-8691-098FAC78F11A}"/>
              </a:ext>
            </a:extLst>
          </p:cNvPr>
          <p:cNvSpPr/>
          <p:nvPr/>
        </p:nvSpPr>
        <p:spPr>
          <a:xfrm>
            <a:off x="2196267" y="3792704"/>
            <a:ext cx="8830851" cy="2120902"/>
          </a:xfrm>
          <a:prstGeom prst="rect">
            <a:avLst/>
          </a:prstGeom>
          <a:ln w="19050">
            <a:solidFill>
              <a:schemeClr val="accent3"/>
            </a:solidFill>
            <a:prstDash val="dash"/>
          </a:ln>
        </p:spPr>
        <p:txBody>
          <a:bodyPr wrap="square">
            <a:spAutoFit/>
          </a:bodyPr>
          <a:lstStyle/>
          <a:p>
            <a:pPr indent="457200" algn="just">
              <a:lnSpc>
                <a:spcPct val="150000"/>
              </a:lnSpc>
            </a:pPr>
            <a:r>
              <a:rPr lang="zh-CN" altLang="en-US" dirty="0">
                <a:solidFill>
                  <a:schemeClr val="tx1">
                    <a:lumMod val="75000"/>
                    <a:lumOff val="25000"/>
                  </a:schemeClr>
                </a:solidFill>
                <a:latin typeface="+mn-ea"/>
                <a:sym typeface="Arial" panose="020B0604020202020204" pitchFamily="34" charset="0"/>
              </a:rPr>
              <a:t>单无人机的自主控制为路径规划和自主避障，无人集群控制为集群路径规划和动态避障。故单无人机运动控制与无人集群控制无论从任务特点还是研究方法来说都具备相似性。</a:t>
            </a:r>
            <a:endParaRPr lang="en-US" altLang="zh-CN" dirty="0">
              <a:solidFill>
                <a:schemeClr val="tx1">
                  <a:lumMod val="75000"/>
                  <a:lumOff val="25000"/>
                </a:schemeClr>
              </a:solidFill>
              <a:latin typeface="+mn-ea"/>
              <a:sym typeface="Arial" panose="020B0604020202020204" pitchFamily="34" charset="0"/>
            </a:endParaRPr>
          </a:p>
          <a:p>
            <a:pPr indent="457200" algn="just">
              <a:lnSpc>
                <a:spcPct val="150000"/>
              </a:lnSpc>
            </a:pPr>
            <a:r>
              <a:rPr lang="en-US" dirty="0">
                <a:solidFill>
                  <a:schemeClr val="tx1">
                    <a:lumMod val="75000"/>
                    <a:lumOff val="25000"/>
                  </a:schemeClr>
                </a:solidFill>
                <a:latin typeface="+mn-ea"/>
                <a:sym typeface="Arial" panose="020B0604020202020204" pitchFamily="34" charset="0"/>
              </a:rPr>
              <a:t>1</a:t>
            </a:r>
            <a:r>
              <a:rPr lang="zh-CN" altLang="en-US" dirty="0">
                <a:solidFill>
                  <a:schemeClr val="tx1">
                    <a:lumMod val="75000"/>
                    <a:lumOff val="25000"/>
                  </a:schemeClr>
                </a:solidFill>
                <a:latin typeface="+mn-ea"/>
                <a:sym typeface="Arial" panose="020B0604020202020204" pitchFamily="34" charset="0"/>
              </a:rPr>
              <a:t>）以单智能体深度强化学习为基础，研究无人机在边缘环境下的自主控制问题</a:t>
            </a:r>
            <a:endParaRPr lang="en-US" altLang="zh-CN" dirty="0">
              <a:solidFill>
                <a:schemeClr val="tx1">
                  <a:lumMod val="75000"/>
                  <a:lumOff val="25000"/>
                </a:schemeClr>
              </a:solidFill>
              <a:latin typeface="+mn-ea"/>
              <a:sym typeface="Arial" panose="020B0604020202020204" pitchFamily="34" charset="0"/>
            </a:endParaRPr>
          </a:p>
          <a:p>
            <a:pPr indent="457200" algn="just">
              <a:lnSpc>
                <a:spcPct val="150000"/>
              </a:lnSpc>
            </a:pPr>
            <a:r>
              <a:rPr lang="en-US" dirty="0">
                <a:solidFill>
                  <a:schemeClr val="tx1">
                    <a:lumMod val="75000"/>
                    <a:lumOff val="25000"/>
                  </a:schemeClr>
                </a:solidFill>
                <a:latin typeface="+mn-ea"/>
                <a:sym typeface="Arial" panose="020B0604020202020204" pitchFamily="34" charset="0"/>
              </a:rPr>
              <a:t>2</a:t>
            </a:r>
            <a:r>
              <a:rPr lang="zh-CN" altLang="en-US" dirty="0">
                <a:solidFill>
                  <a:schemeClr val="tx1">
                    <a:lumMod val="75000"/>
                    <a:lumOff val="25000"/>
                  </a:schemeClr>
                </a:solidFill>
                <a:latin typeface="+mn-ea"/>
                <a:sym typeface="Arial" panose="020B0604020202020204" pitchFamily="34" charset="0"/>
              </a:rPr>
              <a:t>）以多智能体深度强化学习为基础，研究在边缘环境下无人集群控制问题</a:t>
            </a:r>
            <a:endParaRPr lang="en-US" altLang="zh-CN" dirty="0">
              <a:solidFill>
                <a:schemeClr val="tx1">
                  <a:lumMod val="75000"/>
                  <a:lumOff val="25000"/>
                </a:schemeClr>
              </a:solidFill>
              <a:latin typeface="+mn-ea"/>
              <a:sym typeface="Arial" panose="020B0604020202020204" pitchFamily="34" charset="0"/>
            </a:endParaRPr>
          </a:p>
        </p:txBody>
      </p:sp>
    </p:spTree>
    <p:extLst>
      <p:ext uri="{BB962C8B-B14F-4D97-AF65-F5344CB8AC3E}">
        <p14:creationId xmlns:p14="http://schemas.microsoft.com/office/powerpoint/2010/main" val="3230298302"/>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74998"/>
            <a:ext cx="3570209" cy="461665"/>
          </a:xfrm>
          <a:prstGeom prst="rect">
            <a:avLst/>
          </a:prstGeom>
        </p:spPr>
        <p:txBody>
          <a:bodyPr wrap="none">
            <a:spAutoFit/>
          </a:bodyPr>
          <a:lstStyle/>
          <a:p>
            <a:pPr algn="r"/>
            <a:r>
              <a:rPr lang="zh-CN" altLang="en-US" sz="2400" b="1" dirty="0">
                <a:solidFill>
                  <a:schemeClr val="bg1"/>
                </a:solidFill>
                <a:latin typeface="+mn-ea"/>
              </a:rPr>
              <a:t>三、拟解决的关键性问题</a:t>
            </a:r>
          </a:p>
        </p:txBody>
      </p:sp>
      <p:sp>
        <p:nvSpPr>
          <p:cNvPr id="16" name="Rectangle 25"/>
          <p:cNvSpPr/>
          <p:nvPr/>
        </p:nvSpPr>
        <p:spPr>
          <a:xfrm>
            <a:off x="515938" y="1090162"/>
            <a:ext cx="11160125" cy="5219506"/>
          </a:xfrm>
          <a:prstGeom prst="rect">
            <a:avLst/>
          </a:prstGeom>
        </p:spPr>
        <p:txBody>
          <a:bodyPr wrap="square">
            <a:spAutoFit/>
          </a:bodyPr>
          <a:lstStyle/>
          <a:p>
            <a:pPr indent="457200" algn="just">
              <a:lnSpc>
                <a:spcPct val="150000"/>
              </a:lnSpc>
            </a:pPr>
            <a:r>
              <a:rPr lang="en-US" altLang="zh-CN" sz="1600" b="1" dirty="0">
                <a:solidFill>
                  <a:schemeClr val="tx1">
                    <a:lumMod val="75000"/>
                    <a:lumOff val="25000"/>
                  </a:schemeClr>
                </a:solidFill>
                <a:latin typeface="+mn-ea"/>
                <a:sym typeface="Arial" panose="020B0604020202020204" pitchFamily="34" charset="0"/>
              </a:rPr>
              <a:t>1</a:t>
            </a:r>
            <a:r>
              <a:rPr lang="zh-CN" altLang="en-US" sz="1600" b="1" dirty="0">
                <a:solidFill>
                  <a:schemeClr val="tx1">
                    <a:lumMod val="75000"/>
                    <a:lumOff val="25000"/>
                  </a:schemeClr>
                </a:solidFill>
                <a:latin typeface="+mn-ea"/>
                <a:sym typeface="Arial" panose="020B0604020202020204" pitchFamily="34" charset="0"/>
              </a:rPr>
              <a:t>）基于单无人机与无人机编队问题的</a:t>
            </a:r>
            <a:r>
              <a:rPr lang="zh-CN" altLang="en-US" sz="1600" b="1" dirty="0">
                <a:solidFill>
                  <a:srgbClr val="FF0000"/>
                </a:solidFill>
                <a:effectLst>
                  <a:outerShdw blurRad="38100" dist="38100" dir="2700000" algn="tl">
                    <a:srgbClr val="000000">
                      <a:alpha val="43137"/>
                    </a:srgbClr>
                  </a:outerShdw>
                </a:effectLst>
                <a:latin typeface="+mn-ea"/>
                <a:sym typeface="Arial" panose="020B0604020202020204" pitchFamily="34" charset="0"/>
              </a:rPr>
              <a:t>马尔科夫决策（博弈）建模</a:t>
            </a:r>
            <a:endParaRPr lang="en-US" altLang="zh-CN" sz="1600" b="1" dirty="0">
              <a:solidFill>
                <a:srgbClr val="FF0000"/>
              </a:solidFill>
              <a:effectLst>
                <a:outerShdw blurRad="38100" dist="38100" dir="2700000" algn="tl">
                  <a:srgbClr val="000000">
                    <a:alpha val="43137"/>
                  </a:srgbClr>
                </a:outerShdw>
              </a:effectLst>
              <a:latin typeface="+mn-ea"/>
              <a:sym typeface="Arial" panose="020B0604020202020204" pitchFamily="34" charset="0"/>
            </a:endParaRPr>
          </a:p>
          <a:p>
            <a:pPr indent="457200" algn="just">
              <a:lnSpc>
                <a:spcPct val="150000"/>
              </a:lnSpc>
            </a:pPr>
            <a:r>
              <a:rPr lang="zh-CN" altLang="en-US" sz="1600" dirty="0">
                <a:solidFill>
                  <a:schemeClr val="tx1">
                    <a:lumMod val="75000"/>
                    <a:lumOff val="25000"/>
                  </a:schemeClr>
                </a:solidFill>
                <a:latin typeface="+mn-ea"/>
                <a:sym typeface="Arial" panose="020B0604020202020204" pitchFamily="34" charset="0"/>
              </a:rPr>
              <a:t>针对复杂的</a:t>
            </a:r>
            <a:r>
              <a:rPr lang="zh-CN" altLang="en-US"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边缘作战场景</a:t>
            </a:r>
            <a:r>
              <a:rPr lang="zh-CN" altLang="en-US" sz="1600" dirty="0">
                <a:solidFill>
                  <a:schemeClr val="tx1">
                    <a:lumMod val="75000"/>
                    <a:lumOff val="25000"/>
                  </a:schemeClr>
                </a:solidFill>
                <a:latin typeface="+mn-ea"/>
                <a:sym typeface="Arial" panose="020B0604020202020204" pitchFamily="34" charset="0"/>
              </a:rPr>
              <a:t>，具体问题建立</a:t>
            </a:r>
            <a:r>
              <a:rPr lang="zh-CN" altLang="en-US"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无人机运动模型</a:t>
            </a:r>
            <a:r>
              <a:rPr lang="zh-CN" altLang="en-US" sz="1600" dirty="0">
                <a:solidFill>
                  <a:schemeClr val="tx1">
                    <a:lumMod val="75000"/>
                    <a:lumOff val="25000"/>
                  </a:schemeClr>
                </a:solidFill>
                <a:latin typeface="+mn-ea"/>
                <a:sym typeface="Arial" panose="020B0604020202020204" pitchFamily="34" charset="0"/>
              </a:rPr>
              <a:t>，建立</a:t>
            </a:r>
            <a:r>
              <a:rPr lang="zh-CN" altLang="en-US"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无人机视域模型</a:t>
            </a:r>
            <a:r>
              <a:rPr lang="zh-CN" altLang="en-US" sz="1600" dirty="0">
                <a:solidFill>
                  <a:schemeClr val="tx1">
                    <a:lumMod val="75000"/>
                    <a:lumOff val="25000"/>
                  </a:schemeClr>
                </a:solidFill>
                <a:latin typeface="+mn-ea"/>
                <a:sym typeface="Arial" panose="020B0604020202020204" pitchFamily="34" charset="0"/>
              </a:rPr>
              <a:t>，确定无人机的动作空间、状态空间和奖励函数</a:t>
            </a:r>
            <a:r>
              <a:rPr lang="en-US" altLang="zh-CN"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a:t>
            </a:r>
            <a:r>
              <a:rPr lang="zh-CN" altLang="en-US"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马尔可夫决策建模</a:t>
            </a:r>
            <a:r>
              <a:rPr lang="en-US" altLang="zh-CN"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a:t>
            </a:r>
            <a:r>
              <a:rPr lang="zh-CN" altLang="en-US" sz="1600" dirty="0">
                <a:solidFill>
                  <a:schemeClr val="tx1">
                    <a:lumMod val="75000"/>
                    <a:lumOff val="25000"/>
                  </a:schemeClr>
                </a:solidFill>
                <a:latin typeface="+mn-ea"/>
                <a:sym typeface="Arial" panose="020B0604020202020204" pitchFamily="34" charset="0"/>
              </a:rPr>
              <a:t>，同时考虑无人机的通信能力，确定无人机编队的联合动作空间、状态空间和奖励函数</a:t>
            </a:r>
            <a:r>
              <a:rPr lang="en-US" altLang="zh-CN"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a:t>
            </a:r>
            <a:r>
              <a:rPr lang="zh-CN" altLang="en-US"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马尔可夫博弈建模</a:t>
            </a:r>
            <a:r>
              <a:rPr lang="en-US" altLang="zh-CN"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a:t>
            </a:r>
            <a:r>
              <a:rPr lang="zh-CN" altLang="en-US" sz="1600" dirty="0">
                <a:solidFill>
                  <a:schemeClr val="tx1">
                    <a:lumMod val="75000"/>
                    <a:lumOff val="25000"/>
                  </a:schemeClr>
                </a:solidFill>
                <a:latin typeface="+mn-ea"/>
                <a:sym typeface="Arial" panose="020B0604020202020204" pitchFamily="34" charset="0"/>
              </a:rPr>
              <a:t>，采用深度神经网络对其进行</a:t>
            </a:r>
            <a:r>
              <a:rPr lang="zh-CN" altLang="en-US"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特征提取</a:t>
            </a:r>
            <a:r>
              <a:rPr lang="zh-CN" altLang="en-US" sz="1600" dirty="0">
                <a:solidFill>
                  <a:schemeClr val="tx1">
                    <a:lumMod val="75000"/>
                    <a:lumOff val="25000"/>
                  </a:schemeClr>
                </a:solidFill>
                <a:latin typeface="+mn-ea"/>
                <a:sym typeface="Arial" panose="020B0604020202020204" pitchFamily="34" charset="0"/>
              </a:rPr>
              <a:t>。</a:t>
            </a:r>
            <a:endParaRPr lang="en-US" altLang="zh-CN" sz="1600" dirty="0">
              <a:solidFill>
                <a:schemeClr val="tx1">
                  <a:lumMod val="75000"/>
                  <a:lumOff val="25000"/>
                </a:schemeClr>
              </a:solidFill>
              <a:latin typeface="+mn-ea"/>
              <a:sym typeface="Arial" panose="020B0604020202020204" pitchFamily="34" charset="0"/>
            </a:endParaRPr>
          </a:p>
          <a:p>
            <a:pPr indent="457200" algn="just">
              <a:lnSpc>
                <a:spcPct val="150000"/>
              </a:lnSpc>
            </a:pPr>
            <a:endParaRPr lang="en-US" altLang="zh-CN" sz="1600" dirty="0">
              <a:solidFill>
                <a:schemeClr val="tx1">
                  <a:lumMod val="75000"/>
                  <a:lumOff val="25000"/>
                </a:schemeClr>
              </a:solidFill>
              <a:latin typeface="+mn-ea"/>
              <a:sym typeface="Arial" panose="020B0604020202020204" pitchFamily="34" charset="0"/>
            </a:endParaRPr>
          </a:p>
          <a:p>
            <a:pPr indent="457200" algn="just">
              <a:lnSpc>
                <a:spcPct val="150000"/>
              </a:lnSpc>
            </a:pPr>
            <a:r>
              <a:rPr lang="en-US" altLang="zh-CN" sz="1600" b="1" dirty="0">
                <a:solidFill>
                  <a:schemeClr val="tx1">
                    <a:lumMod val="75000"/>
                    <a:lumOff val="25000"/>
                  </a:schemeClr>
                </a:solidFill>
                <a:latin typeface="+mn-ea"/>
                <a:sym typeface="Arial" panose="020B0604020202020204" pitchFamily="34" charset="0"/>
              </a:rPr>
              <a:t>2</a:t>
            </a:r>
            <a:r>
              <a:rPr lang="zh-CN" altLang="en-US" sz="1600" b="1" dirty="0">
                <a:solidFill>
                  <a:schemeClr val="tx1">
                    <a:lumMod val="75000"/>
                    <a:lumOff val="25000"/>
                  </a:schemeClr>
                </a:solidFill>
                <a:latin typeface="+mn-ea"/>
                <a:sym typeface="Arial" panose="020B0604020202020204" pitchFamily="34" charset="0"/>
              </a:rPr>
              <a:t>）基于单智能体深度强化学习的</a:t>
            </a:r>
            <a:r>
              <a:rPr lang="zh-CN" altLang="en-US" sz="1600" b="1" dirty="0">
                <a:solidFill>
                  <a:srgbClr val="FF0000"/>
                </a:solidFill>
                <a:effectLst>
                  <a:outerShdw blurRad="38100" dist="38100" dir="2700000" algn="tl">
                    <a:srgbClr val="000000">
                      <a:alpha val="43137"/>
                    </a:srgbClr>
                  </a:outerShdw>
                </a:effectLst>
                <a:latin typeface="+mn-ea"/>
                <a:sym typeface="Arial" panose="020B0604020202020204" pitchFamily="34" charset="0"/>
              </a:rPr>
              <a:t>无人机路径规划和自主避障</a:t>
            </a:r>
            <a:endParaRPr lang="en-US" altLang="zh-CN" sz="1600" b="1" dirty="0">
              <a:solidFill>
                <a:srgbClr val="FF0000"/>
              </a:solidFill>
              <a:effectLst>
                <a:outerShdw blurRad="38100" dist="38100" dir="2700000" algn="tl">
                  <a:srgbClr val="000000">
                    <a:alpha val="43137"/>
                  </a:srgbClr>
                </a:outerShdw>
              </a:effectLst>
              <a:latin typeface="+mn-ea"/>
              <a:sym typeface="Arial" panose="020B0604020202020204" pitchFamily="34" charset="0"/>
            </a:endParaRPr>
          </a:p>
          <a:p>
            <a:pPr indent="457200" algn="just">
              <a:lnSpc>
                <a:spcPct val="150000"/>
              </a:lnSpc>
            </a:pPr>
            <a:r>
              <a:rPr lang="zh-CN" altLang="en-US" sz="1600" dirty="0">
                <a:solidFill>
                  <a:schemeClr val="tx1">
                    <a:lumMod val="75000"/>
                    <a:lumOff val="25000"/>
                  </a:schemeClr>
                </a:solidFill>
                <a:latin typeface="+mn-ea"/>
                <a:sym typeface="Arial" panose="020B0604020202020204" pitchFamily="34" charset="0"/>
              </a:rPr>
              <a:t>将任务初步设定为无人机由</a:t>
            </a:r>
            <a:r>
              <a:rPr lang="zh-CN" altLang="en-US"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初始区域</a:t>
            </a:r>
            <a:r>
              <a:rPr lang="zh-CN" altLang="en-US" sz="1600" dirty="0">
                <a:solidFill>
                  <a:schemeClr val="tx1">
                    <a:lumMod val="75000"/>
                    <a:lumOff val="25000"/>
                  </a:schemeClr>
                </a:solidFill>
                <a:latin typeface="+mn-ea"/>
                <a:sym typeface="Arial" panose="020B0604020202020204" pitchFamily="34" charset="0"/>
              </a:rPr>
              <a:t>航向</a:t>
            </a:r>
            <a:r>
              <a:rPr lang="zh-CN" altLang="en-US"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目标区域</a:t>
            </a:r>
            <a:r>
              <a:rPr lang="zh-CN" altLang="en-US" sz="1600" dirty="0">
                <a:solidFill>
                  <a:schemeClr val="tx1">
                    <a:lumMod val="75000"/>
                    <a:lumOff val="25000"/>
                  </a:schemeClr>
                </a:solidFill>
                <a:latin typeface="+mn-ea"/>
                <a:sym typeface="Arial" panose="020B0604020202020204" pitchFamily="34" charset="0"/>
              </a:rPr>
              <a:t>的巡航任务，并且要求无人机在航行过程中</a:t>
            </a:r>
            <a:r>
              <a:rPr lang="zh-CN" altLang="en-US"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避开障碍物</a:t>
            </a:r>
            <a:r>
              <a:rPr lang="zh-CN" altLang="en-US" sz="1600" dirty="0">
                <a:solidFill>
                  <a:schemeClr val="tx1">
                    <a:lumMod val="75000"/>
                    <a:lumOff val="25000"/>
                  </a:schemeClr>
                </a:solidFill>
                <a:latin typeface="+mn-ea"/>
                <a:sym typeface="Arial" panose="020B0604020202020204" pitchFamily="34" charset="0"/>
              </a:rPr>
              <a:t>。基于单智能体深度强化学习算法对无人机进行训练，使其能完成未知环境下的路径规划和自主避障任务。</a:t>
            </a:r>
            <a:endParaRPr lang="en-US" altLang="zh-CN" sz="1600" dirty="0">
              <a:solidFill>
                <a:schemeClr val="tx1">
                  <a:lumMod val="75000"/>
                  <a:lumOff val="25000"/>
                </a:schemeClr>
              </a:solidFill>
              <a:latin typeface="+mn-ea"/>
              <a:sym typeface="Arial" panose="020B0604020202020204" pitchFamily="34" charset="0"/>
            </a:endParaRPr>
          </a:p>
          <a:p>
            <a:pPr indent="457200" algn="just">
              <a:lnSpc>
                <a:spcPct val="150000"/>
              </a:lnSpc>
            </a:pPr>
            <a:endParaRPr lang="en-US" altLang="zh-CN" sz="1600" dirty="0">
              <a:solidFill>
                <a:schemeClr val="tx1">
                  <a:lumMod val="75000"/>
                  <a:lumOff val="25000"/>
                </a:schemeClr>
              </a:solidFill>
              <a:latin typeface="+mn-ea"/>
              <a:sym typeface="Arial" panose="020B0604020202020204" pitchFamily="34" charset="0"/>
            </a:endParaRPr>
          </a:p>
          <a:p>
            <a:pPr indent="457200" algn="just">
              <a:lnSpc>
                <a:spcPct val="150000"/>
              </a:lnSpc>
            </a:pPr>
            <a:r>
              <a:rPr lang="en-US" altLang="zh-CN" sz="1600" b="1" dirty="0">
                <a:solidFill>
                  <a:schemeClr val="tx1">
                    <a:lumMod val="75000"/>
                    <a:lumOff val="25000"/>
                  </a:schemeClr>
                </a:solidFill>
                <a:latin typeface="+mn-ea"/>
                <a:sym typeface="Arial" panose="020B0604020202020204" pitchFamily="34" charset="0"/>
              </a:rPr>
              <a:t>3</a:t>
            </a:r>
            <a:r>
              <a:rPr lang="zh-CN" altLang="en-US" sz="1600" b="1" dirty="0">
                <a:solidFill>
                  <a:schemeClr val="tx1">
                    <a:lumMod val="75000"/>
                    <a:lumOff val="25000"/>
                  </a:schemeClr>
                </a:solidFill>
                <a:latin typeface="+mn-ea"/>
                <a:sym typeface="Arial" panose="020B0604020202020204" pitchFamily="34" charset="0"/>
              </a:rPr>
              <a:t>）基于多智能体深度强化学习的</a:t>
            </a:r>
            <a:r>
              <a:rPr lang="zh-CN" altLang="en-US" sz="1600" b="1" dirty="0">
                <a:solidFill>
                  <a:srgbClr val="FF0000"/>
                </a:solidFill>
                <a:effectLst>
                  <a:outerShdw blurRad="38100" dist="38100" dir="2700000" algn="tl">
                    <a:srgbClr val="000000">
                      <a:alpha val="43137"/>
                    </a:srgbClr>
                  </a:outerShdw>
                </a:effectLst>
                <a:latin typeface="+mn-ea"/>
                <a:sym typeface="Arial" panose="020B0604020202020204" pitchFamily="34" charset="0"/>
              </a:rPr>
              <a:t>无人集群路径规划和动态避障</a:t>
            </a:r>
            <a:endParaRPr lang="en-US" altLang="zh-CN" sz="1600" b="1" dirty="0">
              <a:solidFill>
                <a:srgbClr val="FF0000"/>
              </a:solidFill>
              <a:effectLst>
                <a:outerShdw blurRad="38100" dist="38100" dir="2700000" algn="tl">
                  <a:srgbClr val="000000">
                    <a:alpha val="43137"/>
                  </a:srgbClr>
                </a:outerShdw>
              </a:effectLst>
              <a:latin typeface="+mn-ea"/>
              <a:sym typeface="Arial" panose="020B0604020202020204" pitchFamily="34" charset="0"/>
            </a:endParaRPr>
          </a:p>
          <a:p>
            <a:pPr indent="457200" algn="just">
              <a:lnSpc>
                <a:spcPct val="150000"/>
              </a:lnSpc>
            </a:pPr>
            <a:r>
              <a:rPr lang="zh-CN" altLang="en-US" sz="1600" dirty="0">
                <a:solidFill>
                  <a:schemeClr val="tx1">
                    <a:lumMod val="75000"/>
                    <a:lumOff val="25000"/>
                  </a:schemeClr>
                </a:solidFill>
                <a:latin typeface="+mn-ea"/>
              </a:rPr>
              <a:t>在单无人机路径规划和避障的基础上，考虑无人机集群</a:t>
            </a:r>
            <a:r>
              <a:rPr lang="zh-CN" altLang="en-US" sz="1600" dirty="0">
                <a:solidFill>
                  <a:srgbClr val="FF0000"/>
                </a:solidFill>
                <a:effectLst>
                  <a:outerShdw blurRad="38100" dist="38100" dir="2700000" algn="tl">
                    <a:srgbClr val="000000">
                      <a:alpha val="43137"/>
                    </a:srgbClr>
                  </a:outerShdw>
                </a:effectLst>
                <a:latin typeface="+mn-ea"/>
              </a:rPr>
              <a:t>从无序状态以一定的编队队形</a:t>
            </a:r>
            <a:r>
              <a:rPr lang="zh-CN" altLang="en-US" sz="1600" dirty="0">
                <a:solidFill>
                  <a:schemeClr val="tx1">
                    <a:lumMod val="75000"/>
                    <a:lumOff val="25000"/>
                  </a:schemeClr>
                </a:solidFill>
                <a:latin typeface="+mn-ea"/>
              </a:rPr>
              <a:t>航向目标区域，并且在航行区域中存在障碍物。基于多智能体深度强化学习算法对无人机编队进行训练，使其能在避障过程中完成队形变换以成功避开障碍物并到达目标地。</a:t>
            </a:r>
            <a:endParaRPr lang="zh-CN" altLang="zh-CN" sz="1600" dirty="0">
              <a:solidFill>
                <a:schemeClr val="tx1">
                  <a:lumMod val="75000"/>
                  <a:lumOff val="25000"/>
                </a:schemeClr>
              </a:solidFill>
              <a:latin typeface="+mn-ea"/>
            </a:endParaRPr>
          </a:p>
          <a:p>
            <a:pPr indent="457200" algn="just">
              <a:lnSpc>
                <a:spcPct val="150000"/>
              </a:lnSpc>
            </a:pPr>
            <a:endParaRPr lang="en-GB" sz="1600" dirty="0">
              <a:solidFill>
                <a:schemeClr val="tx1">
                  <a:lumMod val="75000"/>
                  <a:lumOff val="25000"/>
                </a:schemeClr>
              </a:solidFill>
              <a:latin typeface="+mn-ea"/>
              <a:sym typeface="Arial" panose="020B0604020202020204" pitchFamily="34" charset="0"/>
            </a:endParaRPr>
          </a:p>
        </p:txBody>
      </p:sp>
    </p:spTree>
    <p:extLst>
      <p:ext uri="{BB962C8B-B14F-4D97-AF65-F5344CB8AC3E}">
        <p14:creationId xmlns:p14="http://schemas.microsoft.com/office/powerpoint/2010/main" val="1396699659"/>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133648"/>
            <a:ext cx="2954655" cy="461665"/>
          </a:xfrm>
          <a:prstGeom prst="rect">
            <a:avLst/>
          </a:prstGeom>
        </p:spPr>
        <p:txBody>
          <a:bodyPr wrap="none">
            <a:spAutoFit/>
          </a:bodyPr>
          <a:lstStyle/>
          <a:p>
            <a:pPr algn="r"/>
            <a:r>
              <a:rPr lang="zh-CN" altLang="en-US" sz="2400" b="1" dirty="0">
                <a:solidFill>
                  <a:schemeClr val="bg1"/>
                </a:solidFill>
                <a:latin typeface="+mn-ea"/>
              </a:rPr>
              <a:t>四、国内外研究动态</a:t>
            </a:r>
          </a:p>
        </p:txBody>
      </p:sp>
      <p:grpSp>
        <p:nvGrpSpPr>
          <p:cNvPr id="9" name="组合 8">
            <a:extLst>
              <a:ext uri="{FF2B5EF4-FFF2-40B4-BE49-F238E27FC236}">
                <a16:creationId xmlns:a16="http://schemas.microsoft.com/office/drawing/2014/main" id="{8436F706-4D3D-498D-8614-CC9B9C217BD3}"/>
              </a:ext>
            </a:extLst>
          </p:cNvPr>
          <p:cNvGrpSpPr/>
          <p:nvPr/>
        </p:nvGrpSpPr>
        <p:grpSpPr>
          <a:xfrm>
            <a:off x="0" y="899886"/>
            <a:ext cx="2696757" cy="579019"/>
            <a:chOff x="-537028" y="812630"/>
            <a:chExt cx="2696757" cy="579019"/>
          </a:xfrm>
        </p:grpSpPr>
        <p:sp>
          <p:nvSpPr>
            <p:cNvPr id="11" name="Freeform 190">
              <a:extLst>
                <a:ext uri="{FF2B5EF4-FFF2-40B4-BE49-F238E27FC236}">
                  <a16:creationId xmlns:a16="http://schemas.microsoft.com/office/drawing/2014/main" id="{C63FB880-A5B1-4353-8D93-8B9135D1C42F}"/>
                </a:ext>
              </a:extLst>
            </p:cNvPr>
            <p:cNvSpPr/>
            <p:nvPr/>
          </p:nvSpPr>
          <p:spPr bwMode="auto">
            <a:xfrm>
              <a:off x="-537028" y="812630"/>
              <a:ext cx="2696757" cy="579019"/>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12" name="矩形 11">
              <a:extLst>
                <a:ext uri="{FF2B5EF4-FFF2-40B4-BE49-F238E27FC236}">
                  <a16:creationId xmlns:a16="http://schemas.microsoft.com/office/drawing/2014/main" id="{D7328D63-BE60-472E-A109-87570232A744}"/>
                </a:ext>
              </a:extLst>
            </p:cNvPr>
            <p:cNvSpPr/>
            <p:nvPr/>
          </p:nvSpPr>
          <p:spPr>
            <a:xfrm flipH="1">
              <a:off x="-537028" y="919312"/>
              <a:ext cx="2319866" cy="369332"/>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路径规划相关算法</a:t>
              </a:r>
            </a:p>
          </p:txBody>
        </p:sp>
      </p:grpSp>
      <p:graphicFrame>
        <p:nvGraphicFramePr>
          <p:cNvPr id="8" name="表格 7">
            <a:extLst>
              <a:ext uri="{FF2B5EF4-FFF2-40B4-BE49-F238E27FC236}">
                <a16:creationId xmlns:a16="http://schemas.microsoft.com/office/drawing/2014/main" id="{45A0575A-E062-4313-AE27-DCAD7BC1E993}"/>
              </a:ext>
            </a:extLst>
          </p:cNvPr>
          <p:cNvGraphicFramePr>
            <a:graphicFrameLocks noGrp="1"/>
          </p:cNvGraphicFramePr>
          <p:nvPr>
            <p:extLst>
              <p:ext uri="{D42A27DB-BD31-4B8C-83A1-F6EECF244321}">
                <p14:modId xmlns:p14="http://schemas.microsoft.com/office/powerpoint/2010/main" val="1077250262"/>
              </p:ext>
            </p:extLst>
          </p:nvPr>
        </p:nvGraphicFramePr>
        <p:xfrm>
          <a:off x="1044367" y="1822310"/>
          <a:ext cx="10118436" cy="4030961"/>
        </p:xfrm>
        <a:graphic>
          <a:graphicData uri="http://schemas.openxmlformats.org/drawingml/2006/table">
            <a:tbl>
              <a:tblPr firstRow="1" bandRow="1">
                <a:tableStyleId>{5C22544A-7EE6-4342-B048-85BDC9FD1C3A}</a:tableStyleId>
              </a:tblPr>
              <a:tblGrid>
                <a:gridCol w="2529609">
                  <a:extLst>
                    <a:ext uri="{9D8B030D-6E8A-4147-A177-3AD203B41FA5}">
                      <a16:colId xmlns:a16="http://schemas.microsoft.com/office/drawing/2014/main" val="4033028031"/>
                    </a:ext>
                  </a:extLst>
                </a:gridCol>
                <a:gridCol w="2529609">
                  <a:extLst>
                    <a:ext uri="{9D8B030D-6E8A-4147-A177-3AD203B41FA5}">
                      <a16:colId xmlns:a16="http://schemas.microsoft.com/office/drawing/2014/main" val="770379517"/>
                    </a:ext>
                  </a:extLst>
                </a:gridCol>
                <a:gridCol w="2529609">
                  <a:extLst>
                    <a:ext uri="{9D8B030D-6E8A-4147-A177-3AD203B41FA5}">
                      <a16:colId xmlns:a16="http://schemas.microsoft.com/office/drawing/2014/main" val="430895577"/>
                    </a:ext>
                  </a:extLst>
                </a:gridCol>
                <a:gridCol w="2529609">
                  <a:extLst>
                    <a:ext uri="{9D8B030D-6E8A-4147-A177-3AD203B41FA5}">
                      <a16:colId xmlns:a16="http://schemas.microsoft.com/office/drawing/2014/main" val="1625079374"/>
                    </a:ext>
                  </a:extLst>
                </a:gridCol>
              </a:tblGrid>
              <a:tr h="376035">
                <a:tc>
                  <a:txBody>
                    <a:bodyPr/>
                    <a:lstStyle/>
                    <a:p>
                      <a:pPr algn="ctr"/>
                      <a:r>
                        <a:rPr lang="zh-CN" altLang="en-US" dirty="0"/>
                        <a:t>算法</a:t>
                      </a:r>
                    </a:p>
                  </a:txBody>
                  <a:tcPr anchor="ctr"/>
                </a:tc>
                <a:tc>
                  <a:txBody>
                    <a:bodyPr/>
                    <a:lstStyle/>
                    <a:p>
                      <a:pPr algn="ctr"/>
                      <a:r>
                        <a:rPr lang="zh-CN" altLang="en-US" dirty="0"/>
                        <a:t>原理</a:t>
                      </a:r>
                    </a:p>
                  </a:txBody>
                  <a:tcPr anchor="ctr"/>
                </a:tc>
                <a:tc>
                  <a:txBody>
                    <a:bodyPr/>
                    <a:lstStyle/>
                    <a:p>
                      <a:pPr algn="ctr"/>
                      <a:r>
                        <a:rPr lang="zh-CN" altLang="en-US" dirty="0"/>
                        <a:t>优点</a:t>
                      </a:r>
                    </a:p>
                  </a:txBody>
                  <a:tcPr anchor="ctr"/>
                </a:tc>
                <a:tc>
                  <a:txBody>
                    <a:bodyPr/>
                    <a:lstStyle/>
                    <a:p>
                      <a:pPr algn="ctr"/>
                      <a:r>
                        <a:rPr lang="zh-CN" altLang="en-US" dirty="0"/>
                        <a:t>缺点</a:t>
                      </a:r>
                    </a:p>
                  </a:txBody>
                  <a:tcPr anchor="ctr"/>
                </a:tc>
                <a:extLst>
                  <a:ext uri="{0D108BD9-81ED-4DB2-BD59-A6C34878D82A}">
                    <a16:rowId xmlns:a16="http://schemas.microsoft.com/office/drawing/2014/main" val="1746818693"/>
                  </a:ext>
                </a:extLst>
              </a:tr>
              <a:tr h="920949">
                <a:tc>
                  <a:txBody>
                    <a:bodyPr/>
                    <a:lstStyle/>
                    <a:p>
                      <a:pPr algn="ctr"/>
                      <a:r>
                        <a:rPr lang="en-US" altLang="zh-CN" sz="1800" b="1" i="0" kern="1200" dirty="0">
                          <a:solidFill>
                            <a:schemeClr val="dk1"/>
                          </a:solidFill>
                          <a:effectLst/>
                          <a:latin typeface="+mn-lt"/>
                          <a:ea typeface="+mn-ea"/>
                          <a:cs typeface="+mn-cs"/>
                        </a:rPr>
                        <a:t>A*</a:t>
                      </a:r>
                      <a:r>
                        <a:rPr lang="zh-CN" altLang="en-US" sz="1800" b="1" i="0" kern="1200" dirty="0">
                          <a:solidFill>
                            <a:schemeClr val="dk1"/>
                          </a:solidFill>
                          <a:effectLst/>
                          <a:latin typeface="+mn-lt"/>
                          <a:ea typeface="+mn-ea"/>
                          <a:cs typeface="+mn-cs"/>
                        </a:rPr>
                        <a:t>算法</a:t>
                      </a:r>
                      <a:endParaRPr lang="zh-CN" altLang="en-US" dirty="0"/>
                    </a:p>
                  </a:txBody>
                  <a:tcPr anchor="ctr"/>
                </a:tc>
                <a:tc>
                  <a:txBody>
                    <a:bodyPr/>
                    <a:lstStyle/>
                    <a:p>
                      <a:pPr algn="just"/>
                      <a:r>
                        <a:rPr lang="zh-CN" altLang="en-US" sz="1800" b="0" i="0" kern="1200" dirty="0">
                          <a:solidFill>
                            <a:schemeClr val="dk1"/>
                          </a:solidFill>
                          <a:effectLst/>
                          <a:latin typeface="+mn-lt"/>
                          <a:ea typeface="+mn-ea"/>
                          <a:cs typeface="+mn-cs"/>
                        </a:rPr>
                        <a:t>图搜索，启发式搜索最短路径</a:t>
                      </a:r>
                      <a:endParaRPr lang="zh-CN" altLang="en-US" dirty="0"/>
                    </a:p>
                  </a:txBody>
                  <a:tcPr anchor="ctr"/>
                </a:tc>
                <a:tc>
                  <a:txBody>
                    <a:bodyPr/>
                    <a:lstStyle/>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寻找最短路径</a:t>
                      </a:r>
                      <a:endParaRPr lang="zh-CN" altLang="en-US" dirty="0"/>
                    </a:p>
                  </a:txBody>
                  <a:tcPr anchor="ctr"/>
                </a:tc>
                <a:tc>
                  <a:txBody>
                    <a:bodyPr/>
                    <a:lstStyle/>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不适用于动态环境</a:t>
                      </a:r>
                      <a:endParaRPr lang="en-US" altLang="zh-CN" sz="1800" b="0" i="0" kern="1200" dirty="0">
                        <a:solidFill>
                          <a:schemeClr val="dk1"/>
                        </a:solidFill>
                        <a:effectLst/>
                        <a:latin typeface="+mn-lt"/>
                        <a:ea typeface="+mn-ea"/>
                        <a:cs typeface="+mn-cs"/>
                      </a:endParaRPr>
                    </a:p>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计算复杂度可能较高</a:t>
                      </a:r>
                      <a:endParaRPr lang="zh-CN" altLang="en-US" dirty="0"/>
                    </a:p>
                  </a:txBody>
                  <a:tcPr anchor="ctr"/>
                </a:tc>
                <a:extLst>
                  <a:ext uri="{0D108BD9-81ED-4DB2-BD59-A6C34878D82A}">
                    <a16:rowId xmlns:a16="http://schemas.microsoft.com/office/drawing/2014/main" val="1698343749"/>
                  </a:ext>
                </a:extLst>
              </a:tr>
              <a:tr h="906514">
                <a:tc>
                  <a:txBody>
                    <a:bodyPr/>
                    <a:lstStyle/>
                    <a:p>
                      <a:pPr algn="ctr"/>
                      <a:r>
                        <a:rPr lang="en-US" altLang="zh-CN" sz="1800" b="1" i="0" kern="1200" dirty="0">
                          <a:solidFill>
                            <a:schemeClr val="dk1"/>
                          </a:solidFill>
                          <a:effectLst/>
                          <a:latin typeface="+mn-lt"/>
                          <a:ea typeface="+mn-ea"/>
                          <a:cs typeface="+mn-cs"/>
                        </a:rPr>
                        <a:t>D*</a:t>
                      </a:r>
                      <a:r>
                        <a:rPr lang="zh-CN" altLang="en-US" sz="1800" b="1" i="0" kern="1200" dirty="0">
                          <a:solidFill>
                            <a:schemeClr val="dk1"/>
                          </a:solidFill>
                          <a:effectLst/>
                          <a:latin typeface="+mn-lt"/>
                          <a:ea typeface="+mn-ea"/>
                          <a:cs typeface="+mn-cs"/>
                        </a:rPr>
                        <a:t>算法</a:t>
                      </a:r>
                      <a:endParaRPr lang="zh-CN" altLang="en-US" dirty="0"/>
                    </a:p>
                  </a:txBody>
                  <a:tcPr anchor="ctr"/>
                </a:tc>
                <a:tc>
                  <a:txBody>
                    <a:bodyPr/>
                    <a:lstStyle/>
                    <a:p>
                      <a:pPr algn="just"/>
                      <a:r>
                        <a:rPr lang="zh-CN" altLang="en-US" sz="1800" b="0" i="0" kern="1200" dirty="0">
                          <a:solidFill>
                            <a:schemeClr val="dk1"/>
                          </a:solidFill>
                          <a:effectLst/>
                          <a:latin typeface="+mn-lt"/>
                          <a:ea typeface="+mn-ea"/>
                          <a:cs typeface="+mn-cs"/>
                        </a:rPr>
                        <a:t>在线实时规划，基于</a:t>
                      </a:r>
                      <a:r>
                        <a:rPr lang="en-US" altLang="zh-CN" sz="1800" b="0" i="0" kern="1200" dirty="0">
                          <a:solidFill>
                            <a:schemeClr val="dk1"/>
                          </a:solidFill>
                          <a:effectLst/>
                          <a:latin typeface="+mn-lt"/>
                          <a:ea typeface="+mn-ea"/>
                          <a:cs typeface="+mn-cs"/>
                        </a:rPr>
                        <a:t>A*</a:t>
                      </a:r>
                      <a:r>
                        <a:rPr lang="zh-CN" altLang="en-US" sz="1800" b="0" i="0" kern="1200" dirty="0">
                          <a:solidFill>
                            <a:schemeClr val="dk1"/>
                          </a:solidFill>
                          <a:effectLst/>
                          <a:latin typeface="+mn-lt"/>
                          <a:ea typeface="+mn-ea"/>
                          <a:cs typeface="+mn-cs"/>
                        </a:rPr>
                        <a:t>算法改进</a:t>
                      </a:r>
                      <a:endParaRPr lang="zh-CN" altLang="en-US" dirty="0"/>
                    </a:p>
                  </a:txBody>
                  <a:tcPr anchor="ctr"/>
                </a:tc>
                <a:tc>
                  <a:txBody>
                    <a:bodyPr/>
                    <a:lstStyle/>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适应动态环境</a:t>
                      </a:r>
                      <a:endParaRPr lang="zh-CN" altLang="en-US" dirty="0"/>
                    </a:p>
                  </a:txBody>
                  <a:tcPr anchor="ctr"/>
                </a:tc>
                <a:tc>
                  <a:txBody>
                    <a:bodyPr/>
                    <a:lstStyle/>
                    <a:p>
                      <a:pPr marL="0" indent="0" algn="l">
                        <a:buFontTx/>
                        <a:buNone/>
                      </a:pP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计算复杂度高</a:t>
                      </a:r>
                      <a:endParaRPr lang="en-US" altLang="zh-CN" sz="1800" b="0" i="0" kern="1200" dirty="0">
                        <a:solidFill>
                          <a:schemeClr val="dk1"/>
                        </a:solidFill>
                        <a:effectLst/>
                        <a:latin typeface="+mn-lt"/>
                        <a:ea typeface="+mn-ea"/>
                        <a:cs typeface="+mn-cs"/>
                      </a:endParaRPr>
                    </a:p>
                    <a:p>
                      <a:pPr marL="0" indent="0" algn="l">
                        <a:buFontTx/>
                        <a:buNone/>
                      </a:pP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不保证找到最短路径</a:t>
                      </a:r>
                      <a:endParaRPr lang="zh-CN" altLang="en-US" dirty="0"/>
                    </a:p>
                  </a:txBody>
                  <a:tcPr anchor="ctr"/>
                </a:tc>
                <a:extLst>
                  <a:ext uri="{0D108BD9-81ED-4DB2-BD59-A6C34878D82A}">
                    <a16:rowId xmlns:a16="http://schemas.microsoft.com/office/drawing/2014/main" val="3324748921"/>
                  </a:ext>
                </a:extLst>
              </a:tr>
              <a:tr h="906514">
                <a:tc>
                  <a:txBody>
                    <a:bodyPr/>
                    <a:lstStyle/>
                    <a:p>
                      <a:pPr algn="ctr"/>
                      <a:r>
                        <a:rPr lang="zh-CN" altLang="en-US" sz="1800" b="1" i="0" kern="1200" dirty="0">
                          <a:solidFill>
                            <a:schemeClr val="dk1"/>
                          </a:solidFill>
                          <a:effectLst/>
                          <a:latin typeface="+mn-lt"/>
                          <a:ea typeface="+mn-ea"/>
                          <a:cs typeface="+mn-cs"/>
                        </a:rPr>
                        <a:t>虚拟势场法</a:t>
                      </a:r>
                      <a:endParaRPr lang="zh-CN" altLang="en-US" dirty="0"/>
                    </a:p>
                  </a:txBody>
                  <a:tcPr anchor="ctr"/>
                </a:tc>
                <a:tc>
                  <a:txBody>
                    <a:bodyPr/>
                    <a:lstStyle/>
                    <a:p>
                      <a:pPr algn="just"/>
                      <a:r>
                        <a:rPr lang="zh-CN" altLang="en-US" sz="1800" b="0" i="0" kern="1200" dirty="0">
                          <a:solidFill>
                            <a:schemeClr val="dk1"/>
                          </a:solidFill>
                          <a:effectLst/>
                          <a:latin typeface="+mn-lt"/>
                          <a:ea typeface="+mn-ea"/>
                          <a:cs typeface="+mn-cs"/>
                        </a:rPr>
                        <a:t>基于虚拟势场的相互作用规划路径</a:t>
                      </a:r>
                      <a:endParaRPr lang="zh-CN" altLang="en-US" dirty="0"/>
                    </a:p>
                  </a:txBody>
                  <a:tcPr anchor="ctr"/>
                </a:tc>
                <a:tc>
                  <a:txBody>
                    <a:bodyPr/>
                    <a:lstStyle/>
                    <a:p>
                      <a:pPr marL="0" indent="0" algn="l">
                        <a:buFontTx/>
                        <a:buNone/>
                      </a:pP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直观且易于理解 </a:t>
                      </a:r>
                      <a:endParaRPr lang="en-US" altLang="zh-CN" sz="1800" b="0" i="0" kern="1200" dirty="0">
                        <a:solidFill>
                          <a:schemeClr val="dk1"/>
                        </a:solidFill>
                        <a:effectLst/>
                        <a:latin typeface="+mn-lt"/>
                        <a:ea typeface="+mn-ea"/>
                        <a:cs typeface="+mn-cs"/>
                      </a:endParaRPr>
                    </a:p>
                  </a:txBody>
                  <a:tcPr anchor="ctr"/>
                </a:tc>
                <a:tc>
                  <a:txBody>
                    <a:bodyPr/>
                    <a:lstStyle/>
                    <a:p>
                      <a:pPr marL="0" indent="0" algn="l">
                        <a:buFontTx/>
                        <a:buNone/>
                      </a:pP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存在悬停问题 </a:t>
                      </a:r>
                      <a:endParaRPr lang="en-US" altLang="zh-CN" sz="1800" b="0" i="0" kern="1200" dirty="0">
                        <a:solidFill>
                          <a:schemeClr val="dk1"/>
                        </a:solidFill>
                        <a:effectLst/>
                        <a:latin typeface="+mn-lt"/>
                        <a:ea typeface="+mn-ea"/>
                        <a:cs typeface="+mn-cs"/>
                      </a:endParaRPr>
                    </a:p>
                    <a:p>
                      <a:pPr marL="0" indent="0" algn="l">
                        <a:buFontTx/>
                        <a:buNone/>
                      </a:pP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难以处理动态障碍物</a:t>
                      </a:r>
                      <a:endParaRPr lang="zh-CN" altLang="en-US" dirty="0"/>
                    </a:p>
                  </a:txBody>
                  <a:tcPr anchor="ctr"/>
                </a:tc>
                <a:extLst>
                  <a:ext uri="{0D108BD9-81ED-4DB2-BD59-A6C34878D82A}">
                    <a16:rowId xmlns:a16="http://schemas.microsoft.com/office/drawing/2014/main" val="380146791"/>
                  </a:ext>
                </a:extLst>
              </a:tr>
              <a:tr h="920949">
                <a:tc>
                  <a:txBody>
                    <a:bodyPr/>
                    <a:lstStyle/>
                    <a:p>
                      <a:pPr algn="ctr"/>
                      <a:r>
                        <a:rPr lang="zh-CN" altLang="en-US" sz="1800" b="1" i="0" kern="1200" dirty="0">
                          <a:solidFill>
                            <a:schemeClr val="dk1"/>
                          </a:solidFill>
                          <a:effectLst/>
                          <a:latin typeface="+mn-lt"/>
                          <a:ea typeface="+mn-ea"/>
                          <a:cs typeface="+mn-cs"/>
                        </a:rPr>
                        <a:t>快速探索随机树</a:t>
                      </a:r>
                      <a:endParaRPr lang="en-US" altLang="zh-CN" sz="1800" b="1" i="0" kern="1200" dirty="0">
                        <a:solidFill>
                          <a:schemeClr val="dk1"/>
                        </a:solidFill>
                        <a:effectLst/>
                        <a:latin typeface="+mn-lt"/>
                        <a:ea typeface="+mn-ea"/>
                        <a:cs typeface="+mn-cs"/>
                      </a:endParaRPr>
                    </a:p>
                    <a:p>
                      <a:pPr algn="ctr"/>
                      <a:r>
                        <a:rPr lang="zh-CN" altLang="en-US" sz="1800" b="1" i="0" kern="1200" dirty="0">
                          <a:solidFill>
                            <a:schemeClr val="dk1"/>
                          </a:solidFill>
                          <a:effectLst/>
                          <a:latin typeface="+mn-lt"/>
                          <a:ea typeface="+mn-ea"/>
                          <a:cs typeface="+mn-cs"/>
                        </a:rPr>
                        <a:t>（</a:t>
                      </a:r>
                      <a:r>
                        <a:rPr lang="en-US" altLang="zh-CN" sz="1800" b="1" i="0" kern="1200" dirty="0">
                          <a:solidFill>
                            <a:schemeClr val="dk1"/>
                          </a:solidFill>
                          <a:effectLst/>
                          <a:latin typeface="+mn-lt"/>
                          <a:ea typeface="+mn-ea"/>
                          <a:cs typeface="+mn-cs"/>
                        </a:rPr>
                        <a:t>RRT</a:t>
                      </a:r>
                      <a:r>
                        <a:rPr lang="zh-CN" altLang="en-US" sz="1800" b="1" i="0" kern="1200" dirty="0">
                          <a:solidFill>
                            <a:schemeClr val="dk1"/>
                          </a:solidFill>
                          <a:effectLst/>
                          <a:latin typeface="+mn-lt"/>
                          <a:ea typeface="+mn-ea"/>
                          <a:cs typeface="+mn-cs"/>
                        </a:rPr>
                        <a:t>）算法</a:t>
                      </a:r>
                      <a:endParaRPr lang="zh-CN" altLang="en-US" dirty="0"/>
                    </a:p>
                  </a:txBody>
                  <a:tcPr anchor="ctr"/>
                </a:tc>
                <a:tc>
                  <a:txBody>
                    <a:bodyPr/>
                    <a:lstStyle/>
                    <a:p>
                      <a:pPr algn="just"/>
                      <a:r>
                        <a:rPr lang="zh-CN" altLang="en-US" sz="1800" b="0" i="0" kern="1200" dirty="0">
                          <a:solidFill>
                            <a:schemeClr val="dk1"/>
                          </a:solidFill>
                          <a:effectLst/>
                          <a:latin typeface="+mn-lt"/>
                          <a:ea typeface="+mn-ea"/>
                          <a:cs typeface="+mn-cs"/>
                        </a:rPr>
                        <a:t>通过随机采样和构建树形结构进行路径规划</a:t>
                      </a:r>
                      <a:endParaRPr lang="zh-CN" altLang="en-US" dirty="0"/>
                    </a:p>
                  </a:txBody>
                  <a:tcPr anchor="ctr"/>
                </a:tc>
                <a:tc>
                  <a:txBody>
                    <a:bodyPr/>
                    <a:lstStyle/>
                    <a:p>
                      <a:pPr marL="0" indent="0" algn="l">
                        <a:buFontTx/>
                        <a:buNone/>
                      </a:pPr>
                      <a:r>
                        <a:rPr lang="en-US" altLang="zh-CN" dirty="0"/>
                        <a:t>-</a:t>
                      </a:r>
                      <a:r>
                        <a:rPr lang="zh-CN" altLang="en-US" sz="1800" b="0" i="0" kern="1200" dirty="0">
                          <a:solidFill>
                            <a:schemeClr val="dk1"/>
                          </a:solidFill>
                          <a:effectLst/>
                          <a:latin typeface="+mn-lt"/>
                          <a:ea typeface="+mn-ea"/>
                          <a:cs typeface="+mn-cs"/>
                        </a:rPr>
                        <a:t>适用于高维、复杂空间</a:t>
                      </a:r>
                      <a:endParaRPr lang="zh-CN" altLang="en-US" dirty="0"/>
                    </a:p>
                  </a:txBody>
                  <a:tcPr anchor="ctr"/>
                </a:tc>
                <a:tc>
                  <a:txBody>
                    <a:bodyPr/>
                    <a:lstStyle/>
                    <a:p>
                      <a:pPr marL="0" indent="0" algn="l">
                        <a:buFontTx/>
                        <a:buNone/>
                      </a:pP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不保证找到最短路径</a:t>
                      </a:r>
                      <a:endParaRPr lang="zh-CN" altLang="en-US" dirty="0"/>
                    </a:p>
                  </a:txBody>
                  <a:tcPr anchor="ctr"/>
                </a:tc>
                <a:extLst>
                  <a:ext uri="{0D108BD9-81ED-4DB2-BD59-A6C34878D82A}">
                    <a16:rowId xmlns:a16="http://schemas.microsoft.com/office/drawing/2014/main" val="2650091102"/>
                  </a:ext>
                </a:extLst>
              </a:tr>
            </a:tbl>
          </a:graphicData>
        </a:graphic>
      </p:graphicFrame>
    </p:spTree>
    <p:extLst>
      <p:ext uri="{BB962C8B-B14F-4D97-AF65-F5344CB8AC3E}">
        <p14:creationId xmlns:p14="http://schemas.microsoft.com/office/powerpoint/2010/main" val="3539320175"/>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133648"/>
            <a:ext cx="2954655" cy="461665"/>
          </a:xfrm>
          <a:prstGeom prst="rect">
            <a:avLst/>
          </a:prstGeom>
        </p:spPr>
        <p:txBody>
          <a:bodyPr wrap="none">
            <a:spAutoFit/>
          </a:bodyPr>
          <a:lstStyle/>
          <a:p>
            <a:pPr algn="r"/>
            <a:r>
              <a:rPr lang="zh-CN" altLang="en-US" sz="2400" b="1" dirty="0">
                <a:solidFill>
                  <a:schemeClr val="bg1"/>
                </a:solidFill>
                <a:latin typeface="+mn-ea"/>
              </a:rPr>
              <a:t>四、国内外研究动态</a:t>
            </a:r>
          </a:p>
        </p:txBody>
      </p:sp>
      <p:grpSp>
        <p:nvGrpSpPr>
          <p:cNvPr id="9" name="组合 8">
            <a:extLst>
              <a:ext uri="{FF2B5EF4-FFF2-40B4-BE49-F238E27FC236}">
                <a16:creationId xmlns:a16="http://schemas.microsoft.com/office/drawing/2014/main" id="{8436F706-4D3D-498D-8614-CC9B9C217BD3}"/>
              </a:ext>
            </a:extLst>
          </p:cNvPr>
          <p:cNvGrpSpPr/>
          <p:nvPr/>
        </p:nvGrpSpPr>
        <p:grpSpPr>
          <a:xfrm>
            <a:off x="0" y="899886"/>
            <a:ext cx="2696757" cy="579019"/>
            <a:chOff x="-537028" y="812630"/>
            <a:chExt cx="2696757" cy="579019"/>
          </a:xfrm>
        </p:grpSpPr>
        <p:sp>
          <p:nvSpPr>
            <p:cNvPr id="11" name="Freeform 190">
              <a:extLst>
                <a:ext uri="{FF2B5EF4-FFF2-40B4-BE49-F238E27FC236}">
                  <a16:creationId xmlns:a16="http://schemas.microsoft.com/office/drawing/2014/main" id="{C63FB880-A5B1-4353-8D93-8B9135D1C42F}"/>
                </a:ext>
              </a:extLst>
            </p:cNvPr>
            <p:cNvSpPr/>
            <p:nvPr/>
          </p:nvSpPr>
          <p:spPr bwMode="auto">
            <a:xfrm>
              <a:off x="-537028" y="812630"/>
              <a:ext cx="2696757" cy="579019"/>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12" name="矩形 11">
              <a:extLst>
                <a:ext uri="{FF2B5EF4-FFF2-40B4-BE49-F238E27FC236}">
                  <a16:creationId xmlns:a16="http://schemas.microsoft.com/office/drawing/2014/main" id="{D7328D63-BE60-472E-A109-87570232A744}"/>
                </a:ext>
              </a:extLst>
            </p:cNvPr>
            <p:cNvSpPr/>
            <p:nvPr/>
          </p:nvSpPr>
          <p:spPr>
            <a:xfrm flipH="1">
              <a:off x="-537028" y="909587"/>
              <a:ext cx="2319866" cy="369332"/>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避障算法相关研究</a:t>
              </a:r>
            </a:p>
          </p:txBody>
        </p:sp>
      </p:grpSp>
      <p:graphicFrame>
        <p:nvGraphicFramePr>
          <p:cNvPr id="8" name="表格 7">
            <a:extLst>
              <a:ext uri="{FF2B5EF4-FFF2-40B4-BE49-F238E27FC236}">
                <a16:creationId xmlns:a16="http://schemas.microsoft.com/office/drawing/2014/main" id="{45A0575A-E062-4313-AE27-DCAD7BC1E993}"/>
              </a:ext>
            </a:extLst>
          </p:cNvPr>
          <p:cNvGraphicFramePr>
            <a:graphicFrameLocks noGrp="1"/>
          </p:cNvGraphicFramePr>
          <p:nvPr>
            <p:extLst>
              <p:ext uri="{D42A27DB-BD31-4B8C-83A1-F6EECF244321}">
                <p14:modId xmlns:p14="http://schemas.microsoft.com/office/powerpoint/2010/main" val="175554042"/>
              </p:ext>
            </p:extLst>
          </p:nvPr>
        </p:nvGraphicFramePr>
        <p:xfrm>
          <a:off x="1044367" y="1822310"/>
          <a:ext cx="10118436" cy="4038847"/>
        </p:xfrm>
        <a:graphic>
          <a:graphicData uri="http://schemas.openxmlformats.org/drawingml/2006/table">
            <a:tbl>
              <a:tblPr firstRow="1" bandRow="1">
                <a:tableStyleId>{5C22544A-7EE6-4342-B048-85BDC9FD1C3A}</a:tableStyleId>
              </a:tblPr>
              <a:tblGrid>
                <a:gridCol w="2529609">
                  <a:extLst>
                    <a:ext uri="{9D8B030D-6E8A-4147-A177-3AD203B41FA5}">
                      <a16:colId xmlns:a16="http://schemas.microsoft.com/office/drawing/2014/main" val="4033028031"/>
                    </a:ext>
                  </a:extLst>
                </a:gridCol>
                <a:gridCol w="2529609">
                  <a:extLst>
                    <a:ext uri="{9D8B030D-6E8A-4147-A177-3AD203B41FA5}">
                      <a16:colId xmlns:a16="http://schemas.microsoft.com/office/drawing/2014/main" val="770379517"/>
                    </a:ext>
                  </a:extLst>
                </a:gridCol>
                <a:gridCol w="2529609">
                  <a:extLst>
                    <a:ext uri="{9D8B030D-6E8A-4147-A177-3AD203B41FA5}">
                      <a16:colId xmlns:a16="http://schemas.microsoft.com/office/drawing/2014/main" val="430895577"/>
                    </a:ext>
                  </a:extLst>
                </a:gridCol>
                <a:gridCol w="2529609">
                  <a:extLst>
                    <a:ext uri="{9D8B030D-6E8A-4147-A177-3AD203B41FA5}">
                      <a16:colId xmlns:a16="http://schemas.microsoft.com/office/drawing/2014/main" val="1625079374"/>
                    </a:ext>
                  </a:extLst>
                </a:gridCol>
              </a:tblGrid>
              <a:tr h="376035">
                <a:tc>
                  <a:txBody>
                    <a:bodyPr/>
                    <a:lstStyle/>
                    <a:p>
                      <a:pPr algn="ctr"/>
                      <a:r>
                        <a:rPr lang="zh-CN" altLang="en-US" dirty="0"/>
                        <a:t>算法</a:t>
                      </a:r>
                    </a:p>
                  </a:txBody>
                  <a:tcPr anchor="ctr"/>
                </a:tc>
                <a:tc>
                  <a:txBody>
                    <a:bodyPr/>
                    <a:lstStyle/>
                    <a:p>
                      <a:pPr algn="ctr"/>
                      <a:r>
                        <a:rPr lang="zh-CN" altLang="en-US" dirty="0"/>
                        <a:t>原理</a:t>
                      </a:r>
                    </a:p>
                  </a:txBody>
                  <a:tcPr anchor="ctr"/>
                </a:tc>
                <a:tc>
                  <a:txBody>
                    <a:bodyPr/>
                    <a:lstStyle/>
                    <a:p>
                      <a:pPr algn="ctr"/>
                      <a:r>
                        <a:rPr lang="zh-CN" altLang="en-US" dirty="0"/>
                        <a:t>优点</a:t>
                      </a:r>
                    </a:p>
                  </a:txBody>
                  <a:tcPr anchor="ctr"/>
                </a:tc>
                <a:tc>
                  <a:txBody>
                    <a:bodyPr/>
                    <a:lstStyle/>
                    <a:p>
                      <a:pPr algn="ctr"/>
                      <a:r>
                        <a:rPr lang="zh-CN" altLang="en-US" dirty="0"/>
                        <a:t>缺点</a:t>
                      </a:r>
                    </a:p>
                  </a:txBody>
                  <a:tcPr anchor="ctr"/>
                </a:tc>
                <a:extLst>
                  <a:ext uri="{0D108BD9-81ED-4DB2-BD59-A6C34878D82A}">
                    <a16:rowId xmlns:a16="http://schemas.microsoft.com/office/drawing/2014/main" val="1746818693"/>
                  </a:ext>
                </a:extLst>
              </a:tr>
              <a:tr h="920949">
                <a:tc>
                  <a:txBody>
                    <a:bodyPr/>
                    <a:lstStyle/>
                    <a:p>
                      <a:pPr algn="ctr"/>
                      <a:r>
                        <a:rPr lang="zh-CN" altLang="en-US" sz="1800" b="1" i="0" kern="1200" dirty="0">
                          <a:solidFill>
                            <a:schemeClr val="dk1"/>
                          </a:solidFill>
                          <a:effectLst/>
                          <a:latin typeface="+mn-lt"/>
                          <a:ea typeface="+mn-ea"/>
                          <a:cs typeface="+mn-cs"/>
                        </a:rPr>
                        <a:t>动态窗口法</a:t>
                      </a:r>
                      <a:endParaRPr lang="zh-CN" altLang="en-US" dirty="0"/>
                    </a:p>
                  </a:txBody>
                  <a:tcPr anchor="ctr"/>
                </a:tc>
                <a:tc>
                  <a:txBody>
                    <a:bodyPr/>
                    <a:lstStyle/>
                    <a:p>
                      <a:pPr algn="just"/>
                      <a:r>
                        <a:rPr lang="zh-CN" altLang="en-US" sz="1800" b="0" i="0" kern="1200" dirty="0">
                          <a:solidFill>
                            <a:schemeClr val="dk1"/>
                          </a:solidFill>
                          <a:effectLst/>
                          <a:latin typeface="+mn-lt"/>
                          <a:ea typeface="+mn-ea"/>
                          <a:cs typeface="+mn-cs"/>
                        </a:rPr>
                        <a:t>基于速度</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转向空间进行规划，选择最优组合</a:t>
                      </a:r>
                      <a:endParaRPr lang="zh-CN" altLang="en-US" dirty="0"/>
                    </a:p>
                  </a:txBody>
                  <a:tcPr anchor="ctr"/>
                </a:tc>
                <a:tc>
                  <a:txBody>
                    <a:bodyPr/>
                    <a:lstStyle/>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快速响应动态环境</a:t>
                      </a:r>
                      <a:endParaRPr lang="en-US" altLang="zh-CN" sz="1800" b="0" i="0" kern="1200" dirty="0">
                        <a:solidFill>
                          <a:schemeClr val="dk1"/>
                        </a:solidFill>
                        <a:effectLst/>
                        <a:latin typeface="+mn-lt"/>
                        <a:ea typeface="+mn-ea"/>
                        <a:cs typeface="+mn-cs"/>
                      </a:endParaRPr>
                    </a:p>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适用于小型机器人</a:t>
                      </a:r>
                      <a:endParaRPr lang="zh-CN" altLang="en-US" dirty="0"/>
                    </a:p>
                  </a:txBody>
                  <a:tcPr anchor="ctr"/>
                </a:tc>
                <a:tc>
                  <a:txBody>
                    <a:bodyPr/>
                    <a:lstStyle/>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搜索效率低</a:t>
                      </a:r>
                      <a:endParaRPr lang="en-US" altLang="zh-CN" sz="1800" b="0" i="0" kern="1200" dirty="0">
                        <a:solidFill>
                          <a:schemeClr val="dk1"/>
                        </a:solidFill>
                        <a:effectLst/>
                        <a:latin typeface="+mn-lt"/>
                        <a:ea typeface="+mn-ea"/>
                        <a:cs typeface="+mn-cs"/>
                      </a:endParaRPr>
                    </a:p>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局部最小值问题可能出现</a:t>
                      </a:r>
                      <a:endParaRPr lang="zh-CN" altLang="en-US" dirty="0"/>
                    </a:p>
                  </a:txBody>
                  <a:tcPr anchor="ctr"/>
                </a:tc>
                <a:extLst>
                  <a:ext uri="{0D108BD9-81ED-4DB2-BD59-A6C34878D82A}">
                    <a16:rowId xmlns:a16="http://schemas.microsoft.com/office/drawing/2014/main" val="1698343749"/>
                  </a:ext>
                </a:extLst>
              </a:tr>
              <a:tr h="906514">
                <a:tc>
                  <a:txBody>
                    <a:bodyPr/>
                    <a:lstStyle/>
                    <a:p>
                      <a:pPr algn="ctr"/>
                      <a:r>
                        <a:rPr lang="zh-CN" altLang="en-US" sz="1800" b="1" i="0" kern="1200" dirty="0">
                          <a:solidFill>
                            <a:schemeClr val="dk1"/>
                          </a:solidFill>
                          <a:effectLst/>
                          <a:latin typeface="+mn-lt"/>
                          <a:ea typeface="+mn-ea"/>
                          <a:cs typeface="+mn-cs"/>
                        </a:rPr>
                        <a:t>代价地图法</a:t>
                      </a:r>
                      <a:endParaRPr lang="zh-CN" altLang="en-US" dirty="0"/>
                    </a:p>
                  </a:txBody>
                  <a:tcPr anchor="ctr"/>
                </a:tc>
                <a:tc>
                  <a:txBody>
                    <a:bodyPr/>
                    <a:lstStyle/>
                    <a:p>
                      <a:pPr algn="just"/>
                      <a:r>
                        <a:rPr lang="zh-CN" altLang="en-US" sz="1800" b="0" i="0" kern="1200" dirty="0">
                          <a:solidFill>
                            <a:schemeClr val="dk1"/>
                          </a:solidFill>
                          <a:effectLst/>
                          <a:latin typeface="+mn-lt"/>
                          <a:ea typeface="+mn-ea"/>
                          <a:cs typeface="+mn-cs"/>
                        </a:rPr>
                        <a:t>利用代价地图规划路径，最小化总体代价</a:t>
                      </a:r>
                      <a:endParaRPr lang="zh-CN" altLang="en-US" dirty="0"/>
                    </a:p>
                  </a:txBody>
                  <a:tcPr anchor="ctr"/>
                </a:tc>
                <a:tc>
                  <a:txBody>
                    <a:bodyPr/>
                    <a:lstStyle/>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考虑地形和代价信息</a:t>
                      </a:r>
                      <a:endParaRPr lang="en-US" altLang="zh-CN" sz="1800" b="0" i="0" kern="1200" dirty="0">
                        <a:solidFill>
                          <a:schemeClr val="dk1"/>
                        </a:solidFill>
                        <a:effectLst/>
                        <a:latin typeface="+mn-lt"/>
                        <a:ea typeface="+mn-ea"/>
                        <a:cs typeface="+mn-cs"/>
                      </a:endParaRPr>
                    </a:p>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灵活适应环境变化</a:t>
                      </a:r>
                      <a:endParaRPr lang="zh-CN" altLang="en-US" dirty="0"/>
                    </a:p>
                  </a:txBody>
                  <a:tcPr anchor="ctr"/>
                </a:tc>
                <a:tc>
                  <a:txBody>
                    <a:bodyPr/>
                    <a:lstStyle/>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对于复杂地形计算复杂</a:t>
                      </a:r>
                      <a:endParaRPr lang="en-US" altLang="zh-CN" sz="1800" b="0" i="0" kern="1200" dirty="0">
                        <a:solidFill>
                          <a:schemeClr val="dk1"/>
                        </a:solidFill>
                        <a:effectLst/>
                        <a:latin typeface="+mn-lt"/>
                        <a:ea typeface="+mn-ea"/>
                        <a:cs typeface="+mn-cs"/>
                      </a:endParaRPr>
                    </a:p>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处理动态环境较困难</a:t>
                      </a:r>
                      <a:endParaRPr lang="zh-CN" altLang="en-US" dirty="0"/>
                    </a:p>
                  </a:txBody>
                  <a:tcPr anchor="ctr"/>
                </a:tc>
                <a:extLst>
                  <a:ext uri="{0D108BD9-81ED-4DB2-BD59-A6C34878D82A}">
                    <a16:rowId xmlns:a16="http://schemas.microsoft.com/office/drawing/2014/main" val="3324748921"/>
                  </a:ext>
                </a:extLst>
              </a:tr>
              <a:tr h="906514">
                <a:tc>
                  <a:txBody>
                    <a:bodyPr/>
                    <a:lstStyle/>
                    <a:p>
                      <a:pPr algn="ctr"/>
                      <a:r>
                        <a:rPr lang="zh-CN" altLang="en-US" sz="1800" b="1" i="0" kern="1200" dirty="0">
                          <a:solidFill>
                            <a:schemeClr val="dk1"/>
                          </a:solidFill>
                          <a:effectLst/>
                          <a:latin typeface="+mn-lt"/>
                          <a:ea typeface="+mn-ea"/>
                          <a:cs typeface="+mn-cs"/>
                        </a:rPr>
                        <a:t>人工势场法</a:t>
                      </a:r>
                      <a:endParaRPr lang="zh-CN" altLang="en-US" dirty="0"/>
                    </a:p>
                  </a:txBody>
                  <a:tcPr anchor="ctr"/>
                </a:tc>
                <a:tc>
                  <a:txBody>
                    <a:bodyPr/>
                    <a:lstStyle/>
                    <a:p>
                      <a:pPr algn="just"/>
                      <a:r>
                        <a:rPr lang="zh-CN" altLang="en-US" sz="1800" b="0" i="0" kern="1200" dirty="0">
                          <a:solidFill>
                            <a:schemeClr val="dk1"/>
                          </a:solidFill>
                          <a:effectLst/>
                          <a:latin typeface="+mn-lt"/>
                          <a:ea typeface="+mn-ea"/>
                          <a:cs typeface="+mn-cs"/>
                        </a:rPr>
                        <a:t>模拟粒子间斥力和引力的势场</a:t>
                      </a:r>
                      <a:endParaRPr lang="zh-CN" altLang="en-US" dirty="0"/>
                    </a:p>
                  </a:txBody>
                  <a:tcPr anchor="ctr"/>
                </a:tc>
                <a:tc>
                  <a:txBody>
                    <a:bodyPr/>
                    <a:lstStyle/>
                    <a:p>
                      <a:pPr marL="0" indent="0" algn="l">
                        <a:buFontTx/>
                        <a:buNone/>
                      </a:pP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直观且易于理解 </a:t>
                      </a:r>
                      <a:endParaRPr lang="en-US" altLang="zh-CN" sz="1800" b="0" i="0" kern="1200" dirty="0">
                        <a:solidFill>
                          <a:schemeClr val="dk1"/>
                        </a:solidFill>
                        <a:effectLst/>
                        <a:latin typeface="+mn-lt"/>
                        <a:ea typeface="+mn-ea"/>
                        <a:cs typeface="+mn-cs"/>
                      </a:endParaRPr>
                    </a:p>
                    <a:p>
                      <a:pPr marL="0" indent="0" algn="l">
                        <a:buFontTx/>
                        <a:buNone/>
                      </a:pP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简单实现</a:t>
                      </a:r>
                      <a:endParaRPr lang="zh-CN" altLang="en-US" dirty="0"/>
                    </a:p>
                  </a:txBody>
                  <a:tcPr anchor="ctr"/>
                </a:tc>
                <a:tc>
                  <a:txBody>
                    <a:bodyPr/>
                    <a:lstStyle/>
                    <a:p>
                      <a:pPr marL="0" indent="0" algn="l">
                        <a:buFontTx/>
                        <a:buNone/>
                      </a:pP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存在悬停问题 </a:t>
                      </a:r>
                      <a:endParaRPr lang="en-US" altLang="zh-CN" sz="1800" b="0" i="0" kern="1200" dirty="0">
                        <a:solidFill>
                          <a:schemeClr val="dk1"/>
                        </a:solidFill>
                        <a:effectLst/>
                        <a:latin typeface="+mn-lt"/>
                        <a:ea typeface="+mn-ea"/>
                        <a:cs typeface="+mn-cs"/>
                      </a:endParaRPr>
                    </a:p>
                    <a:p>
                      <a:pPr marL="0" indent="0" algn="l">
                        <a:buFontTx/>
                        <a:buNone/>
                      </a:pP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难以处理动态障碍物</a:t>
                      </a:r>
                      <a:endParaRPr lang="zh-CN" altLang="en-US" dirty="0"/>
                    </a:p>
                  </a:txBody>
                  <a:tcPr anchor="ctr"/>
                </a:tc>
                <a:extLst>
                  <a:ext uri="{0D108BD9-81ED-4DB2-BD59-A6C34878D82A}">
                    <a16:rowId xmlns:a16="http://schemas.microsoft.com/office/drawing/2014/main" val="380146791"/>
                  </a:ext>
                </a:extLst>
              </a:tr>
              <a:tr h="920949">
                <a:tc>
                  <a:txBody>
                    <a:bodyPr/>
                    <a:lstStyle/>
                    <a:p>
                      <a:pPr algn="ctr"/>
                      <a:r>
                        <a:rPr lang="zh-CN" altLang="en-US" sz="1800" b="1" i="0" kern="1200" dirty="0">
                          <a:solidFill>
                            <a:schemeClr val="dk1"/>
                          </a:solidFill>
                          <a:effectLst/>
                          <a:latin typeface="+mn-lt"/>
                          <a:ea typeface="+mn-ea"/>
                          <a:cs typeface="+mn-cs"/>
                        </a:rPr>
                        <a:t>模型预测控制</a:t>
                      </a:r>
                      <a:endParaRPr lang="zh-CN" altLang="en-US" dirty="0"/>
                    </a:p>
                  </a:txBody>
                  <a:tcPr anchor="ctr"/>
                </a:tc>
                <a:tc>
                  <a:txBody>
                    <a:bodyPr/>
                    <a:lstStyle/>
                    <a:p>
                      <a:pPr algn="just"/>
                      <a:r>
                        <a:rPr lang="zh-CN" altLang="en-US" sz="1800" b="0" i="0" kern="1200" dirty="0">
                          <a:solidFill>
                            <a:schemeClr val="dk1"/>
                          </a:solidFill>
                          <a:effectLst/>
                          <a:latin typeface="+mn-lt"/>
                          <a:ea typeface="+mn-ea"/>
                          <a:cs typeface="+mn-cs"/>
                        </a:rPr>
                        <a:t>利用动态模型和环境信息进行未来状态预测</a:t>
                      </a:r>
                      <a:endParaRPr lang="zh-CN" altLang="en-US" dirty="0"/>
                    </a:p>
                  </a:txBody>
                  <a:tcPr anchor="ctr"/>
                </a:tc>
                <a:tc>
                  <a:txBody>
                    <a:bodyPr/>
                    <a:lstStyle/>
                    <a:p>
                      <a:pPr marL="0" indent="0" algn="l">
                        <a:buFontTx/>
                        <a:buNone/>
                      </a:pPr>
                      <a:r>
                        <a:rPr lang="en-US" altLang="zh-CN" dirty="0"/>
                        <a:t>-  </a:t>
                      </a:r>
                      <a:r>
                        <a:rPr lang="zh-CN" altLang="en-US" dirty="0"/>
                        <a:t>适用于复杂动态环境 </a:t>
                      </a:r>
                      <a:endParaRPr lang="en-US" altLang="zh-CN" dirty="0"/>
                    </a:p>
                    <a:p>
                      <a:pPr marL="0" indent="0" algn="l">
                        <a:buFontTx/>
                        <a:buNone/>
                      </a:pPr>
                      <a:r>
                        <a:rPr lang="en-US" altLang="zh-CN" dirty="0"/>
                        <a:t>-  </a:t>
                      </a:r>
                      <a:r>
                        <a:rPr lang="zh-CN" altLang="en-US" dirty="0"/>
                        <a:t>高级别路径规划</a:t>
                      </a:r>
                    </a:p>
                  </a:txBody>
                  <a:tcPr anchor="ctr"/>
                </a:tc>
                <a:tc>
                  <a:txBody>
                    <a:bodyPr/>
                    <a:lstStyle/>
                    <a:p>
                      <a:pPr marL="0" indent="0" algn="l">
                        <a:buFontTx/>
                        <a:buNone/>
                      </a:pP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计算复杂度高 </a:t>
                      </a:r>
                      <a:endParaRPr lang="en-US" altLang="zh-CN" sz="1800" b="0" i="0" kern="1200" dirty="0">
                        <a:solidFill>
                          <a:schemeClr val="dk1"/>
                        </a:solidFill>
                        <a:effectLst/>
                        <a:latin typeface="+mn-lt"/>
                        <a:ea typeface="+mn-ea"/>
                        <a:cs typeface="+mn-cs"/>
                      </a:endParaRPr>
                    </a:p>
                    <a:p>
                      <a:pPr marL="0" indent="0" algn="l">
                        <a:buFontTx/>
                        <a:buNone/>
                      </a:pP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实时性要求高的场景较困难</a:t>
                      </a:r>
                      <a:endParaRPr lang="zh-CN" altLang="en-US" dirty="0"/>
                    </a:p>
                  </a:txBody>
                  <a:tcPr anchor="ctr"/>
                </a:tc>
                <a:extLst>
                  <a:ext uri="{0D108BD9-81ED-4DB2-BD59-A6C34878D82A}">
                    <a16:rowId xmlns:a16="http://schemas.microsoft.com/office/drawing/2014/main" val="2650091102"/>
                  </a:ext>
                </a:extLst>
              </a:tr>
            </a:tbl>
          </a:graphicData>
        </a:graphic>
      </p:graphicFrame>
    </p:spTree>
    <p:extLst>
      <p:ext uri="{BB962C8B-B14F-4D97-AF65-F5344CB8AC3E}">
        <p14:creationId xmlns:p14="http://schemas.microsoft.com/office/powerpoint/2010/main" val="1062590875"/>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FC6D465B-D175-47FE-8F9A-F974EC8C98A6"/>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系统信息库"/>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4-24-3"/>
</p:tagLst>
</file>

<file path=ppt/tags/tag10.xml><?xml version="1.0" encoding="utf-8"?>
<p:tagLst xmlns:a="http://schemas.openxmlformats.org/drawingml/2006/main" xmlns:r="http://schemas.openxmlformats.org/officeDocument/2006/relationships" xmlns:p="http://schemas.openxmlformats.org/presentationml/2006/main">
  <p:tag name="PA" val="v3.2.0"/>
</p:tagLst>
</file>

<file path=ppt/tags/tag11.xml><?xml version="1.0" encoding="utf-8"?>
<p:tagLst xmlns:a="http://schemas.openxmlformats.org/drawingml/2006/main" xmlns:r="http://schemas.openxmlformats.org/officeDocument/2006/relationships" xmlns:p="http://schemas.openxmlformats.org/presentationml/2006/main">
  <p:tag name="PA" val="v3.2.0"/>
</p:tagLst>
</file>

<file path=ppt/tags/tag12.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PA" val="v3.2.0"/>
</p:tagLst>
</file>

<file path=ppt/tags/tag8.xml><?xml version="1.0" encoding="utf-8"?>
<p:tagLst xmlns:a="http://schemas.openxmlformats.org/drawingml/2006/main" xmlns:r="http://schemas.openxmlformats.org/officeDocument/2006/relationships" xmlns:p="http://schemas.openxmlformats.org/presentationml/2006/main">
  <p:tag name="PA" val="v3.2.0"/>
</p:tagLst>
</file>

<file path=ppt/tags/tag9.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自定义设计方案">
  <a:themeElements>
    <a:clrScheme name="MC-欧美风主题色">
      <a:dk1>
        <a:srgbClr val="000000"/>
      </a:dk1>
      <a:lt1>
        <a:srgbClr val="FFFFFF"/>
      </a:lt1>
      <a:dk2>
        <a:srgbClr val="44546A"/>
      </a:dk2>
      <a:lt2>
        <a:srgbClr val="E7E6E6"/>
      </a:lt2>
      <a:accent1>
        <a:srgbClr val="16294C"/>
      </a:accent1>
      <a:accent2>
        <a:srgbClr val="44546A"/>
      </a:accent2>
      <a:accent3>
        <a:srgbClr val="16294C"/>
      </a:accent3>
      <a:accent4>
        <a:srgbClr val="44546A"/>
      </a:accent4>
      <a:accent5>
        <a:srgbClr val="16294C"/>
      </a:accent5>
      <a:accent6>
        <a:srgbClr val="44546A"/>
      </a:accent6>
      <a:hlink>
        <a:srgbClr val="0563C1"/>
      </a:hlink>
      <a:folHlink>
        <a:srgbClr val="954F72"/>
      </a:folHlink>
    </a:clrScheme>
    <a:fontScheme name="自定义 1">
      <a:majorFont>
        <a:latin typeface="Impact"/>
        <a:ea typeface="华康俪金黑W8(P)"/>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9050">
          <a:solidFill>
            <a:schemeClr val="accent3"/>
          </a:solidFill>
          <a:prstDash val="dash"/>
        </a:ln>
      </a:spPr>
      <a:bodyPr wrap="square">
        <a:spAutoFit/>
      </a:bodyPr>
      <a:lstStyle>
        <a:defPPr indent="457200" algn="just">
          <a:lnSpc>
            <a:spcPct val="150000"/>
          </a:lnSpc>
          <a:defRPr dirty="0">
            <a:solidFill>
              <a:schemeClr val="tx1">
                <a:lumMod val="75000"/>
                <a:lumOff val="25000"/>
              </a:schemeClr>
            </a:solidFill>
            <a:latin typeface="+mn-ea"/>
            <a:sym typeface="Arial" panose="020B0604020202020204" pitchFamily="34" charset="0"/>
          </a:defRPr>
        </a:defPPr>
      </a:lstStyle>
    </a:spDef>
    <a:txDef>
      <a:spPr>
        <a:noFill/>
      </a:spPr>
      <a:bodyPr wrap="none" rtlCol="0" anchor="ctr">
        <a:spAutoFit/>
      </a:bodyPr>
      <a:lstStyle>
        <a:defPPr>
          <a:lnSpc>
            <a:spcPct val="120000"/>
          </a:lnSpc>
          <a:defRPr dirty="0"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MC-</Template>
  <TotalTime>2781</TotalTime>
  <Words>2026</Words>
  <Application>Microsoft Office PowerPoint</Application>
  <PresentationFormat>宽屏</PresentationFormat>
  <Paragraphs>257</Paragraphs>
  <Slides>17</Slides>
  <Notes>17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-apple-system</vt:lpstr>
      <vt:lpstr>等线</vt:lpstr>
      <vt:lpstr>华康俪金黑W8(P)</vt:lpstr>
      <vt:lpstr>微软雅黑</vt:lpstr>
      <vt:lpstr>Arial</vt:lpstr>
      <vt:lpstr>Century Gothic</vt:lpstr>
      <vt:lpstr>Wingdings</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4-24-3</dc:title>
  <dc:creator>QQ1801380800</dc:creator>
  <cp:keywords>MC</cp:keywords>
  <dc:description>欢迎定制PPT-QQ1801380800</dc:description>
  <cp:lastModifiedBy>思敏 汪</cp:lastModifiedBy>
  <cp:revision>83</cp:revision>
  <dcterms:created xsi:type="dcterms:W3CDTF">2017-04-26T10:20:00Z</dcterms:created>
  <dcterms:modified xsi:type="dcterms:W3CDTF">2024-01-01T09:41:11Z</dcterms:modified>
  <cp:category>模板</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C7D9E583B36341E1B28FED10BC42EA1A</vt:lpwstr>
  </property>
  <property fmtid="{D5CDD505-2E9C-101B-9397-08002B2CF9AE}" pid="3" name="KSOProductBuildVer">
    <vt:lpwstr>2052-11.1.0.11365</vt:lpwstr>
  </property>
</Properties>
</file>