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0" r:id="rId4"/>
    <p:sldId id="329" r:id="rId5"/>
    <p:sldId id="321" r:id="rId6"/>
    <p:sldId id="311" r:id="rId7"/>
    <p:sldId id="331" r:id="rId8"/>
    <p:sldId id="332" r:id="rId9"/>
    <p:sldId id="333" r:id="rId10"/>
    <p:sldId id="324" r:id="rId11"/>
    <p:sldId id="327"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4" userDrawn="1">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42" autoAdjust="0"/>
  </p:normalViewPr>
  <p:slideViewPr>
    <p:cSldViewPr snapToGrid="0" showGuides="1">
      <p:cViewPr varScale="1">
        <p:scale>
          <a:sx n="95" d="100"/>
          <a:sy n="95" d="100"/>
        </p:scale>
        <p:origin x="1194" y="78"/>
      </p:cViewPr>
      <p:guideLst>
        <p:guide orient="horz" pos="2273"/>
        <p:guide pos="325"/>
        <p:guide pos="7355"/>
        <p:guide orient="horz" pos="368"/>
        <p:guide orient="horz" pos="3974"/>
        <p:guide pos="3840"/>
        <p:guide orient="horz" pos="618"/>
        <p:guide orient="horz" pos="3793"/>
      </p:guideLst>
    </p:cSldViewPr>
  </p:slideViewPr>
  <p:notesTextViewPr>
    <p:cViewPr>
      <p:scale>
        <a:sx n="176" d="100"/>
        <a:sy n="17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0" i="0" dirty="0">
                <a:solidFill>
                  <a:srgbClr val="000000"/>
                </a:solidFill>
                <a:effectLst/>
                <a:latin typeface="-apple-system"/>
              </a:rPr>
              <a:t>现实生活中的很多系统都可以抽象成复杂网络，复杂网络是由许多相互连接的节点和连接这些节点的边组成的网络。</a:t>
            </a:r>
            <a:r>
              <a:rPr lang="zh-CN" altLang="zh-CN" sz="18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a:t>
            </a:r>
            <a:r>
              <a:rPr lang="zh-CN" altLang="en-US" sz="1800" kern="100" dirty="0">
                <a:effectLst/>
                <a:ea typeface="楷体" panose="02010609060101010101" pitchFamily="49" charset="-122"/>
                <a:cs typeface="Times New Roman" panose="02020603050405020304" pitchFamily="18" charset="0"/>
              </a:rPr>
              <a:t>物理连接</a:t>
            </a:r>
            <a:r>
              <a:rPr lang="zh-CN" altLang="zh-CN" sz="1800" kern="100" dirty="0">
                <a:effectLst/>
                <a:ea typeface="楷体" panose="02010609060101010101" pitchFamily="49"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链路预测是复杂网络研究中的重要研究方向，可以根据已知的网络结构预测出可能存在的边。链路预测问题被分为预测演进网络上潜在新链路的时间链路预测和推断静态网络上缺失链路的结构链路预测</a:t>
            </a:r>
            <a:endParaRPr lang="en-US" altLang="zh-CN" dirty="0"/>
          </a:p>
          <a:p>
            <a:pPr algn="l"/>
            <a:endParaRPr lang="zh-CN" altLang="en-US" sz="1800" b="0" i="0" u="none" strike="noStrike" baseline="0" dirty="0">
              <a:solidFill>
                <a:srgbClr val="000000"/>
              </a:solidFill>
              <a:latin typeface="OPBBJO+FZSSJW--GB1-0"/>
            </a:endParaRPr>
          </a:p>
          <a:p>
            <a:pPr algn="just"/>
            <a:r>
              <a:rPr lang="zh-CN" altLang="en-US" sz="1800" b="0" i="0" u="none" strike="noStrike" baseline="0" dirty="0">
                <a:solidFill>
                  <a:srgbClr val="211D1E"/>
                </a:solidFill>
                <a:latin typeface="OPBBJO+FZSSJW--GB1-0"/>
              </a:rPr>
              <a:t>链路预测有着广泛的应用场景。例如，用于指导生物实验以提高实验成功率， 对社交网络中的朋友推荐和敌友关系进行预测，电子商务网站上的商品推荐，以及预测电力系统中的缺失边从而完成电力系统的恢复</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93124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现有的链路预测算法一般是从网络中划分出训练集，通过分析训练集中的网络结构，推荐出可能存在的链路连接，再与测试集中的链路进行对比，得到推荐的准确率。</a:t>
            </a:r>
            <a:endParaRPr lang="en-US" altLang="zh-CN" dirty="0"/>
          </a:p>
          <a:p>
            <a:r>
              <a:rPr lang="zh-CN" altLang="en-US" sz="1200" dirty="0">
                <a:solidFill>
                  <a:schemeClr val="tx1">
                    <a:lumMod val="75000"/>
                    <a:lumOff val="25000"/>
                  </a:schemeClr>
                </a:solidFill>
                <a:latin typeface="+mn-ea"/>
                <a:sym typeface="Arial" panose="020B0604020202020204" pitchFamily="34" charset="0"/>
              </a:rPr>
              <a:t>而这些算法的优化目标都集中在预测准确率的提升上，而很少关注网络的性能指标，比如网络的鲁棒性，平均最短路径等。</a:t>
            </a:r>
            <a:endParaRPr lang="en-US" altLang="zh-CN" sz="1200" dirty="0">
              <a:solidFill>
                <a:schemeClr val="tx1">
                  <a:lumMod val="75000"/>
                  <a:lumOff val="25000"/>
                </a:schemeClr>
              </a:solidFill>
              <a:latin typeface="+mn-ea"/>
              <a:sym typeface="Arial" panose="020B0604020202020204" pitchFamily="34" charset="0"/>
            </a:endParaRPr>
          </a:p>
          <a:p>
            <a:r>
              <a:rPr lang="zh-CN" altLang="en-US" sz="1200" dirty="0">
                <a:solidFill>
                  <a:schemeClr val="tx1">
                    <a:lumMod val="75000"/>
                    <a:lumOff val="25000"/>
                  </a:schemeClr>
                </a:solidFill>
                <a:latin typeface="+mn-ea"/>
                <a:sym typeface="Arial" panose="020B0604020202020204" pitchFamily="34" charset="0"/>
              </a:rPr>
              <a:t>因此</a:t>
            </a:r>
            <a:r>
              <a:rPr lang="en-US" altLang="zh-CN" sz="1200" dirty="0">
                <a:solidFill>
                  <a:schemeClr val="tx1">
                    <a:lumMod val="75000"/>
                    <a:lumOff val="25000"/>
                  </a:schemeClr>
                </a:solidFill>
                <a:latin typeface="+mn-ea"/>
                <a:sym typeface="Arial" panose="020B0604020202020204" pitchFamily="34" charset="0"/>
              </a:rPr>
              <a:t>…</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75000"/>
                    <a:lumOff val="25000"/>
                  </a:schemeClr>
                </a:solidFill>
                <a:latin typeface="+mn-ea"/>
                <a:sym typeface="Arial" panose="020B0604020202020204" pitchFamily="34" charset="0"/>
              </a:rPr>
              <a:t>在排序分数后面加上与节点距离相关的项</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47481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自然连通性可以表示为网络的邻接矩阵的特征值的平均</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14:m>
                  <m:oMath xmlns:m="http://schemas.openxmlformats.org/officeDocument/2006/math">
                    <m:sSub>
                      <m:sSubPr>
                        <m:ctrlPr>
                          <a:rPr lang="en-US" altLang="zh-CN" sz="1200"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l-GR" altLang="zh-CN" sz="1200" i="1" kern="100">
                            <a:latin typeface="Cambria Math" panose="02040503050406030204" pitchFamily="18" charset="0"/>
                            <a:ea typeface="微软雅黑" panose="020B0503020204020204" pitchFamily="34" charset="-122"/>
                            <a:cs typeface="Times New Roman" panose="02020603050405020304" pitchFamily="18" charset="0"/>
                          </a:rPr>
                          <m:t>𝜆</m:t>
                        </m:r>
                      </m:e>
                      <m:sub>
                        <m:r>
                          <m:rPr>
                            <m:sty m:val="p"/>
                          </m:rPr>
                          <a:rPr lang="en-US" altLang="zh-CN" sz="1200" i="1" kern="100">
                            <a:latin typeface="Cambria Math" panose="02040503050406030204" pitchFamily="18" charset="0"/>
                            <a:ea typeface="微软雅黑" panose="020B0503020204020204" pitchFamily="34" charset="-122"/>
                            <a:cs typeface="Times New Roman" panose="02020603050405020304" pitchFamily="18" charset="0"/>
                          </a:rPr>
                          <m:t>i</m:t>
                        </m:r>
                      </m:sub>
                    </m:sSub>
                    <m:r>
                      <a:rPr lang="en-US" altLang="zh-CN" sz="12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b="0" i="1" kern="10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dirty="0">
                    <a:solidFill>
                      <a:schemeClr val="tx1">
                        <a:lumMod val="75000"/>
                        <a:lumOff val="25000"/>
                      </a:schemeClr>
                    </a:solidFill>
                    <a:latin typeface="+mn-ea"/>
                    <a:sym typeface="Arial" panose="020B0604020202020204" pitchFamily="34" charset="0"/>
                  </a:rPr>
                  <a:t>自然连通性可以描述备选路径的多少，最大化网络的自然连通性就可以最大化网络中的备选路径的数目，以保证在节点攻击后仍然可以保证良好的网络连通性</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设计节点攻击模型，分析节点攻击对网络拓扑结构和性能的影响。</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构建一个衡量网络抵抗级联失效能力的鲁棒性指标体系，包括但不限于剩余连通分量大小、失效传播范围、恢复时间等因素。</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提出基于鲁棒性的加边策略，例如基于节点重要性、社区结构保护等的加边方法，以提高网络的鲁棒性和抵抗节点攻击的能力。</a:t>
                </a:r>
                <a:endParaRPr lang="en-US" altLang="zh-CN" dirty="0">
                  <a:solidFill>
                    <a:schemeClr val="tx1">
                      <a:lumMod val="75000"/>
                      <a:lumOff val="25000"/>
                    </a:schemeClr>
                  </a:solidFill>
                  <a:latin typeface="+mn-ea"/>
                  <a:sym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是图中节点的数量，</a:t>
                </a:r>
                <a:r>
                  <a:rPr lang="el-GR" altLang="zh-CN" sz="1200" i="0" kern="10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sz="1200" i="0" kern="100">
                    <a:latin typeface="Cambria Math" panose="02040503050406030204" pitchFamily="18" charset="0"/>
                    <a:ea typeface="微软雅黑" panose="020B0503020204020204" pitchFamily="34" charset="-122"/>
                    <a:cs typeface="Times New Roman" panose="02020603050405020304" pitchFamily="18" charset="0"/>
                  </a:rPr>
                  <a:t>_i</a:t>
                </a:r>
                <a:r>
                  <a:rPr lang="en-US" altLang="zh-CN" sz="1200" i="0" kern="100">
                    <a:latin typeface="Cambria Math" panose="02040503050406030204" pitchFamily="18" charset="0"/>
                    <a:ea typeface="Cambria Math" panose="02040503050406030204" pitchFamily="18" charset="0"/>
                    <a:cs typeface="Times New Roman" panose="02020603050405020304" pitchFamily="18" charset="0"/>
                  </a:rPr>
                  <a:t>∈</a:t>
                </a:r>
                <a:r>
                  <a:rPr lang="en-US" altLang="zh-CN" sz="1200" b="0" i="0" kern="100">
                    <a:latin typeface="Cambria Math" panose="02040503050406030204" pitchFamily="18" charset="0"/>
                    <a:ea typeface="Cambria Math" panose="02040503050406030204" pitchFamily="18" charset="0"/>
                    <a:cs typeface="Times New Roman" panose="02020603050405020304" pitchFamily="18" charset="0"/>
                  </a:rPr>
                  <a:t>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邻接矩阵的特征值</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412716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以整体结构的角度反映了网络抵御结构损毁的能力。但对于某一个网络系统来说，其功能的正常运转不能单纯依靠整体结构的完整，而是由各个功能单元之间的协作合作实现，也就是依赖于社区划分后的各个社区模块之间的合作。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可以以网络受损前后各个社区模块的相似性来作为判断社区结构鲁棒性的依据。</a:t>
                </a:r>
                <a14:m>
                  <m:oMath xmlns:m="http://schemas.openxmlformats.org/officeDocument/2006/math">
                    <m:r>
                      <a:rPr lang="en-US" altLang="zh-CN" sz="2800" b="0" i="0" smtClean="0">
                        <a:solidFill>
                          <a:schemeClr val="tx1">
                            <a:lumMod val="75000"/>
                            <a:lumOff val="25000"/>
                          </a:schemeClr>
                        </a:solidFill>
                        <a:latin typeface="Cambria Math" panose="02040503050406030204" pitchFamily="18" charset="0"/>
                        <a:sym typeface="Arial" panose="020B0604020202020204" pitchFamily="34" charset="0"/>
                      </a:rPr>
                      <m:t> </m:t>
                    </m:r>
                    <m:sSub>
                      <m:sSubPr>
                        <m:ctrlPr>
                          <a:rPr lang="en-US" altLang="zh-CN" sz="2800"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sz="2800" i="1">
                            <a:solidFill>
                              <a:schemeClr val="tx1">
                                <a:lumMod val="75000"/>
                                <a:lumOff val="25000"/>
                              </a:schemeClr>
                            </a:solidFill>
                            <a:latin typeface="Cambria Math" panose="02040503050406030204" pitchFamily="18" charset="0"/>
                            <a:sym typeface="Arial" panose="020B0604020202020204" pitchFamily="34" charset="0"/>
                          </a:rPr>
                          <m:t>𝑙</m:t>
                        </m:r>
                      </m:sub>
                    </m:sSub>
                  </m:oMath>
                </a14:m>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比如可以增加社区内链路链接的权重</a:t>
                </a:r>
                <a:endParaRPr lang="zh-CN" altLang="en-US" dirty="0"/>
              </a:p>
            </p:txBody>
          </p:sp>
        </mc:Choice>
        <mc:Fallback xmlns="">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对于网络鲁棒性的研究主要从评估其结构完整性出发，强调了攻击或破坏对于网络连通性的打击，以整体结构的角度反映了网络抵御结构损毁的能力。但对于某一个网络系统来说，其功能的正常运转可能不是单纯依靠整体结构的完整，而是由各个功能单元之间的协作互通、共同实现。从这个角度来看，单纯通过网络整体结构的完整性来评估网络鲁棒性无法反映网络内部功能团簇的受损程度</a:t>
                </a:r>
                <a:endParaRPr lang="en-US" altLang="zh-CN" sz="1800" b="0" i="0" u="none" strike="noStrike" baseline="0" dirty="0">
                  <a:latin typeface="宋体" panose="02010600030101010101" pitchFamily="2" charset="-122"/>
                  <a:ea typeface="宋体" panose="02010600030101010101" pitchFamily="2" charset="-122"/>
                </a:endParaRPr>
              </a:p>
              <a:p>
                <a:pPr algn="l"/>
                <a:r>
                  <a:rPr lang="en-US" altLang="zh-CN" sz="2800" i="0">
                    <a:solidFill>
                      <a:schemeClr val="tx1">
                        <a:lumMod val="75000"/>
                        <a:lumOff val="25000"/>
                      </a:schemeClr>
                    </a:solidFill>
                    <a:latin typeface="Cambria Math" panose="02040503050406030204" pitchFamily="18" charset="0"/>
                    <a:sym typeface="Arial" panose="020B0604020202020204" pitchFamily="34" charset="0"/>
                  </a:rPr>
                  <a:t>𝐶_𝑙</a:t>
                </a:r>
                <a:r>
                  <a:rPr lang="zh-CN" altLang="en-US" sz="1800" b="0" i="0" u="none" strike="noStrike" baseline="0" dirty="0">
                    <a:latin typeface="宋体" panose="02010600030101010101" pitchFamily="2" charset="-122"/>
                    <a:ea typeface="宋体" panose="02010600030101010101" pitchFamily="2" charset="-122"/>
                  </a:rPr>
                  <a:t> 是移除</a:t>
                </a:r>
                <a:r>
                  <a:rPr lang="en-US" altLang="zh-CN" sz="1800" b="0" i="1" u="none" strike="noStrike" baseline="0" dirty="0">
                    <a:latin typeface="TimesNewRomanPS-ItalicMT"/>
                    <a:ea typeface="宋体" panose="02010600030101010101" pitchFamily="2" charset="-122"/>
                  </a:rPr>
                  <a:t>l </a:t>
                </a:r>
                <a:r>
                  <a:rPr lang="zh-CN" altLang="en-US" sz="1800" b="0" i="0" u="none" strike="noStrike" baseline="0" dirty="0">
                    <a:latin typeface="宋体" panose="02010600030101010101" pitchFamily="2" charset="-122"/>
                    <a:ea typeface="宋体" panose="02010600030101010101" pitchFamily="2" charset="-122"/>
                  </a:rPr>
                  <a:t>条边后网络的社区划分结果</a:t>
                </a:r>
                <a:endParaRPr lang="zh-CN" altLang="en-US" dirty="0"/>
              </a:p>
            </p:txBody>
          </p:sp>
        </mc:Fallback>
      </mc:AlternateContent>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1524496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14067" y="4095031"/>
            <a:ext cx="3039615"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2024.1.18</a:t>
            </a:r>
            <a:endParaRPr lang="zh-CN" altLang="en-US" sz="2135" b="1" dirty="0">
              <a:solidFill>
                <a:schemeClr val="bg1">
                  <a:lumMod val="95000"/>
                </a:schemeClr>
              </a:solidFill>
              <a:latin typeface="+mn-ea"/>
            </a:endParaRPr>
          </a:p>
        </p:txBody>
      </p:sp>
      <p:sp>
        <p:nvSpPr>
          <p:cNvPr id="13" name="TextBox 7"/>
          <p:cNvSpPr txBox="1"/>
          <p:nvPr/>
        </p:nvSpPr>
        <p:spPr>
          <a:xfrm>
            <a:off x="2322367" y="2270560"/>
            <a:ext cx="7571304"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复杂网络链路优化算法研究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三、拟创新点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495196" y="2475766"/>
            <a:ext cx="9374723"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设计新的加边策略，添加一定数量的边，优化网络结构，提升网络的攻击鲁棒性，使网络能更好的应对节点攻击后的级联失效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定义一个网络社区结构的鲁棒性指标，以评估受损后网络社区结构的完整性。针对定义的指标，推荐加边策略，以改进网络社区结构的鲁棒性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47650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0930" y="99904"/>
            <a:ext cx="2954655" cy="461665"/>
          </a:xfrm>
          <a:prstGeom prst="rect">
            <a:avLst/>
          </a:prstGeom>
        </p:spPr>
        <p:txBody>
          <a:bodyPr wrap="none">
            <a:spAutoFit/>
          </a:bodyPr>
          <a:lstStyle/>
          <a:p>
            <a:r>
              <a:rPr lang="zh-CN" altLang="en-US" sz="2400" b="1" dirty="0">
                <a:solidFill>
                  <a:schemeClr val="bg1"/>
                </a:solidFill>
                <a:latin typeface="+mn-ea"/>
              </a:rPr>
              <a:t>四、时间安排及规划</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633342" y="32463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25E7A1A5-8F49-89C3-2C07-3C13FBFF8868}"/>
              </a:ext>
            </a:extLst>
          </p:cNvPr>
          <p:cNvSpPr/>
          <p:nvPr/>
        </p:nvSpPr>
        <p:spPr>
          <a:xfrm>
            <a:off x="6486984" y="32524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10324382"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282397" y="4139432"/>
            <a:ext cx="2021013"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研究现有的链路预测算法，并提出改进</a:t>
            </a:r>
            <a:endParaRPr lang="en-US" altLang="zh-CN" sz="1600" dirty="0">
              <a:solidFill>
                <a:schemeClr val="tx1">
                  <a:lumMod val="85000"/>
                  <a:lumOff val="15000"/>
                </a:schemeClr>
              </a:solidFill>
            </a:endParaRP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24.01-24.03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722CBD5-430C-1F04-AB33-A35C42CD8708}"/>
              </a:ext>
            </a:extLst>
          </p:cNvPr>
          <p:cNvSpPr/>
          <p:nvPr/>
        </p:nvSpPr>
        <p:spPr>
          <a:xfrm>
            <a:off x="2815258"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3BFADB-8772-FE1A-C0C4-53B894660F2C}"/>
              </a:ext>
            </a:extLst>
          </p:cNvPr>
          <p:cNvSpPr/>
          <p:nvPr/>
        </p:nvSpPr>
        <p:spPr>
          <a:xfrm>
            <a:off x="1882473" y="2392389"/>
            <a:ext cx="2260778"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设计加边算法，提升网络全局结构性能指标</a:t>
            </a:r>
            <a:endParaRPr lang="en-US" altLang="zh-CN" sz="1600" dirty="0">
              <a:solidFill>
                <a:schemeClr val="tx1">
                  <a:lumMod val="85000"/>
                  <a:lumOff val="15000"/>
                </a:schemeClr>
              </a:solidFill>
            </a:endParaRPr>
          </a:p>
        </p:txBody>
      </p:sp>
      <p:cxnSp>
        <p:nvCxnSpPr>
          <p:cNvPr id="23" name="直接连接符 22">
            <a:extLst>
              <a:ext uri="{FF2B5EF4-FFF2-40B4-BE49-F238E27FC236}">
                <a16:creationId xmlns:a16="http://schemas.microsoft.com/office/drawing/2014/main" id="{E7753049-7E11-BF94-9BF7-7C7693E69B14}"/>
              </a:ext>
            </a:extLst>
          </p:cNvPr>
          <p:cNvCxnSpPr>
            <a:cxnSpLocks/>
          </p:cNvCxnSpPr>
          <p:nvPr/>
        </p:nvCxnSpPr>
        <p:spPr>
          <a:xfrm>
            <a:off x="2894605" y="239239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741EC24-DE10-E4DD-C6CD-D77BBDC05B41}"/>
              </a:ext>
            </a:extLst>
          </p:cNvPr>
          <p:cNvSpPr/>
          <p:nvPr/>
        </p:nvSpPr>
        <p:spPr>
          <a:xfrm>
            <a:off x="2362676" y="2018877"/>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24.04-24.06</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1CF62DB-FB72-7DBC-160B-369E3383094F}"/>
              </a:ext>
            </a:extLst>
          </p:cNvPr>
          <p:cNvSpPr/>
          <p:nvPr/>
        </p:nvSpPr>
        <p:spPr>
          <a:xfrm>
            <a:off x="3883412" y="4139432"/>
            <a:ext cx="2021013" cy="1021433"/>
          </a:xfrm>
          <a:prstGeom prst="rect">
            <a:avLst/>
          </a:prstGeom>
        </p:spPr>
        <p:txBody>
          <a:bodyPr wrap="square">
            <a:spAutoFit/>
          </a:bodyPr>
          <a:lstStyle/>
          <a:p>
            <a:pPr algn="ctr">
              <a:lnSpc>
                <a:spcPct val="130000"/>
              </a:lnSpc>
              <a:spcBef>
                <a:spcPts val="600"/>
              </a:spcBef>
            </a:pPr>
            <a:r>
              <a:rPr lang="zh-CN" altLang="en-US" sz="1600" dirty="0">
                <a:solidFill>
                  <a:schemeClr val="tx1">
                    <a:lumMod val="75000"/>
                    <a:lumOff val="25000"/>
                  </a:schemeClr>
                </a:solidFill>
                <a:latin typeface="+mn-ea"/>
              </a:rPr>
              <a:t>定义网络社区结构的鲁棒性，设计加边算法，改进鲁棒性</a:t>
            </a:r>
            <a:endParaRPr lang="en-US" altLang="zh-CN" sz="1600" dirty="0">
              <a:solidFill>
                <a:schemeClr val="tx1">
                  <a:lumMod val="75000"/>
                  <a:lumOff val="25000"/>
                </a:schemeClr>
              </a:solidFill>
              <a:latin typeface="+mn-ea"/>
            </a:endParaRPr>
          </a:p>
        </p:txBody>
      </p:sp>
      <p:cxnSp>
        <p:nvCxnSpPr>
          <p:cNvPr id="26" name="直接连接符 25">
            <a:extLst>
              <a:ext uri="{FF2B5EF4-FFF2-40B4-BE49-F238E27FC236}">
                <a16:creationId xmlns:a16="http://schemas.microsoft.com/office/drawing/2014/main" id="{7DA570C7-C11F-E7D0-8DA3-0E6FDDFA1E68}"/>
              </a:ext>
            </a:extLst>
          </p:cNvPr>
          <p:cNvCxnSpPr>
            <a:cxnSpLocks/>
          </p:cNvCxnSpPr>
          <p:nvPr/>
        </p:nvCxnSpPr>
        <p:spPr>
          <a:xfrm>
            <a:off x="4736370"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9D1449E-D32B-CCF0-E0B2-7D17C64D59BD}"/>
              </a:ext>
            </a:extLst>
          </p:cNvPr>
          <p:cNvSpPr/>
          <p:nvPr/>
        </p:nvSpPr>
        <p:spPr>
          <a:xfrm>
            <a:off x="4204441"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24.07-24.10</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0FE1AFD-7BE0-03B6-D208-7501A0E68F73}"/>
              </a:ext>
            </a:extLst>
          </p:cNvPr>
          <p:cNvSpPr/>
          <p:nvPr/>
        </p:nvSpPr>
        <p:spPr>
          <a:xfrm>
            <a:off x="8445491" y="324647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08979BA-6D25-5849-EF11-AD5001FA8D67}"/>
              </a:ext>
            </a:extLst>
          </p:cNvPr>
          <p:cNvSpPr/>
          <p:nvPr/>
        </p:nvSpPr>
        <p:spPr>
          <a:xfrm>
            <a:off x="5602974"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验证算法的鲁棒性</a:t>
            </a:r>
            <a:endParaRPr lang="en-US" altLang="zh-CN" sz="1600"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F58F4DF3-D1BD-32FD-543B-6E6B6848010E}"/>
              </a:ext>
            </a:extLst>
          </p:cNvPr>
          <p:cNvCxnSpPr>
            <a:cxnSpLocks/>
          </p:cNvCxnSpPr>
          <p:nvPr/>
        </p:nvCxnSpPr>
        <p:spPr>
          <a:xfrm>
            <a:off x="6528498"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1354B50-72F5-BA74-C153-CAD346F5F22F}"/>
              </a:ext>
            </a:extLst>
          </p:cNvPr>
          <p:cNvSpPr/>
          <p:nvPr/>
        </p:nvSpPr>
        <p:spPr>
          <a:xfrm>
            <a:off x="5996569"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24.11-24.12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21ABA64-4CC7-F585-78BA-01EC4FC81979}"/>
              </a:ext>
            </a:extLst>
          </p:cNvPr>
          <p:cNvSpPr/>
          <p:nvPr/>
        </p:nvSpPr>
        <p:spPr>
          <a:xfrm>
            <a:off x="7692216" y="4198783"/>
            <a:ext cx="1891060"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整理实验数据，撰写学位论文</a:t>
            </a:r>
            <a:endParaRPr lang="en-US" altLang="zh-CN" sz="1600" dirty="0">
              <a:solidFill>
                <a:schemeClr val="tx1">
                  <a:lumMod val="85000"/>
                  <a:lumOff val="15000"/>
                </a:schemeClr>
              </a:solidFill>
            </a:endParaRPr>
          </a:p>
        </p:txBody>
      </p:sp>
      <p:cxnSp>
        <p:nvCxnSpPr>
          <p:cNvPr id="33" name="直接连接符 32">
            <a:extLst>
              <a:ext uri="{FF2B5EF4-FFF2-40B4-BE49-F238E27FC236}">
                <a16:creationId xmlns:a16="http://schemas.microsoft.com/office/drawing/2014/main" id="{2FEE410B-67E5-9C93-2F12-FFF63F2BBCD8}"/>
              </a:ext>
            </a:extLst>
          </p:cNvPr>
          <p:cNvCxnSpPr>
            <a:cxnSpLocks/>
          </p:cNvCxnSpPr>
          <p:nvPr/>
        </p:nvCxnSpPr>
        <p:spPr>
          <a:xfrm>
            <a:off x="8519489" y="410588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41B2F3E-8804-67AD-FE54-D8399C91CA7D}"/>
              </a:ext>
            </a:extLst>
          </p:cNvPr>
          <p:cNvSpPr/>
          <p:nvPr/>
        </p:nvSpPr>
        <p:spPr>
          <a:xfrm>
            <a:off x="7987560" y="3732373"/>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25.01-25.03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22E8C8-4675-7AB4-65D3-E31E4BAC9C9F}"/>
              </a:ext>
            </a:extLst>
          </p:cNvPr>
          <p:cNvSpPr/>
          <p:nvPr/>
        </p:nvSpPr>
        <p:spPr>
          <a:xfrm>
            <a:off x="9456919"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学位论文完善及答辩</a:t>
            </a:r>
            <a:endParaRPr lang="en-US" altLang="zh-CN" sz="1600" dirty="0">
              <a:solidFill>
                <a:schemeClr val="tx1">
                  <a:lumMod val="85000"/>
                  <a:lumOff val="15000"/>
                </a:schemeClr>
              </a:solidFill>
            </a:endParaRPr>
          </a:p>
        </p:txBody>
      </p:sp>
      <p:cxnSp>
        <p:nvCxnSpPr>
          <p:cNvPr id="36" name="直接连接符 35">
            <a:extLst>
              <a:ext uri="{FF2B5EF4-FFF2-40B4-BE49-F238E27FC236}">
                <a16:creationId xmlns:a16="http://schemas.microsoft.com/office/drawing/2014/main" id="{DF52A4CF-6F19-8396-666F-D27D257B5AA8}"/>
              </a:ext>
            </a:extLst>
          </p:cNvPr>
          <p:cNvCxnSpPr>
            <a:cxnSpLocks/>
          </p:cNvCxnSpPr>
          <p:nvPr/>
        </p:nvCxnSpPr>
        <p:spPr>
          <a:xfrm>
            <a:off x="10382443"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94EEB9C-DAEF-52C8-59D3-030D84CD0086}"/>
              </a:ext>
            </a:extLst>
          </p:cNvPr>
          <p:cNvSpPr/>
          <p:nvPr/>
        </p:nvSpPr>
        <p:spPr>
          <a:xfrm>
            <a:off x="9850514"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25.04-25.05</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455363" y="2474975"/>
            <a:ext cx="6145837" cy="95402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5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请老师批评指正</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1692675"/>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151681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25778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a:t>
            </a:r>
          </a:p>
        </p:txBody>
      </p:sp>
      <p:sp>
        <p:nvSpPr>
          <p:cNvPr id="25" name="椭圆 24"/>
          <p:cNvSpPr/>
          <p:nvPr/>
        </p:nvSpPr>
        <p:spPr>
          <a:xfrm>
            <a:off x="5532522" y="2402021"/>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8" name="椭圆 27"/>
          <p:cNvSpPr/>
          <p:nvPr/>
        </p:nvSpPr>
        <p:spPr>
          <a:xfrm>
            <a:off x="5532522" y="33152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1" name="椭圆 30"/>
          <p:cNvSpPr/>
          <p:nvPr/>
        </p:nvSpPr>
        <p:spPr>
          <a:xfrm>
            <a:off x="5532522" y="420041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77586" y="433043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时间安排及规划</a:t>
            </a: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3463075"/>
            <a:ext cx="113991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a:t>
            </a:r>
            <a:r>
              <a:rPr lang="zh-CN" altLang="en-US" dirty="0">
                <a:solidFill>
                  <a:schemeClr val="tx1">
                    <a:lumMod val="75000"/>
                    <a:lumOff val="25000"/>
                  </a:schemeClr>
                </a:solidFill>
                <a:latin typeface="+mn-ea"/>
                <a:sym typeface="+mn-ea"/>
              </a:rPr>
              <a:t>和</a:t>
            </a:r>
            <a:r>
              <a:rPr lang="zh-CN" altLang="en-US" dirty="0">
                <a:solidFill>
                  <a:srgbClr val="FF0000"/>
                </a:solidFill>
                <a:latin typeface="+mn-ea"/>
                <a:sym typeface="+mn-ea"/>
              </a:rPr>
              <a:t>边</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pic>
        <p:nvPicPr>
          <p:cNvPr id="3" name="图片 2">
            <a:extLst>
              <a:ext uri="{FF2B5EF4-FFF2-40B4-BE49-F238E27FC236}">
                <a16:creationId xmlns:a16="http://schemas.microsoft.com/office/drawing/2014/main" id="{3C2CC220-4DCB-6F61-6663-2D7267F89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32" y="1847156"/>
            <a:ext cx="5052494" cy="3313781"/>
          </a:xfrm>
          <a:prstGeom prst="rect">
            <a:avLst/>
          </a:prstGeom>
        </p:spPr>
      </p:pic>
      <p:sp>
        <p:nvSpPr>
          <p:cNvPr id="12" name="文本框 11">
            <a:extLst>
              <a:ext uri="{FF2B5EF4-FFF2-40B4-BE49-F238E27FC236}">
                <a16:creationId xmlns:a16="http://schemas.microsoft.com/office/drawing/2014/main" id="{3E5840DF-C4B8-177F-5E0F-667AD8E25306}"/>
              </a:ext>
            </a:extLst>
          </p:cNvPr>
          <p:cNvSpPr txBox="1"/>
          <p:nvPr/>
        </p:nvSpPr>
        <p:spPr>
          <a:xfrm>
            <a:off x="6294974" y="2108316"/>
            <a:ext cx="126994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链路预测</a:t>
            </a:r>
          </a:p>
        </p:txBody>
      </p:sp>
      <p:sp>
        <p:nvSpPr>
          <p:cNvPr id="13" name="左大括号 12">
            <a:extLst>
              <a:ext uri="{FF2B5EF4-FFF2-40B4-BE49-F238E27FC236}">
                <a16:creationId xmlns:a16="http://schemas.microsoft.com/office/drawing/2014/main" id="{D08909F8-E612-D63B-C2AC-9A40294B7550}"/>
              </a:ext>
            </a:extLst>
          </p:cNvPr>
          <p:cNvSpPr/>
          <p:nvPr/>
        </p:nvSpPr>
        <p:spPr>
          <a:xfrm>
            <a:off x="7410895" y="1807504"/>
            <a:ext cx="308043" cy="109762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E247E413-2DC4-BB02-29F0-C3B89D5CD1D0}"/>
              </a:ext>
            </a:extLst>
          </p:cNvPr>
          <p:cNvSpPr txBox="1"/>
          <p:nvPr/>
        </p:nvSpPr>
        <p:spPr>
          <a:xfrm>
            <a:off x="7829955" y="1609437"/>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潜在链路的预测</a:t>
            </a:r>
          </a:p>
        </p:txBody>
      </p:sp>
      <p:sp>
        <p:nvSpPr>
          <p:cNvPr id="15" name="文本框 14">
            <a:extLst>
              <a:ext uri="{FF2B5EF4-FFF2-40B4-BE49-F238E27FC236}">
                <a16:creationId xmlns:a16="http://schemas.microsoft.com/office/drawing/2014/main" id="{13FBF4D4-5DBB-F15A-6998-3BB0665B425B}"/>
              </a:ext>
            </a:extLst>
          </p:cNvPr>
          <p:cNvSpPr txBox="1"/>
          <p:nvPr/>
        </p:nvSpPr>
        <p:spPr>
          <a:xfrm>
            <a:off x="7829955" y="2707058"/>
            <a:ext cx="2315183"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缺失链路的预测</a:t>
            </a:r>
          </a:p>
        </p:txBody>
      </p:sp>
      <p:grpSp>
        <p:nvGrpSpPr>
          <p:cNvPr id="16" name="组合 15">
            <a:extLst>
              <a:ext uri="{FF2B5EF4-FFF2-40B4-BE49-F238E27FC236}">
                <a16:creationId xmlns:a16="http://schemas.microsoft.com/office/drawing/2014/main" id="{F5AEBAF3-69D2-0A56-173F-1257B2AF8EED}"/>
              </a:ext>
            </a:extLst>
          </p:cNvPr>
          <p:cNvGrpSpPr/>
          <p:nvPr/>
        </p:nvGrpSpPr>
        <p:grpSpPr>
          <a:xfrm>
            <a:off x="6294974" y="3581040"/>
            <a:ext cx="1729423" cy="648915"/>
            <a:chOff x="5547570" y="1078025"/>
            <a:chExt cx="1615384" cy="967172"/>
          </a:xfrm>
        </p:grpSpPr>
        <p:sp>
          <p:nvSpPr>
            <p:cNvPr id="17" name="Rounded Rectangle 5">
              <a:extLst>
                <a:ext uri="{FF2B5EF4-FFF2-40B4-BE49-F238E27FC236}">
                  <a16:creationId xmlns:a16="http://schemas.microsoft.com/office/drawing/2014/main" id="{311BBDC5-939C-D2BD-BBBE-C91D663A9901}"/>
                </a:ext>
              </a:extLst>
            </p:cNvPr>
            <p:cNvSpPr/>
            <p:nvPr/>
          </p:nvSpPr>
          <p:spPr bwMode="auto">
            <a:xfrm>
              <a:off x="5547570" y="1078025"/>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dirty="0">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A6DE04B4-1A22-DA9E-7E70-74FC2971BD5B}"/>
                </a:ext>
              </a:extLst>
            </p:cNvPr>
            <p:cNvSpPr txBox="1"/>
            <p:nvPr/>
          </p:nvSpPr>
          <p:spPr>
            <a:xfrm>
              <a:off x="5690383" y="1289791"/>
              <a:ext cx="1472570" cy="543645"/>
            </a:xfrm>
            <a:prstGeom prst="rect">
              <a:avLst/>
            </a:prstGeom>
            <a:noFill/>
          </p:spPr>
          <p:txBody>
            <a:bodyPr wrap="square" rtlCol="0" anchor="ctr">
              <a:spAutoFit/>
            </a:bodyPr>
            <a:lstStyle/>
            <a:p>
              <a:pPr>
                <a:lnSpc>
                  <a:spcPct val="120000"/>
                </a:lnSpc>
              </a:pPr>
              <a:r>
                <a:rPr lang="zh-CN" altLang="en-US" sz="1600" b="1" dirty="0">
                  <a:solidFill>
                    <a:schemeClr val="bg1"/>
                  </a:solidFill>
                  <a:effectLst>
                    <a:outerShdw blurRad="38100" dist="38100" dir="2700000" algn="tl">
                      <a:srgbClr val="000000">
                        <a:alpha val="43137"/>
                      </a:srgbClr>
                    </a:outerShdw>
                  </a:effectLst>
                </a:rPr>
                <a:t>链路预测应用</a:t>
              </a:r>
            </a:p>
          </p:txBody>
        </p:sp>
      </p:grpSp>
      <p:pic>
        <p:nvPicPr>
          <p:cNvPr id="22" name="图片 21">
            <a:extLst>
              <a:ext uri="{FF2B5EF4-FFF2-40B4-BE49-F238E27FC236}">
                <a16:creationId xmlns:a16="http://schemas.microsoft.com/office/drawing/2014/main" id="{0C6E85F0-B361-AF0E-5E67-16F8FE1BFE06}"/>
              </a:ext>
            </a:extLst>
          </p:cNvPr>
          <p:cNvPicPr>
            <a:picLocks noChangeAspect="1"/>
          </p:cNvPicPr>
          <p:nvPr/>
        </p:nvPicPr>
        <p:blipFill>
          <a:blip r:embed="rId4"/>
          <a:stretch>
            <a:fillRect/>
          </a:stretch>
        </p:blipFill>
        <p:spPr>
          <a:xfrm>
            <a:off x="7776088" y="4632212"/>
            <a:ext cx="1115477" cy="1011600"/>
          </a:xfrm>
          <a:prstGeom prst="rect">
            <a:avLst/>
          </a:prstGeom>
        </p:spPr>
      </p:pic>
      <p:pic>
        <p:nvPicPr>
          <p:cNvPr id="24" name="图片 23">
            <a:extLst>
              <a:ext uri="{FF2B5EF4-FFF2-40B4-BE49-F238E27FC236}">
                <a16:creationId xmlns:a16="http://schemas.microsoft.com/office/drawing/2014/main" id="{5D91E788-9788-AE1A-E4C1-D47641F16605}"/>
              </a:ext>
            </a:extLst>
          </p:cNvPr>
          <p:cNvPicPr>
            <a:picLocks noChangeAspect="1"/>
          </p:cNvPicPr>
          <p:nvPr/>
        </p:nvPicPr>
        <p:blipFill>
          <a:blip r:embed="rId5"/>
          <a:stretch>
            <a:fillRect/>
          </a:stretch>
        </p:blipFill>
        <p:spPr>
          <a:xfrm>
            <a:off x="9342266" y="4630629"/>
            <a:ext cx="1150187" cy="1013183"/>
          </a:xfrm>
          <a:prstGeom prst="rect">
            <a:avLst/>
          </a:prstGeom>
        </p:spPr>
      </p:pic>
      <p:grpSp>
        <p:nvGrpSpPr>
          <p:cNvPr id="2" name="组合 1">
            <a:extLst>
              <a:ext uri="{FF2B5EF4-FFF2-40B4-BE49-F238E27FC236}">
                <a16:creationId xmlns:a16="http://schemas.microsoft.com/office/drawing/2014/main" id="{37E4A411-FFA4-841F-14F8-6B26A582CEAA}"/>
              </a:ext>
            </a:extLst>
          </p:cNvPr>
          <p:cNvGrpSpPr/>
          <p:nvPr/>
        </p:nvGrpSpPr>
        <p:grpSpPr>
          <a:xfrm>
            <a:off x="10698995" y="4630629"/>
            <a:ext cx="1408110" cy="1414558"/>
            <a:chOff x="6225890" y="4630630"/>
            <a:chExt cx="1408110" cy="1414558"/>
          </a:xfrm>
        </p:grpSpPr>
        <p:pic>
          <p:nvPicPr>
            <p:cNvPr id="20" name="图片 19">
              <a:extLst>
                <a:ext uri="{FF2B5EF4-FFF2-40B4-BE49-F238E27FC236}">
                  <a16:creationId xmlns:a16="http://schemas.microsoft.com/office/drawing/2014/main" id="{56D6BBB8-2511-84B9-FEA9-5373709DA9C2}"/>
                </a:ext>
              </a:extLst>
            </p:cNvPr>
            <p:cNvPicPr>
              <a:picLocks noChangeAspect="1"/>
            </p:cNvPicPr>
            <p:nvPr/>
          </p:nvPicPr>
          <p:blipFill>
            <a:blip r:embed="rId6"/>
            <a:stretch>
              <a:fillRect/>
            </a:stretch>
          </p:blipFill>
          <p:spPr>
            <a:xfrm>
              <a:off x="6295418" y="4630630"/>
              <a:ext cx="1115477" cy="1013183"/>
            </a:xfrm>
            <a:prstGeom prst="rect">
              <a:avLst/>
            </a:prstGeom>
          </p:spPr>
        </p:pic>
        <p:sp>
          <p:nvSpPr>
            <p:cNvPr id="27" name="文本框 26">
              <a:extLst>
                <a:ext uri="{FF2B5EF4-FFF2-40B4-BE49-F238E27FC236}">
                  <a16:creationId xmlns:a16="http://schemas.microsoft.com/office/drawing/2014/main" id="{22DC552D-4CD7-4104-F382-FD62F5FFDEBF}"/>
                </a:ext>
              </a:extLst>
            </p:cNvPr>
            <p:cNvSpPr txBox="1"/>
            <p:nvPr/>
          </p:nvSpPr>
          <p:spPr>
            <a:xfrm>
              <a:off x="6225890" y="5744849"/>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电力系统恢复策略</a:t>
              </a:r>
            </a:p>
          </p:txBody>
        </p:sp>
      </p:grpSp>
      <p:sp>
        <p:nvSpPr>
          <p:cNvPr id="28" name="文本框 27">
            <a:extLst>
              <a:ext uri="{FF2B5EF4-FFF2-40B4-BE49-F238E27FC236}">
                <a16:creationId xmlns:a16="http://schemas.microsoft.com/office/drawing/2014/main" id="{39296D3E-F9A2-5A68-3426-E1B2378C7E8B}"/>
              </a:ext>
            </a:extLst>
          </p:cNvPr>
          <p:cNvSpPr txBox="1"/>
          <p:nvPr/>
        </p:nvSpPr>
        <p:spPr>
          <a:xfrm>
            <a:off x="7646111" y="5746122"/>
            <a:ext cx="140811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社交网络朋友推荐</a:t>
            </a:r>
          </a:p>
        </p:txBody>
      </p:sp>
      <p:sp>
        <p:nvSpPr>
          <p:cNvPr id="29" name="文本框 28">
            <a:extLst>
              <a:ext uri="{FF2B5EF4-FFF2-40B4-BE49-F238E27FC236}">
                <a16:creationId xmlns:a16="http://schemas.microsoft.com/office/drawing/2014/main" id="{4E133BE6-4A39-5391-510C-58D4D33E5EF6}"/>
              </a:ext>
            </a:extLst>
          </p:cNvPr>
          <p:cNvSpPr txBox="1"/>
          <p:nvPr/>
        </p:nvSpPr>
        <p:spPr>
          <a:xfrm>
            <a:off x="9508221" y="5744848"/>
            <a:ext cx="856440"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商品推荐</a:t>
            </a:r>
          </a:p>
        </p:txBody>
      </p:sp>
      <p:grpSp>
        <p:nvGrpSpPr>
          <p:cNvPr id="4" name="组合 3">
            <a:extLst>
              <a:ext uri="{FF2B5EF4-FFF2-40B4-BE49-F238E27FC236}">
                <a16:creationId xmlns:a16="http://schemas.microsoft.com/office/drawing/2014/main" id="{8D51C73E-64DF-F03D-6C5C-40767B5A02BF}"/>
              </a:ext>
            </a:extLst>
          </p:cNvPr>
          <p:cNvGrpSpPr/>
          <p:nvPr/>
        </p:nvGrpSpPr>
        <p:grpSpPr>
          <a:xfrm>
            <a:off x="6128454" y="4636313"/>
            <a:ext cx="1602981" cy="1414558"/>
            <a:chOff x="10635901" y="4630628"/>
            <a:chExt cx="1602981" cy="1414558"/>
          </a:xfrm>
        </p:grpSpPr>
        <p:sp>
          <p:nvSpPr>
            <p:cNvPr id="30" name="文本框 29">
              <a:extLst>
                <a:ext uri="{FF2B5EF4-FFF2-40B4-BE49-F238E27FC236}">
                  <a16:creationId xmlns:a16="http://schemas.microsoft.com/office/drawing/2014/main" id="{E85E9EB4-EA2B-8145-923F-4F6AB944867F}"/>
                </a:ext>
              </a:extLst>
            </p:cNvPr>
            <p:cNvSpPr txBox="1"/>
            <p:nvPr/>
          </p:nvSpPr>
          <p:spPr>
            <a:xfrm>
              <a:off x="10635901" y="5744847"/>
              <a:ext cx="1602981" cy="300339"/>
            </a:xfrm>
            <a:prstGeom prst="rect">
              <a:avLst/>
            </a:prstGeom>
            <a:noFill/>
          </p:spPr>
          <p:txBody>
            <a:bodyPr wrap="square" rtlCol="0" anchor="ctr">
              <a:spAutoFit/>
            </a:bodyPr>
            <a:lstStyle/>
            <a:p>
              <a:pPr>
                <a:lnSpc>
                  <a:spcPct val="120000"/>
                </a:lnSpc>
              </a:pPr>
              <a:r>
                <a:rPr lang="zh-CN" altLang="en-US" sz="1200" dirty="0">
                  <a:solidFill>
                    <a:schemeClr val="tx1">
                      <a:lumMod val="75000"/>
                      <a:lumOff val="25000"/>
                    </a:schemeClr>
                  </a:solidFill>
                  <a:latin typeface="Adobe 黑体 Std R" panose="020B0400000000000000" pitchFamily="34" charset="-122"/>
                  <a:ea typeface="Adobe 黑体 Std R" panose="020B0400000000000000" pitchFamily="34" charset="-122"/>
                </a:rPr>
                <a:t>为生物实验提供支持</a:t>
              </a:r>
            </a:p>
          </p:txBody>
        </p:sp>
        <p:pic>
          <p:nvPicPr>
            <p:cNvPr id="32" name="图片 31">
              <a:extLst>
                <a:ext uri="{FF2B5EF4-FFF2-40B4-BE49-F238E27FC236}">
                  <a16:creationId xmlns:a16="http://schemas.microsoft.com/office/drawing/2014/main" id="{CBEBBE0C-E8DF-26D4-B837-6EDC05186523}"/>
                </a:ext>
              </a:extLst>
            </p:cNvPr>
            <p:cNvPicPr>
              <a:picLocks noChangeAspect="1"/>
            </p:cNvPicPr>
            <p:nvPr/>
          </p:nvPicPr>
          <p:blipFill>
            <a:blip r:embed="rId7"/>
            <a:stretch>
              <a:fillRect/>
            </a:stretch>
          </p:blipFill>
          <p:spPr>
            <a:xfrm>
              <a:off x="10853373" y="4630628"/>
              <a:ext cx="1019894" cy="1013184"/>
            </a:xfrm>
            <a:prstGeom prst="rect">
              <a:avLst/>
            </a:prstGeom>
          </p:spPr>
        </p:pic>
      </p:grpSp>
      <p:sp>
        <p:nvSpPr>
          <p:cNvPr id="5" name="文本框 4">
            <a:extLst>
              <a:ext uri="{FF2B5EF4-FFF2-40B4-BE49-F238E27FC236}">
                <a16:creationId xmlns:a16="http://schemas.microsoft.com/office/drawing/2014/main" id="{BDFB4E79-95F2-F904-FD1B-5112168F672C}"/>
              </a:ext>
            </a:extLst>
          </p:cNvPr>
          <p:cNvSpPr txBox="1"/>
          <p:nvPr/>
        </p:nvSpPr>
        <p:spPr>
          <a:xfrm>
            <a:off x="3906883" y="1081243"/>
            <a:ext cx="1269943" cy="328551"/>
          </a:xfrm>
          <a:prstGeom prst="rect">
            <a:avLst/>
          </a:prstGeom>
          <a:noFill/>
        </p:spPr>
        <p:txBody>
          <a:bodyPr wrap="square" rtlCol="0" anchor="ctr">
            <a:spAutoFit/>
          </a:bodyPr>
          <a:lstStyle/>
          <a:p>
            <a:pPr>
              <a:lnSpc>
                <a:spcPct val="120000"/>
              </a:lnSpc>
            </a:pPr>
            <a:r>
              <a:rPr lang="zh-CN" altLang="en-US" sz="1400" dirty="0">
                <a:solidFill>
                  <a:schemeClr val="tx1">
                    <a:lumMod val="75000"/>
                    <a:lumOff val="25000"/>
                  </a:schemeClr>
                </a:solidFill>
              </a:rPr>
              <a:t>可能存在的边</a:t>
            </a:r>
          </a:p>
        </p:txBody>
      </p:sp>
      <p:cxnSp>
        <p:nvCxnSpPr>
          <p:cNvPr id="8" name="直接箭头连接符 7">
            <a:extLst>
              <a:ext uri="{FF2B5EF4-FFF2-40B4-BE49-F238E27FC236}">
                <a16:creationId xmlns:a16="http://schemas.microsoft.com/office/drawing/2014/main" id="{4718EFFD-A6CC-2C94-C95B-2A6233E6801B}"/>
              </a:ext>
            </a:extLst>
          </p:cNvPr>
          <p:cNvCxnSpPr/>
          <p:nvPr/>
        </p:nvCxnSpPr>
        <p:spPr>
          <a:xfrm flipH="1">
            <a:off x="4371033" y="1436914"/>
            <a:ext cx="170822" cy="1270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99266"/>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1" y="899886"/>
            <a:ext cx="2696758" cy="579019"/>
            <a:chOff x="-537029" y="812630"/>
            <a:chExt cx="2696758"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9" y="919312"/>
              <a:ext cx="231986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链路预测相关算法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2995187527"/>
              </p:ext>
            </p:extLst>
          </p:nvPr>
        </p:nvGraphicFramePr>
        <p:xfrm>
          <a:off x="1044366" y="1654958"/>
          <a:ext cx="9943064" cy="4738658"/>
        </p:xfrm>
        <a:graphic>
          <a:graphicData uri="http://schemas.openxmlformats.org/drawingml/2006/table">
            <a:tbl>
              <a:tblPr firstRow="1" bandRow="1">
                <a:tableStyleId>{5C22544A-7EE6-4342-B048-85BDC9FD1C3A}</a:tableStyleId>
              </a:tblPr>
              <a:tblGrid>
                <a:gridCol w="2686386">
                  <a:extLst>
                    <a:ext uri="{9D8B030D-6E8A-4147-A177-3AD203B41FA5}">
                      <a16:colId xmlns:a16="http://schemas.microsoft.com/office/drawing/2014/main" val="4033028031"/>
                    </a:ext>
                  </a:extLst>
                </a:gridCol>
                <a:gridCol w="3174797">
                  <a:extLst>
                    <a:ext uri="{9D8B030D-6E8A-4147-A177-3AD203B41FA5}">
                      <a16:colId xmlns:a16="http://schemas.microsoft.com/office/drawing/2014/main" val="770379517"/>
                    </a:ext>
                  </a:extLst>
                </a:gridCol>
                <a:gridCol w="4081881">
                  <a:extLst>
                    <a:ext uri="{9D8B030D-6E8A-4147-A177-3AD203B41FA5}">
                      <a16:colId xmlns:a16="http://schemas.microsoft.com/office/drawing/2014/main" val="430895577"/>
                    </a:ext>
                  </a:extLst>
                </a:gridCol>
              </a:tblGrid>
              <a:tr h="376035">
                <a:tc>
                  <a:txBody>
                    <a:bodyPr/>
                    <a:lstStyle/>
                    <a:p>
                      <a:pPr algn="ctr"/>
                      <a:r>
                        <a:rPr lang="zh-CN" altLang="en-US" dirty="0"/>
                        <a:t>分类</a:t>
                      </a:r>
                    </a:p>
                  </a:txBody>
                  <a:tcPr anchor="ctr"/>
                </a:tc>
                <a:tc>
                  <a:txBody>
                    <a:bodyPr/>
                    <a:lstStyle/>
                    <a:p>
                      <a:pPr algn="ctr"/>
                      <a:r>
                        <a:rPr lang="zh-CN" altLang="en-US" dirty="0"/>
                        <a:t>算法</a:t>
                      </a:r>
                    </a:p>
                  </a:txBody>
                  <a:tcPr anchor="ctr"/>
                </a:tc>
                <a:tc>
                  <a:txBody>
                    <a:bodyPr/>
                    <a:lstStyle/>
                    <a:p>
                      <a:pPr algn="ctr"/>
                      <a:endParaRPr lang="zh-CN" altLang="en-US" dirty="0"/>
                    </a:p>
                  </a:txBody>
                  <a:tcPr anchor="ctr"/>
                </a:tc>
                <a:extLst>
                  <a:ext uri="{0D108BD9-81ED-4DB2-BD59-A6C34878D82A}">
                    <a16:rowId xmlns:a16="http://schemas.microsoft.com/office/drawing/2014/main" val="1746818693"/>
                  </a:ext>
                </a:extLst>
              </a:tr>
              <a:tr h="979343">
                <a:tc>
                  <a:txBody>
                    <a:bodyPr/>
                    <a:lstStyle/>
                    <a:p>
                      <a:pPr algn="ctr"/>
                      <a:r>
                        <a:rPr lang="zh-CN" altLang="en-US" sz="1800" b="1" i="0" kern="1200" dirty="0">
                          <a:solidFill>
                            <a:schemeClr val="dk1"/>
                          </a:solidFill>
                          <a:effectLst/>
                          <a:latin typeface="+mn-lt"/>
                          <a:ea typeface="+mn-ea"/>
                          <a:cs typeface="+mn-cs"/>
                        </a:rPr>
                        <a:t>基于节点属性相似性</a:t>
                      </a:r>
                      <a:endParaRPr lang="zh-CN" alt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两个节点的属性越相似就越可能产生联系</a:t>
                      </a:r>
                      <a:endParaRPr lang="zh-CN" altLang="en-US" sz="1600" dirty="0"/>
                    </a:p>
                  </a:txBody>
                  <a:tcPr anchor="ctr"/>
                </a:tc>
                <a:tc>
                  <a:txBody>
                    <a:bodyPr/>
                    <a:lstStyle/>
                    <a:p>
                      <a:pPr algn="l"/>
                      <a:r>
                        <a:rPr lang="zh-CN" altLang="en-US" sz="1600" dirty="0"/>
                        <a:t>考察两个节点之间的年龄、职业、教育背景、兴趣、地理位置、性别、信仰等属性的相似程度</a:t>
                      </a:r>
                    </a:p>
                  </a:txBody>
                  <a:tcPr anchor="ctr"/>
                </a:tc>
                <a:extLst>
                  <a:ext uri="{0D108BD9-81ED-4DB2-BD59-A6C34878D82A}">
                    <a16:rowId xmlns:a16="http://schemas.microsoft.com/office/drawing/2014/main" val="1698343749"/>
                  </a:ext>
                </a:extLst>
              </a:tr>
              <a:tr h="226629">
                <a:tc rowSpan="4">
                  <a:txBody>
                    <a:bodyPr/>
                    <a:lstStyle/>
                    <a:p>
                      <a:pPr algn="ctr"/>
                      <a:r>
                        <a:rPr lang="zh-CN" altLang="en-US" sz="1800" b="1" i="0" kern="1200" dirty="0">
                          <a:solidFill>
                            <a:schemeClr val="dk1"/>
                          </a:solidFill>
                          <a:effectLst/>
                          <a:latin typeface="+mn-lt"/>
                          <a:ea typeface="+mn-ea"/>
                          <a:cs typeface="+mn-cs"/>
                        </a:rPr>
                        <a:t>基于网络结构相似性</a:t>
                      </a:r>
                      <a:endParaRPr lang="zh-CN" altLang="en-US" dirty="0"/>
                    </a:p>
                  </a:txBody>
                  <a:tcPr anchor="ctr"/>
                </a:tc>
                <a:tc>
                  <a:txBody>
                    <a:bodyPr/>
                    <a:lstStyle/>
                    <a:p>
                      <a:pPr algn="just"/>
                      <a:r>
                        <a:rPr lang="zh-CN" altLang="en-US" sz="1600" dirty="0"/>
                        <a:t>基于偏好连接相似性</a:t>
                      </a:r>
                    </a:p>
                  </a:txBody>
                  <a:tcPr anchor="ctr"/>
                </a:tc>
                <a:tc>
                  <a:txBody>
                    <a:bodyPr/>
                    <a:lstStyle/>
                    <a:p>
                      <a:r>
                        <a:rPr lang="en-US" altLang="zh-CN" dirty="0"/>
                        <a:t>PA</a:t>
                      </a:r>
                      <a:endParaRPr lang="zh-CN" altLang="en-US" dirty="0"/>
                    </a:p>
                  </a:txBody>
                  <a:tcPr anchor="ctr"/>
                </a:tc>
                <a:extLst>
                  <a:ext uri="{0D108BD9-81ED-4DB2-BD59-A6C34878D82A}">
                    <a16:rowId xmlns:a16="http://schemas.microsoft.com/office/drawing/2014/main" val="3324748921"/>
                  </a:ext>
                </a:extLst>
              </a:tr>
              <a:tr h="226629">
                <a:tc vMerge="1">
                  <a:txBody>
                    <a:bodyPr/>
                    <a:lstStyle/>
                    <a:p>
                      <a:endParaRPr lang="zh-CN" altLang="en-US"/>
                    </a:p>
                  </a:txBody>
                  <a:tcPr/>
                </a:tc>
                <a:tc>
                  <a:txBody>
                    <a:bodyPr/>
                    <a:lstStyle/>
                    <a:p>
                      <a:pPr algn="just"/>
                      <a:r>
                        <a:rPr lang="zh-CN" altLang="en-US" sz="1600" dirty="0"/>
                        <a:t>基于共同邻居的指标</a:t>
                      </a:r>
                    </a:p>
                  </a:txBody>
                  <a:tcPr anchor="ctr"/>
                </a:tc>
                <a:tc>
                  <a:txBody>
                    <a:bodyPr/>
                    <a:lstStyle/>
                    <a:p>
                      <a:pPr algn="l"/>
                      <a:r>
                        <a:rPr lang="en-US" altLang="zh-CN" sz="1500" dirty="0"/>
                        <a:t>CN</a:t>
                      </a:r>
                      <a:r>
                        <a:rPr lang="zh-CN" altLang="en-US" sz="1500" dirty="0"/>
                        <a:t>、</a:t>
                      </a:r>
                      <a:r>
                        <a:rPr lang="en-US" altLang="zh-CN" sz="1500" dirty="0"/>
                        <a:t>Jaccard</a:t>
                      </a:r>
                      <a:r>
                        <a:rPr lang="zh-CN" altLang="en-US" sz="1500" dirty="0"/>
                        <a:t>、</a:t>
                      </a:r>
                      <a:r>
                        <a:rPr lang="en-US" altLang="zh-CN" sz="1500" dirty="0"/>
                        <a:t>Sorenson</a:t>
                      </a:r>
                      <a:r>
                        <a:rPr lang="zh-CN" altLang="en-US" sz="1500" dirty="0"/>
                        <a:t>、</a:t>
                      </a:r>
                      <a:r>
                        <a:rPr lang="en-US" altLang="zh-CN" sz="1500" dirty="0"/>
                        <a:t>HPI</a:t>
                      </a:r>
                      <a:r>
                        <a:rPr lang="zh-CN" altLang="en-US" sz="1500" dirty="0"/>
                        <a:t>、</a:t>
                      </a:r>
                      <a:r>
                        <a:rPr lang="en-US" altLang="zh-CN" sz="1500" dirty="0"/>
                        <a:t>RA</a:t>
                      </a:r>
                      <a:r>
                        <a:rPr lang="zh-CN" altLang="en-US" sz="1500" dirty="0"/>
                        <a:t>等</a:t>
                      </a:r>
                    </a:p>
                  </a:txBody>
                  <a:tcPr anchor="ctr"/>
                </a:tc>
                <a:extLst>
                  <a:ext uri="{0D108BD9-81ED-4DB2-BD59-A6C34878D82A}">
                    <a16:rowId xmlns:a16="http://schemas.microsoft.com/office/drawing/2014/main" val="1221666614"/>
                  </a:ext>
                </a:extLst>
              </a:tr>
              <a:tr h="226629">
                <a:tc vMerge="1">
                  <a:txBody>
                    <a:bodyPr/>
                    <a:lstStyle/>
                    <a:p>
                      <a:endParaRPr lang="zh-CN" altLang="en-US"/>
                    </a:p>
                  </a:txBody>
                  <a:tcPr/>
                </a:tc>
                <a:tc>
                  <a:txBody>
                    <a:bodyPr/>
                    <a:lstStyle/>
                    <a:p>
                      <a:pPr algn="just"/>
                      <a:r>
                        <a:rPr lang="zh-CN" altLang="en-US" sz="1600" dirty="0"/>
                        <a:t>基于路径的相似性指标</a:t>
                      </a:r>
                    </a:p>
                  </a:txBody>
                  <a:tcPr anchor="ctr"/>
                </a:tc>
                <a:tc>
                  <a:txBody>
                    <a:bodyPr/>
                    <a:lstStyle/>
                    <a:p>
                      <a:pPr algn="l"/>
                      <a:r>
                        <a:rPr lang="en-US" altLang="zh-CN" sz="1500" dirty="0"/>
                        <a:t>LP*</a:t>
                      </a:r>
                      <a:r>
                        <a:rPr lang="zh-CN" altLang="en-US" sz="1500" dirty="0"/>
                        <a:t>、</a:t>
                      </a:r>
                      <a:r>
                        <a:rPr lang="en-US" altLang="zh-CN" sz="1500" dirty="0"/>
                        <a:t>Katz*</a:t>
                      </a:r>
                      <a:r>
                        <a:rPr lang="zh-CN" altLang="en-US" sz="1500" dirty="0"/>
                        <a:t>、</a:t>
                      </a:r>
                      <a:r>
                        <a:rPr lang="en-US" altLang="zh-CN" sz="1500" dirty="0"/>
                        <a:t>LHN-II*</a:t>
                      </a:r>
                      <a:endParaRPr lang="zh-CN" altLang="en-US" sz="1500" dirty="0"/>
                    </a:p>
                  </a:txBody>
                  <a:tcPr anchor="ctr"/>
                </a:tc>
                <a:extLst>
                  <a:ext uri="{0D108BD9-81ED-4DB2-BD59-A6C34878D82A}">
                    <a16:rowId xmlns:a16="http://schemas.microsoft.com/office/drawing/2014/main" val="3291463175"/>
                  </a:ext>
                </a:extLst>
              </a:tr>
              <a:tr h="226629">
                <a:tc vMerge="1">
                  <a:txBody>
                    <a:bodyPr/>
                    <a:lstStyle/>
                    <a:p>
                      <a:endParaRPr lang="zh-CN" altLang="en-US"/>
                    </a:p>
                  </a:txBody>
                  <a:tcPr/>
                </a:tc>
                <a:tc>
                  <a:txBody>
                    <a:bodyPr/>
                    <a:lstStyle/>
                    <a:p>
                      <a:pPr algn="just"/>
                      <a:r>
                        <a:rPr lang="zh-CN" altLang="en-US" sz="1600" dirty="0"/>
                        <a:t>基于随机游走的相似性指标</a:t>
                      </a:r>
                    </a:p>
                  </a:txBody>
                  <a:tcPr anchor="ctr"/>
                </a:tc>
                <a:tc>
                  <a:txBody>
                    <a:bodyPr/>
                    <a:lstStyle/>
                    <a:p>
                      <a:pPr algn="l"/>
                      <a:r>
                        <a:rPr lang="en-US" altLang="zh-CN" sz="1500" dirty="0"/>
                        <a:t>ACT, Cos+</a:t>
                      </a:r>
                      <a:r>
                        <a:rPr lang="zh-CN" altLang="en-US" sz="1500" dirty="0"/>
                        <a:t>、</a:t>
                      </a:r>
                      <a:r>
                        <a:rPr lang="en-US" altLang="zh-CN" sz="1500" dirty="0"/>
                        <a:t>RWR*</a:t>
                      </a:r>
                      <a:r>
                        <a:rPr lang="zh-CN" altLang="en-US" sz="1500" dirty="0"/>
                        <a:t>、</a:t>
                      </a:r>
                      <a:r>
                        <a:rPr lang="en-US" altLang="zh-CN" sz="1500" dirty="0"/>
                        <a:t>SimRank*</a:t>
                      </a:r>
                      <a:r>
                        <a:rPr lang="zh-CN" altLang="en-US" sz="1500" dirty="0"/>
                        <a:t>、</a:t>
                      </a:r>
                      <a:r>
                        <a:rPr lang="en-US" altLang="zh-CN" sz="1500" dirty="0"/>
                        <a:t>LRW*</a:t>
                      </a:r>
                      <a:r>
                        <a:rPr lang="zh-CN" altLang="en-US" sz="1500" dirty="0"/>
                        <a:t>等</a:t>
                      </a:r>
                    </a:p>
                  </a:txBody>
                  <a:tcPr anchor="ctr"/>
                </a:tc>
                <a:extLst>
                  <a:ext uri="{0D108BD9-81ED-4DB2-BD59-A6C34878D82A}">
                    <a16:rowId xmlns:a16="http://schemas.microsoft.com/office/drawing/2014/main" val="3303076629"/>
                  </a:ext>
                </a:extLst>
              </a:tr>
              <a:tr h="302171">
                <a:tc rowSpan="3">
                  <a:txBody>
                    <a:bodyPr/>
                    <a:lstStyle/>
                    <a:p>
                      <a:pPr algn="ctr"/>
                      <a:r>
                        <a:rPr lang="zh-CN" altLang="en-US" sz="1800" b="1" i="0" kern="1200" dirty="0">
                          <a:solidFill>
                            <a:schemeClr val="dk1"/>
                          </a:solidFill>
                          <a:effectLst/>
                          <a:latin typeface="+mn-lt"/>
                          <a:ea typeface="+mn-ea"/>
                          <a:cs typeface="+mn-cs"/>
                        </a:rPr>
                        <a:t>基于似然分析</a:t>
                      </a:r>
                      <a:endParaRPr lang="zh-CN" altLang="en-US" dirty="0"/>
                    </a:p>
                  </a:txBody>
                  <a:tcPr anchor="ctr"/>
                </a:tc>
                <a:tc>
                  <a:txBody>
                    <a:bodyPr/>
                    <a:lstStyle/>
                    <a:p>
                      <a:pPr algn="just"/>
                      <a:r>
                        <a:rPr lang="zh-CN" altLang="en-US" sz="1600" dirty="0"/>
                        <a:t>层次结构模型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节点连接概率等于最近共同祖先节点的概率</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0146791"/>
                  </a:ext>
                </a:extLst>
              </a:tr>
              <a:tr h="302172">
                <a:tc vMerge="1">
                  <a:txBody>
                    <a:bodyPr/>
                    <a:lstStyle/>
                    <a:p>
                      <a:endParaRPr lang="zh-CN" altLang="en-US"/>
                    </a:p>
                  </a:txBody>
                  <a:tcPr/>
                </a:tc>
                <a:tc>
                  <a:txBody>
                    <a:bodyPr/>
                    <a:lstStyle/>
                    <a:p>
                      <a:pPr algn="just"/>
                      <a:r>
                        <a:rPr lang="zh-CN" altLang="en-US" sz="1600" dirty="0"/>
                        <a:t>随机分块模型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节点间连接的概率只取决于节点所在的群</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768747841"/>
                  </a:ext>
                </a:extLst>
              </a:tr>
              <a:tr h="302171">
                <a:tc vMerge="1">
                  <a:txBody>
                    <a:bodyPr/>
                    <a:lstStyle/>
                    <a:p>
                      <a:endParaRPr lang="zh-CN" altLang="en-US"/>
                    </a:p>
                  </a:txBody>
                  <a:tcPr/>
                </a:tc>
                <a:tc>
                  <a:txBody>
                    <a:bodyPr/>
                    <a:lstStyle/>
                    <a:p>
                      <a:pPr algn="just"/>
                      <a:r>
                        <a:rPr lang="zh-CN" altLang="en-US" sz="1600" dirty="0"/>
                        <a:t>闭路模型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根据网络中的封闭回路数定义网络的似然</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04026165"/>
                  </a:ext>
                </a:extLst>
              </a:tr>
              <a:tr h="306983">
                <a:tc rowSpan="3">
                  <a:txBody>
                    <a:bodyPr/>
                    <a:lstStyle/>
                    <a:p>
                      <a:pPr algn="ctr"/>
                      <a:r>
                        <a:rPr lang="zh-CN" altLang="en-US" sz="1800" b="1" i="0" kern="1200" dirty="0">
                          <a:solidFill>
                            <a:schemeClr val="dk1"/>
                          </a:solidFill>
                          <a:effectLst/>
                          <a:latin typeface="+mn-lt"/>
                          <a:ea typeface="+mn-ea"/>
                          <a:cs typeface="+mn-cs"/>
                        </a:rPr>
                        <a:t>机器学习方法</a:t>
                      </a:r>
                      <a:endParaRPr lang="zh-CN" altLang="en-US" dirty="0"/>
                    </a:p>
                  </a:txBody>
                  <a:tcPr anchor="ctr"/>
                </a:tc>
                <a:tc>
                  <a:txBody>
                    <a:bodyPr/>
                    <a:lstStyle/>
                    <a:p>
                      <a:pPr algn="just"/>
                      <a:r>
                        <a:rPr lang="zh-CN" altLang="en-US" sz="1600" dirty="0"/>
                        <a:t>基于特征分类的链路预测</a:t>
                      </a:r>
                    </a:p>
                  </a:txBody>
                  <a:tcPr anchor="ctr"/>
                </a:tc>
                <a:tc rowSpan="3">
                  <a:txBody>
                    <a:bodyPr/>
                    <a:lstStyle/>
                    <a:p>
                      <a:pPr marL="0" indent="0" algn="l">
                        <a:buFontTx/>
                        <a:buNone/>
                      </a:pPr>
                      <a:endParaRPr lang="zh-CN" altLang="en-US" sz="1600" dirty="0"/>
                    </a:p>
                  </a:txBody>
                  <a:tcPr anchor="ctr"/>
                </a:tc>
                <a:extLst>
                  <a:ext uri="{0D108BD9-81ED-4DB2-BD59-A6C34878D82A}">
                    <a16:rowId xmlns:a16="http://schemas.microsoft.com/office/drawing/2014/main" val="2650091102"/>
                  </a:ext>
                </a:extLst>
              </a:tr>
              <a:tr h="306983">
                <a:tc vMerge="1">
                  <a:txBody>
                    <a:bodyPr/>
                    <a:lstStyle/>
                    <a:p>
                      <a:endParaRPr lang="zh-CN" altLang="en-US"/>
                    </a:p>
                  </a:txBody>
                  <a:tcPr/>
                </a:tc>
                <a:tc>
                  <a:txBody>
                    <a:bodyPr/>
                    <a:lstStyle/>
                    <a:p>
                      <a:pPr algn="just"/>
                      <a:r>
                        <a:rPr lang="zh-CN" altLang="en-US" sz="1600" dirty="0"/>
                        <a:t>基于概率图模型的链路预测</a:t>
                      </a:r>
                    </a:p>
                  </a:txBody>
                  <a:tcPr anchor="ctr"/>
                </a:tc>
                <a:tc vMerge="1">
                  <a:txBody>
                    <a:bodyPr/>
                    <a:lstStyle/>
                    <a:p>
                      <a:endParaRPr lang="zh-CN" altLang="en-US"/>
                    </a:p>
                  </a:txBody>
                  <a:tcPr/>
                </a:tc>
                <a:extLst>
                  <a:ext uri="{0D108BD9-81ED-4DB2-BD59-A6C34878D82A}">
                    <a16:rowId xmlns:a16="http://schemas.microsoft.com/office/drawing/2014/main" val="1882582650"/>
                  </a:ext>
                </a:extLst>
              </a:tr>
              <a:tr h="306983">
                <a:tc vMerge="1">
                  <a:txBody>
                    <a:bodyPr/>
                    <a:lstStyle/>
                    <a:p>
                      <a:endParaRPr lang="zh-CN" altLang="en-US"/>
                    </a:p>
                  </a:txBody>
                  <a:tcPr/>
                </a:tc>
                <a:tc>
                  <a:txBody>
                    <a:bodyPr/>
                    <a:lstStyle/>
                    <a:p>
                      <a:pPr algn="just"/>
                      <a:r>
                        <a:rPr lang="zh-CN" altLang="en-US" sz="1600" dirty="0"/>
                        <a:t>基于矩阵分解的链路预测</a:t>
                      </a:r>
                    </a:p>
                  </a:txBody>
                  <a:tcPr anchor="ctr"/>
                </a:tc>
                <a:tc vMerge="1">
                  <a:txBody>
                    <a:bodyPr/>
                    <a:lstStyle/>
                    <a:p>
                      <a:endParaRPr lang="zh-CN" altLang="en-US"/>
                    </a:p>
                  </a:txBody>
                  <a:tcPr/>
                </a:tc>
                <a:extLst>
                  <a:ext uri="{0D108BD9-81ED-4DB2-BD59-A6C34878D82A}">
                    <a16:rowId xmlns:a16="http://schemas.microsoft.com/office/drawing/2014/main" val="2579121618"/>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3" name="椭圆 2">
            <a:extLst>
              <a:ext uri="{FF2B5EF4-FFF2-40B4-BE49-F238E27FC236}">
                <a16:creationId xmlns:a16="http://schemas.microsoft.com/office/drawing/2014/main" id="{311E7F3B-218D-DDE1-C82D-088BEAC719A6}"/>
              </a:ext>
            </a:extLst>
          </p:cNvPr>
          <p:cNvSpPr/>
          <p:nvPr/>
        </p:nvSpPr>
        <p:spPr>
          <a:xfrm>
            <a:off x="719557" y="24132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4" name="椭圆 3">
            <a:extLst>
              <a:ext uri="{FF2B5EF4-FFF2-40B4-BE49-F238E27FC236}">
                <a16:creationId xmlns:a16="http://schemas.microsoft.com/office/drawing/2014/main" id="{D541BAD6-CB09-06AF-5A17-2C365A72F45B}"/>
              </a:ext>
            </a:extLst>
          </p:cNvPr>
          <p:cNvSpPr/>
          <p:nvPr/>
        </p:nvSpPr>
        <p:spPr>
          <a:xfrm>
            <a:off x="1777082" y="22868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9" name="椭圆 8">
            <a:extLst>
              <a:ext uri="{FF2B5EF4-FFF2-40B4-BE49-F238E27FC236}">
                <a16:creationId xmlns:a16="http://schemas.microsoft.com/office/drawing/2014/main" id="{4335C252-50ED-DADE-426C-E43AA76E6965}"/>
              </a:ext>
            </a:extLst>
          </p:cNvPr>
          <p:cNvSpPr/>
          <p:nvPr/>
        </p:nvSpPr>
        <p:spPr>
          <a:xfrm>
            <a:off x="2202547" y="32303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0" name="椭圆 9">
            <a:extLst>
              <a:ext uri="{FF2B5EF4-FFF2-40B4-BE49-F238E27FC236}">
                <a16:creationId xmlns:a16="http://schemas.microsoft.com/office/drawing/2014/main" id="{43DD643E-1F26-425E-0FE4-294876FD026D}"/>
              </a:ext>
            </a:extLst>
          </p:cNvPr>
          <p:cNvSpPr/>
          <p:nvPr/>
        </p:nvSpPr>
        <p:spPr>
          <a:xfrm>
            <a:off x="344502" y="31233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 name="椭圆 10">
            <a:extLst>
              <a:ext uri="{FF2B5EF4-FFF2-40B4-BE49-F238E27FC236}">
                <a16:creationId xmlns:a16="http://schemas.microsoft.com/office/drawing/2014/main" id="{35D495BE-87BC-4C22-D7E6-5808C7395BFF}"/>
              </a:ext>
            </a:extLst>
          </p:cNvPr>
          <p:cNvSpPr/>
          <p:nvPr/>
        </p:nvSpPr>
        <p:spPr>
          <a:xfrm>
            <a:off x="1300426" y="30728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2" name="椭圆 11">
            <a:extLst>
              <a:ext uri="{FF2B5EF4-FFF2-40B4-BE49-F238E27FC236}">
                <a16:creationId xmlns:a16="http://schemas.microsoft.com/office/drawing/2014/main" id="{4EBA5420-CDA8-6FB8-2DFE-C1F212DC8899}"/>
              </a:ext>
            </a:extLst>
          </p:cNvPr>
          <p:cNvSpPr/>
          <p:nvPr/>
        </p:nvSpPr>
        <p:spPr>
          <a:xfrm>
            <a:off x="734583"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4" name="椭圆 13">
            <a:extLst>
              <a:ext uri="{FF2B5EF4-FFF2-40B4-BE49-F238E27FC236}">
                <a16:creationId xmlns:a16="http://schemas.microsoft.com/office/drawing/2014/main" id="{321EF565-507E-A94F-8E4E-3844BF49A733}"/>
              </a:ext>
            </a:extLst>
          </p:cNvPr>
          <p:cNvSpPr/>
          <p:nvPr/>
        </p:nvSpPr>
        <p:spPr>
          <a:xfrm>
            <a:off x="1645758" y="38497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32" name="直接连接符 31">
            <a:extLst>
              <a:ext uri="{FF2B5EF4-FFF2-40B4-BE49-F238E27FC236}">
                <a16:creationId xmlns:a16="http://schemas.microsoft.com/office/drawing/2014/main" id="{98188381-EDA1-3193-F4B6-E2E66719A676}"/>
              </a:ext>
            </a:extLst>
          </p:cNvPr>
          <p:cNvCxnSpPr>
            <a:stCxn id="3" idx="6"/>
            <a:endCxn id="4" idx="2"/>
          </p:cNvCxnSpPr>
          <p:nvPr/>
        </p:nvCxnSpPr>
        <p:spPr>
          <a:xfrm flipV="1">
            <a:off x="982204" y="24230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4D3F97F-9F5F-596E-1721-99A2C5186029}"/>
              </a:ext>
            </a:extLst>
          </p:cNvPr>
          <p:cNvCxnSpPr>
            <a:stCxn id="4" idx="5"/>
            <a:endCxn id="9" idx="0"/>
          </p:cNvCxnSpPr>
          <p:nvPr/>
        </p:nvCxnSpPr>
        <p:spPr>
          <a:xfrm>
            <a:off x="2001265" y="2519325"/>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AE9BE04-3B16-0556-85C5-BFD26710E5B8}"/>
              </a:ext>
            </a:extLst>
          </p:cNvPr>
          <p:cNvCxnSpPr>
            <a:stCxn id="9" idx="3"/>
            <a:endCxn id="14" idx="7"/>
          </p:cNvCxnSpPr>
          <p:nvPr/>
        </p:nvCxnSpPr>
        <p:spPr>
          <a:xfrm flipH="1">
            <a:off x="1869941" y="34628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AA56C3F-069D-146B-B6A1-537EB1F01504}"/>
              </a:ext>
            </a:extLst>
          </p:cNvPr>
          <p:cNvCxnSpPr>
            <a:cxnSpLocks/>
            <a:stCxn id="3" idx="3"/>
            <a:endCxn id="10" idx="7"/>
          </p:cNvCxnSpPr>
          <p:nvPr/>
        </p:nvCxnSpPr>
        <p:spPr>
          <a:xfrm flipH="1">
            <a:off x="568685" y="2645785"/>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9B7E3FF-EBE6-D1DF-1106-FEE3703E4EB4}"/>
              </a:ext>
            </a:extLst>
          </p:cNvPr>
          <p:cNvCxnSpPr/>
          <p:nvPr/>
        </p:nvCxnSpPr>
        <p:spPr>
          <a:xfrm>
            <a:off x="982204" y="26856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1E632B9-2B8C-A737-5601-C1C18E6D6E71}"/>
              </a:ext>
            </a:extLst>
          </p:cNvPr>
          <p:cNvCxnSpPr>
            <a:cxnSpLocks/>
            <a:stCxn id="3" idx="5"/>
            <a:endCxn id="11" idx="1"/>
          </p:cNvCxnSpPr>
          <p:nvPr/>
        </p:nvCxnSpPr>
        <p:spPr>
          <a:xfrm>
            <a:off x="943740" y="26457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C7A8A159-8CD6-0ECB-B8B7-ACDC004C30AB}"/>
              </a:ext>
            </a:extLst>
          </p:cNvPr>
          <p:cNvCxnSpPr>
            <a:cxnSpLocks/>
            <a:stCxn id="4" idx="3"/>
            <a:endCxn id="11" idx="7"/>
          </p:cNvCxnSpPr>
          <p:nvPr/>
        </p:nvCxnSpPr>
        <p:spPr>
          <a:xfrm flipH="1">
            <a:off x="1524609" y="2519325"/>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35A6707-312E-FA75-B988-694CCDC5591B}"/>
              </a:ext>
            </a:extLst>
          </p:cNvPr>
          <p:cNvCxnSpPr>
            <a:stCxn id="10" idx="6"/>
            <a:endCxn id="11" idx="2"/>
          </p:cNvCxnSpPr>
          <p:nvPr/>
        </p:nvCxnSpPr>
        <p:spPr>
          <a:xfrm flipV="1">
            <a:off x="607149" y="32090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FF2D19B-382F-5A17-F79E-2C0E645AFC75}"/>
              </a:ext>
            </a:extLst>
          </p:cNvPr>
          <p:cNvCxnSpPr>
            <a:cxnSpLocks/>
            <a:stCxn id="11" idx="3"/>
            <a:endCxn id="12" idx="7"/>
          </p:cNvCxnSpPr>
          <p:nvPr/>
        </p:nvCxnSpPr>
        <p:spPr>
          <a:xfrm flipH="1">
            <a:off x="958766" y="3305310"/>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11E4F9A-83AE-1922-0F96-F440989D805A}"/>
              </a:ext>
            </a:extLst>
          </p:cNvPr>
          <p:cNvCxnSpPr>
            <a:cxnSpLocks/>
            <a:stCxn id="10" idx="4"/>
            <a:endCxn id="12" idx="1"/>
          </p:cNvCxnSpPr>
          <p:nvPr/>
        </p:nvCxnSpPr>
        <p:spPr>
          <a:xfrm>
            <a:off x="475826" y="3395752"/>
            <a:ext cx="297221" cy="4938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2DC39D0-4AAC-312F-DE3F-D71AD5BC6EBC}"/>
              </a:ext>
            </a:extLst>
          </p:cNvPr>
          <p:cNvCxnSpPr>
            <a:cxnSpLocks/>
            <a:stCxn id="12" idx="6"/>
            <a:endCxn id="14" idx="2"/>
          </p:cNvCxnSpPr>
          <p:nvPr/>
        </p:nvCxnSpPr>
        <p:spPr>
          <a:xfrm>
            <a:off x="997230" y="39859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2D83BFA-365B-8517-8127-4B5BE68C7A7C}"/>
              </a:ext>
            </a:extLst>
          </p:cNvPr>
          <p:cNvCxnSpPr>
            <a:cxnSpLocks/>
            <a:stCxn id="4" idx="4"/>
            <a:endCxn id="14" idx="0"/>
          </p:cNvCxnSpPr>
          <p:nvPr/>
        </p:nvCxnSpPr>
        <p:spPr>
          <a:xfrm flipH="1">
            <a:off x="1777082" y="2559213"/>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EED9459F-A207-3416-FF0A-251EE1B53939}"/>
              </a:ext>
            </a:extLst>
          </p:cNvPr>
          <p:cNvSpPr/>
          <p:nvPr/>
        </p:nvSpPr>
        <p:spPr>
          <a:xfrm>
            <a:off x="4005857" y="136399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4" name="椭圆 63">
            <a:extLst>
              <a:ext uri="{FF2B5EF4-FFF2-40B4-BE49-F238E27FC236}">
                <a16:creationId xmlns:a16="http://schemas.microsoft.com/office/drawing/2014/main" id="{51D213B6-1D1D-7B0E-AD4E-09D80F9596CE}"/>
              </a:ext>
            </a:extLst>
          </p:cNvPr>
          <p:cNvSpPr/>
          <p:nvPr/>
        </p:nvSpPr>
        <p:spPr>
          <a:xfrm>
            <a:off x="5063382" y="123753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5" name="椭圆 64">
            <a:extLst>
              <a:ext uri="{FF2B5EF4-FFF2-40B4-BE49-F238E27FC236}">
                <a16:creationId xmlns:a16="http://schemas.microsoft.com/office/drawing/2014/main" id="{C85A0974-DF5E-46B7-F6BE-3DA8B0AB263F}"/>
              </a:ext>
            </a:extLst>
          </p:cNvPr>
          <p:cNvSpPr/>
          <p:nvPr/>
        </p:nvSpPr>
        <p:spPr>
          <a:xfrm>
            <a:off x="5488847" y="2181082"/>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6" name="椭圆 65">
            <a:extLst>
              <a:ext uri="{FF2B5EF4-FFF2-40B4-BE49-F238E27FC236}">
                <a16:creationId xmlns:a16="http://schemas.microsoft.com/office/drawing/2014/main" id="{AA520E85-7124-6580-F0CB-17A3A003DFDE}"/>
              </a:ext>
            </a:extLst>
          </p:cNvPr>
          <p:cNvSpPr/>
          <p:nvPr/>
        </p:nvSpPr>
        <p:spPr>
          <a:xfrm>
            <a:off x="3630802" y="2074077"/>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7" name="椭圆 66">
            <a:extLst>
              <a:ext uri="{FF2B5EF4-FFF2-40B4-BE49-F238E27FC236}">
                <a16:creationId xmlns:a16="http://schemas.microsoft.com/office/drawing/2014/main" id="{B06DADA2-2DEF-7E9A-EB81-2A8927849C34}"/>
              </a:ext>
            </a:extLst>
          </p:cNvPr>
          <p:cNvSpPr/>
          <p:nvPr/>
        </p:nvSpPr>
        <p:spPr>
          <a:xfrm>
            <a:off x="4586726" y="2023523"/>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8" name="椭圆 67">
            <a:extLst>
              <a:ext uri="{FF2B5EF4-FFF2-40B4-BE49-F238E27FC236}">
                <a16:creationId xmlns:a16="http://schemas.microsoft.com/office/drawing/2014/main" id="{1DC9643E-9A09-9FD8-4CA1-98574A74941E}"/>
              </a:ext>
            </a:extLst>
          </p:cNvPr>
          <p:cNvSpPr/>
          <p:nvPr/>
        </p:nvSpPr>
        <p:spPr>
          <a:xfrm>
            <a:off x="4020883"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69" name="椭圆 68">
            <a:extLst>
              <a:ext uri="{FF2B5EF4-FFF2-40B4-BE49-F238E27FC236}">
                <a16:creationId xmlns:a16="http://schemas.microsoft.com/office/drawing/2014/main" id="{8C02E7A0-5A6F-06AD-7C5C-8B2EDC678790}"/>
              </a:ext>
            </a:extLst>
          </p:cNvPr>
          <p:cNvSpPr/>
          <p:nvPr/>
        </p:nvSpPr>
        <p:spPr>
          <a:xfrm>
            <a:off x="4932058" y="2800448"/>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70" name="直接连接符 69">
            <a:extLst>
              <a:ext uri="{FF2B5EF4-FFF2-40B4-BE49-F238E27FC236}">
                <a16:creationId xmlns:a16="http://schemas.microsoft.com/office/drawing/2014/main" id="{F516434E-2742-CF6F-CB18-C57E2AE72702}"/>
              </a:ext>
            </a:extLst>
          </p:cNvPr>
          <p:cNvCxnSpPr>
            <a:stCxn id="63" idx="6"/>
            <a:endCxn id="64" idx="2"/>
          </p:cNvCxnSpPr>
          <p:nvPr/>
        </p:nvCxnSpPr>
        <p:spPr>
          <a:xfrm flipV="1">
            <a:off x="4268504" y="1373726"/>
            <a:ext cx="794878" cy="1264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E6DCB29-1080-5E10-F8DE-27B764CA2B3F}"/>
              </a:ext>
            </a:extLst>
          </p:cNvPr>
          <p:cNvCxnSpPr>
            <a:stCxn id="65" idx="3"/>
            <a:endCxn id="69" idx="7"/>
          </p:cNvCxnSpPr>
          <p:nvPr/>
        </p:nvCxnSpPr>
        <p:spPr>
          <a:xfrm flipH="1">
            <a:off x="5156241" y="2413569"/>
            <a:ext cx="371070" cy="42676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420A60C4-AF76-E150-DF2B-30E9BBA0629E}"/>
              </a:ext>
            </a:extLst>
          </p:cNvPr>
          <p:cNvCxnSpPr/>
          <p:nvPr/>
        </p:nvCxnSpPr>
        <p:spPr>
          <a:xfrm>
            <a:off x="4268504" y="16363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6490A5E3-F45E-FB3B-FDDC-648919F640DF}"/>
              </a:ext>
            </a:extLst>
          </p:cNvPr>
          <p:cNvCxnSpPr>
            <a:cxnSpLocks/>
            <a:stCxn id="63" idx="5"/>
            <a:endCxn id="67" idx="1"/>
          </p:cNvCxnSpPr>
          <p:nvPr/>
        </p:nvCxnSpPr>
        <p:spPr>
          <a:xfrm>
            <a:off x="4230040" y="1596485"/>
            <a:ext cx="395150" cy="466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E6BD437-0AD6-939D-7A4A-6C382A0C9DC6}"/>
              </a:ext>
            </a:extLst>
          </p:cNvPr>
          <p:cNvCxnSpPr>
            <a:stCxn id="66" idx="6"/>
            <a:endCxn id="67" idx="2"/>
          </p:cNvCxnSpPr>
          <p:nvPr/>
        </p:nvCxnSpPr>
        <p:spPr>
          <a:xfrm flipV="1">
            <a:off x="3893449" y="2159711"/>
            <a:ext cx="693277" cy="505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95FD950-106F-29BD-A1C2-23605EEDF4B4}"/>
              </a:ext>
            </a:extLst>
          </p:cNvPr>
          <p:cNvCxnSpPr>
            <a:cxnSpLocks/>
          </p:cNvCxnSpPr>
          <p:nvPr/>
        </p:nvCxnSpPr>
        <p:spPr>
          <a:xfrm>
            <a:off x="3791268" y="5345812"/>
            <a:ext cx="297221" cy="493884"/>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CD661FD-A310-7E01-82C0-C86EEDE76802}"/>
              </a:ext>
            </a:extLst>
          </p:cNvPr>
          <p:cNvCxnSpPr>
            <a:cxnSpLocks/>
            <a:stCxn id="68" idx="6"/>
            <a:endCxn id="69" idx="2"/>
          </p:cNvCxnSpPr>
          <p:nvPr/>
        </p:nvCxnSpPr>
        <p:spPr>
          <a:xfrm>
            <a:off x="4283530" y="2936636"/>
            <a:ext cx="64852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A1F11A2-8DF9-F341-5783-A798F67C0179}"/>
              </a:ext>
            </a:extLst>
          </p:cNvPr>
          <p:cNvSpPr/>
          <p:nvPr/>
        </p:nvSpPr>
        <p:spPr>
          <a:xfrm>
            <a:off x="4005857" y="439254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3" name="椭圆 82">
            <a:extLst>
              <a:ext uri="{FF2B5EF4-FFF2-40B4-BE49-F238E27FC236}">
                <a16:creationId xmlns:a16="http://schemas.microsoft.com/office/drawing/2014/main" id="{E11B1F9B-43FB-0939-41B9-4A742E1FD1A1}"/>
              </a:ext>
            </a:extLst>
          </p:cNvPr>
          <p:cNvSpPr/>
          <p:nvPr/>
        </p:nvSpPr>
        <p:spPr>
          <a:xfrm>
            <a:off x="5063382" y="426608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4" name="椭圆 83">
            <a:extLst>
              <a:ext uri="{FF2B5EF4-FFF2-40B4-BE49-F238E27FC236}">
                <a16:creationId xmlns:a16="http://schemas.microsoft.com/office/drawing/2014/main" id="{C8DEFF4B-9782-47D5-2671-581180963B1C}"/>
              </a:ext>
            </a:extLst>
          </p:cNvPr>
          <p:cNvSpPr/>
          <p:nvPr/>
        </p:nvSpPr>
        <p:spPr>
          <a:xfrm>
            <a:off x="5488847" y="5209625"/>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5" name="椭圆 84">
            <a:extLst>
              <a:ext uri="{FF2B5EF4-FFF2-40B4-BE49-F238E27FC236}">
                <a16:creationId xmlns:a16="http://schemas.microsoft.com/office/drawing/2014/main" id="{2DA32ABC-53A1-9DD1-706B-7BBF1138D223}"/>
              </a:ext>
            </a:extLst>
          </p:cNvPr>
          <p:cNvSpPr/>
          <p:nvPr/>
        </p:nvSpPr>
        <p:spPr>
          <a:xfrm>
            <a:off x="3630802" y="5102620"/>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6" name="椭圆 85">
            <a:extLst>
              <a:ext uri="{FF2B5EF4-FFF2-40B4-BE49-F238E27FC236}">
                <a16:creationId xmlns:a16="http://schemas.microsoft.com/office/drawing/2014/main" id="{B337E44D-E4BB-76E2-2B39-B486B9C081CE}"/>
              </a:ext>
            </a:extLst>
          </p:cNvPr>
          <p:cNvSpPr/>
          <p:nvPr/>
        </p:nvSpPr>
        <p:spPr>
          <a:xfrm>
            <a:off x="4586726" y="5052066"/>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7" name="椭圆 86">
            <a:extLst>
              <a:ext uri="{FF2B5EF4-FFF2-40B4-BE49-F238E27FC236}">
                <a16:creationId xmlns:a16="http://schemas.microsoft.com/office/drawing/2014/main" id="{C3C62A3D-6B56-3DE9-BA90-B8B7A3A6C879}"/>
              </a:ext>
            </a:extLst>
          </p:cNvPr>
          <p:cNvSpPr/>
          <p:nvPr/>
        </p:nvSpPr>
        <p:spPr>
          <a:xfrm>
            <a:off x="4020883"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88" name="椭圆 87">
            <a:extLst>
              <a:ext uri="{FF2B5EF4-FFF2-40B4-BE49-F238E27FC236}">
                <a16:creationId xmlns:a16="http://schemas.microsoft.com/office/drawing/2014/main" id="{484DBC5F-17FD-AE96-6E28-7E72BD5CE5DC}"/>
              </a:ext>
            </a:extLst>
          </p:cNvPr>
          <p:cNvSpPr/>
          <p:nvPr/>
        </p:nvSpPr>
        <p:spPr>
          <a:xfrm>
            <a:off x="4932058" y="5828991"/>
            <a:ext cx="262647" cy="272375"/>
          </a:xfrm>
          <a:prstGeom prst="ellipse">
            <a:avLst/>
          </a:prstGeom>
          <a:solidFill>
            <a:schemeClr val="accent1">
              <a:lumMod val="75000"/>
              <a:lumOff val="25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cxnSp>
        <p:nvCxnSpPr>
          <p:cNvPr id="90" name="直接连接符 89">
            <a:extLst>
              <a:ext uri="{FF2B5EF4-FFF2-40B4-BE49-F238E27FC236}">
                <a16:creationId xmlns:a16="http://schemas.microsoft.com/office/drawing/2014/main" id="{9B8818CD-BE72-BC12-3D98-870F9894E2E6}"/>
              </a:ext>
            </a:extLst>
          </p:cNvPr>
          <p:cNvCxnSpPr>
            <a:stCxn id="83" idx="5"/>
            <a:endCxn id="84" idx="0"/>
          </p:cNvCxnSpPr>
          <p:nvPr/>
        </p:nvCxnSpPr>
        <p:spPr>
          <a:xfrm>
            <a:off x="5287565" y="4498568"/>
            <a:ext cx="332606" cy="71105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7C120B01-0378-022A-2FF1-B84738EBF1BF}"/>
              </a:ext>
            </a:extLst>
          </p:cNvPr>
          <p:cNvCxnSpPr>
            <a:cxnSpLocks/>
            <a:stCxn id="82" idx="3"/>
            <a:endCxn id="85" idx="7"/>
          </p:cNvCxnSpPr>
          <p:nvPr/>
        </p:nvCxnSpPr>
        <p:spPr>
          <a:xfrm flipH="1">
            <a:off x="3854985" y="4625028"/>
            <a:ext cx="189336" cy="51748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4D7FCD1-DAC1-E68A-6F04-BD6DFE11C7B4}"/>
              </a:ext>
            </a:extLst>
          </p:cNvPr>
          <p:cNvCxnSpPr/>
          <p:nvPr/>
        </p:nvCxnSpPr>
        <p:spPr>
          <a:xfrm>
            <a:off x="4268504" y="46649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A58B7CFD-56B7-6858-3869-F15FB65C563A}"/>
              </a:ext>
            </a:extLst>
          </p:cNvPr>
          <p:cNvCxnSpPr>
            <a:cxnSpLocks/>
            <a:stCxn id="83" idx="3"/>
            <a:endCxn id="86" idx="7"/>
          </p:cNvCxnSpPr>
          <p:nvPr/>
        </p:nvCxnSpPr>
        <p:spPr>
          <a:xfrm flipH="1">
            <a:off x="4810909" y="4498568"/>
            <a:ext cx="290937" cy="59338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4AA94B20-FB79-D1D2-A220-F06B64542BC8}"/>
              </a:ext>
            </a:extLst>
          </p:cNvPr>
          <p:cNvCxnSpPr>
            <a:cxnSpLocks/>
            <a:stCxn id="86" idx="3"/>
            <a:endCxn id="87" idx="7"/>
          </p:cNvCxnSpPr>
          <p:nvPr/>
        </p:nvCxnSpPr>
        <p:spPr>
          <a:xfrm flipH="1">
            <a:off x="4245066" y="5284553"/>
            <a:ext cx="380124" cy="584326"/>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8A9D374E-A0E1-7D25-0A80-52AD6D4F42F5}"/>
              </a:ext>
            </a:extLst>
          </p:cNvPr>
          <p:cNvCxnSpPr>
            <a:cxnSpLocks/>
            <a:stCxn id="83" idx="4"/>
            <a:endCxn id="88" idx="0"/>
          </p:cNvCxnSpPr>
          <p:nvPr/>
        </p:nvCxnSpPr>
        <p:spPr>
          <a:xfrm flipH="1">
            <a:off x="5063382" y="4538456"/>
            <a:ext cx="131324" cy="129053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7A3C85BB-6D7C-347C-F5CF-C44B4CCB0255}"/>
              </a:ext>
            </a:extLst>
          </p:cNvPr>
          <p:cNvCxnSpPr>
            <a:stCxn id="63" idx="4"/>
            <a:endCxn id="68" idx="0"/>
          </p:cNvCxnSpPr>
          <p:nvPr/>
        </p:nvCxnSpPr>
        <p:spPr>
          <a:xfrm>
            <a:off x="4137181" y="1636373"/>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594E8ACC-9A8E-982C-6791-5B3363223382}"/>
              </a:ext>
            </a:extLst>
          </p:cNvPr>
          <p:cNvCxnSpPr/>
          <p:nvPr/>
        </p:nvCxnSpPr>
        <p:spPr>
          <a:xfrm>
            <a:off x="832588" y="2682777"/>
            <a:ext cx="15026" cy="11640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Rectangle 25">
            <a:extLst>
              <a:ext uri="{FF2B5EF4-FFF2-40B4-BE49-F238E27FC236}">
                <a16:creationId xmlns:a16="http://schemas.microsoft.com/office/drawing/2014/main" id="{79815F89-D440-0408-132E-7ECCDD754C4D}"/>
              </a:ext>
            </a:extLst>
          </p:cNvPr>
          <p:cNvSpPr/>
          <p:nvPr/>
        </p:nvSpPr>
        <p:spPr>
          <a:xfrm>
            <a:off x="847614" y="4244386"/>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网络</a:t>
            </a:r>
            <a:endParaRPr lang="en-GB" sz="1600" dirty="0">
              <a:solidFill>
                <a:schemeClr val="tx1">
                  <a:lumMod val="75000"/>
                  <a:lumOff val="25000"/>
                </a:schemeClr>
              </a:solidFill>
              <a:latin typeface="+mn-ea"/>
              <a:sym typeface="Arial" panose="020B0604020202020204" pitchFamily="34" charset="0"/>
            </a:endParaRPr>
          </a:p>
        </p:txBody>
      </p:sp>
      <p:sp>
        <p:nvSpPr>
          <p:cNvPr id="110" name="Rectangle 25">
            <a:extLst>
              <a:ext uri="{FF2B5EF4-FFF2-40B4-BE49-F238E27FC236}">
                <a16:creationId xmlns:a16="http://schemas.microsoft.com/office/drawing/2014/main" id="{2BCD86A4-200D-0171-BB43-BD0E3F706F94}"/>
              </a:ext>
            </a:extLst>
          </p:cNvPr>
          <p:cNvSpPr/>
          <p:nvPr/>
        </p:nvSpPr>
        <p:spPr>
          <a:xfrm>
            <a:off x="4057963" y="865789"/>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训练集</a:t>
            </a:r>
            <a:endParaRPr lang="en-GB" sz="1600" dirty="0">
              <a:solidFill>
                <a:schemeClr val="tx1">
                  <a:lumMod val="75000"/>
                  <a:lumOff val="25000"/>
                </a:schemeClr>
              </a:solidFill>
              <a:latin typeface="+mn-ea"/>
              <a:sym typeface="Arial" panose="020B0604020202020204" pitchFamily="34" charset="0"/>
            </a:endParaRPr>
          </a:p>
        </p:txBody>
      </p:sp>
      <p:sp>
        <p:nvSpPr>
          <p:cNvPr id="111" name="Rectangle 25">
            <a:extLst>
              <a:ext uri="{FF2B5EF4-FFF2-40B4-BE49-F238E27FC236}">
                <a16:creationId xmlns:a16="http://schemas.microsoft.com/office/drawing/2014/main" id="{EA8F029A-BF0C-5F3C-427C-5F4BAA80C978}"/>
              </a:ext>
            </a:extLst>
          </p:cNvPr>
          <p:cNvSpPr/>
          <p:nvPr/>
        </p:nvSpPr>
        <p:spPr>
          <a:xfrm>
            <a:off x="4098716" y="6248714"/>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测试集</a:t>
            </a:r>
            <a:endParaRPr lang="en-GB" sz="1600" dirty="0">
              <a:solidFill>
                <a:schemeClr val="tx1">
                  <a:lumMod val="75000"/>
                  <a:lumOff val="25000"/>
                </a:schemeClr>
              </a:solidFill>
              <a:latin typeface="+mn-ea"/>
              <a:sym typeface="Arial" panose="020B0604020202020204" pitchFamily="34" charset="0"/>
            </a:endParaRPr>
          </a:p>
        </p:txBody>
      </p:sp>
      <p:sp>
        <p:nvSpPr>
          <p:cNvPr id="112" name="箭头: 右 111">
            <a:extLst>
              <a:ext uri="{FF2B5EF4-FFF2-40B4-BE49-F238E27FC236}">
                <a16:creationId xmlns:a16="http://schemas.microsoft.com/office/drawing/2014/main" id="{28C179C4-C394-5F03-AB36-B13C98644B43}"/>
              </a:ext>
            </a:extLst>
          </p:cNvPr>
          <p:cNvSpPr/>
          <p:nvPr/>
        </p:nvSpPr>
        <p:spPr>
          <a:xfrm rot="19982161">
            <a:off x="2632546" y="2572565"/>
            <a:ext cx="865895" cy="126672"/>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3" name="箭头: 右 112">
            <a:extLst>
              <a:ext uri="{FF2B5EF4-FFF2-40B4-BE49-F238E27FC236}">
                <a16:creationId xmlns:a16="http://schemas.microsoft.com/office/drawing/2014/main" id="{445DD5F2-4178-7700-B88C-46D4BD3114AC}"/>
              </a:ext>
            </a:extLst>
          </p:cNvPr>
          <p:cNvSpPr/>
          <p:nvPr/>
        </p:nvSpPr>
        <p:spPr>
          <a:xfrm rot="1980372">
            <a:off x="2617437" y="4049602"/>
            <a:ext cx="804889" cy="151885"/>
          </a:xfrm>
          <a:prstGeom prst="rightArrow">
            <a:avLst/>
          </a:prstGeom>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4" name="箭头: 右 113">
            <a:extLst>
              <a:ext uri="{FF2B5EF4-FFF2-40B4-BE49-F238E27FC236}">
                <a16:creationId xmlns:a16="http://schemas.microsoft.com/office/drawing/2014/main" id="{D8701B04-FC8F-2A3A-EAD2-EEBB820BBED7}"/>
              </a:ext>
            </a:extLst>
          </p:cNvPr>
          <p:cNvSpPr/>
          <p:nvPr/>
        </p:nvSpPr>
        <p:spPr>
          <a:xfrm rot="5400000">
            <a:off x="4249255" y="3571615"/>
            <a:ext cx="742909" cy="146596"/>
          </a:xfrm>
          <a:prstGeom prst="rightArrow">
            <a:avLst/>
          </a:prstGeom>
          <a:solidFill>
            <a:schemeClr val="accent1">
              <a:lumMod val="50000"/>
              <a:lumOff val="50000"/>
            </a:schemeClr>
          </a:solidFill>
          <a:ln w="19050">
            <a:solidFill>
              <a:schemeClr val="accent1">
                <a:lumMod val="50000"/>
                <a:lumOff val="50000"/>
              </a:schemeClr>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15" name="Rectangle 25">
            <a:extLst>
              <a:ext uri="{FF2B5EF4-FFF2-40B4-BE49-F238E27FC236}">
                <a16:creationId xmlns:a16="http://schemas.microsoft.com/office/drawing/2014/main" id="{4FA082ED-45FC-BAAE-F2D6-B07B84B0FA69}"/>
              </a:ext>
            </a:extLst>
          </p:cNvPr>
          <p:cNvSpPr/>
          <p:nvPr/>
        </p:nvSpPr>
        <p:spPr>
          <a:xfrm>
            <a:off x="4472793" y="3398201"/>
            <a:ext cx="1057525" cy="373995"/>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400" dirty="0">
                <a:solidFill>
                  <a:schemeClr val="tx1">
                    <a:lumMod val="75000"/>
                    <a:lumOff val="25000"/>
                  </a:schemeClr>
                </a:solidFill>
                <a:latin typeface="+mn-ea"/>
                <a:sym typeface="Arial" panose="020B0604020202020204" pitchFamily="34" charset="0"/>
              </a:rPr>
              <a:t>预测</a:t>
            </a:r>
            <a:endParaRPr lang="en-GB" sz="1600" dirty="0">
              <a:solidFill>
                <a:schemeClr val="tx1">
                  <a:lumMod val="75000"/>
                  <a:lumOff val="25000"/>
                </a:schemeClr>
              </a:solidFill>
              <a:latin typeface="+mn-ea"/>
              <a:sym typeface="Arial" panose="020B0604020202020204" pitchFamily="34" charset="0"/>
            </a:endParaRPr>
          </a:p>
        </p:txBody>
      </p:sp>
      <p:grpSp>
        <p:nvGrpSpPr>
          <p:cNvPr id="116" name="组合 115">
            <a:extLst>
              <a:ext uri="{FF2B5EF4-FFF2-40B4-BE49-F238E27FC236}">
                <a16:creationId xmlns:a16="http://schemas.microsoft.com/office/drawing/2014/main" id="{C74BF5B3-0814-B298-7819-C6BCE2A7E41D}"/>
              </a:ext>
            </a:extLst>
          </p:cNvPr>
          <p:cNvGrpSpPr/>
          <p:nvPr/>
        </p:nvGrpSpPr>
        <p:grpSpPr>
          <a:xfrm>
            <a:off x="6440508" y="3889636"/>
            <a:ext cx="1808142" cy="565821"/>
            <a:chOff x="0" y="836920"/>
            <a:chExt cx="2159729" cy="525700"/>
          </a:xfrm>
        </p:grpSpPr>
        <p:sp>
          <p:nvSpPr>
            <p:cNvPr id="117" name="Freeform 190">
              <a:extLst>
                <a:ext uri="{FF2B5EF4-FFF2-40B4-BE49-F238E27FC236}">
                  <a16:creationId xmlns:a16="http://schemas.microsoft.com/office/drawing/2014/main" id="{4D7A5055-76CF-A567-79E3-AE00D98909C4}"/>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18" name="矩形 117">
              <a:extLst>
                <a:ext uri="{FF2B5EF4-FFF2-40B4-BE49-F238E27FC236}">
                  <a16:creationId xmlns:a16="http://schemas.microsoft.com/office/drawing/2014/main" id="{7A91A6F2-170F-7B04-5E00-12D52378713F}"/>
                </a:ext>
              </a:extLst>
            </p:cNvPr>
            <p:cNvSpPr/>
            <p:nvPr/>
          </p:nvSpPr>
          <p:spPr>
            <a:xfrm flipH="1">
              <a:off x="304173" y="92441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119" name="Rectangle 25">
            <a:extLst>
              <a:ext uri="{FF2B5EF4-FFF2-40B4-BE49-F238E27FC236}">
                <a16:creationId xmlns:a16="http://schemas.microsoft.com/office/drawing/2014/main" id="{AE8CE306-AA03-FEC6-04B6-79AA918D3F28}"/>
              </a:ext>
            </a:extLst>
          </p:cNvPr>
          <p:cNvSpPr/>
          <p:nvPr/>
        </p:nvSpPr>
        <p:spPr>
          <a:xfrm>
            <a:off x="6440508" y="4708643"/>
            <a:ext cx="5513367" cy="1526187"/>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本学位论文旨在研究复杂网络的链路预测问题，以</a:t>
            </a:r>
            <a:r>
              <a:rPr lang="zh-CN" altLang="en-US" sz="1600" b="0" i="0" dirty="0">
                <a:solidFill>
                  <a:srgbClr val="3F3F3F"/>
                </a:solidFill>
                <a:effectLst/>
                <a:latin typeface="PingFang SC"/>
              </a:rPr>
              <a:t>揭示并解析网络结构演化背后的深层规律与生成机制</a:t>
            </a:r>
            <a:r>
              <a:rPr lang="zh-CN" altLang="en-US" sz="1600" dirty="0">
                <a:solidFill>
                  <a:schemeClr val="tx1">
                    <a:lumMod val="75000"/>
                    <a:lumOff val="25000"/>
                  </a:schemeClr>
                </a:solidFill>
                <a:latin typeface="+mn-ea"/>
                <a:sym typeface="Arial" panose="020B0604020202020204" pitchFamily="34" charset="0"/>
              </a:rPr>
              <a:t>。并在此基础上，设计加边策略，发现可能存在的“关键边”，优化现有网络的结构，进而提升网络的性能指标。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121" name="组合 120">
            <a:extLst>
              <a:ext uri="{FF2B5EF4-FFF2-40B4-BE49-F238E27FC236}">
                <a16:creationId xmlns:a16="http://schemas.microsoft.com/office/drawing/2014/main" id="{DEFBF989-1F28-8DAD-4296-F26F5D984251}"/>
              </a:ext>
            </a:extLst>
          </p:cNvPr>
          <p:cNvGrpSpPr/>
          <p:nvPr/>
        </p:nvGrpSpPr>
        <p:grpSpPr>
          <a:xfrm>
            <a:off x="6440508" y="1374321"/>
            <a:ext cx="1808142" cy="565821"/>
            <a:chOff x="0" y="836920"/>
            <a:chExt cx="2159729" cy="525700"/>
          </a:xfrm>
        </p:grpSpPr>
        <p:sp>
          <p:nvSpPr>
            <p:cNvPr id="122" name="Freeform 190">
              <a:extLst>
                <a:ext uri="{FF2B5EF4-FFF2-40B4-BE49-F238E27FC236}">
                  <a16:creationId xmlns:a16="http://schemas.microsoft.com/office/drawing/2014/main" id="{E983EDFC-C9D4-9FB3-8CCD-AB8552CB652E}"/>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3" name="矩形 122">
              <a:extLst>
                <a:ext uri="{FF2B5EF4-FFF2-40B4-BE49-F238E27FC236}">
                  <a16:creationId xmlns:a16="http://schemas.microsoft.com/office/drawing/2014/main" id="{B69D17F2-6039-4CDA-86CF-461A36DC4A8E}"/>
                </a:ext>
              </a:extLst>
            </p:cNvPr>
            <p:cNvSpPr/>
            <p:nvPr/>
          </p:nvSpPr>
          <p:spPr>
            <a:xfrm flipH="1">
              <a:off x="0" y="932517"/>
              <a:ext cx="1116653" cy="343144"/>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局限</a:t>
              </a:r>
            </a:p>
          </p:txBody>
        </p:sp>
      </p:grpSp>
      <p:sp>
        <p:nvSpPr>
          <p:cNvPr id="124" name="Rectangle 25">
            <a:extLst>
              <a:ext uri="{FF2B5EF4-FFF2-40B4-BE49-F238E27FC236}">
                <a16:creationId xmlns:a16="http://schemas.microsoft.com/office/drawing/2014/main" id="{CC5792F0-9766-E513-8B53-076540F8C0E2}"/>
              </a:ext>
            </a:extLst>
          </p:cNvPr>
          <p:cNvSpPr/>
          <p:nvPr/>
        </p:nvSpPr>
        <p:spPr>
          <a:xfrm>
            <a:off x="6458607" y="2141431"/>
            <a:ext cx="5513367" cy="787523"/>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现有的链路预测算法的优化目标都集中在预测准确率的提升上，而很少关注网络的性能指标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xmlns:a14="http://schemas.microsoft.com/office/drawing/2010/main">
        <mc:Choice Requires="a14">
          <p:sp>
            <p:nvSpPr>
              <p:cNvPr id="25" name="Rectangle 25">
                <a:extLst>
                  <a:ext uri="{FF2B5EF4-FFF2-40B4-BE49-F238E27FC236}">
                    <a16:creationId xmlns:a16="http://schemas.microsoft.com/office/drawing/2014/main" id="{A06AFCD9-7518-42FE-8691-098FAC78F11A}"/>
                  </a:ext>
                </a:extLst>
              </p:cNvPr>
              <p:cNvSpPr/>
              <p:nvPr/>
            </p:nvSpPr>
            <p:spPr>
              <a:xfrm>
                <a:off x="781050" y="2362104"/>
                <a:ext cx="10791825" cy="3572645"/>
              </a:xfrm>
              <a:prstGeom prst="rect">
                <a:avLst/>
              </a:prstGeom>
              <a:ln w="19050">
                <a:solidFill>
                  <a:schemeClr val="accent3"/>
                </a:solidFill>
                <a:prstDash val="dash"/>
              </a:ln>
            </p:spPr>
            <p:txBody>
              <a:bodyPr wrap="square">
                <a:spAutoFit/>
              </a:bodyPr>
              <a:lstStyle/>
              <a:p>
                <a:pPr algn="just">
                  <a:lnSpc>
                    <a:spcPct val="150000"/>
                  </a:lnSpc>
                  <a:spcBef>
                    <a:spcPts val="2400"/>
                  </a:spcBef>
                </a:pPr>
                <a:r>
                  <a:rPr lang="en-US" altLang="zh-CN" b="1" dirty="0">
                    <a:solidFill>
                      <a:schemeClr val="tx1">
                        <a:lumMod val="75000"/>
                        <a:lumOff val="25000"/>
                      </a:schemeClr>
                    </a:solidFill>
                    <a:latin typeface="+mn-ea"/>
                    <a:sym typeface="Arial" panose="020B0604020202020204" pitchFamily="34" charset="0"/>
                  </a:rPr>
                  <a:t>1.</a:t>
                </a:r>
                <a:r>
                  <a:rPr lang="zh-CN" altLang="en-US" b="1" dirty="0">
                    <a:solidFill>
                      <a:schemeClr val="tx1">
                        <a:lumMod val="75000"/>
                        <a:lumOff val="25000"/>
                      </a:schemeClr>
                    </a:solidFill>
                    <a:latin typeface="+mn-ea"/>
                    <a:sym typeface="Arial" panose="020B0604020202020204" pitchFamily="34" charset="0"/>
                  </a:rPr>
                  <a:t> 链路预测技术的研究与改进</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结合复杂网络特性，对现有预测算法进行改进和创新，设计重排序策略，使之在</a:t>
                </a:r>
                <a:r>
                  <a:rPr lang="zh-CN" altLang="en-US" dirty="0">
                    <a:solidFill>
                      <a:srgbClr val="FF0000"/>
                    </a:solidFill>
                    <a:latin typeface="+mn-ea"/>
                    <a:sym typeface="Arial" panose="020B0604020202020204" pitchFamily="34" charset="0"/>
                  </a:rPr>
                  <a:t>保证预测准确率</a:t>
                </a:r>
                <a:r>
                  <a:rPr lang="zh-CN" altLang="en-US" dirty="0">
                    <a:solidFill>
                      <a:schemeClr val="tx1">
                        <a:lumMod val="75000"/>
                        <a:lumOff val="25000"/>
                      </a:schemeClr>
                    </a:solidFill>
                    <a:latin typeface="+mn-ea"/>
                    <a:sym typeface="Arial" panose="020B0604020202020204" pitchFamily="34" charset="0"/>
                  </a:rPr>
                  <a:t>的同时，优化复杂网络全局结构</a:t>
                </a:r>
                <a:r>
                  <a:rPr lang="zh-CN" altLang="en-US" dirty="0">
                    <a:solidFill>
                      <a:srgbClr val="FF0000"/>
                    </a:solidFill>
                    <a:latin typeface="+mn-ea"/>
                    <a:sym typeface="Arial" panose="020B0604020202020204" pitchFamily="34" charset="0"/>
                  </a:rPr>
                  <a:t>性能指标</a:t>
                </a:r>
                <a:endParaRPr lang="en-US" altLang="zh-CN" dirty="0">
                  <a:solidFill>
                    <a:srgbClr val="FF0000"/>
                  </a:solidFill>
                  <a:latin typeface="+mn-ea"/>
                  <a:sym typeface="Arial" panose="020B0604020202020204" pitchFamily="34"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研究思路：</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考虑推荐更远的节点链接，从而缩短网络的平均距离，增加网络的连通性</a:t>
                </a:r>
                <a:endParaRPr lang="en-US" altLang="zh-CN" dirty="0">
                  <a:solidFill>
                    <a:schemeClr val="tx1">
                      <a:lumMod val="75000"/>
                      <a:lumOff val="25000"/>
                    </a:schemeClr>
                  </a:solidFill>
                  <a:latin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𝑁𝑒𝑤𝑆𝑐𝑜𝑟𝑒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𝑆𝑐𝑜𝑟𝑒</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𝑑𝑖𝑠𝑡</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𝑑𝑖𝑎𝑚</m:t>
                                  </m:r>
                                </m:den>
                              </m:f>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sup>
                      </m:sSup>
                    </m:oMath>
                  </m:oMathPara>
                </a14:m>
                <a:endParaRPr lang="en-US" altLang="zh-CN" dirty="0">
                  <a:solidFill>
                    <a:schemeClr val="tx1">
                      <a:lumMod val="75000"/>
                      <a:lumOff val="25000"/>
                    </a:schemeClr>
                  </a:solidFill>
                  <a:latin typeface="+mn-ea"/>
                  <a:sym typeface="Arial" panose="020B0604020202020204" pitchFamily="34" charset="0"/>
                </a:endParaRPr>
              </a:p>
              <a:p>
                <a:pPr indent="457200">
                  <a:lnSpc>
                    <a:spcPct val="150000"/>
                  </a:lnSpc>
                </a:pPr>
                <a:endParaRPr lang="en-US" altLang="zh-CN" dirty="0">
                  <a:solidFill>
                    <a:schemeClr val="tx1">
                      <a:lumMod val="75000"/>
                      <a:lumOff val="25000"/>
                    </a:schemeClr>
                  </a:solidFill>
                  <a:latin typeface="+mn-ea"/>
                  <a:sym typeface="Arial" panose="020B0604020202020204" pitchFamily="34" charset="0"/>
                </a:endParaRPr>
              </a:p>
            </p:txBody>
          </p:sp>
        </mc:Choice>
        <mc:Fallback xmlns="">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781050" y="2362104"/>
                <a:ext cx="10791825" cy="3572645"/>
              </a:xfrm>
              <a:prstGeom prst="rect">
                <a:avLst/>
              </a:prstGeom>
              <a:blipFill>
                <a:blip r:embed="rId3"/>
                <a:stretch>
                  <a:fillRect l="-395" r="-395"/>
                </a:stretch>
              </a:blipFill>
              <a:ln w="19050">
                <a:solidFill>
                  <a:schemeClr val="accent3"/>
                </a:solidFill>
                <a:prstDash val="dash"/>
              </a:ln>
            </p:spPr>
            <p:txBody>
              <a:bodyPr/>
              <a:lstStyle/>
              <a:p>
                <a:r>
                  <a:rPr lang="zh-CN" altLang="en-US">
                    <a:noFill/>
                  </a:rPr>
                  <a:t> </a:t>
                </a:r>
              </a:p>
            </p:txBody>
          </p:sp>
        </mc:Fallback>
      </mc:AlternateContent>
    </p:spTree>
    <p:extLst>
      <p:ext uri="{BB962C8B-B14F-4D97-AF65-F5344CB8AC3E}">
        <p14:creationId xmlns:p14="http://schemas.microsoft.com/office/powerpoint/2010/main" val="4185053208"/>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1192438"/>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828675" y="2171651"/>
            <a:ext cx="10791825" cy="3782895"/>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2.</a:t>
            </a:r>
            <a:r>
              <a:rPr lang="zh-CN" altLang="en-US" b="1" dirty="0">
                <a:solidFill>
                  <a:schemeClr val="tx1">
                    <a:lumMod val="75000"/>
                    <a:lumOff val="25000"/>
                  </a:schemeClr>
                </a:solidFill>
                <a:latin typeface="+mn-ea"/>
                <a:sym typeface="Arial" panose="020B0604020202020204" pitchFamily="34" charset="0"/>
              </a:rPr>
              <a:t> 设计基于级联失效模型的加边策略以提升网络鲁棒性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研究方法：</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设计级联失效模型，模拟节点的攻击过程</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以攻击后的剩余图的性能作为鲁棒性的评价依据</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设计加边策略：考虑采用贪心启发式算法，每次查找并添加最大化</a:t>
            </a:r>
            <a:r>
              <a:rPr lang="zh-CN" altLang="en-US" dirty="0">
                <a:solidFill>
                  <a:srgbClr val="FF0000"/>
                </a:solidFill>
                <a:latin typeface="+mn-ea"/>
                <a:sym typeface="Arial" panose="020B0604020202020204" pitchFamily="34" charset="0"/>
              </a:rPr>
              <a:t>自然连通性</a:t>
            </a:r>
            <a:r>
              <a:rPr lang="zh-CN" altLang="en-US" dirty="0">
                <a:solidFill>
                  <a:schemeClr val="tx1">
                    <a:lumMod val="75000"/>
                    <a:lumOff val="25000"/>
                  </a:schemeClr>
                </a:solidFill>
                <a:latin typeface="+mn-ea"/>
                <a:sym typeface="Arial" panose="020B0604020202020204" pitchFamily="34" charset="0"/>
              </a:rPr>
              <a:t>的增量边</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自然连通性：用来描述备选路径的多少</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dirty="0">
              <a:solidFill>
                <a:schemeClr val="tx1">
                  <a:lumMod val="75000"/>
                  <a:lumOff val="25000"/>
                </a:schemeClr>
              </a:solidFill>
              <a:latin typeface="+mn-ea"/>
              <a:sym typeface="Arial" panose="020B0604020202020204" pitchFamily="34" charset="0"/>
            </a:endParaRPr>
          </a:p>
        </p:txBody>
      </p:sp>
      <p:pic>
        <p:nvPicPr>
          <p:cNvPr id="8" name="图片 7">
            <a:extLst>
              <a:ext uri="{FF2B5EF4-FFF2-40B4-BE49-F238E27FC236}">
                <a16:creationId xmlns:a16="http://schemas.microsoft.com/office/drawing/2014/main" id="{A01ABE34-B34B-BEB2-C31D-F6073FA137E9}"/>
              </a:ext>
            </a:extLst>
          </p:cNvPr>
          <p:cNvPicPr>
            <a:picLocks noChangeAspect="1"/>
          </p:cNvPicPr>
          <p:nvPr/>
        </p:nvPicPr>
        <p:blipFill rotWithShape="1">
          <a:blip r:embed="rId3"/>
          <a:srcRect t="8993"/>
          <a:stretch/>
        </p:blipFill>
        <p:spPr>
          <a:xfrm>
            <a:off x="5768588" y="4516736"/>
            <a:ext cx="2057400" cy="962189"/>
          </a:xfrm>
          <a:prstGeom prst="rect">
            <a:avLst/>
          </a:prstGeom>
        </p:spPr>
      </p:pic>
      <p:sp>
        <p:nvSpPr>
          <p:cNvPr id="9" name="矩形 8">
            <a:extLst>
              <a:ext uri="{FF2B5EF4-FFF2-40B4-BE49-F238E27FC236}">
                <a16:creationId xmlns:a16="http://schemas.microsoft.com/office/drawing/2014/main" id="{2608CAE1-338B-CBFD-F0D0-5C592FA521E5}"/>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Tree>
    <p:extLst>
      <p:ext uri="{BB962C8B-B14F-4D97-AF65-F5344CB8AC3E}">
        <p14:creationId xmlns:p14="http://schemas.microsoft.com/office/powerpoint/2010/main" val="407691592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300A551-E133-4018-96CB-AFE009DCE79A}"/>
              </a:ext>
            </a:extLst>
          </p:cNvPr>
          <p:cNvGrpSpPr/>
          <p:nvPr/>
        </p:nvGrpSpPr>
        <p:grpSpPr>
          <a:xfrm>
            <a:off x="0" y="992413"/>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mc:AlternateContent xmlns:mc="http://schemas.openxmlformats.org/markup-compatibility/2006" xmlns:a14="http://schemas.microsoft.com/office/drawing/2010/main">
        <mc:Choice Requires="a14">
          <p:sp>
            <p:nvSpPr>
              <p:cNvPr id="25" name="Rectangle 25">
                <a:extLst>
                  <a:ext uri="{FF2B5EF4-FFF2-40B4-BE49-F238E27FC236}">
                    <a16:creationId xmlns:a16="http://schemas.microsoft.com/office/drawing/2014/main" id="{A06AFCD9-7518-42FE-8691-098FAC78F11A}"/>
                  </a:ext>
                </a:extLst>
              </p:cNvPr>
              <p:cNvSpPr/>
              <p:nvPr/>
            </p:nvSpPr>
            <p:spPr>
              <a:xfrm>
                <a:off x="800100" y="1818927"/>
                <a:ext cx="10791825" cy="2329740"/>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3. </a:t>
                </a:r>
                <a:r>
                  <a:rPr lang="zh-CN" altLang="en-US" b="1" dirty="0">
                    <a:solidFill>
                      <a:schemeClr val="tx1">
                        <a:lumMod val="75000"/>
                        <a:lumOff val="25000"/>
                      </a:schemeClr>
                    </a:solidFill>
                    <a:latin typeface="+mn-ea"/>
                    <a:sym typeface="Arial" panose="020B0604020202020204" pitchFamily="34" charset="0"/>
                  </a:rPr>
                  <a:t>网络上社区结构鲁棒性的定义及优化</a:t>
                </a: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存在的问题：网络整体结构的鲁棒性指标无法反映网络</a:t>
                </a:r>
                <a:r>
                  <a:rPr lang="zh-CN" altLang="en-US" dirty="0">
                    <a:solidFill>
                      <a:srgbClr val="FF0000"/>
                    </a:solidFill>
                    <a:latin typeface="+mn-ea"/>
                    <a:sym typeface="Arial" panose="020B0604020202020204" pitchFamily="34" charset="0"/>
                  </a:rPr>
                  <a:t>内部团簇</a:t>
                </a:r>
                <a:r>
                  <a:rPr lang="zh-CN" altLang="en-US" dirty="0">
                    <a:solidFill>
                      <a:schemeClr val="tx1">
                        <a:lumMod val="75000"/>
                        <a:lumOff val="25000"/>
                      </a:schemeClr>
                    </a:solidFill>
                    <a:latin typeface="+mn-ea"/>
                    <a:sym typeface="Arial" panose="020B0604020202020204" pitchFamily="34" charset="0"/>
                  </a:rPr>
                  <a:t>的受损程度</a:t>
                </a:r>
                <a:endParaRPr lang="en-US" altLang="zh-CN" dirty="0">
                  <a:solidFill>
                    <a:schemeClr val="tx1">
                      <a:lumMod val="75000"/>
                      <a:lumOff val="25000"/>
                    </a:schemeClr>
                  </a:solidFill>
                  <a:latin typeface="+mn-ea"/>
                  <a:sym typeface="Arial" panose="020B0604020202020204" pitchFamily="34" charset="0"/>
                </a:endParaRPr>
              </a:p>
              <a:p>
                <a:pPr indent="285750" algn="just">
                  <a:lnSpc>
                    <a:spcPct val="150000"/>
                  </a:lnSpc>
                  <a:buFont typeface="Arial" panose="020B0604020202020204" pitchFamily="34" charset="0"/>
                  <a:buChar char="•"/>
                </a:pPr>
                <a:r>
                  <a:rPr lang="zh-CN" altLang="en-US" dirty="0">
                    <a:solidFill>
                      <a:schemeClr val="tx1">
                        <a:lumMod val="75000"/>
                        <a:lumOff val="25000"/>
                      </a:schemeClr>
                    </a:solidFill>
                    <a:latin typeface="+mn-ea"/>
                    <a:sym typeface="Arial" panose="020B0604020202020204" pitchFamily="34" charset="0"/>
                  </a:rPr>
                  <a:t>研究思路：</a:t>
                </a: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定义网络社区结构鲁棒性的指标：</a:t>
                </a:r>
                <a14:m>
                  <m:oMath xmlns:m="http://schemas.openxmlformats.org/officeDocument/2006/math">
                    <m:sSub>
                      <m:sSub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𝑅</m:t>
                        </m:r>
                      </m:e>
                      <m:sub>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𝑐𝑜𝑚𝑚𝑢𝑛𝑖𝑡𝑦</m:t>
                        </m:r>
                      </m:sub>
                    </m:sSub>
                    <m:r>
                      <a:rPr lang="en-US" altLang="zh-CN" i="1" smtClean="0">
                        <a:solidFill>
                          <a:schemeClr val="tx1">
                            <a:lumMod val="75000"/>
                            <a:lumOff val="25000"/>
                          </a:schemeClr>
                        </a:solidFill>
                        <a:latin typeface="Cambria Math" panose="02040503050406030204" pitchFamily="18" charset="0"/>
                        <a:sym typeface="Arial" panose="020B0604020202020204" pitchFamily="34" charset="0"/>
                      </a:rPr>
                      <m:t>=</m:t>
                    </m:r>
                    <m:f>
                      <m:fPr>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fPr>
                      <m:num>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num>
                      <m:den>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den>
                    </m:f>
                    <m:nary>
                      <m:naryPr>
                        <m:chr m:val="∑"/>
                        <m:ctrlPr>
                          <a:rPr lang="en-US" altLang="zh-CN" i="1" smtClean="0">
                            <a:solidFill>
                              <a:schemeClr val="tx1">
                                <a:lumMod val="75000"/>
                                <a:lumOff val="25000"/>
                              </a:schemeClr>
                            </a:solidFill>
                            <a:latin typeface="Cambria Math" panose="02040503050406030204" pitchFamily="18" charset="0"/>
                            <a:sym typeface="Arial" panose="020B0604020202020204" pitchFamily="34" charset="0"/>
                          </a:rPr>
                        </m:ctrlPr>
                      </m:naryPr>
                      <m:sub>
                        <m:r>
                          <m:rPr>
                            <m:brk m:alnAt="23"/>
                          </m:rP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𝑙</m:t>
                        </m:r>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=1</m:t>
                        </m:r>
                      </m:sub>
                      <m:sup>
                        <m:r>
                          <a:rPr lang="en-US" altLang="zh-CN" b="0" i="1" smtClean="0">
                            <a:solidFill>
                              <a:schemeClr val="tx1">
                                <a:lumMod val="75000"/>
                                <a:lumOff val="25000"/>
                              </a:schemeClr>
                            </a:solidFill>
                            <a:latin typeface="Cambria Math" panose="02040503050406030204" pitchFamily="18" charset="0"/>
                            <a:sym typeface="Arial" panose="020B0604020202020204" pitchFamily="34" charset="0"/>
                          </a:rPr>
                          <m:t>𝑚</m:t>
                        </m:r>
                      </m:sup>
                      <m:e>
                        <m:r>
                          <a:rPr lang="en-US" altLang="zh-CN" i="1">
                            <a:solidFill>
                              <a:schemeClr val="tx1">
                                <a:lumMod val="75000"/>
                                <a:lumOff val="25000"/>
                              </a:schemeClr>
                            </a:solidFill>
                            <a:latin typeface="Cambria Math" panose="02040503050406030204" pitchFamily="18" charset="0"/>
                            <a:sym typeface="Arial" panose="020B0604020202020204" pitchFamily="34" charset="0"/>
                          </a:rPr>
                          <m:t>𝑆𝑖𝑚𝑖𝑙𝑎𝑟𝑖𝑡𝑦</m:t>
                        </m:r>
                        <m:r>
                          <a:rPr lang="en-US" altLang="zh-CN" i="1">
                            <a:solidFill>
                              <a:schemeClr val="tx1">
                                <a:lumMod val="75000"/>
                                <a:lumOff val="25000"/>
                              </a:schemeClr>
                            </a:solidFill>
                            <a:latin typeface="Cambria Math" panose="02040503050406030204" pitchFamily="18" charset="0"/>
                            <a:sym typeface="Arial" panose="020B0604020202020204" pitchFamily="34" charset="0"/>
                          </a:rPr>
                          <m:t>(</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𝑙</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 </m:t>
                        </m:r>
                        <m:sSub>
                          <m:sSubPr>
                            <m:ctrlPr>
                              <a:rPr lang="en-US" altLang="zh-CN" i="1">
                                <a:solidFill>
                                  <a:schemeClr val="tx1">
                                    <a:lumMod val="75000"/>
                                    <a:lumOff val="25000"/>
                                  </a:schemeClr>
                                </a:solidFill>
                                <a:latin typeface="Cambria Math" panose="02040503050406030204" pitchFamily="18" charset="0"/>
                                <a:sym typeface="Arial" panose="020B0604020202020204" pitchFamily="34" charset="0"/>
                              </a:rPr>
                            </m:ctrlPr>
                          </m:sSubPr>
                          <m:e>
                            <m:r>
                              <a:rPr lang="en-US" altLang="zh-CN" i="1">
                                <a:solidFill>
                                  <a:schemeClr val="tx1">
                                    <a:lumMod val="75000"/>
                                    <a:lumOff val="25000"/>
                                  </a:schemeClr>
                                </a:solidFill>
                                <a:latin typeface="Cambria Math" panose="02040503050406030204" pitchFamily="18" charset="0"/>
                                <a:sym typeface="Arial" panose="020B0604020202020204" pitchFamily="34" charset="0"/>
                              </a:rPr>
                              <m:t>𝐶</m:t>
                            </m:r>
                          </m:e>
                          <m:sub>
                            <m:r>
                              <a:rPr lang="en-US" altLang="zh-CN" i="1">
                                <a:solidFill>
                                  <a:schemeClr val="tx1">
                                    <a:lumMod val="75000"/>
                                    <a:lumOff val="25000"/>
                                  </a:schemeClr>
                                </a:solidFill>
                                <a:latin typeface="Cambria Math" panose="02040503050406030204" pitchFamily="18" charset="0"/>
                                <a:sym typeface="Arial" panose="020B0604020202020204" pitchFamily="34" charset="0"/>
                              </a:rPr>
                              <m:t>𝑜𝑟𝑖</m:t>
                            </m:r>
                          </m:sub>
                        </m:sSub>
                        <m:r>
                          <a:rPr lang="en-US" altLang="zh-CN" i="1">
                            <a:solidFill>
                              <a:schemeClr val="tx1">
                                <a:lumMod val="75000"/>
                                <a:lumOff val="25000"/>
                              </a:schemeClr>
                            </a:solidFill>
                            <a:latin typeface="Cambria Math" panose="02040503050406030204" pitchFamily="18" charset="0"/>
                            <a:sym typeface="Arial" panose="020B0604020202020204" pitchFamily="34" charset="0"/>
                          </a:rPr>
                          <m:t>)</m:t>
                        </m:r>
                      </m:e>
                    </m:nary>
                  </m:oMath>
                </a14:m>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结合社区结构的特点，设计针对性的启发式加边策略</a:t>
                </a:r>
                <a:endParaRPr lang="en-US" altLang="zh-CN" dirty="0">
                  <a:solidFill>
                    <a:schemeClr val="tx1">
                      <a:lumMod val="75000"/>
                      <a:lumOff val="25000"/>
                    </a:schemeClr>
                  </a:solidFill>
                  <a:latin typeface="+mn-ea"/>
                  <a:sym typeface="Arial" panose="020B0604020202020204" pitchFamily="34" charset="0"/>
                </a:endParaRPr>
              </a:p>
            </p:txBody>
          </p:sp>
        </mc:Choice>
        <mc:Fallback xmlns="">
          <p:sp>
            <p:nvSpPr>
              <p:cNvPr id="25" name="Rectangle 25">
                <a:extLst>
                  <a:ext uri="{FF2B5EF4-FFF2-40B4-BE49-F238E27FC236}">
                    <a16:creationId xmlns:a16="http://schemas.microsoft.com/office/drawing/2014/main" id="{A06AFCD9-7518-42FE-8691-098FAC78F11A}"/>
                  </a:ext>
                </a:extLst>
              </p:cNvPr>
              <p:cNvSpPr>
                <a:spLocks noRot="1" noChangeAspect="1" noMove="1" noResize="1" noEditPoints="1" noAdjustHandles="1" noChangeArrowheads="1" noChangeShapeType="1" noTextEdit="1"/>
              </p:cNvSpPr>
              <p:nvPr/>
            </p:nvSpPr>
            <p:spPr>
              <a:xfrm>
                <a:off x="800100" y="1818927"/>
                <a:ext cx="10791825" cy="2329740"/>
              </a:xfrm>
              <a:prstGeom prst="rect">
                <a:avLst/>
              </a:prstGeom>
              <a:blipFill>
                <a:blip r:embed="rId3"/>
                <a:stretch>
                  <a:fillRect l="-395" b="-6218"/>
                </a:stretch>
              </a:blipFill>
              <a:ln w="19050">
                <a:solidFill>
                  <a:schemeClr val="accent3"/>
                </a:solidFill>
                <a:prstDash val="dash"/>
              </a:ln>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33F6ED2-E410-26D1-729B-001AF9EBA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908" y="4236480"/>
            <a:ext cx="4238992" cy="2250045"/>
          </a:xfrm>
          <a:prstGeom prst="rect">
            <a:avLst/>
          </a:prstGeom>
        </p:spPr>
      </p:pic>
      <p:pic>
        <p:nvPicPr>
          <p:cNvPr id="8" name="图片 7">
            <a:extLst>
              <a:ext uri="{FF2B5EF4-FFF2-40B4-BE49-F238E27FC236}">
                <a16:creationId xmlns:a16="http://schemas.microsoft.com/office/drawing/2014/main" id="{4E99DF77-EF76-E639-48AF-3768B3E42779}"/>
              </a:ext>
            </a:extLst>
          </p:cNvPr>
          <p:cNvPicPr>
            <a:picLocks noChangeAspect="1"/>
          </p:cNvPicPr>
          <p:nvPr/>
        </p:nvPicPr>
        <p:blipFill>
          <a:blip r:embed="rId5"/>
          <a:stretch>
            <a:fillRect/>
          </a:stretch>
        </p:blipFill>
        <p:spPr>
          <a:xfrm>
            <a:off x="5686241" y="4265055"/>
            <a:ext cx="314325" cy="323850"/>
          </a:xfrm>
          <a:prstGeom prst="rect">
            <a:avLst/>
          </a:prstGeom>
        </p:spPr>
      </p:pic>
      <p:pic>
        <p:nvPicPr>
          <p:cNvPr id="10" name="图片 9">
            <a:extLst>
              <a:ext uri="{FF2B5EF4-FFF2-40B4-BE49-F238E27FC236}">
                <a16:creationId xmlns:a16="http://schemas.microsoft.com/office/drawing/2014/main" id="{5BAFD749-FEB2-0904-3F83-504EAE3D700A}"/>
              </a:ext>
            </a:extLst>
          </p:cNvPr>
          <p:cNvPicPr>
            <a:picLocks noChangeAspect="1"/>
          </p:cNvPicPr>
          <p:nvPr/>
        </p:nvPicPr>
        <p:blipFill>
          <a:blip r:embed="rId5"/>
          <a:stretch>
            <a:fillRect/>
          </a:stretch>
        </p:blipFill>
        <p:spPr>
          <a:xfrm>
            <a:off x="4202565" y="5857874"/>
            <a:ext cx="314325" cy="323850"/>
          </a:xfrm>
          <a:prstGeom prst="rect">
            <a:avLst/>
          </a:prstGeom>
        </p:spPr>
      </p:pic>
      <p:pic>
        <p:nvPicPr>
          <p:cNvPr id="12" name="图片 11">
            <a:extLst>
              <a:ext uri="{FF2B5EF4-FFF2-40B4-BE49-F238E27FC236}">
                <a16:creationId xmlns:a16="http://schemas.microsoft.com/office/drawing/2014/main" id="{51BD2628-DA7E-7CCD-B65F-1FB624A53FF3}"/>
              </a:ext>
            </a:extLst>
          </p:cNvPr>
          <p:cNvPicPr>
            <a:picLocks noChangeAspect="1"/>
          </p:cNvPicPr>
          <p:nvPr/>
        </p:nvPicPr>
        <p:blipFill>
          <a:blip r:embed="rId5"/>
          <a:stretch>
            <a:fillRect/>
          </a:stretch>
        </p:blipFill>
        <p:spPr>
          <a:xfrm>
            <a:off x="7110412" y="6038850"/>
            <a:ext cx="452438" cy="466148"/>
          </a:xfrm>
          <a:prstGeom prst="rect">
            <a:avLst/>
          </a:prstGeom>
        </p:spPr>
      </p:pic>
      <p:sp>
        <p:nvSpPr>
          <p:cNvPr id="13" name="矩形 12">
            <a:extLst>
              <a:ext uri="{FF2B5EF4-FFF2-40B4-BE49-F238E27FC236}">
                <a16:creationId xmlns:a16="http://schemas.microsoft.com/office/drawing/2014/main" id="{8E164E9D-8F26-5E87-4CE2-8AB3277D76C0}"/>
              </a:ext>
            </a:extLst>
          </p:cNvPr>
          <p:cNvSpPr/>
          <p:nvPr/>
        </p:nvSpPr>
        <p:spPr>
          <a:xfrm flipH="1">
            <a:off x="64201" y="86807"/>
            <a:ext cx="2031325" cy="461665"/>
          </a:xfrm>
          <a:prstGeom prst="rect">
            <a:avLst/>
          </a:prstGeom>
        </p:spPr>
        <p:txBody>
          <a:bodyPr wrap="none">
            <a:spAutoFit/>
          </a:bodyPr>
          <a:lstStyle/>
          <a:p>
            <a:pPr algn="r"/>
            <a:r>
              <a:rPr lang="zh-CN" altLang="en-US" sz="2400" b="1" dirty="0">
                <a:solidFill>
                  <a:schemeClr val="bg1"/>
                </a:solidFill>
                <a:latin typeface="+mn-ea"/>
              </a:rPr>
              <a:t>二、研究内容</a:t>
            </a:r>
          </a:p>
        </p:txBody>
      </p:sp>
      <p:sp>
        <p:nvSpPr>
          <p:cNvPr id="2" name="Rectangle 25">
            <a:extLst>
              <a:ext uri="{FF2B5EF4-FFF2-40B4-BE49-F238E27FC236}">
                <a16:creationId xmlns:a16="http://schemas.microsoft.com/office/drawing/2014/main" id="{03180BF8-41A7-25A2-B233-F456FBDA3471}"/>
              </a:ext>
            </a:extLst>
          </p:cNvPr>
          <p:cNvSpPr/>
          <p:nvPr/>
        </p:nvSpPr>
        <p:spPr>
          <a:xfrm>
            <a:off x="3723908" y="5818932"/>
            <a:ext cx="1057525" cy="362792"/>
          </a:xfrm>
          <a:prstGeom prst="rect">
            <a:avLst/>
          </a:prstGeom>
          <a:noFill/>
        </p:spPr>
        <p:txBody>
          <a:bodyPr wrap="square">
            <a:spAutoFit/>
          </a:bodyPr>
          <a:lstStyle/>
          <a:p>
            <a:pPr>
              <a:lnSpc>
                <a:spcPct val="120000"/>
              </a:lnSpc>
            </a:pPr>
            <a:r>
              <a:rPr lang="zh-CN" altLang="en-US" sz="1600" dirty="0">
                <a:solidFill>
                  <a:schemeClr val="tx1">
                    <a:lumMod val="75000"/>
                    <a:lumOff val="25000"/>
                  </a:schemeClr>
                </a:solidFill>
                <a:latin typeface="+mn-ea"/>
                <a:sym typeface="Arial" panose="020B0604020202020204" pitchFamily="34" charset="0"/>
              </a:rPr>
              <a:t>社区划分</a:t>
            </a: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262160433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4573</TotalTime>
  <Words>1250</Words>
  <Application>Microsoft Office PowerPoint</Application>
  <PresentationFormat>宽屏</PresentationFormat>
  <Paragraphs>134</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Adobe 黑体 Std R</vt:lpstr>
      <vt:lpstr>-apple-system</vt:lpstr>
      <vt:lpstr>OPBBJO+FZSSJW--GB1-0</vt:lpstr>
      <vt:lpstr>PingFang SC</vt:lpstr>
      <vt:lpstr>TimesNewRomanPS-ItalicMT</vt:lpstr>
      <vt:lpstr>等线</vt:lpstr>
      <vt:lpstr>楷体</vt:lpstr>
      <vt:lpstr>宋体</vt:lpstr>
      <vt:lpstr>微软雅黑</vt:lpstr>
      <vt:lpstr>Arial</vt:lpstr>
      <vt:lpstr>Calibri</vt:lpstr>
      <vt:lpstr>Cambria Math</vt:lpstr>
      <vt:lpstr>Century Gothic</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109</cp:revision>
  <dcterms:created xsi:type="dcterms:W3CDTF">2017-04-26T10:20:00Z</dcterms:created>
  <dcterms:modified xsi:type="dcterms:W3CDTF">2024-09-21T07:26:59Z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