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70" r:id="rId3"/>
    <p:sldId id="321" r:id="rId4"/>
    <p:sldId id="337" r:id="rId5"/>
    <p:sldId id="329" r:id="rId6"/>
    <p:sldId id="336" r:id="rId7"/>
    <p:sldId id="311" r:id="rId8"/>
    <p:sldId id="331" r:id="rId9"/>
    <p:sldId id="332" r:id="rId10"/>
    <p:sldId id="333" r:id="rId11"/>
    <p:sldId id="338" r:id="rId12"/>
    <p:sldId id="335" r:id="rId13"/>
    <p:sldId id="334" r:id="rId14"/>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73" userDrawn="1">
          <p15:clr>
            <a:srgbClr val="A4A3A4"/>
          </p15:clr>
        </p15:guide>
        <p15:guide id="2" pos="325" userDrawn="1">
          <p15:clr>
            <a:srgbClr val="A4A3A4"/>
          </p15:clr>
        </p15:guide>
        <p15:guide id="3" pos="7355">
          <p15:clr>
            <a:srgbClr val="A4A3A4"/>
          </p15:clr>
        </p15:guide>
        <p15:guide id="4" orient="horz" pos="4133" userDrawn="1">
          <p15:clr>
            <a:srgbClr val="A4A3A4"/>
          </p15:clr>
        </p15:guide>
        <p15:guide id="5" orient="horz" pos="3974" userDrawn="1">
          <p15:clr>
            <a:srgbClr val="A4A3A4"/>
          </p15:clr>
        </p15:guide>
        <p15:guide id="6" pos="3840">
          <p15:clr>
            <a:srgbClr val="A4A3A4"/>
          </p15:clr>
        </p15:guide>
        <p15:guide id="7" orient="horz" pos="618" userDrawn="1">
          <p15:clr>
            <a:srgbClr val="A4A3A4"/>
          </p15:clr>
        </p15:guide>
        <p15:guide id="8" orient="horz" pos="379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75B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446" autoAdjust="0"/>
  </p:normalViewPr>
  <p:slideViewPr>
    <p:cSldViewPr snapToGrid="0" showGuides="1">
      <p:cViewPr varScale="1">
        <p:scale>
          <a:sx n="95" d="100"/>
          <a:sy n="95" d="100"/>
        </p:scale>
        <p:origin x="1194" y="96"/>
      </p:cViewPr>
      <p:guideLst>
        <p:guide orient="horz" pos="2273"/>
        <p:guide pos="325"/>
        <p:guide pos="7355"/>
        <p:guide orient="horz" pos="4133"/>
        <p:guide orient="horz" pos="3974"/>
        <p:guide pos="3840"/>
        <p:guide orient="horz" pos="618"/>
        <p:guide orient="horz" pos="3793"/>
      </p:guideLst>
    </p:cSldViewPr>
  </p:slideViewPr>
  <p:notesTextViewPr>
    <p:cViewPr>
      <p:scale>
        <a:sx n="176" d="100"/>
        <a:sy n="176"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1743F9-9B08-422F-9ECE-BE7148BC7DDC}" type="datetimeFigureOut">
              <a:rPr lang="zh-CN" altLang="en-US" smtClean="0"/>
              <a:t>2024/11/15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C0232-94FA-4EBE-BB9B-79FBE486032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algn="l"/>
                <a:endParaRPr lang="zh-CN" altLang="en-US" dirty="0"/>
              </a:p>
            </p:txBody>
          </p:sp>
        </mc:Choice>
        <mc:Fallback xmlns="">
          <p:sp>
            <p:nvSpPr>
              <p:cNvPr id="3" name="备注占位符 2"/>
              <p:cNvSpPr>
                <a:spLocks noGrp="1"/>
              </p:cNvSpPr>
              <p:nvPr>
                <p:ph type="body" idx="1"/>
              </p:nvPr>
            </p:nvSpPr>
            <p:spPr/>
            <p:txBody>
              <a:bodyPr/>
              <a:lstStyle/>
              <a:p>
                <a:pPr algn="l"/>
                <a:r>
                  <a:rPr lang="zh-CN" altLang="en-US" sz="1800" b="0" i="0" u="none" strike="noStrike" baseline="0" dirty="0">
                    <a:latin typeface="宋体" panose="02010600030101010101" pitchFamily="2" charset="-122"/>
                    <a:ea typeface="宋体" panose="02010600030101010101" pitchFamily="2" charset="-122"/>
                  </a:rPr>
                  <a:t>对于网络鲁棒性的研究主要从评估其结构完整性出发，强调了攻击或破坏对于网络连通性的打击，以整体结构的角度反映了网络抵御结构损毁的能力。但对于某一个网络系统来说，其功能的正常运转可能不是单纯依靠整体结构的完整，而是由各个功能单元之间的协作互通、共同实现。从这个角度来看，单纯通过网络整体结构的完整性来评估网络鲁棒性无法反映网络内部功能团簇的受损程度</a:t>
                </a:r>
                <a:endParaRPr lang="en-US" altLang="zh-CN" sz="1800" b="0" i="0" u="none" strike="noStrike" baseline="0" dirty="0">
                  <a:latin typeface="宋体" panose="02010600030101010101" pitchFamily="2" charset="-122"/>
                  <a:ea typeface="宋体" panose="02010600030101010101" pitchFamily="2" charset="-122"/>
                </a:endParaRPr>
              </a:p>
              <a:p>
                <a:pPr algn="l"/>
                <a:r>
                  <a:rPr lang="en-US" altLang="zh-CN" sz="2800" i="0">
                    <a:solidFill>
                      <a:schemeClr val="tx1">
                        <a:lumMod val="75000"/>
                        <a:lumOff val="25000"/>
                      </a:schemeClr>
                    </a:solidFill>
                    <a:latin typeface="Cambria Math" panose="02040503050406030204" pitchFamily="18" charset="0"/>
                    <a:sym typeface="Arial" panose="020B0604020202020204" pitchFamily="34" charset="0"/>
                  </a:rPr>
                  <a:t>𝐶_𝑙</a:t>
                </a:r>
                <a:r>
                  <a:rPr lang="zh-CN" altLang="en-US" sz="1800" b="0" i="0" u="none" strike="noStrike" baseline="0" dirty="0">
                    <a:latin typeface="宋体" panose="02010600030101010101" pitchFamily="2" charset="-122"/>
                    <a:ea typeface="宋体" panose="02010600030101010101" pitchFamily="2" charset="-122"/>
                  </a:rPr>
                  <a:t> 是移除</a:t>
                </a:r>
                <a:r>
                  <a:rPr lang="en-US" altLang="zh-CN" sz="1800" b="0" i="1" u="none" strike="noStrike" baseline="0" dirty="0">
                    <a:latin typeface="TimesNewRomanPS-ItalicMT"/>
                    <a:ea typeface="宋体" panose="02010600030101010101" pitchFamily="2" charset="-122"/>
                  </a:rPr>
                  <a:t>l </a:t>
                </a:r>
                <a:r>
                  <a:rPr lang="zh-CN" altLang="en-US" sz="1800" b="0" i="0" u="none" strike="noStrike" baseline="0" dirty="0">
                    <a:latin typeface="宋体" panose="02010600030101010101" pitchFamily="2" charset="-122"/>
                    <a:ea typeface="宋体" panose="02010600030101010101" pitchFamily="2" charset="-122"/>
                  </a:rPr>
                  <a:t>条边后网络的社区划分结果</a:t>
                </a:r>
                <a:endParaRPr lang="zh-CN" altLang="en-US" dirty="0"/>
              </a:p>
            </p:txBody>
          </p:sp>
        </mc:Fallback>
      </mc:AlternateContent>
      <p:sp>
        <p:nvSpPr>
          <p:cNvPr id="4" name="灯片编号占位符 3"/>
          <p:cNvSpPr>
            <a:spLocks noGrp="1"/>
          </p:cNvSpPr>
          <p:nvPr>
            <p:ph type="sldNum" sz="quarter" idx="10"/>
          </p:nvPr>
        </p:nvSpPr>
        <p:spPr/>
        <p:txBody>
          <a:bodyPr/>
          <a:lstStyle/>
          <a:p>
            <a:fld id="{D34C0232-94FA-4EBE-BB9B-79FBE486032D}" type="slidenum">
              <a:rPr lang="zh-CN" altLang="en-US" smtClean="0"/>
              <a:t>10</a:t>
            </a:fld>
            <a:endParaRPr lang="zh-CN" altLang="en-US"/>
          </a:p>
        </p:txBody>
      </p:sp>
    </p:spTree>
    <p:extLst>
      <p:ext uri="{BB962C8B-B14F-4D97-AF65-F5344CB8AC3E}">
        <p14:creationId xmlns:p14="http://schemas.microsoft.com/office/powerpoint/2010/main" val="1524496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1FAFA5-C0A6-0D40-303D-94783CF937E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58298F3-F17A-B953-CE8F-B91A682FC08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55856B4-D5E0-C783-F4A4-4E11FB493BF9}"/>
              </a:ext>
            </a:extLst>
          </p:cNvPr>
          <p:cNvSpPr>
            <a:spLocks noGrp="1"/>
          </p:cNvSpPr>
          <p:nvPr>
            <p:ph type="body" idx="1"/>
          </p:nvPr>
        </p:nvSpPr>
        <p:spPr/>
        <p:txBody>
          <a:bodyPr/>
          <a:lstStyle/>
          <a:p>
            <a:pPr algn="l"/>
            <a:endParaRPr lang="zh-CN" altLang="en-US" dirty="0"/>
          </a:p>
        </p:txBody>
      </p:sp>
      <p:sp>
        <p:nvSpPr>
          <p:cNvPr id="4" name="灯片编号占位符 3">
            <a:extLst>
              <a:ext uri="{FF2B5EF4-FFF2-40B4-BE49-F238E27FC236}">
                <a16:creationId xmlns:a16="http://schemas.microsoft.com/office/drawing/2014/main" id="{54FEE813-E0C7-888D-32C4-660FEBB51BE0}"/>
              </a:ext>
            </a:extLst>
          </p:cNvPr>
          <p:cNvSpPr>
            <a:spLocks noGrp="1"/>
          </p:cNvSpPr>
          <p:nvPr>
            <p:ph type="sldNum" sz="quarter" idx="10"/>
          </p:nvPr>
        </p:nvSpPr>
        <p:spPr/>
        <p:txBody>
          <a:bodyPr/>
          <a:lstStyle/>
          <a:p>
            <a:fld id="{D34C0232-94FA-4EBE-BB9B-79FBE486032D}" type="slidenum">
              <a:rPr lang="zh-CN" altLang="en-US" smtClean="0"/>
              <a:t>11</a:t>
            </a:fld>
            <a:endParaRPr lang="zh-CN" altLang="en-US"/>
          </a:p>
        </p:txBody>
      </p:sp>
    </p:spTree>
    <p:extLst>
      <p:ext uri="{BB962C8B-B14F-4D97-AF65-F5344CB8AC3E}">
        <p14:creationId xmlns:p14="http://schemas.microsoft.com/office/powerpoint/2010/main" val="2155792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B8C6DC-570D-3120-1847-34E243810BD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579D40D-7122-3B8D-9C65-F45C050DD70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6E18B11-7401-74F9-A9D0-DB49A4FCD28E}"/>
              </a:ext>
            </a:extLst>
          </p:cNvPr>
          <p:cNvSpPr>
            <a:spLocks noGrp="1"/>
          </p:cNvSpPr>
          <p:nvPr>
            <p:ph type="body" idx="1"/>
          </p:nvPr>
        </p:nvSpPr>
        <p:spPr/>
        <p:txBody>
          <a:bodyPr/>
          <a:lstStyle/>
          <a:p>
            <a:pPr algn="l"/>
            <a:endParaRPr lang="zh-CN" altLang="en-US" dirty="0"/>
          </a:p>
        </p:txBody>
      </p:sp>
      <p:sp>
        <p:nvSpPr>
          <p:cNvPr id="4" name="灯片编号占位符 3">
            <a:extLst>
              <a:ext uri="{FF2B5EF4-FFF2-40B4-BE49-F238E27FC236}">
                <a16:creationId xmlns:a16="http://schemas.microsoft.com/office/drawing/2014/main" id="{472DE5CB-4FA2-74DF-6D59-98CD21F006F0}"/>
              </a:ext>
            </a:extLst>
          </p:cNvPr>
          <p:cNvSpPr>
            <a:spLocks noGrp="1"/>
          </p:cNvSpPr>
          <p:nvPr>
            <p:ph type="sldNum" sz="quarter" idx="10"/>
          </p:nvPr>
        </p:nvSpPr>
        <p:spPr/>
        <p:txBody>
          <a:bodyPr/>
          <a:lstStyle/>
          <a:p>
            <a:fld id="{D34C0232-94FA-4EBE-BB9B-79FBE486032D}" type="slidenum">
              <a:rPr lang="zh-CN" altLang="en-US" smtClean="0"/>
              <a:t>12</a:t>
            </a:fld>
            <a:endParaRPr lang="zh-CN" altLang="en-US"/>
          </a:p>
        </p:txBody>
      </p:sp>
    </p:spTree>
    <p:extLst>
      <p:ext uri="{BB962C8B-B14F-4D97-AF65-F5344CB8AC3E}">
        <p14:creationId xmlns:p14="http://schemas.microsoft.com/office/powerpoint/2010/main" val="39136170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C427B-6EE7-1AA9-DE57-0E23C6332B0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24EB6E8-5CB1-CC75-2F45-66A4DFE5567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FECC102-0BA3-366E-F5E8-649B95D91ED7}"/>
              </a:ext>
            </a:extLst>
          </p:cNvPr>
          <p:cNvSpPr>
            <a:spLocks noGrp="1"/>
          </p:cNvSpPr>
          <p:nvPr>
            <p:ph type="body" idx="1"/>
          </p:nvPr>
        </p:nvSpPr>
        <p:spPr/>
        <p:txBody>
          <a:bodyPr/>
          <a:lstStyle/>
          <a:p>
            <a:pPr algn="l"/>
            <a:endParaRPr lang="zh-CN" altLang="en-US" dirty="0"/>
          </a:p>
        </p:txBody>
      </p:sp>
      <p:sp>
        <p:nvSpPr>
          <p:cNvPr id="4" name="灯片编号占位符 3">
            <a:extLst>
              <a:ext uri="{FF2B5EF4-FFF2-40B4-BE49-F238E27FC236}">
                <a16:creationId xmlns:a16="http://schemas.microsoft.com/office/drawing/2014/main" id="{0C97FCDE-09FC-9DF8-3CD7-68D3F14A06DD}"/>
              </a:ext>
            </a:extLst>
          </p:cNvPr>
          <p:cNvSpPr>
            <a:spLocks noGrp="1"/>
          </p:cNvSpPr>
          <p:nvPr>
            <p:ph type="sldNum" sz="quarter" idx="10"/>
          </p:nvPr>
        </p:nvSpPr>
        <p:spPr/>
        <p:txBody>
          <a:bodyPr/>
          <a:lstStyle/>
          <a:p>
            <a:fld id="{D34C0232-94FA-4EBE-BB9B-79FBE486032D}" type="slidenum">
              <a:rPr lang="zh-CN" altLang="en-US" smtClean="0"/>
              <a:t>13</a:t>
            </a:fld>
            <a:endParaRPr lang="zh-CN" altLang="en-US"/>
          </a:p>
        </p:txBody>
      </p:sp>
    </p:spTree>
    <p:extLst>
      <p:ext uri="{BB962C8B-B14F-4D97-AF65-F5344CB8AC3E}">
        <p14:creationId xmlns:p14="http://schemas.microsoft.com/office/powerpoint/2010/main" val="1540834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900" b="0" i="0" dirty="0">
                <a:solidFill>
                  <a:srgbClr val="000000"/>
                </a:solidFill>
                <a:effectLst/>
                <a:latin typeface="-apple-system"/>
              </a:rPr>
              <a:t>现实生活中的很多系统都可以抽象成复杂网络，复杂网络是由许多相互连接的节点和连接这些节点的边组成的网络。</a:t>
            </a:r>
            <a:r>
              <a:rPr lang="zh-CN" altLang="zh-CN" sz="600" kern="100" dirty="0">
                <a:effectLst/>
                <a:ea typeface="楷体" panose="02010609060101010101" pitchFamily="49" charset="-122"/>
                <a:cs typeface="Times New Roman" panose="02020603050405020304" pitchFamily="18" charset="0"/>
              </a:rPr>
              <a:t>节点可以代表各种实体，如人、物体、网站或者分子等，而边则表示节点之间的关系或</a:t>
            </a:r>
            <a:r>
              <a:rPr lang="zh-CN" altLang="en-US" sz="600" kern="100" dirty="0">
                <a:effectLst/>
                <a:ea typeface="楷体" panose="02010609060101010101" pitchFamily="49" charset="-122"/>
                <a:cs typeface="Times New Roman" panose="02020603050405020304" pitchFamily="18" charset="0"/>
              </a:rPr>
              <a:t>物理连接</a:t>
            </a:r>
            <a:r>
              <a:rPr lang="zh-CN" altLang="zh-CN" sz="600" kern="100" dirty="0">
                <a:effectLst/>
                <a:ea typeface="楷体" panose="02010609060101010101" pitchFamily="49" charset="-122"/>
                <a:cs typeface="Times New Roman" panose="02020603050405020304" pitchFamily="18" charset="0"/>
              </a:rPr>
              <a:t>。</a:t>
            </a:r>
            <a:endParaRPr lang="zh-CN" altLang="en-US" sz="600"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3</a:t>
            </a:fld>
            <a:endParaRPr lang="zh-CN" altLang="en-US"/>
          </a:p>
        </p:txBody>
      </p:sp>
    </p:spTree>
    <p:extLst>
      <p:ext uri="{BB962C8B-B14F-4D97-AF65-F5344CB8AC3E}">
        <p14:creationId xmlns:p14="http://schemas.microsoft.com/office/powerpoint/2010/main" val="1017393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9AE0DC-F1DA-7B0C-DEC9-53235975FD0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F9F6C0A-5D62-B802-E888-114346B2C9C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BA36361-0333-EE3D-8605-477EC5852153}"/>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B3E0B593-D6B1-85A5-EBE9-A002AB0F404F}"/>
              </a:ext>
            </a:extLst>
          </p:cNvPr>
          <p:cNvSpPr>
            <a:spLocks noGrp="1"/>
          </p:cNvSpPr>
          <p:nvPr>
            <p:ph type="sldNum" sz="quarter" idx="10"/>
          </p:nvPr>
        </p:nvSpPr>
        <p:spPr/>
        <p:txBody>
          <a:bodyPr/>
          <a:lstStyle/>
          <a:p>
            <a:fld id="{D34C0232-94FA-4EBE-BB9B-79FBE486032D}" type="slidenum">
              <a:rPr lang="zh-CN" altLang="en-US" smtClean="0"/>
              <a:t>4</a:t>
            </a:fld>
            <a:endParaRPr lang="zh-CN" altLang="en-US"/>
          </a:p>
        </p:txBody>
      </p:sp>
    </p:spTree>
    <p:extLst>
      <p:ext uri="{BB962C8B-B14F-4D97-AF65-F5344CB8AC3E}">
        <p14:creationId xmlns:p14="http://schemas.microsoft.com/office/powerpoint/2010/main" val="2635190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5</a:t>
            </a:fld>
            <a:endParaRPr lang="zh-CN" altLang="en-US"/>
          </a:p>
        </p:txBody>
      </p:sp>
    </p:spTree>
    <p:extLst>
      <p:ext uri="{BB962C8B-B14F-4D97-AF65-F5344CB8AC3E}">
        <p14:creationId xmlns:p14="http://schemas.microsoft.com/office/powerpoint/2010/main" val="931248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0967A3-2930-9F89-3CFD-EFA239721D5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D53B237-A7EE-9BA1-813F-4E2E43AAC7B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B59CA6B-D442-6D4E-B722-F2E25FAE1853}"/>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57C52917-9F78-FFDF-0F30-97624CF670A8}"/>
              </a:ext>
            </a:extLst>
          </p:cNvPr>
          <p:cNvSpPr>
            <a:spLocks noGrp="1"/>
          </p:cNvSpPr>
          <p:nvPr>
            <p:ph type="sldNum" sz="quarter" idx="10"/>
          </p:nvPr>
        </p:nvSpPr>
        <p:spPr/>
        <p:txBody>
          <a:bodyPr/>
          <a:lstStyle/>
          <a:p>
            <a:fld id="{D34C0232-94FA-4EBE-BB9B-79FBE486032D}" type="slidenum">
              <a:rPr lang="zh-CN" altLang="en-US" smtClean="0"/>
              <a:t>6</a:t>
            </a:fld>
            <a:endParaRPr lang="zh-CN" altLang="en-US"/>
          </a:p>
        </p:txBody>
      </p:sp>
    </p:spTree>
    <p:extLst>
      <p:ext uri="{BB962C8B-B14F-4D97-AF65-F5344CB8AC3E}">
        <p14:creationId xmlns:p14="http://schemas.microsoft.com/office/powerpoint/2010/main" val="3875687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7</a:t>
            </a:fld>
            <a:endParaRPr lang="zh-CN" altLang="en-US"/>
          </a:p>
        </p:txBody>
      </p:sp>
    </p:spTree>
    <p:extLst>
      <p:ext uri="{BB962C8B-B14F-4D97-AF65-F5344CB8AC3E}">
        <p14:creationId xmlns:p14="http://schemas.microsoft.com/office/powerpoint/2010/main" val="1553157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8</a:t>
            </a:fld>
            <a:endParaRPr lang="zh-CN" altLang="en-US"/>
          </a:p>
        </p:txBody>
      </p:sp>
    </p:spTree>
    <p:extLst>
      <p:ext uri="{BB962C8B-B14F-4D97-AF65-F5344CB8AC3E}">
        <p14:creationId xmlns:p14="http://schemas.microsoft.com/office/powerpoint/2010/main" val="474815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3" name="备注占位符 2"/>
              <p:cNvSpPr>
                <a:spLocks noGrp="1"/>
              </p:cNvSpPr>
              <p:nvPr>
                <p:ph type="body" idx="1"/>
              </p:nvPr>
            </p:nvSpPr>
            <p:spPr/>
            <p:txBody>
              <a:bodyPr/>
              <a:lstStyle/>
              <a:p>
                <a:pPr indent="285750" algn="just">
                  <a:lnSpc>
                    <a:spcPct val="150000"/>
                  </a:lnSpc>
                  <a:buFont typeface="Arial" panose="020B0604020202020204" pitchFamily="34" charset="0"/>
                  <a:buChar char="•"/>
                </a:pPr>
                <a:r>
                  <a:rPr lang="zh-CN" altLang="en-US" dirty="0">
                    <a:solidFill>
                      <a:schemeClr val="tx1">
                        <a:lumMod val="75000"/>
                        <a:lumOff val="25000"/>
                      </a:schemeClr>
                    </a:solidFill>
                    <a:latin typeface="+mn-ea"/>
                    <a:sym typeface="Arial" panose="020B0604020202020204" pitchFamily="34" charset="0"/>
                  </a:rPr>
                  <a:t>设计节点攻击模型，分析节点攻击对网络拓扑结构和性能的影响。</a:t>
                </a:r>
              </a:p>
              <a:p>
                <a:pPr indent="285750" algn="just">
                  <a:lnSpc>
                    <a:spcPct val="150000"/>
                  </a:lnSpc>
                  <a:buFont typeface="Arial" panose="020B0604020202020204" pitchFamily="34" charset="0"/>
                  <a:buChar char="•"/>
                </a:pPr>
                <a:r>
                  <a:rPr lang="zh-CN" altLang="en-US" dirty="0">
                    <a:solidFill>
                      <a:schemeClr val="tx1">
                        <a:lumMod val="75000"/>
                        <a:lumOff val="25000"/>
                      </a:schemeClr>
                    </a:solidFill>
                    <a:latin typeface="+mn-ea"/>
                    <a:sym typeface="Arial" panose="020B0604020202020204" pitchFamily="34" charset="0"/>
                  </a:rPr>
                  <a:t>构建一个衡量网络抵抗级联失效能力的鲁棒性指标体系，包括但不限于剩余连通分量大小、失效传播范围、恢复时间等因素。</a:t>
                </a:r>
              </a:p>
              <a:p>
                <a:pPr indent="285750" algn="just">
                  <a:lnSpc>
                    <a:spcPct val="150000"/>
                  </a:lnSpc>
                  <a:buFont typeface="Arial" panose="020B0604020202020204" pitchFamily="34" charset="0"/>
                  <a:buChar char="•"/>
                </a:pPr>
                <a:r>
                  <a:rPr lang="zh-CN" altLang="en-US" dirty="0">
                    <a:solidFill>
                      <a:schemeClr val="tx1">
                        <a:lumMod val="75000"/>
                        <a:lumOff val="25000"/>
                      </a:schemeClr>
                    </a:solidFill>
                    <a:latin typeface="+mn-ea"/>
                    <a:sym typeface="Arial" panose="020B0604020202020204" pitchFamily="34" charset="0"/>
                  </a:rPr>
                  <a:t>提出基于鲁棒性的加边策略，例如基于节点重要性、社区结构保护等的加边方法，以提高网络的鲁棒性和抵抗节点攻击的能力。</a:t>
                </a:r>
                <a:endParaRPr lang="en-US" altLang="zh-CN" dirty="0">
                  <a:solidFill>
                    <a:schemeClr val="tx1">
                      <a:lumMod val="75000"/>
                      <a:lumOff val="25000"/>
                    </a:schemeClr>
                  </a:solidFill>
                  <a:latin typeface="+mn-ea"/>
                  <a:sym typeface="Arial" panose="020B0604020202020204" pitchFamily="34" charset="0"/>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其中，</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是图中节点的数量，</a:t>
                </a:r>
                <a:r>
                  <a:rPr lang="el-GR" altLang="zh-CN" sz="1200" i="0" kern="100">
                    <a:latin typeface="Cambria Math" panose="02040503050406030204" pitchFamily="18" charset="0"/>
                    <a:ea typeface="微软雅黑" panose="020B0503020204020204" pitchFamily="34" charset="-122"/>
                    <a:cs typeface="Times New Roman" panose="02020603050405020304" pitchFamily="18" charset="0"/>
                  </a:rPr>
                  <a:t>𝜆</a:t>
                </a:r>
                <a:r>
                  <a:rPr lang="en-US" altLang="zh-CN" sz="1200" i="0" kern="100">
                    <a:latin typeface="Cambria Math" panose="02040503050406030204" pitchFamily="18" charset="0"/>
                    <a:ea typeface="微软雅黑" panose="020B0503020204020204" pitchFamily="34" charset="-122"/>
                    <a:cs typeface="Times New Roman" panose="02020603050405020304" pitchFamily="18" charset="0"/>
                  </a:rPr>
                  <a:t>_i</a:t>
                </a:r>
                <a:r>
                  <a:rPr lang="en-US" altLang="zh-CN" sz="1200" i="0" kern="100">
                    <a:latin typeface="Cambria Math" panose="02040503050406030204" pitchFamily="18" charset="0"/>
                    <a:ea typeface="Cambria Math" panose="02040503050406030204" pitchFamily="18" charset="0"/>
                    <a:cs typeface="Times New Roman" panose="02020603050405020304" pitchFamily="18" charset="0"/>
                  </a:rPr>
                  <a:t>∈</a:t>
                </a:r>
                <a:r>
                  <a:rPr lang="en-US" altLang="zh-CN" sz="1200" b="0" i="0" kern="100">
                    <a:latin typeface="Cambria Math" panose="02040503050406030204" pitchFamily="18" charset="0"/>
                    <a:ea typeface="Cambria Math" panose="02040503050406030204" pitchFamily="18" charset="0"/>
                    <a:cs typeface="Times New Roman" panose="02020603050405020304" pitchFamily="18" charset="0"/>
                  </a:rPr>
                  <a:t> </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邻接矩阵的特征值</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mc:Fallback>
      </mc:AlternateContent>
      <p:sp>
        <p:nvSpPr>
          <p:cNvPr id="4" name="灯片编号占位符 3"/>
          <p:cNvSpPr>
            <a:spLocks noGrp="1"/>
          </p:cNvSpPr>
          <p:nvPr>
            <p:ph type="sldNum" sz="quarter" idx="10"/>
          </p:nvPr>
        </p:nvSpPr>
        <p:spPr/>
        <p:txBody>
          <a:bodyPr/>
          <a:lstStyle/>
          <a:p>
            <a:fld id="{D34C0232-94FA-4EBE-BB9B-79FBE486032D}" type="slidenum">
              <a:rPr lang="zh-CN" altLang="en-US" smtClean="0"/>
              <a:t>9</a:t>
            </a:fld>
            <a:endParaRPr lang="zh-CN" altLang="en-US"/>
          </a:p>
        </p:txBody>
      </p:sp>
    </p:spTree>
    <p:extLst>
      <p:ext uri="{BB962C8B-B14F-4D97-AF65-F5344CB8AC3E}">
        <p14:creationId xmlns:p14="http://schemas.microsoft.com/office/powerpoint/2010/main" val="41271623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p:cNvSpPr/>
          <p:nvPr userDrawn="1"/>
        </p:nvSpPr>
        <p:spPr>
          <a:xfrm>
            <a:off x="0" y="0"/>
            <a:ext cx="12192000" cy="6546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1" name="图片 100"/>
          <p:cNvPicPr/>
          <p:nvPr userDrawn="1"/>
        </p:nvPicPr>
        <p:blipFill>
          <a:blip r:embed="rId2">
            <a:lum bright="88000" contrast="-72000"/>
          </a:blip>
          <a:stretch>
            <a:fillRect/>
          </a:stretch>
        </p:blipFill>
        <p:spPr>
          <a:xfrm>
            <a:off x="9539605" y="65405"/>
            <a:ext cx="2393315" cy="523875"/>
          </a:xfrm>
          <a:prstGeom prst="rect">
            <a:avLst/>
          </a:prstGeom>
          <a:noFill/>
          <a:ln w="9525">
            <a:noFill/>
          </a:ln>
        </p:spPr>
      </p:pic>
      <p:sp>
        <p:nvSpPr>
          <p:cNvPr id="22" name="矩形 21"/>
          <p:cNvSpPr/>
          <p:nvPr userDrawn="1"/>
        </p:nvSpPr>
        <p:spPr>
          <a:xfrm>
            <a:off x="0" y="6692900"/>
            <a:ext cx="12192000" cy="1917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 name="图片 1"/>
          <p:cNvPicPr/>
          <p:nvPr userDrawn="1"/>
        </p:nvPicPr>
        <p:blipFill>
          <a:blip r:embed="rId2">
            <a:lum bright="22000" contrast="-72000"/>
          </a:blip>
          <a:stretch>
            <a:fillRect/>
          </a:stretch>
        </p:blipFill>
        <p:spPr>
          <a:xfrm>
            <a:off x="9424035" y="6013450"/>
            <a:ext cx="2426970" cy="56070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1.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A_库_矩形 6"/>
          <p:cNvSpPr/>
          <p:nvPr>
            <p:custDataLst>
              <p:tags r:id="rId1"/>
            </p:custData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PA_库_矩形 4"/>
          <p:cNvSpPr/>
          <p:nvPr>
            <p:custDataLst>
              <p:tags r:id="rId2"/>
            </p:custDataLst>
          </p:nvPr>
        </p:nvSpPr>
        <p:spPr>
          <a:xfrm>
            <a:off x="0" y="5612495"/>
            <a:ext cx="12192000" cy="1245506"/>
          </a:xfrm>
          <a:prstGeom prst="rect">
            <a:avLst/>
          </a:prstGeom>
          <a:solidFill>
            <a:schemeClr val="accent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PA_库_矩形 8"/>
          <p:cNvSpPr/>
          <p:nvPr>
            <p:custDataLst>
              <p:tags r:id="rId3"/>
            </p:custDataLst>
          </p:nvPr>
        </p:nvSpPr>
        <p:spPr>
          <a:xfrm>
            <a:off x="0" y="5772188"/>
            <a:ext cx="12192000" cy="1120188"/>
          </a:xfrm>
          <a:prstGeom prst="rect">
            <a:avLst/>
          </a:prstGeom>
          <a:solidFill>
            <a:schemeClr val="bg1">
              <a:lumMod val="9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7"/>
          <p:cNvSpPr txBox="1"/>
          <p:nvPr/>
        </p:nvSpPr>
        <p:spPr>
          <a:xfrm>
            <a:off x="3833200" y="2598003"/>
            <a:ext cx="4525599" cy="830997"/>
          </a:xfrm>
          <a:prstGeom prst="rect">
            <a:avLst/>
          </a:prstGeom>
          <a:noFill/>
        </p:spPr>
        <p:txBody>
          <a:bodyPr wrap="none" rtlCol="0">
            <a:spAutoFit/>
          </a:bodyPr>
          <a:lstStyle/>
          <a:p>
            <a:pPr algn="ctr"/>
            <a:r>
              <a:rPr lang="zh-CN" altLang="en-US" sz="4800" b="1" dirty="0">
                <a:solidFill>
                  <a:schemeClr val="bg1">
                    <a:lumMod val="95000"/>
                  </a:schemeClr>
                </a:solidFill>
                <a:latin typeface="+mj-ea"/>
                <a:ea typeface="+mj-ea"/>
              </a:rPr>
              <a:t>组会</a:t>
            </a:r>
            <a:r>
              <a:rPr lang="en-US" altLang="zh-CN" sz="4800" b="1" dirty="0">
                <a:solidFill>
                  <a:schemeClr val="bg1">
                    <a:lumMod val="95000"/>
                  </a:schemeClr>
                </a:solidFill>
                <a:latin typeface="+mj-ea"/>
                <a:ea typeface="+mj-ea"/>
              </a:rPr>
              <a:t> 2024. 11.15</a:t>
            </a:r>
            <a:endParaRPr lang="zh-CN" altLang="en-US" sz="4800" b="1" dirty="0">
              <a:solidFill>
                <a:schemeClr val="bg1">
                  <a:lumMod val="95000"/>
                </a:schemeClr>
              </a:solidFill>
              <a:latin typeface="+mj-ea"/>
              <a:ea typeface="+mj-ea"/>
            </a:endParaRPr>
          </a:p>
        </p:txBody>
      </p:sp>
      <p:grpSp>
        <p:nvGrpSpPr>
          <p:cNvPr id="4" name="组合 3">
            <a:extLst>
              <a:ext uri="{FF2B5EF4-FFF2-40B4-BE49-F238E27FC236}">
                <a16:creationId xmlns:a16="http://schemas.microsoft.com/office/drawing/2014/main" id="{06047BD4-F97E-4C53-B11B-F4144414125D}"/>
              </a:ext>
            </a:extLst>
          </p:cNvPr>
          <p:cNvGrpSpPr/>
          <p:nvPr/>
        </p:nvGrpSpPr>
        <p:grpSpPr>
          <a:xfrm>
            <a:off x="4783844" y="5913755"/>
            <a:ext cx="2905030" cy="609685"/>
            <a:chOff x="8523525" y="5995036"/>
            <a:chExt cx="2905030" cy="609685"/>
          </a:xfrm>
        </p:grpSpPr>
        <p:sp>
          <p:nvSpPr>
            <p:cNvPr id="15" name="矩形 14"/>
            <p:cNvSpPr/>
            <p:nvPr/>
          </p:nvSpPr>
          <p:spPr>
            <a:xfrm>
              <a:off x="9089452" y="6101448"/>
              <a:ext cx="2339103" cy="461665"/>
            </a:xfrm>
            <a:prstGeom prst="rect">
              <a:avLst/>
            </a:prstGeom>
            <a:effectLst/>
          </p:spPr>
          <p:txBody>
            <a:bodyPr wrap="none">
              <a:spAutoFit/>
            </a:bodyPr>
            <a:lstStyle/>
            <a:p>
              <a:pPr algn="ct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主讲人：汪思敏</a:t>
              </a:r>
            </a:p>
          </p:txBody>
        </p:sp>
        <p:sp>
          <p:nvSpPr>
            <p:cNvPr id="20" name="PA_库_46143"/>
            <p:cNvSpPr>
              <a:spLocks noChangeAspect="1"/>
            </p:cNvSpPr>
            <p:nvPr>
              <p:custDataLst>
                <p:tags r:id="rId4"/>
              </p:custDataLst>
            </p:nvPr>
          </p:nvSpPr>
          <p:spPr bwMode="auto">
            <a:xfrm>
              <a:off x="8523525" y="5995036"/>
              <a:ext cx="565927" cy="609685"/>
            </a:xfrm>
            <a:custGeom>
              <a:avLst/>
              <a:gdLst>
                <a:gd name="T0" fmla="*/ 233 w 238"/>
                <a:gd name="T1" fmla="*/ 236 h 256"/>
                <a:gd name="T2" fmla="*/ 173 w 238"/>
                <a:gd name="T3" fmla="*/ 210 h 256"/>
                <a:gd name="T4" fmla="*/ 168 w 238"/>
                <a:gd name="T5" fmla="*/ 207 h 256"/>
                <a:gd name="T6" fmla="*/ 164 w 238"/>
                <a:gd name="T7" fmla="*/ 195 h 256"/>
                <a:gd name="T8" fmla="*/ 159 w 238"/>
                <a:gd name="T9" fmla="*/ 189 h 256"/>
                <a:gd name="T10" fmla="*/ 157 w 238"/>
                <a:gd name="T11" fmla="*/ 186 h 256"/>
                <a:gd name="T12" fmla="*/ 158 w 238"/>
                <a:gd name="T13" fmla="*/ 167 h 256"/>
                <a:gd name="T14" fmla="*/ 167 w 238"/>
                <a:gd name="T15" fmla="*/ 149 h 256"/>
                <a:gd name="T16" fmla="*/ 178 w 238"/>
                <a:gd name="T17" fmla="*/ 113 h 256"/>
                <a:gd name="T18" fmla="*/ 172 w 238"/>
                <a:gd name="T19" fmla="*/ 109 h 256"/>
                <a:gd name="T20" fmla="*/ 179 w 238"/>
                <a:gd name="T21" fmla="*/ 77 h 256"/>
                <a:gd name="T22" fmla="*/ 180 w 238"/>
                <a:gd name="T23" fmla="*/ 84 h 256"/>
                <a:gd name="T24" fmla="*/ 180 w 238"/>
                <a:gd name="T25" fmla="*/ 86 h 256"/>
                <a:gd name="T26" fmla="*/ 216 w 238"/>
                <a:gd name="T27" fmla="*/ 63 h 256"/>
                <a:gd name="T28" fmla="*/ 119 w 238"/>
                <a:gd name="T29" fmla="*/ 0 h 256"/>
                <a:gd name="T30" fmla="*/ 21 w 238"/>
                <a:gd name="T31" fmla="*/ 63 h 256"/>
                <a:gd name="T32" fmla="*/ 30 w 238"/>
                <a:gd name="T33" fmla="*/ 69 h 256"/>
                <a:gd name="T34" fmla="*/ 30 w 238"/>
                <a:gd name="T35" fmla="*/ 82 h 256"/>
                <a:gd name="T36" fmla="*/ 27 w 238"/>
                <a:gd name="T37" fmla="*/ 85 h 256"/>
                <a:gd name="T38" fmla="*/ 29 w 238"/>
                <a:gd name="T39" fmla="*/ 89 h 256"/>
                <a:gd name="T40" fmla="*/ 21 w 238"/>
                <a:gd name="T41" fmla="*/ 133 h 256"/>
                <a:gd name="T42" fmla="*/ 41 w 238"/>
                <a:gd name="T43" fmla="*/ 133 h 256"/>
                <a:gd name="T44" fmla="*/ 33 w 238"/>
                <a:gd name="T45" fmla="*/ 89 h 256"/>
                <a:gd name="T46" fmla="*/ 35 w 238"/>
                <a:gd name="T47" fmla="*/ 85 h 256"/>
                <a:gd name="T48" fmla="*/ 32 w 238"/>
                <a:gd name="T49" fmla="*/ 82 h 256"/>
                <a:gd name="T50" fmla="*/ 32 w 238"/>
                <a:gd name="T51" fmla="*/ 70 h 256"/>
                <a:gd name="T52" fmla="*/ 57 w 238"/>
                <a:gd name="T53" fmla="*/ 86 h 256"/>
                <a:gd name="T54" fmla="*/ 57 w 238"/>
                <a:gd name="T55" fmla="*/ 85 h 256"/>
                <a:gd name="T56" fmla="*/ 58 w 238"/>
                <a:gd name="T57" fmla="*/ 92 h 256"/>
                <a:gd name="T58" fmla="*/ 67 w 238"/>
                <a:gd name="T59" fmla="*/ 109 h 256"/>
                <a:gd name="T60" fmla="*/ 67 w 238"/>
                <a:gd name="T61" fmla="*/ 110 h 256"/>
                <a:gd name="T62" fmla="*/ 67 w 238"/>
                <a:gd name="T63" fmla="*/ 110 h 256"/>
                <a:gd name="T64" fmla="*/ 65 w 238"/>
                <a:gd name="T65" fmla="*/ 113 h 256"/>
                <a:gd name="T66" fmla="*/ 62 w 238"/>
                <a:gd name="T67" fmla="*/ 118 h 256"/>
                <a:gd name="T68" fmla="*/ 66 w 238"/>
                <a:gd name="T69" fmla="*/ 138 h 256"/>
                <a:gd name="T70" fmla="*/ 70 w 238"/>
                <a:gd name="T71" fmla="*/ 148 h 256"/>
                <a:gd name="T72" fmla="*/ 80 w 238"/>
                <a:gd name="T73" fmla="*/ 166 h 256"/>
                <a:gd name="T74" fmla="*/ 82 w 238"/>
                <a:gd name="T75" fmla="*/ 170 h 256"/>
                <a:gd name="T76" fmla="*/ 80 w 238"/>
                <a:gd name="T77" fmla="*/ 186 h 256"/>
                <a:gd name="T78" fmla="*/ 77 w 238"/>
                <a:gd name="T79" fmla="*/ 189 h 256"/>
                <a:gd name="T80" fmla="*/ 71 w 238"/>
                <a:gd name="T81" fmla="*/ 195 h 256"/>
                <a:gd name="T82" fmla="*/ 67 w 238"/>
                <a:gd name="T83" fmla="*/ 206 h 256"/>
                <a:gd name="T84" fmla="*/ 64 w 238"/>
                <a:gd name="T85" fmla="*/ 209 h 256"/>
                <a:gd name="T86" fmla="*/ 41 w 238"/>
                <a:gd name="T87" fmla="*/ 217 h 256"/>
                <a:gd name="T88" fmla="*/ 4 w 238"/>
                <a:gd name="T89" fmla="*/ 237 h 256"/>
                <a:gd name="T90" fmla="*/ 2 w 238"/>
                <a:gd name="T91" fmla="*/ 256 h 256"/>
                <a:gd name="T92" fmla="*/ 235 w 238"/>
                <a:gd name="T93" fmla="*/ 256 h 256"/>
                <a:gd name="T94" fmla="*/ 233 w 238"/>
                <a:gd name="T95" fmla="*/ 23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 h="256">
                  <a:moveTo>
                    <a:pt x="233" y="236"/>
                  </a:moveTo>
                  <a:cubicBezTo>
                    <a:pt x="210" y="226"/>
                    <a:pt x="197" y="218"/>
                    <a:pt x="173" y="210"/>
                  </a:cubicBezTo>
                  <a:cubicBezTo>
                    <a:pt x="171" y="209"/>
                    <a:pt x="169" y="208"/>
                    <a:pt x="168" y="207"/>
                  </a:cubicBezTo>
                  <a:cubicBezTo>
                    <a:pt x="166" y="203"/>
                    <a:pt x="165" y="199"/>
                    <a:pt x="164" y="195"/>
                  </a:cubicBezTo>
                  <a:cubicBezTo>
                    <a:pt x="163" y="193"/>
                    <a:pt x="162" y="190"/>
                    <a:pt x="159" y="189"/>
                  </a:cubicBezTo>
                  <a:cubicBezTo>
                    <a:pt x="158" y="189"/>
                    <a:pt x="157" y="187"/>
                    <a:pt x="157" y="186"/>
                  </a:cubicBezTo>
                  <a:cubicBezTo>
                    <a:pt x="157" y="177"/>
                    <a:pt x="154" y="171"/>
                    <a:pt x="158" y="167"/>
                  </a:cubicBezTo>
                  <a:cubicBezTo>
                    <a:pt x="165" y="161"/>
                    <a:pt x="164" y="153"/>
                    <a:pt x="167" y="149"/>
                  </a:cubicBezTo>
                  <a:cubicBezTo>
                    <a:pt x="171" y="145"/>
                    <a:pt x="180" y="117"/>
                    <a:pt x="178" y="113"/>
                  </a:cubicBezTo>
                  <a:cubicBezTo>
                    <a:pt x="176" y="109"/>
                    <a:pt x="170" y="111"/>
                    <a:pt x="172" y="109"/>
                  </a:cubicBezTo>
                  <a:cubicBezTo>
                    <a:pt x="177" y="102"/>
                    <a:pt x="179" y="89"/>
                    <a:pt x="179" y="77"/>
                  </a:cubicBezTo>
                  <a:cubicBezTo>
                    <a:pt x="180" y="79"/>
                    <a:pt x="180" y="81"/>
                    <a:pt x="180" y="84"/>
                  </a:cubicBezTo>
                  <a:cubicBezTo>
                    <a:pt x="180" y="86"/>
                    <a:pt x="180" y="86"/>
                    <a:pt x="180" y="86"/>
                  </a:cubicBezTo>
                  <a:cubicBezTo>
                    <a:pt x="216" y="63"/>
                    <a:pt x="216" y="63"/>
                    <a:pt x="216" y="63"/>
                  </a:cubicBezTo>
                  <a:cubicBezTo>
                    <a:pt x="119" y="0"/>
                    <a:pt x="119" y="0"/>
                    <a:pt x="119" y="0"/>
                  </a:cubicBezTo>
                  <a:cubicBezTo>
                    <a:pt x="21" y="63"/>
                    <a:pt x="21" y="63"/>
                    <a:pt x="21" y="63"/>
                  </a:cubicBezTo>
                  <a:cubicBezTo>
                    <a:pt x="30" y="69"/>
                    <a:pt x="30" y="69"/>
                    <a:pt x="30" y="69"/>
                  </a:cubicBezTo>
                  <a:cubicBezTo>
                    <a:pt x="30" y="82"/>
                    <a:pt x="30" y="82"/>
                    <a:pt x="30" y="82"/>
                  </a:cubicBezTo>
                  <a:cubicBezTo>
                    <a:pt x="29" y="82"/>
                    <a:pt x="27" y="84"/>
                    <a:pt x="27" y="85"/>
                  </a:cubicBezTo>
                  <a:cubicBezTo>
                    <a:pt x="27" y="87"/>
                    <a:pt x="28" y="88"/>
                    <a:pt x="29" y="89"/>
                  </a:cubicBezTo>
                  <a:cubicBezTo>
                    <a:pt x="21" y="133"/>
                    <a:pt x="21" y="133"/>
                    <a:pt x="21" y="133"/>
                  </a:cubicBezTo>
                  <a:cubicBezTo>
                    <a:pt x="41" y="133"/>
                    <a:pt x="41" y="133"/>
                    <a:pt x="41" y="133"/>
                  </a:cubicBezTo>
                  <a:cubicBezTo>
                    <a:pt x="33" y="89"/>
                    <a:pt x="33" y="89"/>
                    <a:pt x="33" y="89"/>
                  </a:cubicBezTo>
                  <a:cubicBezTo>
                    <a:pt x="34" y="88"/>
                    <a:pt x="35" y="87"/>
                    <a:pt x="35" y="85"/>
                  </a:cubicBezTo>
                  <a:cubicBezTo>
                    <a:pt x="35" y="84"/>
                    <a:pt x="34" y="82"/>
                    <a:pt x="32" y="82"/>
                  </a:cubicBezTo>
                  <a:cubicBezTo>
                    <a:pt x="32" y="70"/>
                    <a:pt x="32" y="70"/>
                    <a:pt x="32" y="70"/>
                  </a:cubicBezTo>
                  <a:cubicBezTo>
                    <a:pt x="57" y="86"/>
                    <a:pt x="57" y="86"/>
                    <a:pt x="57" y="86"/>
                  </a:cubicBezTo>
                  <a:cubicBezTo>
                    <a:pt x="57" y="85"/>
                    <a:pt x="57" y="85"/>
                    <a:pt x="57" y="85"/>
                  </a:cubicBezTo>
                  <a:cubicBezTo>
                    <a:pt x="57" y="87"/>
                    <a:pt x="57" y="89"/>
                    <a:pt x="58" y="92"/>
                  </a:cubicBezTo>
                  <a:cubicBezTo>
                    <a:pt x="60" y="100"/>
                    <a:pt x="64" y="100"/>
                    <a:pt x="67" y="109"/>
                  </a:cubicBezTo>
                  <a:cubicBezTo>
                    <a:pt x="67" y="109"/>
                    <a:pt x="67" y="110"/>
                    <a:pt x="67" y="110"/>
                  </a:cubicBezTo>
                  <a:cubicBezTo>
                    <a:pt x="67" y="110"/>
                    <a:pt x="67" y="110"/>
                    <a:pt x="67" y="110"/>
                  </a:cubicBezTo>
                  <a:cubicBezTo>
                    <a:pt x="66" y="111"/>
                    <a:pt x="66" y="113"/>
                    <a:pt x="65" y="113"/>
                  </a:cubicBezTo>
                  <a:cubicBezTo>
                    <a:pt x="61" y="114"/>
                    <a:pt x="61" y="116"/>
                    <a:pt x="62" y="118"/>
                  </a:cubicBezTo>
                  <a:cubicBezTo>
                    <a:pt x="62" y="120"/>
                    <a:pt x="65" y="133"/>
                    <a:pt x="66" y="138"/>
                  </a:cubicBezTo>
                  <a:cubicBezTo>
                    <a:pt x="67" y="141"/>
                    <a:pt x="70" y="144"/>
                    <a:pt x="70" y="148"/>
                  </a:cubicBezTo>
                  <a:cubicBezTo>
                    <a:pt x="72" y="155"/>
                    <a:pt x="75" y="161"/>
                    <a:pt x="80" y="166"/>
                  </a:cubicBezTo>
                  <a:cubicBezTo>
                    <a:pt x="81" y="167"/>
                    <a:pt x="82" y="169"/>
                    <a:pt x="82" y="170"/>
                  </a:cubicBezTo>
                  <a:cubicBezTo>
                    <a:pt x="81" y="175"/>
                    <a:pt x="81" y="181"/>
                    <a:pt x="80" y="186"/>
                  </a:cubicBezTo>
                  <a:cubicBezTo>
                    <a:pt x="80" y="187"/>
                    <a:pt x="78" y="189"/>
                    <a:pt x="77" y="189"/>
                  </a:cubicBezTo>
                  <a:cubicBezTo>
                    <a:pt x="73" y="190"/>
                    <a:pt x="72" y="193"/>
                    <a:pt x="71" y="195"/>
                  </a:cubicBezTo>
                  <a:cubicBezTo>
                    <a:pt x="70" y="199"/>
                    <a:pt x="69" y="203"/>
                    <a:pt x="67" y="206"/>
                  </a:cubicBezTo>
                  <a:cubicBezTo>
                    <a:pt x="67" y="207"/>
                    <a:pt x="65" y="209"/>
                    <a:pt x="64" y="209"/>
                  </a:cubicBezTo>
                  <a:cubicBezTo>
                    <a:pt x="56" y="212"/>
                    <a:pt x="49" y="214"/>
                    <a:pt x="41" y="217"/>
                  </a:cubicBezTo>
                  <a:cubicBezTo>
                    <a:pt x="33" y="220"/>
                    <a:pt x="12" y="233"/>
                    <a:pt x="4" y="237"/>
                  </a:cubicBezTo>
                  <a:cubicBezTo>
                    <a:pt x="0" y="239"/>
                    <a:pt x="2" y="256"/>
                    <a:pt x="2" y="256"/>
                  </a:cubicBezTo>
                  <a:cubicBezTo>
                    <a:pt x="235" y="256"/>
                    <a:pt x="235" y="256"/>
                    <a:pt x="235" y="256"/>
                  </a:cubicBezTo>
                  <a:cubicBezTo>
                    <a:pt x="235" y="256"/>
                    <a:pt x="238" y="238"/>
                    <a:pt x="233" y="236"/>
                  </a:cubicBezTo>
                  <a:close/>
                </a:path>
              </a:pathLst>
            </a:custGeom>
            <a:solidFill>
              <a:schemeClr val="accent1"/>
            </a:solidFill>
            <a:ln>
              <a:noFill/>
            </a:ln>
          </p:spPr>
          <p:txBody>
            <a:bodyPr/>
            <a:lstStyle/>
            <a:p>
              <a:endParaRPr lang="zh-CN" altLang="en-US"/>
            </a:p>
          </p:txBody>
        </p:sp>
      </p:grpSp>
      <p:pic>
        <p:nvPicPr>
          <p:cNvPr id="2" name="图片 1"/>
          <p:cNvPicPr/>
          <p:nvPr/>
        </p:nvPicPr>
        <p:blipFill>
          <a:blip r:embed="rId7">
            <a:lum bright="22000" contrast="-72000"/>
          </a:blip>
          <a:stretch>
            <a:fillRect/>
          </a:stretch>
        </p:blipFill>
        <p:spPr>
          <a:xfrm>
            <a:off x="3966845" y="944245"/>
            <a:ext cx="4257675" cy="98361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6300A551-E133-4018-96CB-AFE009DCE79A}"/>
              </a:ext>
            </a:extLst>
          </p:cNvPr>
          <p:cNvGrpSpPr/>
          <p:nvPr/>
        </p:nvGrpSpPr>
        <p:grpSpPr>
          <a:xfrm>
            <a:off x="0" y="992413"/>
            <a:ext cx="2159729" cy="525700"/>
            <a:chOff x="0" y="836920"/>
            <a:chExt cx="2159729" cy="525700"/>
          </a:xfrm>
        </p:grpSpPr>
        <p:sp>
          <p:nvSpPr>
            <p:cNvPr id="23" name="Freeform 190">
              <a:extLst>
                <a:ext uri="{FF2B5EF4-FFF2-40B4-BE49-F238E27FC236}">
                  <a16:creationId xmlns:a16="http://schemas.microsoft.com/office/drawing/2014/main" id="{A7CB7163-2591-431A-8288-D3BE9C2C3E85}"/>
                </a:ext>
              </a:extLst>
            </p:cNvPr>
            <p:cNvSpPr/>
            <p:nvPr/>
          </p:nvSpPr>
          <p:spPr bwMode="auto">
            <a:xfrm>
              <a:off x="0" y="836920"/>
              <a:ext cx="2159729" cy="525700"/>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24" name="矩形 23">
              <a:extLst>
                <a:ext uri="{FF2B5EF4-FFF2-40B4-BE49-F238E27FC236}">
                  <a16:creationId xmlns:a16="http://schemas.microsoft.com/office/drawing/2014/main" id="{97E0CC22-4432-4ACE-B74B-656F4B1711BB}"/>
                </a:ext>
              </a:extLst>
            </p:cNvPr>
            <p:cNvSpPr/>
            <p:nvPr/>
          </p:nvSpPr>
          <p:spPr>
            <a:xfrm flipH="1">
              <a:off x="186267" y="897058"/>
              <a:ext cx="1396537"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实验内容</a:t>
              </a:r>
            </a:p>
          </p:txBody>
        </p:sp>
      </p:grpSp>
      <p:sp>
        <p:nvSpPr>
          <p:cNvPr id="13" name="矩形 12">
            <a:extLst>
              <a:ext uri="{FF2B5EF4-FFF2-40B4-BE49-F238E27FC236}">
                <a16:creationId xmlns:a16="http://schemas.microsoft.com/office/drawing/2014/main" id="{8E164E9D-8F26-5E87-4CE2-8AB3277D76C0}"/>
              </a:ext>
            </a:extLst>
          </p:cNvPr>
          <p:cNvSpPr/>
          <p:nvPr/>
        </p:nvSpPr>
        <p:spPr>
          <a:xfrm flipH="1">
            <a:off x="64201" y="86807"/>
            <a:ext cx="2031325" cy="461665"/>
          </a:xfrm>
          <a:prstGeom prst="rect">
            <a:avLst/>
          </a:prstGeom>
        </p:spPr>
        <p:txBody>
          <a:bodyPr wrap="none">
            <a:spAutoFit/>
          </a:bodyPr>
          <a:lstStyle/>
          <a:p>
            <a:pPr algn="r"/>
            <a:r>
              <a:rPr lang="zh-CN" altLang="en-US" sz="2400" b="1" dirty="0">
                <a:solidFill>
                  <a:schemeClr val="bg1"/>
                </a:solidFill>
                <a:latin typeface="+mn-ea"/>
              </a:rPr>
              <a:t>三、研究内容</a:t>
            </a:r>
          </a:p>
        </p:txBody>
      </p:sp>
      <p:sp>
        <p:nvSpPr>
          <p:cNvPr id="2" name="Rectangle 25">
            <a:extLst>
              <a:ext uri="{FF2B5EF4-FFF2-40B4-BE49-F238E27FC236}">
                <a16:creationId xmlns:a16="http://schemas.microsoft.com/office/drawing/2014/main" id="{D3775030-8208-FD7E-47BF-91F99B93F9E8}"/>
              </a:ext>
            </a:extLst>
          </p:cNvPr>
          <p:cNvSpPr/>
          <p:nvPr/>
        </p:nvSpPr>
        <p:spPr>
          <a:xfrm>
            <a:off x="529485" y="2091781"/>
            <a:ext cx="4464546" cy="1206997"/>
          </a:xfrm>
          <a:prstGeom prst="rect">
            <a:avLst/>
          </a:prstGeom>
          <a:ln w="19050">
            <a:solidFill>
              <a:schemeClr val="accent3"/>
            </a:solidFill>
            <a:prstDash val="dash"/>
          </a:ln>
        </p:spPr>
        <p:txBody>
          <a:bodyPr wrap="square">
            <a:spAutoFit/>
          </a:bodyPr>
          <a:lstStyle/>
          <a:p>
            <a:pPr marL="285750" indent="-285750" algn="just">
              <a:lnSpc>
                <a:spcPct val="150000"/>
              </a:lnSpc>
              <a:buFont typeface="Arial" panose="020B0604020202020204" pitchFamily="34" charset="0"/>
              <a:buChar char="•"/>
            </a:pPr>
            <a:r>
              <a:rPr lang="zh-CN" altLang="en-US" b="1" dirty="0">
                <a:latin typeface="+mn-ea"/>
                <a:sym typeface="Arial" panose="020B0604020202020204" pitchFamily="34" charset="0"/>
              </a:rPr>
              <a:t>网络类型</a:t>
            </a:r>
            <a:endParaRPr lang="en-US" altLang="zh-CN" b="1" dirty="0">
              <a:latin typeface="+mn-ea"/>
              <a:sym typeface="Arial" panose="020B0604020202020204" pitchFamily="34" charset="0"/>
            </a:endParaRPr>
          </a:p>
          <a:p>
            <a:pPr indent="288000" algn="just">
              <a:lnSpc>
                <a:spcPct val="150000"/>
              </a:lnSpc>
            </a:pPr>
            <a:r>
              <a:rPr lang="en-US" altLang="zh-CN" sz="1600" b="0" i="0" u="none" strike="noStrike" baseline="0" dirty="0" err="1">
                <a:latin typeface="TimesNewRoman"/>
              </a:rPr>
              <a:t>Erdös</a:t>
            </a:r>
            <a:r>
              <a:rPr lang="en-US" altLang="zh-CN" sz="1600" b="0" i="0" u="none" strike="noStrike" baseline="0" dirty="0">
                <a:latin typeface="TimesNewRoman"/>
              </a:rPr>
              <a:t> </a:t>
            </a:r>
            <a:r>
              <a:rPr lang="zh-CN" altLang="en-US" sz="1600" b="0" i="0" u="none" strike="noStrike" baseline="0" dirty="0">
                <a:latin typeface="瀹嬩綋"/>
              </a:rPr>
              <a:t>和</a:t>
            </a:r>
            <a:r>
              <a:rPr lang="en-US" altLang="zh-CN" sz="1600" b="0" i="0" u="none" strike="noStrike" baseline="0" dirty="0" err="1">
                <a:latin typeface="TimesNewRoman"/>
              </a:rPr>
              <a:t>Rényi</a:t>
            </a:r>
            <a:r>
              <a:rPr lang="en-US" altLang="zh-CN" sz="1600" b="0" i="0" u="none" strike="noStrike" baseline="0" dirty="0">
                <a:latin typeface="TimesNewRoman"/>
              </a:rPr>
              <a:t> </a:t>
            </a:r>
            <a:r>
              <a:rPr lang="zh-CN" altLang="en-US" sz="1600" b="0" i="0" u="none" strike="noStrike" baseline="0" dirty="0">
                <a:latin typeface="瀹嬩綋"/>
              </a:rPr>
              <a:t>提出的</a:t>
            </a:r>
            <a:r>
              <a:rPr lang="en-US" altLang="zh-CN" sz="1600" b="0" i="0" u="none" strike="noStrike" baseline="0" dirty="0">
                <a:latin typeface="TimesNewRoman"/>
              </a:rPr>
              <a:t>ER </a:t>
            </a:r>
            <a:r>
              <a:rPr lang="zh-CN" altLang="en-US" sz="1600" b="0" i="0" u="none" strike="noStrike" baseline="0" dirty="0">
                <a:latin typeface="瀹嬩綋"/>
              </a:rPr>
              <a:t>随机网络模型</a:t>
            </a:r>
            <a:endParaRPr lang="en-US" altLang="zh-CN" sz="1600" b="0" i="0" u="none" strike="noStrike" baseline="0" dirty="0">
              <a:latin typeface="瀹嬩綋"/>
            </a:endParaRPr>
          </a:p>
          <a:p>
            <a:pPr indent="288000" algn="just">
              <a:lnSpc>
                <a:spcPct val="150000"/>
              </a:lnSpc>
            </a:pPr>
            <a:r>
              <a:rPr lang="en-GB" sz="1600" dirty="0" err="1">
                <a:latin typeface="瀹嬩綋"/>
                <a:sym typeface="Arial" panose="020B0604020202020204" pitchFamily="34" charset="0"/>
              </a:rPr>
              <a:t>Barabási</a:t>
            </a:r>
            <a:r>
              <a:rPr lang="en-GB" sz="1600" dirty="0">
                <a:latin typeface="瀹嬩綋"/>
                <a:sym typeface="Arial" panose="020B0604020202020204" pitchFamily="34" charset="0"/>
              </a:rPr>
              <a:t> </a:t>
            </a:r>
            <a:r>
              <a:rPr lang="zh-CN" altLang="en-US" sz="1600" dirty="0">
                <a:latin typeface="瀹嬩綋"/>
                <a:sym typeface="Arial" panose="020B0604020202020204" pitchFamily="34" charset="0"/>
              </a:rPr>
              <a:t>和</a:t>
            </a:r>
            <a:r>
              <a:rPr lang="en-GB" sz="1600" dirty="0">
                <a:latin typeface="瀹嬩綋"/>
                <a:sym typeface="Arial" panose="020B0604020202020204" pitchFamily="34" charset="0"/>
              </a:rPr>
              <a:t>Albert</a:t>
            </a:r>
            <a:r>
              <a:rPr lang="zh-CN" altLang="en-US" sz="1600" b="0" i="0" u="none" strike="noStrike" baseline="0" dirty="0">
                <a:latin typeface="瀹嬩綋"/>
              </a:rPr>
              <a:t>提出的</a:t>
            </a:r>
            <a:r>
              <a:rPr lang="en-US" altLang="zh-CN" sz="1600" b="0" i="0" u="none" strike="noStrike" baseline="0" dirty="0">
                <a:latin typeface="TimesNewRoman"/>
              </a:rPr>
              <a:t>BA</a:t>
            </a:r>
            <a:r>
              <a:rPr lang="zh-CN" altLang="en-US" sz="1600" b="0" i="0" u="none" strike="noStrike" baseline="0" dirty="0">
                <a:latin typeface="瀹嬩綋"/>
              </a:rPr>
              <a:t>无标度网络模型</a:t>
            </a:r>
            <a:endParaRPr lang="en-GB" sz="1600" dirty="0">
              <a:latin typeface="瀹嬩綋"/>
              <a:sym typeface="Arial" panose="020B0604020202020204" pitchFamily="34" charset="0"/>
            </a:endParaRPr>
          </a:p>
        </p:txBody>
      </p:sp>
      <p:sp>
        <p:nvSpPr>
          <p:cNvPr id="8" name="Rectangle 25">
            <a:extLst>
              <a:ext uri="{FF2B5EF4-FFF2-40B4-BE49-F238E27FC236}">
                <a16:creationId xmlns:a16="http://schemas.microsoft.com/office/drawing/2014/main" id="{88DD1A79-C340-EAD7-C5C5-ECFB7CBAB36C}"/>
              </a:ext>
            </a:extLst>
          </p:cNvPr>
          <p:cNvSpPr/>
          <p:nvPr/>
        </p:nvSpPr>
        <p:spPr>
          <a:xfrm>
            <a:off x="529485" y="4062933"/>
            <a:ext cx="4464546" cy="1208279"/>
          </a:xfrm>
          <a:prstGeom prst="rect">
            <a:avLst/>
          </a:prstGeom>
          <a:ln w="19050">
            <a:solidFill>
              <a:schemeClr val="accent3"/>
            </a:solidFill>
            <a:prstDash val="dash"/>
          </a:ln>
        </p:spPr>
        <p:txBody>
          <a:bodyPr wrap="square">
            <a:spAutoFit/>
          </a:bodyPr>
          <a:lstStyle/>
          <a:p>
            <a:pPr marL="285750" indent="-285750" algn="just">
              <a:lnSpc>
                <a:spcPct val="150000"/>
              </a:lnSpc>
              <a:buFont typeface="Arial" panose="020B0604020202020204" pitchFamily="34" charset="0"/>
              <a:buChar char="•"/>
            </a:pPr>
            <a:r>
              <a:rPr lang="zh-CN" altLang="en-US" b="1" dirty="0">
                <a:latin typeface="+mn-ea"/>
                <a:sym typeface="Arial" panose="020B0604020202020204" pitchFamily="34" charset="0"/>
              </a:rPr>
              <a:t>评价指标</a:t>
            </a:r>
            <a:endParaRPr lang="en-US" altLang="zh-CN" b="1" dirty="0">
              <a:latin typeface="+mn-ea"/>
              <a:sym typeface="Arial" panose="020B0604020202020204" pitchFamily="34" charset="0"/>
            </a:endParaRPr>
          </a:p>
          <a:p>
            <a:pPr indent="288000" algn="just">
              <a:lnSpc>
                <a:spcPct val="150000"/>
              </a:lnSpc>
            </a:pPr>
            <a:r>
              <a:rPr lang="zh-CN" altLang="en-US" sz="1600" dirty="0">
                <a:latin typeface="瀹嬩綋"/>
                <a:sym typeface="Arial" panose="020B0604020202020204" pitchFamily="34" charset="0"/>
              </a:rPr>
              <a:t>自然连通度：</a:t>
            </a:r>
            <a:endParaRPr lang="en-US" altLang="zh-CN" sz="1600" dirty="0">
              <a:latin typeface="瀹嬩綋"/>
              <a:sym typeface="Arial" panose="020B0604020202020204" pitchFamily="34" charset="0"/>
            </a:endParaRPr>
          </a:p>
          <a:p>
            <a:pPr indent="288000" algn="just">
              <a:lnSpc>
                <a:spcPct val="150000"/>
              </a:lnSpc>
            </a:pPr>
            <a:endParaRPr lang="en-GB" sz="1600" dirty="0">
              <a:latin typeface="瀹嬩綋"/>
              <a:sym typeface="Arial" panose="020B0604020202020204" pitchFamily="34" charset="0"/>
            </a:endParaRPr>
          </a:p>
        </p:txBody>
      </p:sp>
      <p:pic>
        <p:nvPicPr>
          <p:cNvPr id="9" name="图片 8">
            <a:extLst>
              <a:ext uri="{FF2B5EF4-FFF2-40B4-BE49-F238E27FC236}">
                <a16:creationId xmlns:a16="http://schemas.microsoft.com/office/drawing/2014/main" id="{486B36A2-8AA9-2202-8748-17471BD876FC}"/>
              </a:ext>
            </a:extLst>
          </p:cNvPr>
          <p:cNvPicPr>
            <a:picLocks noChangeAspect="1"/>
          </p:cNvPicPr>
          <p:nvPr/>
        </p:nvPicPr>
        <p:blipFill>
          <a:blip r:embed="rId3"/>
          <a:stretch>
            <a:fillRect/>
          </a:stretch>
        </p:blipFill>
        <p:spPr>
          <a:xfrm>
            <a:off x="2159729" y="4349245"/>
            <a:ext cx="1735852" cy="809607"/>
          </a:xfrm>
          <a:prstGeom prst="rect">
            <a:avLst/>
          </a:prstGeom>
        </p:spPr>
      </p:pic>
      <mc:AlternateContent xmlns:mc="http://schemas.openxmlformats.org/markup-compatibility/2006">
        <mc:Choice xmlns:a14="http://schemas.microsoft.com/office/drawing/2010/main" Requires="a14">
          <p:sp>
            <p:nvSpPr>
              <p:cNvPr id="10" name="Rectangle 25">
                <a:extLst>
                  <a:ext uri="{FF2B5EF4-FFF2-40B4-BE49-F238E27FC236}">
                    <a16:creationId xmlns:a16="http://schemas.microsoft.com/office/drawing/2014/main" id="{0311A504-C73A-F283-CB1A-04E8545ED443}"/>
                  </a:ext>
                </a:extLst>
              </p:cNvPr>
              <p:cNvSpPr/>
              <p:nvPr/>
            </p:nvSpPr>
            <p:spPr>
              <a:xfrm>
                <a:off x="5816592" y="2091781"/>
                <a:ext cx="5407417" cy="3773534"/>
              </a:xfrm>
              <a:prstGeom prst="rect">
                <a:avLst/>
              </a:prstGeom>
              <a:ln w="19050">
                <a:solidFill>
                  <a:schemeClr val="accent3"/>
                </a:solidFill>
                <a:prstDash val="dash"/>
              </a:ln>
            </p:spPr>
            <p:txBody>
              <a:bodyPr wrap="square">
                <a:spAutoFit/>
              </a:bodyPr>
              <a:lstStyle/>
              <a:p>
                <a:pPr marL="285750" indent="-285750" algn="just">
                  <a:lnSpc>
                    <a:spcPct val="150000"/>
                  </a:lnSpc>
                  <a:buFont typeface="Arial" panose="020B0604020202020204" pitchFamily="34" charset="0"/>
                  <a:buChar char="•"/>
                </a:pPr>
                <a:r>
                  <a:rPr lang="zh-CN" altLang="en-US" b="1" dirty="0">
                    <a:latin typeface="+mn-ea"/>
                    <a:sym typeface="Arial" panose="020B0604020202020204" pitchFamily="34" charset="0"/>
                  </a:rPr>
                  <a:t>实验方法</a:t>
                </a:r>
                <a:endParaRPr lang="en-US" altLang="zh-CN" b="1" dirty="0">
                  <a:latin typeface="+mn-ea"/>
                  <a:sym typeface="Arial" panose="020B0604020202020204" pitchFamily="34" charset="0"/>
                </a:endParaRPr>
              </a:p>
              <a:p>
                <a:pPr indent="288000" algn="just">
                  <a:lnSpc>
                    <a:spcPct val="150000"/>
                  </a:lnSpc>
                </a:pPr>
                <a:endParaRPr lang="en-GB" sz="1600" dirty="0">
                  <a:latin typeface="瀹嬩綋"/>
                  <a:sym typeface="Arial" panose="020B0604020202020204" pitchFamily="34" charset="0"/>
                </a:endParaRPr>
              </a:p>
              <a:p>
                <a:pPr indent="288000" algn="just">
                  <a:lnSpc>
                    <a:spcPct val="150000"/>
                  </a:lnSpc>
                </a:pPr>
                <a:r>
                  <a:rPr lang="zh-CN" altLang="en-US" sz="1400" dirty="0">
                    <a:latin typeface="+mn-ea"/>
                    <a:sym typeface="Arial" panose="020B0604020202020204" pitchFamily="34" charset="0"/>
                  </a:rPr>
                  <a:t>步骤</a:t>
                </a:r>
                <a:r>
                  <a:rPr lang="en-US" altLang="zh-CN" sz="1400" dirty="0">
                    <a:latin typeface="+mn-ea"/>
                    <a:sym typeface="Arial" panose="020B0604020202020204" pitchFamily="34" charset="0"/>
                  </a:rPr>
                  <a:t>1</a:t>
                </a:r>
                <a:r>
                  <a:rPr lang="zh-CN" altLang="en-US" sz="1400" dirty="0">
                    <a:latin typeface="+mn-ea"/>
                    <a:sym typeface="Arial" panose="020B0604020202020204" pitchFamily="34" charset="0"/>
                  </a:rPr>
                  <a:t>：计算节点 </a:t>
                </a:r>
                <a14:m>
                  <m:oMath xmlns:m="http://schemas.openxmlformats.org/officeDocument/2006/math">
                    <m:sSub>
                      <m:sSubPr>
                        <m:ctrlPr>
                          <a:rPr lang="en-US" altLang="zh-CN" sz="1400" i="1" smtClean="0">
                            <a:latin typeface="Cambria Math" panose="02040503050406030204" pitchFamily="18" charset="0"/>
                            <a:sym typeface="Arial" panose="020B0604020202020204" pitchFamily="34" charset="0"/>
                          </a:rPr>
                        </m:ctrlPr>
                      </m:sSubPr>
                      <m:e>
                        <m:r>
                          <a:rPr lang="en-US" altLang="zh-CN" sz="1400" b="0" i="1" smtClean="0">
                            <a:latin typeface="Cambria Math" panose="02040503050406030204" pitchFamily="18" charset="0"/>
                            <a:sym typeface="Arial" panose="020B0604020202020204" pitchFamily="34" charset="0"/>
                          </a:rPr>
                          <m:t>𝑣</m:t>
                        </m:r>
                      </m:e>
                      <m:sub>
                        <m:r>
                          <a:rPr lang="en-US" altLang="zh-CN" sz="1400" b="0" i="1" smtClean="0">
                            <a:latin typeface="Cambria Math" panose="02040503050406030204" pitchFamily="18" charset="0"/>
                            <a:sym typeface="Arial" panose="020B0604020202020204" pitchFamily="34" charset="0"/>
                          </a:rPr>
                          <m:t>𝑖</m:t>
                        </m:r>
                      </m:sub>
                    </m:sSub>
                  </m:oMath>
                </a14:m>
                <a:r>
                  <a:rPr lang="en-GB" sz="1400" dirty="0">
                    <a:latin typeface="+mn-ea"/>
                    <a:sym typeface="Arial" panose="020B0604020202020204" pitchFamily="34" charset="0"/>
                  </a:rPr>
                  <a:t> </a:t>
                </a:r>
                <a:r>
                  <a:rPr lang="zh-CN" altLang="en-US" sz="1400" dirty="0">
                    <a:latin typeface="+mn-ea"/>
                    <a:sym typeface="Arial" panose="020B0604020202020204" pitchFamily="34" charset="0"/>
                  </a:rPr>
                  <a:t>邻居节点的度数和</a:t>
                </a:r>
                <a:endParaRPr lang="en-US" altLang="zh-CN" sz="1400" dirty="0">
                  <a:latin typeface="+mn-ea"/>
                  <a:sym typeface="Arial" panose="020B0604020202020204" pitchFamily="34" charset="0"/>
                </a:endParaRPr>
              </a:p>
              <a:p>
                <a:pPr indent="288000" algn="just">
                  <a:lnSpc>
                    <a:spcPct val="150000"/>
                  </a:lnSpc>
                </a:pPr>
                <a:r>
                  <a:rPr lang="zh-CN" altLang="en-US" sz="1400" dirty="0">
                    <a:latin typeface="+mn-ea"/>
                    <a:sym typeface="Arial" panose="020B0604020202020204" pitchFamily="34" charset="0"/>
                  </a:rPr>
                  <a:t>步骤</a:t>
                </a:r>
                <a:r>
                  <a:rPr lang="en-US" altLang="zh-CN" sz="1400" dirty="0">
                    <a:latin typeface="+mn-ea"/>
                    <a:sym typeface="Arial" panose="020B0604020202020204" pitchFamily="34" charset="0"/>
                  </a:rPr>
                  <a:t>2</a:t>
                </a:r>
                <a:r>
                  <a:rPr lang="zh-CN" altLang="en-US" sz="1400" dirty="0">
                    <a:latin typeface="+mn-ea"/>
                    <a:sym typeface="Arial" panose="020B0604020202020204" pitchFamily="34" charset="0"/>
                  </a:rPr>
                  <a:t>：将度数和最小的节点添加到集合</a:t>
                </a:r>
                <a14:m>
                  <m:oMath xmlns:m="http://schemas.openxmlformats.org/officeDocument/2006/math">
                    <m:r>
                      <a:rPr lang="en-US" altLang="zh-CN" sz="1400" i="1" dirty="0" smtClean="0">
                        <a:latin typeface="Cambria Math" panose="02040503050406030204" pitchFamily="18" charset="0"/>
                        <a:sym typeface="Arial" panose="020B0604020202020204" pitchFamily="34" charset="0"/>
                      </a:rPr>
                      <m:t>𝑀</m:t>
                    </m:r>
                    <m:r>
                      <a:rPr lang="en-US" altLang="zh-CN" sz="1400" b="0" i="1" dirty="0" smtClean="0">
                        <a:latin typeface="Cambria Math" panose="02040503050406030204" pitchFamily="18" charset="0"/>
                        <a:sym typeface="Arial" panose="020B0604020202020204" pitchFamily="34" charset="0"/>
                      </a:rPr>
                      <m:t> </m:t>
                    </m:r>
                  </m:oMath>
                </a14:m>
                <a:r>
                  <a:rPr lang="zh-CN" altLang="en-US" sz="1400" dirty="0">
                    <a:latin typeface="+mn-ea"/>
                    <a:sym typeface="Arial" panose="020B0604020202020204" pitchFamily="34" charset="0"/>
                  </a:rPr>
                  <a:t>中</a:t>
                </a:r>
                <a:endParaRPr lang="en-US" altLang="zh-CN" sz="1400" dirty="0">
                  <a:latin typeface="+mn-ea"/>
                  <a:sym typeface="Arial" panose="020B0604020202020204" pitchFamily="34" charset="0"/>
                </a:endParaRPr>
              </a:p>
              <a:p>
                <a:pPr indent="288000" algn="just">
                  <a:lnSpc>
                    <a:spcPct val="150000"/>
                  </a:lnSpc>
                </a:pPr>
                <a:r>
                  <a:rPr lang="zh-CN" altLang="en-US" sz="1400" dirty="0">
                    <a:latin typeface="+mn-ea"/>
                    <a:sym typeface="Arial" panose="020B0604020202020204" pitchFamily="34" charset="0"/>
                  </a:rPr>
                  <a:t>步骤</a:t>
                </a:r>
                <a:r>
                  <a:rPr lang="en-US" altLang="zh-CN" sz="1400" dirty="0">
                    <a:latin typeface="+mn-ea"/>
                    <a:sym typeface="Arial" panose="020B0604020202020204" pitchFamily="34" charset="0"/>
                  </a:rPr>
                  <a:t>3</a:t>
                </a:r>
                <a:r>
                  <a:rPr lang="zh-CN" altLang="en-US" sz="1400" dirty="0">
                    <a:latin typeface="+mn-ea"/>
                    <a:sym typeface="Arial" panose="020B0604020202020204" pitchFamily="34" charset="0"/>
                  </a:rPr>
                  <a:t>：若有多个节点度数和相同，则从集合</a:t>
                </a:r>
                <a14:m>
                  <m:oMath xmlns:m="http://schemas.openxmlformats.org/officeDocument/2006/math">
                    <m:r>
                      <a:rPr lang="en-US" altLang="zh-CN" sz="1400" i="1" dirty="0" smtClean="0">
                        <a:latin typeface="Cambria Math" panose="02040503050406030204" pitchFamily="18" charset="0"/>
                        <a:sym typeface="Arial" panose="020B0604020202020204" pitchFamily="34" charset="0"/>
                      </a:rPr>
                      <m:t>𝑀</m:t>
                    </m:r>
                    <m:r>
                      <a:rPr lang="en-US" altLang="zh-CN" sz="1400" b="0" i="1" dirty="0" smtClean="0">
                        <a:latin typeface="Cambria Math" panose="02040503050406030204" pitchFamily="18" charset="0"/>
                        <a:sym typeface="Arial" panose="020B0604020202020204" pitchFamily="34" charset="0"/>
                      </a:rPr>
                      <m:t> </m:t>
                    </m:r>
                  </m:oMath>
                </a14:m>
                <a:r>
                  <a:rPr lang="zh-CN" altLang="en-US" sz="1400" dirty="0">
                    <a:latin typeface="+mn-ea"/>
                    <a:sym typeface="Arial" panose="020B0604020202020204" pitchFamily="34" charset="0"/>
                  </a:rPr>
                  <a:t>中随机选择一个节点 </a:t>
                </a:r>
                <a14:m>
                  <m:oMath xmlns:m="http://schemas.openxmlformats.org/officeDocument/2006/math">
                    <m:sSub>
                      <m:sSubPr>
                        <m:ctrlPr>
                          <a:rPr lang="en-US" altLang="zh-CN" sz="1400" i="1">
                            <a:latin typeface="Cambria Math" panose="02040503050406030204" pitchFamily="18" charset="0"/>
                            <a:sym typeface="Arial" panose="020B0604020202020204" pitchFamily="34" charset="0"/>
                          </a:rPr>
                        </m:ctrlPr>
                      </m:sSubPr>
                      <m:e>
                        <m:r>
                          <a:rPr lang="en-US" altLang="zh-CN" sz="1400" i="1">
                            <a:latin typeface="Cambria Math" panose="02040503050406030204" pitchFamily="18" charset="0"/>
                            <a:sym typeface="Arial" panose="020B0604020202020204" pitchFamily="34" charset="0"/>
                          </a:rPr>
                          <m:t>𝑣</m:t>
                        </m:r>
                      </m:e>
                      <m:sub>
                        <m:r>
                          <a:rPr lang="en-US" altLang="zh-CN" sz="1400" i="1">
                            <a:latin typeface="Cambria Math" panose="02040503050406030204" pitchFamily="18" charset="0"/>
                            <a:sym typeface="Arial" panose="020B0604020202020204" pitchFamily="34" charset="0"/>
                          </a:rPr>
                          <m:t>𝑖</m:t>
                        </m:r>
                        <m:r>
                          <a:rPr lang="en-US" altLang="zh-CN" sz="1400" i="1">
                            <a:latin typeface="Cambria Math" panose="02040503050406030204" pitchFamily="18" charset="0"/>
                            <a:sym typeface="Arial" panose="020B0604020202020204" pitchFamily="34" charset="0"/>
                          </a:rPr>
                          <m:t>0</m:t>
                        </m:r>
                      </m:sub>
                    </m:sSub>
                  </m:oMath>
                </a14:m>
                <a:endParaRPr lang="en-US" altLang="zh-CN" sz="1400" dirty="0">
                  <a:latin typeface="+mn-ea"/>
                  <a:sym typeface="Arial" panose="020B0604020202020204" pitchFamily="34" charset="0"/>
                </a:endParaRPr>
              </a:p>
              <a:p>
                <a:pPr indent="288000" algn="just">
                  <a:lnSpc>
                    <a:spcPct val="150000"/>
                  </a:lnSpc>
                </a:pPr>
                <a:r>
                  <a:rPr lang="zh-CN" altLang="en-US" sz="1400" dirty="0">
                    <a:latin typeface="+mn-ea"/>
                    <a:sym typeface="Arial" panose="020B0604020202020204" pitchFamily="34" charset="0"/>
                  </a:rPr>
                  <a:t>步骤</a:t>
                </a:r>
                <a:r>
                  <a:rPr lang="en-US" altLang="zh-CN" sz="1400" dirty="0">
                    <a:latin typeface="+mn-ea"/>
                    <a:sym typeface="Arial" panose="020B0604020202020204" pitchFamily="34" charset="0"/>
                  </a:rPr>
                  <a:t>4</a:t>
                </a:r>
                <a:r>
                  <a:rPr lang="zh-CN" altLang="en-US" sz="1400" dirty="0">
                    <a:latin typeface="+mn-ea"/>
                    <a:sym typeface="Arial" panose="020B0604020202020204" pitchFamily="34" charset="0"/>
                  </a:rPr>
                  <a:t>：使用广度优先搜索找到从节点 </a:t>
                </a:r>
                <a14:m>
                  <m:oMath xmlns:m="http://schemas.openxmlformats.org/officeDocument/2006/math">
                    <m:sSub>
                      <m:sSubPr>
                        <m:ctrlPr>
                          <a:rPr lang="en-US" altLang="zh-CN" sz="1400" i="1" smtClean="0">
                            <a:latin typeface="Cambria Math" panose="02040503050406030204" pitchFamily="18" charset="0"/>
                            <a:sym typeface="Arial" panose="020B0604020202020204" pitchFamily="34" charset="0"/>
                          </a:rPr>
                        </m:ctrlPr>
                      </m:sSubPr>
                      <m:e>
                        <m:r>
                          <a:rPr lang="en-US" altLang="zh-CN" sz="1400" b="0" i="1" smtClean="0">
                            <a:latin typeface="Cambria Math" panose="02040503050406030204" pitchFamily="18" charset="0"/>
                            <a:sym typeface="Arial" panose="020B0604020202020204" pitchFamily="34" charset="0"/>
                          </a:rPr>
                          <m:t>𝑣</m:t>
                        </m:r>
                      </m:e>
                      <m:sub>
                        <m:r>
                          <a:rPr lang="en-US" altLang="zh-CN" sz="1400" b="0" i="1" smtClean="0">
                            <a:latin typeface="Cambria Math" panose="02040503050406030204" pitchFamily="18" charset="0"/>
                            <a:sym typeface="Arial" panose="020B0604020202020204" pitchFamily="34" charset="0"/>
                          </a:rPr>
                          <m:t>𝑖</m:t>
                        </m:r>
                        <m:r>
                          <a:rPr lang="en-US" altLang="zh-CN" sz="1400" b="0" i="1" smtClean="0">
                            <a:latin typeface="Cambria Math" panose="02040503050406030204" pitchFamily="18" charset="0"/>
                            <a:sym typeface="Arial" panose="020B0604020202020204" pitchFamily="34" charset="0"/>
                          </a:rPr>
                          <m:t>0</m:t>
                        </m:r>
                      </m:sub>
                    </m:sSub>
                  </m:oMath>
                </a14:m>
                <a:r>
                  <a:rPr lang="en-GB" altLang="zh-CN" sz="1400" dirty="0">
                    <a:latin typeface="+mn-ea"/>
                    <a:sym typeface="Arial" panose="020B0604020202020204" pitchFamily="34" charset="0"/>
                  </a:rPr>
                  <a:t> </a:t>
                </a:r>
                <a:r>
                  <a:rPr lang="zh-CN" altLang="en-US" sz="1400" dirty="0">
                    <a:latin typeface="+mn-ea"/>
                    <a:sym typeface="Arial" panose="020B0604020202020204" pitchFamily="34" charset="0"/>
                  </a:rPr>
                  <a:t>出发距离最大的节点，并添加到集合</a:t>
                </a:r>
                <a14:m>
                  <m:oMath xmlns:m="http://schemas.openxmlformats.org/officeDocument/2006/math">
                    <m:r>
                      <a:rPr lang="en-US" altLang="zh-CN" sz="1400" i="1" dirty="0" smtClean="0">
                        <a:latin typeface="Cambria Math" panose="02040503050406030204" pitchFamily="18" charset="0"/>
                        <a:sym typeface="Arial" panose="020B0604020202020204" pitchFamily="34" charset="0"/>
                      </a:rPr>
                      <m:t>𝑁</m:t>
                    </m:r>
                  </m:oMath>
                </a14:m>
                <a:r>
                  <a:rPr lang="zh-CN" altLang="en-US" sz="1400" dirty="0">
                    <a:latin typeface="+mn-ea"/>
                    <a:sym typeface="Arial" panose="020B0604020202020204" pitchFamily="34" charset="0"/>
                  </a:rPr>
                  <a:t> 中</a:t>
                </a:r>
                <a:endParaRPr lang="en-US" altLang="zh-CN" sz="1400" dirty="0">
                  <a:latin typeface="+mn-ea"/>
                  <a:sym typeface="Arial" panose="020B0604020202020204" pitchFamily="34" charset="0"/>
                </a:endParaRPr>
              </a:p>
              <a:p>
                <a:pPr indent="288000" algn="just">
                  <a:lnSpc>
                    <a:spcPct val="150000"/>
                  </a:lnSpc>
                </a:pPr>
                <a:r>
                  <a:rPr lang="zh-CN" altLang="en-US" sz="1400" dirty="0">
                    <a:latin typeface="+mn-ea"/>
                    <a:sym typeface="Arial" panose="020B0604020202020204" pitchFamily="34" charset="0"/>
                  </a:rPr>
                  <a:t>步骤</a:t>
                </a:r>
                <a:r>
                  <a:rPr lang="en-US" altLang="zh-CN" sz="1400" dirty="0">
                    <a:latin typeface="+mn-ea"/>
                    <a:sym typeface="Arial" panose="020B0604020202020204" pitchFamily="34" charset="0"/>
                  </a:rPr>
                  <a:t>5</a:t>
                </a:r>
                <a:r>
                  <a:rPr lang="zh-CN" altLang="en-US" sz="1400" dirty="0">
                    <a:latin typeface="+mn-ea"/>
                    <a:sym typeface="Arial" panose="020B0604020202020204" pitchFamily="34" charset="0"/>
                  </a:rPr>
                  <a:t>：从集合</a:t>
                </a:r>
                <a14:m>
                  <m:oMath xmlns:m="http://schemas.openxmlformats.org/officeDocument/2006/math">
                    <m:r>
                      <a:rPr lang="en-US" altLang="zh-CN" sz="1400" i="1" dirty="0" smtClean="0">
                        <a:latin typeface="Cambria Math" panose="02040503050406030204" pitchFamily="18" charset="0"/>
                        <a:sym typeface="Arial" panose="020B0604020202020204" pitchFamily="34" charset="0"/>
                      </a:rPr>
                      <m:t>𝑁</m:t>
                    </m:r>
                  </m:oMath>
                </a14:m>
                <a:r>
                  <a:rPr lang="zh-CN" altLang="en-US" sz="1400" dirty="0">
                    <a:latin typeface="+mn-ea"/>
                    <a:sym typeface="Arial" panose="020B0604020202020204" pitchFamily="34" charset="0"/>
                  </a:rPr>
                  <a:t> 中，选择度数和最小的节点，若有多个满足条件的节点，则随机选择一个节点 </a:t>
                </a:r>
                <a14:m>
                  <m:oMath xmlns:m="http://schemas.openxmlformats.org/officeDocument/2006/math">
                    <m:sSub>
                      <m:sSubPr>
                        <m:ctrlPr>
                          <a:rPr lang="en-US" altLang="zh-CN" sz="1400" i="1">
                            <a:latin typeface="Cambria Math" panose="02040503050406030204" pitchFamily="18" charset="0"/>
                            <a:sym typeface="Arial" panose="020B0604020202020204" pitchFamily="34" charset="0"/>
                          </a:rPr>
                        </m:ctrlPr>
                      </m:sSubPr>
                      <m:e>
                        <m:r>
                          <a:rPr lang="en-US" altLang="zh-CN" sz="1400" i="1">
                            <a:latin typeface="Cambria Math" panose="02040503050406030204" pitchFamily="18" charset="0"/>
                            <a:sym typeface="Arial" panose="020B0604020202020204" pitchFamily="34" charset="0"/>
                          </a:rPr>
                          <m:t>𝑣</m:t>
                        </m:r>
                      </m:e>
                      <m:sub>
                        <m:r>
                          <a:rPr lang="en-US" altLang="zh-CN" sz="1400" b="0" i="1" smtClean="0">
                            <a:latin typeface="Cambria Math" panose="02040503050406030204" pitchFamily="18" charset="0"/>
                            <a:sym typeface="Arial" panose="020B0604020202020204" pitchFamily="34" charset="0"/>
                          </a:rPr>
                          <m:t>𝑗</m:t>
                        </m:r>
                        <m:r>
                          <a:rPr lang="en-US" altLang="zh-CN" sz="1400" i="1">
                            <a:latin typeface="Cambria Math" panose="02040503050406030204" pitchFamily="18" charset="0"/>
                            <a:sym typeface="Arial" panose="020B0604020202020204" pitchFamily="34" charset="0"/>
                          </a:rPr>
                          <m:t>0</m:t>
                        </m:r>
                      </m:sub>
                    </m:sSub>
                  </m:oMath>
                </a14:m>
                <a:endParaRPr lang="en-US" altLang="zh-CN" sz="1400" dirty="0">
                  <a:latin typeface="+mn-ea"/>
                  <a:sym typeface="Arial" panose="020B0604020202020204" pitchFamily="34" charset="0"/>
                </a:endParaRPr>
              </a:p>
              <a:p>
                <a:pPr indent="288000" algn="just">
                  <a:lnSpc>
                    <a:spcPct val="150000"/>
                  </a:lnSpc>
                </a:pPr>
                <a:endParaRPr lang="en-US" altLang="zh-CN" sz="1400" dirty="0">
                  <a:latin typeface="+mn-ea"/>
                  <a:sym typeface="Arial" panose="020B0604020202020204" pitchFamily="34" charset="0"/>
                </a:endParaRPr>
              </a:p>
            </p:txBody>
          </p:sp>
        </mc:Choice>
        <mc:Fallback>
          <p:sp>
            <p:nvSpPr>
              <p:cNvPr id="10" name="Rectangle 25">
                <a:extLst>
                  <a:ext uri="{FF2B5EF4-FFF2-40B4-BE49-F238E27FC236}">
                    <a16:creationId xmlns:a16="http://schemas.microsoft.com/office/drawing/2014/main" id="{0311A504-C73A-F283-CB1A-04E8545ED443}"/>
                  </a:ext>
                </a:extLst>
              </p:cNvPr>
              <p:cNvSpPr>
                <a:spLocks noRot="1" noChangeAspect="1" noMove="1" noResize="1" noEditPoints="1" noAdjustHandles="1" noChangeArrowheads="1" noChangeShapeType="1" noTextEdit="1"/>
              </p:cNvSpPr>
              <p:nvPr/>
            </p:nvSpPr>
            <p:spPr>
              <a:xfrm>
                <a:off x="5816592" y="2091781"/>
                <a:ext cx="5407417" cy="3773534"/>
              </a:xfrm>
              <a:prstGeom prst="rect">
                <a:avLst/>
              </a:prstGeom>
              <a:blipFill>
                <a:blip r:embed="rId4"/>
                <a:stretch>
                  <a:fillRect l="-562" r="-3483"/>
                </a:stretch>
              </a:blipFill>
              <a:ln w="19050">
                <a:solidFill>
                  <a:schemeClr val="accent3"/>
                </a:solidFill>
                <a:prstDash val="dash"/>
              </a:ln>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3F35607A-5A8E-99EB-002C-9B247D8BE145}"/>
              </a:ext>
            </a:extLst>
          </p:cNvPr>
          <p:cNvPicPr>
            <a:picLocks noChangeAspect="1"/>
          </p:cNvPicPr>
          <p:nvPr/>
        </p:nvPicPr>
        <p:blipFill>
          <a:blip r:embed="rId5"/>
          <a:srcRect r="64298" b="90230"/>
          <a:stretch/>
        </p:blipFill>
        <p:spPr>
          <a:xfrm>
            <a:off x="6126144" y="2657406"/>
            <a:ext cx="2350814" cy="316142"/>
          </a:xfrm>
          <a:prstGeom prst="rect">
            <a:avLst/>
          </a:prstGeom>
        </p:spPr>
      </p:pic>
      <p:pic>
        <p:nvPicPr>
          <p:cNvPr id="15" name="图片 14">
            <a:extLst>
              <a:ext uri="{FF2B5EF4-FFF2-40B4-BE49-F238E27FC236}">
                <a16:creationId xmlns:a16="http://schemas.microsoft.com/office/drawing/2014/main" id="{35F3AA28-BABC-8E44-1197-63AA2875FC19}"/>
              </a:ext>
            </a:extLst>
          </p:cNvPr>
          <p:cNvPicPr>
            <a:picLocks noChangeAspect="1"/>
          </p:cNvPicPr>
          <p:nvPr/>
        </p:nvPicPr>
        <p:blipFill>
          <a:blip r:embed="rId5"/>
          <a:srcRect t="90230" r="71623"/>
          <a:stretch/>
        </p:blipFill>
        <p:spPr>
          <a:xfrm>
            <a:off x="6126144" y="5549173"/>
            <a:ext cx="1868493" cy="316142"/>
          </a:xfrm>
          <a:prstGeom prst="rect">
            <a:avLst/>
          </a:prstGeom>
        </p:spPr>
      </p:pic>
    </p:spTree>
    <p:extLst>
      <p:ext uri="{BB962C8B-B14F-4D97-AF65-F5344CB8AC3E}">
        <p14:creationId xmlns:p14="http://schemas.microsoft.com/office/powerpoint/2010/main" val="2621604333"/>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FEA8AD-59D4-7EDD-ED7C-AA30BEC671CB}"/>
            </a:ext>
          </a:extLst>
        </p:cNvPr>
        <p:cNvGrpSpPr/>
        <p:nvPr/>
      </p:nvGrpSpPr>
      <p:grpSpPr>
        <a:xfrm>
          <a:off x="0" y="0"/>
          <a:ext cx="0" cy="0"/>
          <a:chOff x="0" y="0"/>
          <a:chExt cx="0" cy="0"/>
        </a:xfrm>
      </p:grpSpPr>
      <p:grpSp>
        <p:nvGrpSpPr>
          <p:cNvPr id="22" name="组合 21">
            <a:extLst>
              <a:ext uri="{FF2B5EF4-FFF2-40B4-BE49-F238E27FC236}">
                <a16:creationId xmlns:a16="http://schemas.microsoft.com/office/drawing/2014/main" id="{B4B6E365-DD90-3074-0667-1841FE73764F}"/>
              </a:ext>
            </a:extLst>
          </p:cNvPr>
          <p:cNvGrpSpPr/>
          <p:nvPr/>
        </p:nvGrpSpPr>
        <p:grpSpPr>
          <a:xfrm>
            <a:off x="0" y="992413"/>
            <a:ext cx="2159729" cy="525700"/>
            <a:chOff x="0" y="836920"/>
            <a:chExt cx="2159729" cy="525700"/>
          </a:xfrm>
        </p:grpSpPr>
        <p:sp>
          <p:nvSpPr>
            <p:cNvPr id="23" name="Freeform 190">
              <a:extLst>
                <a:ext uri="{FF2B5EF4-FFF2-40B4-BE49-F238E27FC236}">
                  <a16:creationId xmlns:a16="http://schemas.microsoft.com/office/drawing/2014/main" id="{946CA6B1-212A-B539-FD40-293FA4EFBBC6}"/>
                </a:ext>
              </a:extLst>
            </p:cNvPr>
            <p:cNvSpPr/>
            <p:nvPr/>
          </p:nvSpPr>
          <p:spPr bwMode="auto">
            <a:xfrm>
              <a:off x="0" y="836920"/>
              <a:ext cx="2159729" cy="525700"/>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24" name="矩形 23">
              <a:extLst>
                <a:ext uri="{FF2B5EF4-FFF2-40B4-BE49-F238E27FC236}">
                  <a16:creationId xmlns:a16="http://schemas.microsoft.com/office/drawing/2014/main" id="{03F57A6F-C480-7A3A-5E08-819AEBD444B6}"/>
                </a:ext>
              </a:extLst>
            </p:cNvPr>
            <p:cNvSpPr/>
            <p:nvPr/>
          </p:nvSpPr>
          <p:spPr>
            <a:xfrm flipH="1">
              <a:off x="186267" y="897058"/>
              <a:ext cx="1396537"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实验结果</a:t>
              </a:r>
            </a:p>
          </p:txBody>
        </p:sp>
      </p:grpSp>
      <p:sp>
        <p:nvSpPr>
          <p:cNvPr id="13" name="矩形 12">
            <a:extLst>
              <a:ext uri="{FF2B5EF4-FFF2-40B4-BE49-F238E27FC236}">
                <a16:creationId xmlns:a16="http://schemas.microsoft.com/office/drawing/2014/main" id="{4371B40C-FF22-AE38-ECF8-F254F9CDC7E0}"/>
              </a:ext>
            </a:extLst>
          </p:cNvPr>
          <p:cNvSpPr/>
          <p:nvPr/>
        </p:nvSpPr>
        <p:spPr>
          <a:xfrm flipH="1">
            <a:off x="64201" y="86807"/>
            <a:ext cx="2031325" cy="461665"/>
          </a:xfrm>
          <a:prstGeom prst="rect">
            <a:avLst/>
          </a:prstGeom>
        </p:spPr>
        <p:txBody>
          <a:bodyPr wrap="none">
            <a:spAutoFit/>
          </a:bodyPr>
          <a:lstStyle/>
          <a:p>
            <a:pPr algn="r"/>
            <a:r>
              <a:rPr lang="zh-CN" altLang="en-US" sz="2400" b="1" dirty="0">
                <a:solidFill>
                  <a:schemeClr val="bg1"/>
                </a:solidFill>
                <a:latin typeface="+mn-ea"/>
              </a:rPr>
              <a:t>三、研究内容</a:t>
            </a:r>
          </a:p>
        </p:txBody>
      </p:sp>
      <p:pic>
        <p:nvPicPr>
          <p:cNvPr id="1027" name="Picture 3">
            <a:extLst>
              <a:ext uri="{FF2B5EF4-FFF2-40B4-BE49-F238E27FC236}">
                <a16:creationId xmlns:a16="http://schemas.microsoft.com/office/drawing/2014/main" id="{CB9A5788-D852-714E-3A73-A77C35611B3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678" r="7548"/>
          <a:stretch/>
        </p:blipFill>
        <p:spPr bwMode="auto">
          <a:xfrm>
            <a:off x="241926" y="2256224"/>
            <a:ext cx="5883966" cy="3429928"/>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BD9FBF8B-1B7E-4792-4D5F-83D1D2D13DC9}"/>
              </a:ext>
            </a:extLst>
          </p:cNvPr>
          <p:cNvPicPr>
            <a:picLocks noChangeAspect="1"/>
          </p:cNvPicPr>
          <p:nvPr/>
        </p:nvPicPr>
        <p:blipFill>
          <a:blip r:embed="rId4"/>
          <a:srcRect l="6197" r="7542"/>
          <a:stretch/>
        </p:blipFill>
        <p:spPr>
          <a:xfrm>
            <a:off x="6003234" y="2312458"/>
            <a:ext cx="5820355" cy="3373694"/>
          </a:xfrm>
          <a:prstGeom prst="rect">
            <a:avLst/>
          </a:prstGeom>
        </p:spPr>
      </p:pic>
      <p:sp>
        <p:nvSpPr>
          <p:cNvPr id="4" name="文本框 3">
            <a:extLst>
              <a:ext uri="{FF2B5EF4-FFF2-40B4-BE49-F238E27FC236}">
                <a16:creationId xmlns:a16="http://schemas.microsoft.com/office/drawing/2014/main" id="{E6065F1C-B151-5210-7410-355D7C6023F1}"/>
              </a:ext>
            </a:extLst>
          </p:cNvPr>
          <p:cNvSpPr txBox="1"/>
          <p:nvPr/>
        </p:nvSpPr>
        <p:spPr>
          <a:xfrm>
            <a:off x="2748078" y="1886892"/>
            <a:ext cx="1704652" cy="369332"/>
          </a:xfrm>
          <a:prstGeom prst="rect">
            <a:avLst/>
          </a:prstGeom>
          <a:noFill/>
        </p:spPr>
        <p:txBody>
          <a:bodyPr wrap="square">
            <a:spAutoFit/>
          </a:bodyPr>
          <a:lstStyle/>
          <a:p>
            <a:r>
              <a:rPr lang="zh-CN" altLang="en-US" spc="100" dirty="0"/>
              <a:t>稀疏</a:t>
            </a:r>
            <a:r>
              <a:rPr lang="en-US" altLang="zh-CN" spc="100" dirty="0"/>
              <a:t>ER</a:t>
            </a:r>
            <a:r>
              <a:rPr lang="zh-CN" altLang="en-US" spc="100" dirty="0"/>
              <a:t>网络</a:t>
            </a:r>
          </a:p>
        </p:txBody>
      </p:sp>
      <p:sp>
        <p:nvSpPr>
          <p:cNvPr id="5" name="文本框 4">
            <a:extLst>
              <a:ext uri="{FF2B5EF4-FFF2-40B4-BE49-F238E27FC236}">
                <a16:creationId xmlns:a16="http://schemas.microsoft.com/office/drawing/2014/main" id="{FDB960F6-C715-3307-ECD9-D215D767A928}"/>
              </a:ext>
            </a:extLst>
          </p:cNvPr>
          <p:cNvSpPr txBox="1"/>
          <p:nvPr/>
        </p:nvSpPr>
        <p:spPr>
          <a:xfrm>
            <a:off x="8291462" y="1943126"/>
            <a:ext cx="1704652" cy="369332"/>
          </a:xfrm>
          <a:prstGeom prst="rect">
            <a:avLst/>
          </a:prstGeom>
          <a:noFill/>
        </p:spPr>
        <p:txBody>
          <a:bodyPr wrap="square">
            <a:spAutoFit/>
          </a:bodyPr>
          <a:lstStyle/>
          <a:p>
            <a:r>
              <a:rPr lang="zh-CN" altLang="en-US" spc="100" dirty="0"/>
              <a:t>稠密</a:t>
            </a:r>
            <a:r>
              <a:rPr lang="en-US" altLang="zh-CN" spc="100" dirty="0"/>
              <a:t>ER</a:t>
            </a:r>
            <a:r>
              <a:rPr lang="zh-CN" altLang="en-US" spc="100" dirty="0"/>
              <a:t>网络</a:t>
            </a:r>
          </a:p>
        </p:txBody>
      </p:sp>
    </p:spTree>
    <p:extLst>
      <p:ext uri="{BB962C8B-B14F-4D97-AF65-F5344CB8AC3E}">
        <p14:creationId xmlns:p14="http://schemas.microsoft.com/office/powerpoint/2010/main" val="3046638652"/>
      </p:ext>
    </p:extLst>
  </p:cSld>
  <p:clrMapOvr>
    <a:masterClrMapping/>
  </p:clrMapOvr>
  <mc:AlternateContent xmlns:mc="http://schemas.openxmlformats.org/markup-compatibility/2006">
    <mc:Choice xmlns:p14="http://schemas.microsoft.com/office/powerpoint/2010/main" Requires="p14">
      <p:transition spd="slow" p14:dur="898" advClick="0" advTm="5000"/>
    </mc:Choice>
    <mc:Fallback>
      <p:transition spd="slow" advClick="0" advTm="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A749B4-4DB5-8654-C9E2-CBB063ED1CB7}"/>
            </a:ext>
          </a:extLst>
        </p:cNvPr>
        <p:cNvGrpSpPr/>
        <p:nvPr/>
      </p:nvGrpSpPr>
      <p:grpSpPr>
        <a:xfrm>
          <a:off x="0" y="0"/>
          <a:ext cx="0" cy="0"/>
          <a:chOff x="0" y="0"/>
          <a:chExt cx="0" cy="0"/>
        </a:xfrm>
      </p:grpSpPr>
      <p:grpSp>
        <p:nvGrpSpPr>
          <p:cNvPr id="22" name="组合 21">
            <a:extLst>
              <a:ext uri="{FF2B5EF4-FFF2-40B4-BE49-F238E27FC236}">
                <a16:creationId xmlns:a16="http://schemas.microsoft.com/office/drawing/2014/main" id="{EF3380B3-FA6A-BFD4-0E63-A4A789562605}"/>
              </a:ext>
            </a:extLst>
          </p:cNvPr>
          <p:cNvGrpSpPr/>
          <p:nvPr/>
        </p:nvGrpSpPr>
        <p:grpSpPr>
          <a:xfrm>
            <a:off x="0" y="992413"/>
            <a:ext cx="2159729" cy="525700"/>
            <a:chOff x="0" y="836920"/>
            <a:chExt cx="2159729" cy="525700"/>
          </a:xfrm>
        </p:grpSpPr>
        <p:sp>
          <p:nvSpPr>
            <p:cNvPr id="23" name="Freeform 190">
              <a:extLst>
                <a:ext uri="{FF2B5EF4-FFF2-40B4-BE49-F238E27FC236}">
                  <a16:creationId xmlns:a16="http://schemas.microsoft.com/office/drawing/2014/main" id="{89F94A5E-C7D8-F4A8-CF98-ED7854A8FBFD}"/>
                </a:ext>
              </a:extLst>
            </p:cNvPr>
            <p:cNvSpPr/>
            <p:nvPr/>
          </p:nvSpPr>
          <p:spPr bwMode="auto">
            <a:xfrm>
              <a:off x="0" y="836920"/>
              <a:ext cx="2159729" cy="525700"/>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24" name="矩形 23">
              <a:extLst>
                <a:ext uri="{FF2B5EF4-FFF2-40B4-BE49-F238E27FC236}">
                  <a16:creationId xmlns:a16="http://schemas.microsoft.com/office/drawing/2014/main" id="{7A2820EF-5E93-BAED-639E-DAE2EF1FC565}"/>
                </a:ext>
              </a:extLst>
            </p:cNvPr>
            <p:cNvSpPr/>
            <p:nvPr/>
          </p:nvSpPr>
          <p:spPr>
            <a:xfrm flipH="1">
              <a:off x="186267" y="897058"/>
              <a:ext cx="1396537"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实验结果</a:t>
              </a:r>
            </a:p>
          </p:txBody>
        </p:sp>
      </p:grpSp>
      <p:pic>
        <p:nvPicPr>
          <p:cNvPr id="2049" name="Picture 1">
            <a:extLst>
              <a:ext uri="{FF2B5EF4-FFF2-40B4-BE49-F238E27FC236}">
                <a16:creationId xmlns:a16="http://schemas.microsoft.com/office/drawing/2014/main" id="{A8B3FCF7-C588-B4A7-2F84-90BA24F9BCC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241" r="9003"/>
          <a:stretch/>
        </p:blipFill>
        <p:spPr bwMode="auto">
          <a:xfrm>
            <a:off x="186267" y="1962054"/>
            <a:ext cx="5804452" cy="3465075"/>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3E499F01-AF8D-5EDC-0DDB-E2444BBD6F8A}"/>
              </a:ext>
            </a:extLst>
          </p:cNvPr>
          <p:cNvPicPr>
            <a:picLocks noChangeAspect="1"/>
          </p:cNvPicPr>
          <p:nvPr/>
        </p:nvPicPr>
        <p:blipFill>
          <a:blip r:embed="rId4"/>
          <a:srcRect l="6249" r="7949"/>
          <a:stretch/>
        </p:blipFill>
        <p:spPr>
          <a:xfrm>
            <a:off x="5990719" y="1962054"/>
            <a:ext cx="6015014" cy="3505163"/>
          </a:xfrm>
          <a:prstGeom prst="rect">
            <a:avLst/>
          </a:prstGeom>
        </p:spPr>
      </p:pic>
      <p:sp>
        <p:nvSpPr>
          <p:cNvPr id="4" name="矩形 3">
            <a:extLst>
              <a:ext uri="{FF2B5EF4-FFF2-40B4-BE49-F238E27FC236}">
                <a16:creationId xmlns:a16="http://schemas.microsoft.com/office/drawing/2014/main" id="{7B604B10-2816-925B-1E5E-759489FFF432}"/>
              </a:ext>
            </a:extLst>
          </p:cNvPr>
          <p:cNvSpPr/>
          <p:nvPr/>
        </p:nvSpPr>
        <p:spPr>
          <a:xfrm flipH="1">
            <a:off x="64201" y="86807"/>
            <a:ext cx="2031325" cy="461665"/>
          </a:xfrm>
          <a:prstGeom prst="rect">
            <a:avLst/>
          </a:prstGeom>
        </p:spPr>
        <p:txBody>
          <a:bodyPr wrap="none">
            <a:spAutoFit/>
          </a:bodyPr>
          <a:lstStyle/>
          <a:p>
            <a:pPr algn="r"/>
            <a:r>
              <a:rPr lang="zh-CN" altLang="en-US" sz="2400" b="1" dirty="0">
                <a:solidFill>
                  <a:schemeClr val="bg1"/>
                </a:solidFill>
                <a:latin typeface="+mn-ea"/>
              </a:rPr>
              <a:t>三、研究内容</a:t>
            </a:r>
          </a:p>
        </p:txBody>
      </p:sp>
      <p:sp>
        <p:nvSpPr>
          <p:cNvPr id="6" name="文本框 5">
            <a:extLst>
              <a:ext uri="{FF2B5EF4-FFF2-40B4-BE49-F238E27FC236}">
                <a16:creationId xmlns:a16="http://schemas.microsoft.com/office/drawing/2014/main" id="{2E4018C3-D15C-EADE-8383-C92690C8C0EB}"/>
              </a:ext>
            </a:extLst>
          </p:cNvPr>
          <p:cNvSpPr txBox="1"/>
          <p:nvPr/>
        </p:nvSpPr>
        <p:spPr>
          <a:xfrm>
            <a:off x="2818417" y="1665828"/>
            <a:ext cx="1704652" cy="369332"/>
          </a:xfrm>
          <a:prstGeom prst="rect">
            <a:avLst/>
          </a:prstGeom>
          <a:noFill/>
        </p:spPr>
        <p:txBody>
          <a:bodyPr wrap="square">
            <a:spAutoFit/>
          </a:bodyPr>
          <a:lstStyle/>
          <a:p>
            <a:r>
              <a:rPr lang="zh-CN" altLang="en-US" spc="100" dirty="0"/>
              <a:t>稀疏</a:t>
            </a:r>
            <a:r>
              <a:rPr lang="en-US" altLang="zh-CN" spc="100" dirty="0"/>
              <a:t>SF</a:t>
            </a:r>
            <a:r>
              <a:rPr lang="zh-CN" altLang="en-US" spc="100" dirty="0"/>
              <a:t>网络</a:t>
            </a:r>
          </a:p>
        </p:txBody>
      </p:sp>
      <p:sp>
        <p:nvSpPr>
          <p:cNvPr id="7" name="文本框 6">
            <a:extLst>
              <a:ext uri="{FF2B5EF4-FFF2-40B4-BE49-F238E27FC236}">
                <a16:creationId xmlns:a16="http://schemas.microsoft.com/office/drawing/2014/main" id="{9E8FC408-A9BF-1300-2DF7-80F7089DCC1B}"/>
              </a:ext>
            </a:extLst>
          </p:cNvPr>
          <p:cNvSpPr txBox="1"/>
          <p:nvPr/>
        </p:nvSpPr>
        <p:spPr>
          <a:xfrm>
            <a:off x="8336637" y="1665828"/>
            <a:ext cx="1704652" cy="369332"/>
          </a:xfrm>
          <a:prstGeom prst="rect">
            <a:avLst/>
          </a:prstGeom>
          <a:noFill/>
        </p:spPr>
        <p:txBody>
          <a:bodyPr wrap="square">
            <a:spAutoFit/>
          </a:bodyPr>
          <a:lstStyle/>
          <a:p>
            <a:r>
              <a:rPr lang="zh-CN" altLang="en-US" spc="100" dirty="0"/>
              <a:t>稠密</a:t>
            </a:r>
            <a:r>
              <a:rPr lang="en-US" altLang="zh-CN" spc="100" dirty="0"/>
              <a:t>SF</a:t>
            </a:r>
            <a:r>
              <a:rPr lang="zh-CN" altLang="en-US" spc="100" dirty="0"/>
              <a:t>网络</a:t>
            </a:r>
          </a:p>
        </p:txBody>
      </p:sp>
    </p:spTree>
    <p:extLst>
      <p:ext uri="{BB962C8B-B14F-4D97-AF65-F5344CB8AC3E}">
        <p14:creationId xmlns:p14="http://schemas.microsoft.com/office/powerpoint/2010/main" val="27423659"/>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806174-11D1-ACCD-86EE-C402431AE51D}"/>
            </a:ext>
          </a:extLst>
        </p:cNvPr>
        <p:cNvGrpSpPr/>
        <p:nvPr/>
      </p:nvGrpSpPr>
      <p:grpSpPr>
        <a:xfrm>
          <a:off x="0" y="0"/>
          <a:ext cx="0" cy="0"/>
          <a:chOff x="0" y="0"/>
          <a:chExt cx="0" cy="0"/>
        </a:xfrm>
      </p:grpSpPr>
      <p:grpSp>
        <p:nvGrpSpPr>
          <p:cNvPr id="22" name="组合 21">
            <a:extLst>
              <a:ext uri="{FF2B5EF4-FFF2-40B4-BE49-F238E27FC236}">
                <a16:creationId xmlns:a16="http://schemas.microsoft.com/office/drawing/2014/main" id="{075649AD-B924-4AAB-BFEC-75523BADD21D}"/>
              </a:ext>
            </a:extLst>
          </p:cNvPr>
          <p:cNvGrpSpPr/>
          <p:nvPr/>
        </p:nvGrpSpPr>
        <p:grpSpPr>
          <a:xfrm>
            <a:off x="0" y="992413"/>
            <a:ext cx="2159729" cy="525700"/>
            <a:chOff x="0" y="836920"/>
            <a:chExt cx="2159729" cy="525700"/>
          </a:xfrm>
        </p:grpSpPr>
        <p:sp>
          <p:nvSpPr>
            <p:cNvPr id="23" name="Freeform 190">
              <a:extLst>
                <a:ext uri="{FF2B5EF4-FFF2-40B4-BE49-F238E27FC236}">
                  <a16:creationId xmlns:a16="http://schemas.microsoft.com/office/drawing/2014/main" id="{DD0241E1-9BF1-D9BB-A380-70567D4CD08C}"/>
                </a:ext>
              </a:extLst>
            </p:cNvPr>
            <p:cNvSpPr/>
            <p:nvPr/>
          </p:nvSpPr>
          <p:spPr bwMode="auto">
            <a:xfrm>
              <a:off x="0" y="836920"/>
              <a:ext cx="2159729" cy="525700"/>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24" name="矩形 23">
              <a:extLst>
                <a:ext uri="{FF2B5EF4-FFF2-40B4-BE49-F238E27FC236}">
                  <a16:creationId xmlns:a16="http://schemas.microsoft.com/office/drawing/2014/main" id="{B90A6F89-4896-2279-1AA5-A2F415E3DE33}"/>
                </a:ext>
              </a:extLst>
            </p:cNvPr>
            <p:cNvSpPr/>
            <p:nvPr/>
          </p:nvSpPr>
          <p:spPr>
            <a:xfrm flipH="1">
              <a:off x="186267" y="897058"/>
              <a:ext cx="1396537"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实验结果</a:t>
              </a:r>
            </a:p>
          </p:txBody>
        </p:sp>
      </p:grpSp>
      <p:pic>
        <p:nvPicPr>
          <p:cNvPr id="4" name="图片 3">
            <a:extLst>
              <a:ext uri="{FF2B5EF4-FFF2-40B4-BE49-F238E27FC236}">
                <a16:creationId xmlns:a16="http://schemas.microsoft.com/office/drawing/2014/main" id="{3CF47B3E-2043-D854-7919-F760D136F5E4}"/>
              </a:ext>
            </a:extLst>
          </p:cNvPr>
          <p:cNvPicPr>
            <a:picLocks noChangeAspect="1"/>
          </p:cNvPicPr>
          <p:nvPr/>
        </p:nvPicPr>
        <p:blipFill>
          <a:blip r:embed="rId3"/>
          <a:srcRect l="6161" r="8564"/>
          <a:stretch/>
        </p:blipFill>
        <p:spPr>
          <a:xfrm>
            <a:off x="381838" y="1962054"/>
            <a:ext cx="5828044" cy="3417217"/>
          </a:xfrm>
          <a:prstGeom prst="rect">
            <a:avLst/>
          </a:prstGeom>
        </p:spPr>
      </p:pic>
      <p:pic>
        <p:nvPicPr>
          <p:cNvPr id="6" name="图片 5">
            <a:extLst>
              <a:ext uri="{FF2B5EF4-FFF2-40B4-BE49-F238E27FC236}">
                <a16:creationId xmlns:a16="http://schemas.microsoft.com/office/drawing/2014/main" id="{E5547AC0-0E82-EB92-22FD-ED64E69D87F5}"/>
              </a:ext>
            </a:extLst>
          </p:cNvPr>
          <p:cNvPicPr>
            <a:picLocks noChangeAspect="1"/>
          </p:cNvPicPr>
          <p:nvPr/>
        </p:nvPicPr>
        <p:blipFill>
          <a:blip r:embed="rId4"/>
          <a:srcRect l="7392" r="8176" b="637"/>
          <a:stretch/>
        </p:blipFill>
        <p:spPr>
          <a:xfrm>
            <a:off x="6196313" y="1962053"/>
            <a:ext cx="5648003" cy="3323379"/>
          </a:xfrm>
          <a:prstGeom prst="rect">
            <a:avLst/>
          </a:prstGeom>
        </p:spPr>
      </p:pic>
      <p:sp>
        <p:nvSpPr>
          <p:cNvPr id="7" name="矩形 6">
            <a:extLst>
              <a:ext uri="{FF2B5EF4-FFF2-40B4-BE49-F238E27FC236}">
                <a16:creationId xmlns:a16="http://schemas.microsoft.com/office/drawing/2014/main" id="{543C1E30-35B0-7BEA-4A16-ED6F79D5D449}"/>
              </a:ext>
            </a:extLst>
          </p:cNvPr>
          <p:cNvSpPr/>
          <p:nvPr/>
        </p:nvSpPr>
        <p:spPr>
          <a:xfrm flipH="1">
            <a:off x="64201" y="86807"/>
            <a:ext cx="2031325" cy="461665"/>
          </a:xfrm>
          <a:prstGeom prst="rect">
            <a:avLst/>
          </a:prstGeom>
        </p:spPr>
        <p:txBody>
          <a:bodyPr wrap="none">
            <a:spAutoFit/>
          </a:bodyPr>
          <a:lstStyle/>
          <a:p>
            <a:pPr algn="r"/>
            <a:r>
              <a:rPr lang="zh-CN" altLang="en-US" sz="2400" b="1" dirty="0">
                <a:solidFill>
                  <a:schemeClr val="bg1"/>
                </a:solidFill>
                <a:latin typeface="+mn-ea"/>
              </a:rPr>
              <a:t>三、研究内容</a:t>
            </a:r>
          </a:p>
        </p:txBody>
      </p:sp>
    </p:spTree>
    <p:extLst>
      <p:ext uri="{BB962C8B-B14F-4D97-AF65-F5344CB8AC3E}">
        <p14:creationId xmlns:p14="http://schemas.microsoft.com/office/powerpoint/2010/main" val="2128524690"/>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105808"/>
            <a:ext cx="2031325" cy="461665"/>
          </a:xfrm>
          <a:prstGeom prst="rect">
            <a:avLst/>
          </a:prstGeom>
        </p:spPr>
        <p:txBody>
          <a:bodyPr wrap="none">
            <a:spAutoFit/>
          </a:bodyPr>
          <a:lstStyle/>
          <a:p>
            <a:pPr algn="r"/>
            <a:r>
              <a:rPr lang="zh-CN" altLang="en-US" sz="2400" b="1" dirty="0">
                <a:solidFill>
                  <a:schemeClr val="bg1"/>
                </a:solidFill>
                <a:latin typeface="+mn-ea"/>
              </a:rPr>
              <a:t>一、研究方向</a:t>
            </a:r>
          </a:p>
        </p:txBody>
      </p:sp>
      <p:sp>
        <p:nvSpPr>
          <p:cNvPr id="52" name="文本框 51">
            <a:extLst>
              <a:ext uri="{FF2B5EF4-FFF2-40B4-BE49-F238E27FC236}">
                <a16:creationId xmlns:a16="http://schemas.microsoft.com/office/drawing/2014/main" id="{095E5DF1-555F-4257-98DA-5D1AF72160AA}"/>
              </a:ext>
            </a:extLst>
          </p:cNvPr>
          <p:cNvSpPr txBox="1"/>
          <p:nvPr/>
        </p:nvSpPr>
        <p:spPr>
          <a:xfrm>
            <a:off x="8015486" y="2289715"/>
            <a:ext cx="4005064" cy="458908"/>
          </a:xfrm>
          <a:prstGeom prst="rect">
            <a:avLst/>
          </a:prstGeom>
          <a:noFill/>
        </p:spPr>
        <p:txBody>
          <a:bodyPr wrap="square" rtlCol="0" anchor="t">
            <a:spAutoFit/>
          </a:bodyPr>
          <a:lstStyle/>
          <a:p>
            <a:pPr>
              <a:lnSpc>
                <a:spcPct val="150000"/>
              </a:lnSpc>
            </a:pPr>
            <a:r>
              <a:rPr lang="zh-CN" altLang="en-US" dirty="0">
                <a:solidFill>
                  <a:schemeClr val="tx1">
                    <a:lumMod val="75000"/>
                    <a:lumOff val="25000"/>
                  </a:schemeClr>
                </a:solidFill>
                <a:latin typeface="+mn-ea"/>
                <a:sym typeface="+mn-ea"/>
              </a:rPr>
              <a:t>复杂网络：</a:t>
            </a:r>
            <a:r>
              <a:rPr lang="zh-CN" altLang="en-US" dirty="0">
                <a:solidFill>
                  <a:srgbClr val="FF0000"/>
                </a:solidFill>
                <a:latin typeface="+mn-ea"/>
                <a:sym typeface="+mn-ea"/>
              </a:rPr>
              <a:t>节点 </a:t>
            </a:r>
            <a:r>
              <a:rPr lang="zh-CN" altLang="en-US" dirty="0">
                <a:solidFill>
                  <a:schemeClr val="tx1">
                    <a:lumMod val="75000"/>
                    <a:lumOff val="25000"/>
                  </a:schemeClr>
                </a:solidFill>
                <a:latin typeface="+mn-ea"/>
                <a:sym typeface="+mn-ea"/>
              </a:rPr>
              <a:t>和 </a:t>
            </a:r>
            <a:r>
              <a:rPr lang="zh-CN" altLang="en-US" dirty="0">
                <a:solidFill>
                  <a:srgbClr val="FF0000"/>
                </a:solidFill>
                <a:latin typeface="+mn-ea"/>
                <a:sym typeface="+mn-ea"/>
              </a:rPr>
              <a:t>边 </a:t>
            </a:r>
            <a:r>
              <a:rPr lang="zh-CN" altLang="en-US" dirty="0">
                <a:solidFill>
                  <a:schemeClr val="tx1">
                    <a:lumMod val="75000"/>
                    <a:lumOff val="25000"/>
                  </a:schemeClr>
                </a:solidFill>
                <a:latin typeface="+mn-ea"/>
                <a:sym typeface="+mn-ea"/>
              </a:rPr>
              <a:t>组成的网络</a:t>
            </a:r>
          </a:p>
        </p:txBody>
      </p:sp>
      <p:pic>
        <p:nvPicPr>
          <p:cNvPr id="5" name="图片 4">
            <a:extLst>
              <a:ext uri="{FF2B5EF4-FFF2-40B4-BE49-F238E27FC236}">
                <a16:creationId xmlns:a16="http://schemas.microsoft.com/office/drawing/2014/main" id="{E8E8D4B3-2982-02ED-BC80-383AB69B51D2}"/>
              </a:ext>
            </a:extLst>
          </p:cNvPr>
          <p:cNvPicPr>
            <a:picLocks noChangeAspect="1"/>
          </p:cNvPicPr>
          <p:nvPr/>
        </p:nvPicPr>
        <p:blipFill>
          <a:blip r:embed="rId3"/>
          <a:stretch>
            <a:fillRect/>
          </a:stretch>
        </p:blipFill>
        <p:spPr>
          <a:xfrm>
            <a:off x="426442" y="1300620"/>
            <a:ext cx="7367588" cy="4657928"/>
          </a:xfrm>
          <a:prstGeom prst="rect">
            <a:avLst/>
          </a:prstGeom>
        </p:spPr>
      </p:pic>
      <p:sp>
        <p:nvSpPr>
          <p:cNvPr id="9" name="文本框 8">
            <a:extLst>
              <a:ext uri="{FF2B5EF4-FFF2-40B4-BE49-F238E27FC236}">
                <a16:creationId xmlns:a16="http://schemas.microsoft.com/office/drawing/2014/main" id="{17239C20-3E0D-E498-CFF6-E0EAAEDE9609}"/>
              </a:ext>
            </a:extLst>
          </p:cNvPr>
          <p:cNvSpPr txBox="1"/>
          <p:nvPr/>
        </p:nvSpPr>
        <p:spPr>
          <a:xfrm>
            <a:off x="8015486" y="3213640"/>
            <a:ext cx="4005064" cy="1289905"/>
          </a:xfrm>
          <a:prstGeom prst="rect">
            <a:avLst/>
          </a:prstGeom>
          <a:noFill/>
        </p:spPr>
        <p:txBody>
          <a:bodyPr wrap="square" rtlCol="0" anchor="t">
            <a:spAutoFit/>
          </a:bodyPr>
          <a:lstStyle/>
          <a:p>
            <a:pPr>
              <a:lnSpc>
                <a:spcPct val="150000"/>
              </a:lnSpc>
            </a:pPr>
            <a:r>
              <a:rPr lang="zh-CN" altLang="en-US" b="1" dirty="0">
                <a:solidFill>
                  <a:schemeClr val="tx1">
                    <a:lumMod val="75000"/>
                    <a:lumOff val="25000"/>
                  </a:schemeClr>
                </a:solidFill>
                <a:latin typeface="+mn-ea"/>
                <a:sym typeface="+mn-ea"/>
              </a:rPr>
              <a:t>节点：</a:t>
            </a:r>
            <a:r>
              <a:rPr lang="zh-CN" altLang="en-US" dirty="0">
                <a:solidFill>
                  <a:schemeClr val="tx1">
                    <a:lumMod val="75000"/>
                    <a:lumOff val="25000"/>
                  </a:schemeClr>
                </a:solidFill>
                <a:latin typeface="+mn-ea"/>
                <a:sym typeface="+mn-ea"/>
              </a:rPr>
              <a:t>代表各种实体，如人、物体、网站或者分子等</a:t>
            </a:r>
            <a:endParaRPr lang="en-US" altLang="zh-CN" dirty="0">
              <a:solidFill>
                <a:schemeClr val="tx1">
                  <a:lumMod val="75000"/>
                  <a:lumOff val="25000"/>
                </a:schemeClr>
              </a:solidFill>
              <a:latin typeface="+mn-ea"/>
              <a:sym typeface="+mn-ea"/>
            </a:endParaRPr>
          </a:p>
          <a:p>
            <a:pPr>
              <a:lnSpc>
                <a:spcPct val="150000"/>
              </a:lnSpc>
            </a:pPr>
            <a:r>
              <a:rPr lang="zh-CN" altLang="en-US" b="1" dirty="0">
                <a:solidFill>
                  <a:schemeClr val="tx1">
                    <a:lumMod val="75000"/>
                    <a:lumOff val="25000"/>
                  </a:schemeClr>
                </a:solidFill>
                <a:latin typeface="+mn-ea"/>
                <a:sym typeface="+mn-ea"/>
              </a:rPr>
              <a:t>边：</a:t>
            </a:r>
            <a:r>
              <a:rPr lang="zh-CN" altLang="en-US" dirty="0">
                <a:solidFill>
                  <a:schemeClr val="tx1">
                    <a:lumMod val="75000"/>
                    <a:lumOff val="25000"/>
                  </a:schemeClr>
                </a:solidFill>
                <a:latin typeface="+mn-ea"/>
                <a:sym typeface="+mn-ea"/>
              </a:rPr>
              <a:t>表示节点之间的关系或连接</a:t>
            </a:r>
          </a:p>
        </p:txBody>
      </p:sp>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868BB484-405C-56E0-3A0A-D1F0ADFAD7D0}"/>
              </a:ext>
            </a:extLst>
          </p:cNvPr>
          <p:cNvGrpSpPr/>
          <p:nvPr/>
        </p:nvGrpSpPr>
        <p:grpSpPr>
          <a:xfrm>
            <a:off x="657477" y="2174881"/>
            <a:ext cx="1755423" cy="2719698"/>
            <a:chOff x="748476" y="2225560"/>
            <a:chExt cx="1755423" cy="2719698"/>
          </a:xfrm>
        </p:grpSpPr>
        <p:sp>
          <p:nvSpPr>
            <p:cNvPr id="16" name="文本框 15">
              <a:extLst>
                <a:ext uri="{FF2B5EF4-FFF2-40B4-BE49-F238E27FC236}">
                  <a16:creationId xmlns:a16="http://schemas.microsoft.com/office/drawing/2014/main" id="{8360B27C-1445-2FDF-8F88-E0BA800C6AE1}"/>
                </a:ext>
              </a:extLst>
            </p:cNvPr>
            <p:cNvSpPr txBox="1"/>
            <p:nvPr/>
          </p:nvSpPr>
          <p:spPr>
            <a:xfrm>
              <a:off x="748476" y="3075002"/>
              <a:ext cx="1598862" cy="1870256"/>
            </a:xfrm>
            <a:prstGeom prst="rect">
              <a:avLst/>
            </a:prstGeom>
            <a:noFill/>
          </p:spPr>
          <p:txBody>
            <a:bodyPr wrap="square">
              <a:spAutoFit/>
            </a:bodyPr>
            <a:lstStyle/>
            <a:p>
              <a:pPr marL="285750" indent="-285750">
                <a:lnSpc>
                  <a:spcPts val="2000"/>
                </a:lnSpc>
                <a:spcAft>
                  <a:spcPts val="2000"/>
                </a:spcAft>
                <a:buFont typeface="Arial" panose="020B0604020202020204" pitchFamily="34" charset="0"/>
                <a:buChar char="•"/>
              </a:pPr>
              <a:r>
                <a:rPr lang="zh-CN" altLang="en-US" sz="1600" dirty="0"/>
                <a:t>单层网络</a:t>
              </a:r>
              <a:endParaRPr lang="en-US" altLang="zh-CN" sz="1600" dirty="0"/>
            </a:p>
            <a:p>
              <a:pPr marL="285750" indent="-285750">
                <a:lnSpc>
                  <a:spcPts val="2000"/>
                </a:lnSpc>
                <a:spcAft>
                  <a:spcPts val="2000"/>
                </a:spcAft>
                <a:buFont typeface="Arial" panose="020B0604020202020204" pitchFamily="34" charset="0"/>
                <a:buChar char="•"/>
              </a:pPr>
              <a:r>
                <a:rPr lang="zh-CN" altLang="en-US" sz="1600" dirty="0"/>
                <a:t>多层网络</a:t>
              </a:r>
              <a:endParaRPr lang="en-US" altLang="zh-CN" sz="1600" dirty="0"/>
            </a:p>
            <a:p>
              <a:pPr marL="285750" indent="-285750">
                <a:lnSpc>
                  <a:spcPts val="2000"/>
                </a:lnSpc>
                <a:spcAft>
                  <a:spcPts val="2000"/>
                </a:spcAft>
                <a:buFont typeface="Arial" panose="020B0604020202020204" pitchFamily="34" charset="0"/>
                <a:buChar char="•"/>
              </a:pPr>
              <a:r>
                <a:rPr lang="zh-CN" altLang="en-US" sz="1600" dirty="0"/>
                <a:t>相依网络</a:t>
              </a:r>
              <a:endParaRPr lang="en-US" altLang="zh-CN" sz="1600" dirty="0"/>
            </a:p>
            <a:p>
              <a:pPr marL="285750" indent="-285750">
                <a:lnSpc>
                  <a:spcPts val="2000"/>
                </a:lnSpc>
                <a:spcAft>
                  <a:spcPts val="2000"/>
                </a:spcAft>
                <a:buFont typeface="Arial" panose="020B0604020202020204" pitchFamily="34" charset="0"/>
                <a:buChar char="•"/>
              </a:pPr>
              <a:r>
                <a:rPr lang="en-US" altLang="zh-CN" sz="1600" dirty="0"/>
                <a:t>......</a:t>
              </a:r>
            </a:p>
          </p:txBody>
        </p:sp>
        <p:grpSp>
          <p:nvGrpSpPr>
            <p:cNvPr id="17" name="组合 16">
              <a:extLst>
                <a:ext uri="{FF2B5EF4-FFF2-40B4-BE49-F238E27FC236}">
                  <a16:creationId xmlns:a16="http://schemas.microsoft.com/office/drawing/2014/main" id="{45C228B2-60AE-78AD-D3F2-C67F7091D5DE}"/>
                </a:ext>
              </a:extLst>
            </p:cNvPr>
            <p:cNvGrpSpPr/>
            <p:nvPr/>
          </p:nvGrpSpPr>
          <p:grpSpPr>
            <a:xfrm>
              <a:off x="782563" y="2225560"/>
              <a:ext cx="1721336" cy="565821"/>
              <a:chOff x="-455031" y="841238"/>
              <a:chExt cx="2159729" cy="525700"/>
            </a:xfrm>
          </p:grpSpPr>
          <p:sp>
            <p:nvSpPr>
              <p:cNvPr id="18" name="Freeform 190">
                <a:extLst>
                  <a:ext uri="{FF2B5EF4-FFF2-40B4-BE49-F238E27FC236}">
                    <a16:creationId xmlns:a16="http://schemas.microsoft.com/office/drawing/2014/main" id="{41F0B5C8-61DC-FED0-4B71-367679DAF956}"/>
                  </a:ext>
                </a:extLst>
              </p:cNvPr>
              <p:cNvSpPr/>
              <p:nvPr/>
            </p:nvSpPr>
            <p:spPr bwMode="auto">
              <a:xfrm>
                <a:off x="-455031" y="841238"/>
                <a:ext cx="2159729" cy="525700"/>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19" name="矩形 18">
                <a:extLst>
                  <a:ext uri="{FF2B5EF4-FFF2-40B4-BE49-F238E27FC236}">
                    <a16:creationId xmlns:a16="http://schemas.microsoft.com/office/drawing/2014/main" id="{B4F4A444-2D29-B080-B0A8-92E5631D8F25}"/>
                  </a:ext>
                </a:extLst>
              </p:cNvPr>
              <p:cNvSpPr/>
              <p:nvPr/>
            </p:nvSpPr>
            <p:spPr>
              <a:xfrm flipH="1">
                <a:off x="-259570" y="932516"/>
                <a:ext cx="1529605" cy="343144"/>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网络类型</a:t>
                </a:r>
              </a:p>
            </p:txBody>
          </p:sp>
        </p:grpSp>
      </p:grpSp>
      <p:sp>
        <p:nvSpPr>
          <p:cNvPr id="2" name="矩形 1">
            <a:extLst>
              <a:ext uri="{FF2B5EF4-FFF2-40B4-BE49-F238E27FC236}">
                <a16:creationId xmlns:a16="http://schemas.microsoft.com/office/drawing/2014/main" id="{464CBE52-30BD-8400-8E00-25C32C9D322E}"/>
              </a:ext>
            </a:extLst>
          </p:cNvPr>
          <p:cNvSpPr/>
          <p:nvPr/>
        </p:nvSpPr>
        <p:spPr>
          <a:xfrm flipH="1">
            <a:off x="0" y="105808"/>
            <a:ext cx="2031325" cy="461665"/>
          </a:xfrm>
          <a:prstGeom prst="rect">
            <a:avLst/>
          </a:prstGeom>
        </p:spPr>
        <p:txBody>
          <a:bodyPr wrap="none">
            <a:spAutoFit/>
          </a:bodyPr>
          <a:lstStyle/>
          <a:p>
            <a:pPr algn="r"/>
            <a:r>
              <a:rPr lang="zh-CN" altLang="en-US" sz="2400" b="1" dirty="0">
                <a:solidFill>
                  <a:schemeClr val="bg1"/>
                </a:solidFill>
                <a:latin typeface="+mn-ea"/>
              </a:rPr>
              <a:t>一、研究方向</a:t>
            </a:r>
          </a:p>
        </p:txBody>
      </p:sp>
      <p:grpSp>
        <p:nvGrpSpPr>
          <p:cNvPr id="10" name="组合 9">
            <a:extLst>
              <a:ext uri="{FF2B5EF4-FFF2-40B4-BE49-F238E27FC236}">
                <a16:creationId xmlns:a16="http://schemas.microsoft.com/office/drawing/2014/main" id="{9DC6CD52-84F1-4E9C-76B9-FEAC23AC8016}"/>
              </a:ext>
            </a:extLst>
          </p:cNvPr>
          <p:cNvGrpSpPr/>
          <p:nvPr/>
        </p:nvGrpSpPr>
        <p:grpSpPr>
          <a:xfrm>
            <a:off x="2649010" y="837226"/>
            <a:ext cx="6262112" cy="5577493"/>
            <a:chOff x="3091138" y="807081"/>
            <a:chExt cx="6262112" cy="5577493"/>
          </a:xfrm>
        </p:grpSpPr>
        <p:pic>
          <p:nvPicPr>
            <p:cNvPr id="4" name="图片 3">
              <a:extLst>
                <a:ext uri="{FF2B5EF4-FFF2-40B4-BE49-F238E27FC236}">
                  <a16:creationId xmlns:a16="http://schemas.microsoft.com/office/drawing/2014/main" id="{ECBEB974-9317-F3E1-E71B-CB1C084CD7C7}"/>
                </a:ext>
              </a:extLst>
            </p:cNvPr>
            <p:cNvPicPr>
              <a:picLocks noChangeAspect="1"/>
            </p:cNvPicPr>
            <p:nvPr/>
          </p:nvPicPr>
          <p:blipFill>
            <a:blip r:embed="rId3"/>
            <a:stretch>
              <a:fillRect/>
            </a:stretch>
          </p:blipFill>
          <p:spPr>
            <a:xfrm>
              <a:off x="3171525" y="807081"/>
              <a:ext cx="6181725" cy="2305050"/>
            </a:xfrm>
            <a:prstGeom prst="rect">
              <a:avLst/>
            </a:prstGeom>
          </p:spPr>
        </p:pic>
        <p:pic>
          <p:nvPicPr>
            <p:cNvPr id="3074" name="Picture 2" descr="多层网络社团发现（Community detection in multilayer networks） - NEUSNCP">
              <a:extLst>
                <a:ext uri="{FF2B5EF4-FFF2-40B4-BE49-F238E27FC236}">
                  <a16:creationId xmlns:a16="http://schemas.microsoft.com/office/drawing/2014/main" id="{61F6F799-E4FB-25C8-A181-CDDFA34BFF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1138" y="3504585"/>
              <a:ext cx="2266950" cy="2676525"/>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descr="基于区块链的混合式点对点电力信息网络级联故障研究">
              <a:extLst>
                <a:ext uri="{FF2B5EF4-FFF2-40B4-BE49-F238E27FC236}">
                  <a16:creationId xmlns:a16="http://schemas.microsoft.com/office/drawing/2014/main" id="{4BB5F7CE-6DA3-FB15-C470-841FDC6F8CE3}"/>
                </a:ext>
              </a:extLst>
            </p:cNvPr>
            <p:cNvSpPr>
              <a:spLocks noChangeAspect="1" noChangeArrowheads="1"/>
            </p:cNvSpPr>
            <p:nvPr/>
          </p:nvSpPr>
          <p:spPr bwMode="auto">
            <a:xfrm>
              <a:off x="4954427" y="331559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078" name="Picture 6" descr="双层相依指挥控制网络级联失效研究-有色金属在线">
              <a:extLst>
                <a:ext uri="{FF2B5EF4-FFF2-40B4-BE49-F238E27FC236}">
                  <a16:creationId xmlns:a16="http://schemas.microsoft.com/office/drawing/2014/main" id="{04852FD5-77F7-5820-8187-CD3237B2FF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1276" y="3620395"/>
              <a:ext cx="3161201" cy="2110102"/>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6FB5E116-3A06-FA9B-F2B7-891322660F0A}"/>
                </a:ext>
              </a:extLst>
            </p:cNvPr>
            <p:cNvSpPr txBox="1"/>
            <p:nvPr/>
          </p:nvSpPr>
          <p:spPr>
            <a:xfrm>
              <a:off x="3969958" y="6122964"/>
              <a:ext cx="838767" cy="261610"/>
            </a:xfrm>
            <a:prstGeom prst="rect">
              <a:avLst/>
            </a:prstGeom>
            <a:noFill/>
          </p:spPr>
          <p:txBody>
            <a:bodyPr wrap="square">
              <a:spAutoFit/>
            </a:bodyPr>
            <a:lstStyle/>
            <a:p>
              <a:r>
                <a:rPr lang="zh-CN" altLang="en-US" sz="1050" b="1" dirty="0">
                  <a:solidFill>
                    <a:srgbClr val="7475BC"/>
                  </a:solidFill>
                  <a:latin typeface="等线" panose="02010600030101010101" pitchFamily="2" charset="-122"/>
                  <a:ea typeface="等线" panose="02010600030101010101" pitchFamily="2" charset="-122"/>
                </a:rPr>
                <a:t>多层网络</a:t>
              </a:r>
            </a:p>
          </p:txBody>
        </p:sp>
        <p:sp>
          <p:nvSpPr>
            <p:cNvPr id="8" name="文本框 7">
              <a:extLst>
                <a:ext uri="{FF2B5EF4-FFF2-40B4-BE49-F238E27FC236}">
                  <a16:creationId xmlns:a16="http://schemas.microsoft.com/office/drawing/2014/main" id="{F9A450C4-B23E-870B-335B-EBA1ACDB2510}"/>
                </a:ext>
              </a:extLst>
            </p:cNvPr>
            <p:cNvSpPr txBox="1"/>
            <p:nvPr/>
          </p:nvSpPr>
          <p:spPr>
            <a:xfrm>
              <a:off x="7222636" y="6094630"/>
              <a:ext cx="838767" cy="261610"/>
            </a:xfrm>
            <a:prstGeom prst="rect">
              <a:avLst/>
            </a:prstGeom>
            <a:noFill/>
          </p:spPr>
          <p:txBody>
            <a:bodyPr wrap="square">
              <a:spAutoFit/>
            </a:bodyPr>
            <a:lstStyle/>
            <a:p>
              <a:r>
                <a:rPr lang="zh-CN" altLang="en-US" sz="1050" b="1" dirty="0">
                  <a:solidFill>
                    <a:srgbClr val="7475BC"/>
                  </a:solidFill>
                  <a:latin typeface="等线" panose="02010600030101010101" pitchFamily="2" charset="-122"/>
                  <a:ea typeface="等线" panose="02010600030101010101" pitchFamily="2" charset="-122"/>
                </a:rPr>
                <a:t>相依网络</a:t>
              </a:r>
            </a:p>
          </p:txBody>
        </p:sp>
      </p:grpSp>
      <p:sp>
        <p:nvSpPr>
          <p:cNvPr id="9" name="文本框 8">
            <a:extLst>
              <a:ext uri="{FF2B5EF4-FFF2-40B4-BE49-F238E27FC236}">
                <a16:creationId xmlns:a16="http://schemas.microsoft.com/office/drawing/2014/main" id="{CD14609D-B11D-E088-6C5E-F5400131BD2D}"/>
              </a:ext>
            </a:extLst>
          </p:cNvPr>
          <p:cNvSpPr txBox="1"/>
          <p:nvPr/>
        </p:nvSpPr>
        <p:spPr>
          <a:xfrm>
            <a:off x="8911122" y="1382848"/>
            <a:ext cx="3136852" cy="1641475"/>
          </a:xfrm>
          <a:prstGeom prst="rect">
            <a:avLst/>
          </a:prstGeom>
          <a:noFill/>
        </p:spPr>
        <p:txBody>
          <a:bodyPr wrap="square">
            <a:spAutoFit/>
          </a:bodyPr>
          <a:lstStyle/>
          <a:p>
            <a:pPr indent="-180000">
              <a:spcAft>
                <a:spcPts val="1000"/>
              </a:spcAft>
              <a:buFont typeface="Arial" panose="020B0604020202020204" pitchFamily="34" charset="0"/>
              <a:buChar char="•"/>
            </a:pPr>
            <a:r>
              <a:rPr lang="zh-CN" altLang="en-US" sz="1400" b="1" dirty="0"/>
              <a:t>随机网络：</a:t>
            </a:r>
            <a:r>
              <a:rPr lang="zh-CN" altLang="en-US" sz="1400" dirty="0"/>
              <a:t>以概率</a:t>
            </a:r>
            <a:r>
              <a:rPr lang="en-US" altLang="zh-CN" sz="1400" dirty="0"/>
              <a:t>p</a:t>
            </a:r>
            <a:r>
              <a:rPr lang="zh-CN" altLang="en-US" sz="1400" dirty="0"/>
              <a:t>进行节点对之间的连边</a:t>
            </a:r>
            <a:endParaRPr lang="en-US" altLang="zh-CN" sz="1400" dirty="0"/>
          </a:p>
          <a:p>
            <a:pPr indent="-180000">
              <a:spcAft>
                <a:spcPts val="1000"/>
              </a:spcAft>
              <a:buFont typeface="Arial" panose="020B0604020202020204" pitchFamily="34" charset="0"/>
              <a:buChar char="•"/>
            </a:pPr>
            <a:r>
              <a:rPr lang="zh-CN" altLang="en-US" sz="1400" b="1" dirty="0"/>
              <a:t>小世界网络：</a:t>
            </a:r>
            <a:r>
              <a:rPr lang="zh-CN" altLang="en-US" sz="1400" dirty="0"/>
              <a:t>网络的平均路径较短</a:t>
            </a:r>
            <a:endParaRPr lang="en-US" altLang="zh-CN" sz="1400" dirty="0"/>
          </a:p>
          <a:p>
            <a:pPr indent="-180000">
              <a:spcAft>
                <a:spcPts val="1000"/>
              </a:spcAft>
              <a:buFont typeface="Arial" panose="020B0604020202020204" pitchFamily="34" charset="0"/>
              <a:buChar char="•"/>
            </a:pPr>
            <a:r>
              <a:rPr lang="zh-CN" altLang="en-US" sz="1400" b="1" dirty="0"/>
              <a:t>无标度网络：</a:t>
            </a:r>
            <a:r>
              <a:rPr lang="zh-CN" altLang="en-US" sz="1400" dirty="0"/>
              <a:t>网络的度分布遵循幂律分布，大多数节点的度数较小，只有少数节点的度数非常大</a:t>
            </a:r>
            <a:endParaRPr lang="en-US" altLang="zh-CN" sz="1400" dirty="0"/>
          </a:p>
        </p:txBody>
      </p:sp>
    </p:spTree>
    <p:extLst>
      <p:ext uri="{BB962C8B-B14F-4D97-AF65-F5344CB8AC3E}">
        <p14:creationId xmlns:p14="http://schemas.microsoft.com/office/powerpoint/2010/main" val="3539320175"/>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C808AC-0CCC-FC37-49FF-85050F0F6281}"/>
            </a:ext>
          </a:extLst>
        </p:cNvPr>
        <p:cNvGrpSpPr/>
        <p:nvPr/>
      </p:nvGrpSpPr>
      <p:grpSpPr>
        <a:xfrm>
          <a:off x="0" y="0"/>
          <a:ext cx="0" cy="0"/>
          <a:chOff x="0" y="0"/>
          <a:chExt cx="0" cy="0"/>
        </a:xfrm>
      </p:grpSpPr>
      <p:sp>
        <p:nvSpPr>
          <p:cNvPr id="16" name="文本框 15">
            <a:extLst>
              <a:ext uri="{FF2B5EF4-FFF2-40B4-BE49-F238E27FC236}">
                <a16:creationId xmlns:a16="http://schemas.microsoft.com/office/drawing/2014/main" id="{B2F37314-A894-FF52-4C04-A28666B02A34}"/>
              </a:ext>
            </a:extLst>
          </p:cNvPr>
          <p:cNvSpPr txBox="1"/>
          <p:nvPr/>
        </p:nvSpPr>
        <p:spPr>
          <a:xfrm>
            <a:off x="7032747" y="2959397"/>
            <a:ext cx="3176377" cy="2254976"/>
          </a:xfrm>
          <a:prstGeom prst="rect">
            <a:avLst/>
          </a:prstGeom>
          <a:noFill/>
        </p:spPr>
        <p:txBody>
          <a:bodyPr wrap="square">
            <a:spAutoFit/>
          </a:bodyPr>
          <a:lstStyle/>
          <a:p>
            <a:pPr indent="-180000">
              <a:lnSpc>
                <a:spcPts val="2000"/>
              </a:lnSpc>
              <a:spcAft>
                <a:spcPts val="1000"/>
              </a:spcAft>
              <a:buFont typeface="Arial" panose="020B0604020202020204" pitchFamily="34" charset="0"/>
              <a:buChar char="•"/>
            </a:pPr>
            <a:r>
              <a:rPr lang="zh-CN" altLang="en-US" sz="1600" dirty="0"/>
              <a:t>平均路径长度</a:t>
            </a:r>
            <a:endParaRPr lang="en-US" altLang="zh-CN" sz="1600" dirty="0"/>
          </a:p>
          <a:p>
            <a:pPr indent="-180000">
              <a:lnSpc>
                <a:spcPts val="2000"/>
              </a:lnSpc>
              <a:spcAft>
                <a:spcPts val="1000"/>
              </a:spcAft>
              <a:buFont typeface="Arial" panose="020B0604020202020204" pitchFamily="34" charset="0"/>
              <a:buChar char="•"/>
            </a:pPr>
            <a:r>
              <a:rPr lang="zh-CN" altLang="en-US" sz="1600" dirty="0"/>
              <a:t>网络效率</a:t>
            </a:r>
            <a:endParaRPr lang="en-US" altLang="zh-CN" sz="1600" dirty="0"/>
          </a:p>
          <a:p>
            <a:pPr indent="-180000">
              <a:lnSpc>
                <a:spcPts val="2000"/>
              </a:lnSpc>
              <a:spcAft>
                <a:spcPts val="1000"/>
              </a:spcAft>
              <a:buFont typeface="Arial" panose="020B0604020202020204" pitchFamily="34" charset="0"/>
              <a:buChar char="•"/>
            </a:pPr>
            <a:r>
              <a:rPr lang="zh-CN" altLang="en-US" sz="1600" dirty="0"/>
              <a:t>最大连通子图的大小</a:t>
            </a:r>
            <a:endParaRPr lang="en-US" altLang="zh-CN" sz="1600" dirty="0"/>
          </a:p>
          <a:p>
            <a:pPr indent="-180000">
              <a:lnSpc>
                <a:spcPts val="2000"/>
              </a:lnSpc>
              <a:spcAft>
                <a:spcPts val="1000"/>
              </a:spcAft>
              <a:buFont typeface="Arial" panose="020B0604020202020204" pitchFamily="34" charset="0"/>
              <a:buChar char="•"/>
            </a:pPr>
            <a:r>
              <a:rPr lang="zh-CN" altLang="en-US" sz="1600" dirty="0"/>
              <a:t>鲁棒性</a:t>
            </a:r>
            <a:endParaRPr lang="en-US" altLang="zh-CN" sz="1600" dirty="0"/>
          </a:p>
          <a:p>
            <a:pPr indent="-180000">
              <a:lnSpc>
                <a:spcPts val="2000"/>
              </a:lnSpc>
              <a:spcAft>
                <a:spcPts val="1000"/>
              </a:spcAft>
              <a:buFont typeface="Arial" panose="020B0604020202020204" pitchFamily="34" charset="0"/>
              <a:buChar char="•"/>
            </a:pPr>
            <a:r>
              <a:rPr lang="en-US" altLang="zh-CN" sz="1600" dirty="0"/>
              <a:t>SIR</a:t>
            </a:r>
            <a:r>
              <a:rPr lang="zh-CN" altLang="en-US" sz="1600" dirty="0"/>
              <a:t>模型传播效率</a:t>
            </a:r>
            <a:endParaRPr lang="en-US" altLang="zh-CN" sz="1600" dirty="0"/>
          </a:p>
          <a:p>
            <a:pPr indent="-180000">
              <a:lnSpc>
                <a:spcPts val="2000"/>
              </a:lnSpc>
              <a:spcAft>
                <a:spcPts val="1000"/>
              </a:spcAft>
              <a:buFont typeface="Arial" panose="020B0604020202020204" pitchFamily="34" charset="0"/>
              <a:buChar char="•"/>
            </a:pPr>
            <a:r>
              <a:rPr lang="en-US" altLang="zh-CN" sz="1600" dirty="0"/>
              <a:t>······</a:t>
            </a:r>
          </a:p>
        </p:txBody>
      </p:sp>
      <p:grpSp>
        <p:nvGrpSpPr>
          <p:cNvPr id="17" name="组合 16">
            <a:extLst>
              <a:ext uri="{FF2B5EF4-FFF2-40B4-BE49-F238E27FC236}">
                <a16:creationId xmlns:a16="http://schemas.microsoft.com/office/drawing/2014/main" id="{3E679362-D5D1-1083-AB4E-9A3C062E8B00}"/>
              </a:ext>
            </a:extLst>
          </p:cNvPr>
          <p:cNvGrpSpPr/>
          <p:nvPr/>
        </p:nvGrpSpPr>
        <p:grpSpPr>
          <a:xfrm>
            <a:off x="7045201" y="2109955"/>
            <a:ext cx="1742970" cy="565821"/>
            <a:chOff x="-482175" y="841238"/>
            <a:chExt cx="2186873" cy="525700"/>
          </a:xfrm>
        </p:grpSpPr>
        <p:sp>
          <p:nvSpPr>
            <p:cNvPr id="18" name="Freeform 190">
              <a:extLst>
                <a:ext uri="{FF2B5EF4-FFF2-40B4-BE49-F238E27FC236}">
                  <a16:creationId xmlns:a16="http://schemas.microsoft.com/office/drawing/2014/main" id="{B55F0D82-5107-3017-C027-5141FCCBB727}"/>
                </a:ext>
              </a:extLst>
            </p:cNvPr>
            <p:cNvSpPr/>
            <p:nvPr/>
          </p:nvSpPr>
          <p:spPr bwMode="auto">
            <a:xfrm>
              <a:off x="-455031" y="841238"/>
              <a:ext cx="2159729" cy="525700"/>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19" name="矩形 18">
              <a:extLst>
                <a:ext uri="{FF2B5EF4-FFF2-40B4-BE49-F238E27FC236}">
                  <a16:creationId xmlns:a16="http://schemas.microsoft.com/office/drawing/2014/main" id="{FB589187-5724-8DEF-9106-D960556812C9}"/>
                </a:ext>
              </a:extLst>
            </p:cNvPr>
            <p:cNvSpPr/>
            <p:nvPr/>
          </p:nvSpPr>
          <p:spPr>
            <a:xfrm flipH="1">
              <a:off x="-482175" y="932516"/>
              <a:ext cx="1752210" cy="343144"/>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评价指标</a:t>
              </a:r>
            </a:p>
          </p:txBody>
        </p:sp>
      </p:grpSp>
      <p:grpSp>
        <p:nvGrpSpPr>
          <p:cNvPr id="20" name="组合 19">
            <a:extLst>
              <a:ext uri="{FF2B5EF4-FFF2-40B4-BE49-F238E27FC236}">
                <a16:creationId xmlns:a16="http://schemas.microsoft.com/office/drawing/2014/main" id="{DB982C28-5037-0581-C2C8-094818E69DF1}"/>
              </a:ext>
            </a:extLst>
          </p:cNvPr>
          <p:cNvGrpSpPr/>
          <p:nvPr/>
        </p:nvGrpSpPr>
        <p:grpSpPr>
          <a:xfrm>
            <a:off x="1122450" y="2109954"/>
            <a:ext cx="1817750" cy="565821"/>
            <a:chOff x="-826035" y="845174"/>
            <a:chExt cx="2159729" cy="525700"/>
          </a:xfrm>
        </p:grpSpPr>
        <p:sp>
          <p:nvSpPr>
            <p:cNvPr id="21" name="Freeform 190">
              <a:extLst>
                <a:ext uri="{FF2B5EF4-FFF2-40B4-BE49-F238E27FC236}">
                  <a16:creationId xmlns:a16="http://schemas.microsoft.com/office/drawing/2014/main" id="{CBB11193-526B-2C14-A43B-56DB94685E84}"/>
                </a:ext>
              </a:extLst>
            </p:cNvPr>
            <p:cNvSpPr/>
            <p:nvPr/>
          </p:nvSpPr>
          <p:spPr bwMode="auto">
            <a:xfrm>
              <a:off x="-826035" y="845174"/>
              <a:ext cx="2159729" cy="525700"/>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22" name="矩形 21">
              <a:extLst>
                <a:ext uri="{FF2B5EF4-FFF2-40B4-BE49-F238E27FC236}">
                  <a16:creationId xmlns:a16="http://schemas.microsoft.com/office/drawing/2014/main" id="{1E723F69-1D25-A3F5-63FA-2510A809620C}"/>
                </a:ext>
              </a:extLst>
            </p:cNvPr>
            <p:cNvSpPr/>
            <p:nvPr/>
          </p:nvSpPr>
          <p:spPr>
            <a:xfrm flipH="1">
              <a:off x="-605634" y="936453"/>
              <a:ext cx="1110751" cy="343144"/>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策略</a:t>
              </a:r>
            </a:p>
          </p:txBody>
        </p:sp>
      </p:grpSp>
      <p:sp>
        <p:nvSpPr>
          <p:cNvPr id="2" name="矩形 1">
            <a:extLst>
              <a:ext uri="{FF2B5EF4-FFF2-40B4-BE49-F238E27FC236}">
                <a16:creationId xmlns:a16="http://schemas.microsoft.com/office/drawing/2014/main" id="{CCE5DA45-5880-A366-8B8F-A6D00F38ED4A}"/>
              </a:ext>
            </a:extLst>
          </p:cNvPr>
          <p:cNvSpPr/>
          <p:nvPr/>
        </p:nvSpPr>
        <p:spPr>
          <a:xfrm flipH="1">
            <a:off x="0" y="105808"/>
            <a:ext cx="2031325" cy="461665"/>
          </a:xfrm>
          <a:prstGeom prst="rect">
            <a:avLst/>
          </a:prstGeom>
        </p:spPr>
        <p:txBody>
          <a:bodyPr wrap="none">
            <a:spAutoFit/>
          </a:bodyPr>
          <a:lstStyle/>
          <a:p>
            <a:pPr algn="r"/>
            <a:r>
              <a:rPr lang="zh-CN" altLang="en-US" sz="2400" b="1" dirty="0">
                <a:solidFill>
                  <a:schemeClr val="bg1"/>
                </a:solidFill>
                <a:latin typeface="+mn-ea"/>
              </a:rPr>
              <a:t>一、研究方向</a:t>
            </a:r>
          </a:p>
        </p:txBody>
      </p:sp>
      <p:sp>
        <p:nvSpPr>
          <p:cNvPr id="3" name="文本框 2">
            <a:extLst>
              <a:ext uri="{FF2B5EF4-FFF2-40B4-BE49-F238E27FC236}">
                <a16:creationId xmlns:a16="http://schemas.microsoft.com/office/drawing/2014/main" id="{F00E5B88-AE4D-4F5C-C7F5-A156A6BC3B7E}"/>
              </a:ext>
            </a:extLst>
          </p:cNvPr>
          <p:cNvSpPr txBox="1"/>
          <p:nvPr/>
        </p:nvSpPr>
        <p:spPr>
          <a:xfrm>
            <a:off x="1122450" y="2959397"/>
            <a:ext cx="4481061" cy="1871987"/>
          </a:xfrm>
          <a:prstGeom prst="rect">
            <a:avLst/>
          </a:prstGeom>
          <a:noFill/>
        </p:spPr>
        <p:txBody>
          <a:bodyPr wrap="square">
            <a:spAutoFit/>
          </a:bodyPr>
          <a:lstStyle/>
          <a:p>
            <a:pPr indent="-180000">
              <a:lnSpc>
                <a:spcPts val="2000"/>
              </a:lnSpc>
              <a:spcAft>
                <a:spcPts val="1000"/>
              </a:spcAft>
              <a:buFont typeface="Arial" panose="020B0604020202020204" pitchFamily="34" charset="0"/>
              <a:buChar char="•"/>
            </a:pPr>
            <a:r>
              <a:rPr lang="zh-CN" altLang="en-US" sz="1600" b="1" dirty="0"/>
              <a:t>网络瓦解：</a:t>
            </a:r>
            <a:r>
              <a:rPr lang="zh-CN" altLang="en-US" sz="1600" dirty="0"/>
              <a:t>通过移除部分节点或边来破坏网络 的结构、削弱网络的功能、干扰网络的行为</a:t>
            </a:r>
            <a:endParaRPr lang="en-US" altLang="zh-CN" sz="1600" dirty="0"/>
          </a:p>
          <a:p>
            <a:pPr indent="-180000">
              <a:lnSpc>
                <a:spcPts val="2000"/>
              </a:lnSpc>
              <a:spcAft>
                <a:spcPts val="1000"/>
              </a:spcAft>
              <a:buFont typeface="Arial" panose="020B0604020202020204" pitchFamily="34" charset="0"/>
              <a:buChar char="•"/>
            </a:pPr>
            <a:r>
              <a:rPr lang="zh-CN" altLang="en-US" sz="1600" b="1" dirty="0"/>
              <a:t>网络重连：</a:t>
            </a:r>
            <a:r>
              <a:rPr lang="zh-CN" altLang="en-US" sz="1600" dirty="0"/>
              <a:t>改变网络中边连接的方式，进而改变网络结构</a:t>
            </a:r>
            <a:endParaRPr lang="en-US" altLang="zh-CN" sz="1600" dirty="0"/>
          </a:p>
          <a:p>
            <a:pPr indent="-180000">
              <a:lnSpc>
                <a:spcPts val="2000"/>
              </a:lnSpc>
              <a:spcAft>
                <a:spcPts val="1000"/>
              </a:spcAft>
              <a:buFont typeface="Arial" panose="020B0604020202020204" pitchFamily="34" charset="0"/>
              <a:buChar char="•"/>
            </a:pPr>
            <a:r>
              <a:rPr lang="zh-CN" altLang="en-US" sz="1600" b="1" dirty="0"/>
              <a:t>加边策略：</a:t>
            </a:r>
            <a:r>
              <a:rPr lang="zh-CN" altLang="en-US" sz="1600" dirty="0"/>
              <a:t>在网络中增加一部分的边，以较低成本增加网络性能</a:t>
            </a:r>
            <a:endParaRPr lang="en-US" altLang="zh-CN" sz="1600" dirty="0"/>
          </a:p>
        </p:txBody>
      </p:sp>
    </p:spTree>
    <p:extLst>
      <p:ext uri="{BB962C8B-B14F-4D97-AF65-F5344CB8AC3E}">
        <p14:creationId xmlns:p14="http://schemas.microsoft.com/office/powerpoint/2010/main" val="626782564"/>
      </p:ext>
    </p:extLst>
  </p:cSld>
  <p:clrMapOvr>
    <a:masterClrMapping/>
  </p:clrMapOvr>
  <mc:AlternateContent xmlns:mc="http://schemas.openxmlformats.org/markup-compatibility/2006">
    <mc:Choice xmlns:p14="http://schemas.microsoft.com/office/powerpoint/2010/main" Requires="p14">
      <p:transition spd="slow" p14:dur="898" advClick="0" advTm="5000"/>
    </mc:Choice>
    <mc:Fallback>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102240"/>
            <a:ext cx="2031325" cy="461665"/>
          </a:xfrm>
          <a:prstGeom prst="rect">
            <a:avLst/>
          </a:prstGeom>
        </p:spPr>
        <p:txBody>
          <a:bodyPr wrap="none">
            <a:spAutoFit/>
          </a:bodyPr>
          <a:lstStyle/>
          <a:p>
            <a:pPr algn="r"/>
            <a:r>
              <a:rPr lang="zh-CN" altLang="en-US" sz="2400" b="1" dirty="0">
                <a:solidFill>
                  <a:schemeClr val="bg1"/>
                </a:solidFill>
                <a:latin typeface="+mn-ea"/>
              </a:rPr>
              <a:t>二、论文分享</a:t>
            </a:r>
          </a:p>
        </p:txBody>
      </p:sp>
      <p:pic>
        <p:nvPicPr>
          <p:cNvPr id="9" name="图片 8">
            <a:extLst>
              <a:ext uri="{FF2B5EF4-FFF2-40B4-BE49-F238E27FC236}">
                <a16:creationId xmlns:a16="http://schemas.microsoft.com/office/drawing/2014/main" id="{26837B66-EF6A-C8B8-1D2E-65B1BADE087E}"/>
              </a:ext>
            </a:extLst>
          </p:cNvPr>
          <p:cNvPicPr>
            <a:picLocks noChangeAspect="1"/>
          </p:cNvPicPr>
          <p:nvPr/>
        </p:nvPicPr>
        <p:blipFill>
          <a:blip r:embed="rId3"/>
          <a:stretch>
            <a:fillRect/>
          </a:stretch>
        </p:blipFill>
        <p:spPr>
          <a:xfrm>
            <a:off x="941467" y="1206945"/>
            <a:ext cx="10657755" cy="2023921"/>
          </a:xfrm>
          <a:prstGeom prst="rect">
            <a:avLst/>
          </a:prstGeom>
        </p:spPr>
      </p:pic>
      <p:sp>
        <p:nvSpPr>
          <p:cNvPr id="10" name="矩形 9">
            <a:extLst>
              <a:ext uri="{FF2B5EF4-FFF2-40B4-BE49-F238E27FC236}">
                <a16:creationId xmlns:a16="http://schemas.microsoft.com/office/drawing/2014/main" id="{F4B27BEE-52E0-C719-4A0A-784D8CC61EA1}"/>
              </a:ext>
            </a:extLst>
          </p:cNvPr>
          <p:cNvSpPr/>
          <p:nvPr/>
        </p:nvSpPr>
        <p:spPr>
          <a:xfrm>
            <a:off x="2712464" y="1549400"/>
            <a:ext cx="3296450" cy="458908"/>
          </a:xfrm>
          <a:prstGeom prst="rect">
            <a:avLst/>
          </a:prstGeom>
          <a:ln w="19050">
            <a:solidFill>
              <a:srgbClr val="C00000"/>
            </a:solidFill>
            <a:prstDash val="solid"/>
          </a:ln>
        </p:spPr>
        <p:txBody>
          <a:bodyPr wrap="square" rtlCol="0" anchor="ctr">
            <a:spAutoFit/>
          </a:bodyPr>
          <a:lstStyle/>
          <a:p>
            <a:pPr indent="457200" algn="just">
              <a:lnSpc>
                <a:spcPct val="150000"/>
              </a:lnSpc>
            </a:pPr>
            <a:endParaRPr lang="zh-CN" altLang="en-US" dirty="0">
              <a:ln>
                <a:solidFill>
                  <a:srgbClr val="C00000"/>
                </a:solidFill>
              </a:ln>
              <a:solidFill>
                <a:srgbClr val="C00000"/>
              </a:solidFill>
              <a:latin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11" name="Rectangle 25">
                <a:extLst>
                  <a:ext uri="{FF2B5EF4-FFF2-40B4-BE49-F238E27FC236}">
                    <a16:creationId xmlns:a16="http://schemas.microsoft.com/office/drawing/2014/main" id="{14BDFA0C-1C34-6001-6EC5-ADDEB0287E65}"/>
                  </a:ext>
                </a:extLst>
              </p:cNvPr>
              <p:cNvSpPr/>
              <p:nvPr/>
            </p:nvSpPr>
            <p:spPr>
              <a:xfrm>
                <a:off x="941467" y="3870339"/>
                <a:ext cx="10300274" cy="1941685"/>
              </a:xfrm>
              <a:prstGeom prst="rect">
                <a:avLst/>
              </a:prstGeom>
              <a:ln w="19050">
                <a:solidFill>
                  <a:schemeClr val="accent3"/>
                </a:solidFill>
                <a:prstDash val="dash"/>
              </a:ln>
            </p:spPr>
            <p:txBody>
              <a:bodyPr wrap="square">
                <a:spAutoFit/>
              </a:bodyPr>
              <a:lstStyle/>
              <a:p>
                <a:pPr algn="just">
                  <a:lnSpc>
                    <a:spcPct val="150000"/>
                  </a:lnSpc>
                </a:pPr>
                <a:endParaRPr lang="en-US" altLang="zh-CN" sz="1600" dirty="0">
                  <a:solidFill>
                    <a:schemeClr val="tx1"/>
                  </a:solidFill>
                  <a:latin typeface="+mn-ea"/>
                  <a:sym typeface="Arial" panose="020B0604020202020204" pitchFamily="34" charset="0"/>
                </a:endParaRPr>
              </a:p>
              <a:p>
                <a:pPr algn="ctr">
                  <a:lnSpc>
                    <a:spcPct val="150000"/>
                  </a:lnSpc>
                </a:pPr>
                <a:r>
                  <a:rPr lang="zh-CN" altLang="en-US" sz="1600" dirty="0">
                    <a:solidFill>
                      <a:schemeClr val="tx1"/>
                    </a:solidFill>
                    <a:latin typeface="+mn-ea"/>
                    <a:sym typeface="Arial" panose="020B0604020202020204" pitchFamily="34" charset="0"/>
                  </a:rPr>
                  <a:t>对于一个无向图 </a:t>
                </a:r>
                <a14:m>
                  <m:oMath xmlns:m="http://schemas.openxmlformats.org/officeDocument/2006/math">
                    <m:r>
                      <a:rPr lang="en-US" altLang="zh-CN" sz="1600" i="1" dirty="0" smtClean="0">
                        <a:solidFill>
                          <a:schemeClr val="tx1"/>
                        </a:solidFill>
                        <a:latin typeface="Cambria Math" panose="02040503050406030204" pitchFamily="18" charset="0"/>
                        <a:sym typeface="Arial" panose="020B0604020202020204" pitchFamily="34" charset="0"/>
                      </a:rPr>
                      <m:t>𝐺</m:t>
                    </m:r>
                    <m:r>
                      <a:rPr lang="en-US" altLang="zh-CN" sz="1600" i="1" dirty="0" smtClean="0">
                        <a:solidFill>
                          <a:schemeClr val="tx1"/>
                        </a:solidFill>
                        <a:latin typeface="Cambria Math" panose="02040503050406030204" pitchFamily="18" charset="0"/>
                        <a:sym typeface="Arial" panose="020B0604020202020204" pitchFamily="34" charset="0"/>
                      </a:rPr>
                      <m:t> = (</m:t>
                    </m:r>
                    <m:r>
                      <a:rPr lang="en-US" altLang="zh-CN" sz="1600" i="1" dirty="0" smtClean="0">
                        <a:solidFill>
                          <a:schemeClr val="tx1"/>
                        </a:solidFill>
                        <a:latin typeface="Cambria Math" panose="02040503050406030204" pitchFamily="18" charset="0"/>
                        <a:sym typeface="Arial" panose="020B0604020202020204" pitchFamily="34" charset="0"/>
                      </a:rPr>
                      <m:t>𝑉</m:t>
                    </m:r>
                    <m:r>
                      <a:rPr lang="en-US" altLang="zh-CN" sz="1600" i="1" dirty="0" smtClean="0">
                        <a:solidFill>
                          <a:schemeClr val="tx1"/>
                        </a:solidFill>
                        <a:latin typeface="Cambria Math" panose="02040503050406030204" pitchFamily="18" charset="0"/>
                        <a:sym typeface="Arial" panose="020B0604020202020204" pitchFamily="34" charset="0"/>
                      </a:rPr>
                      <m:t>, </m:t>
                    </m:r>
                    <m:r>
                      <a:rPr lang="en-US" altLang="zh-CN" sz="1600" i="1" dirty="0" smtClean="0">
                        <a:solidFill>
                          <a:schemeClr val="tx1"/>
                        </a:solidFill>
                        <a:latin typeface="Cambria Math" panose="02040503050406030204" pitchFamily="18" charset="0"/>
                        <a:sym typeface="Arial" panose="020B0604020202020204" pitchFamily="34" charset="0"/>
                      </a:rPr>
                      <m:t>𝐸</m:t>
                    </m:r>
                    <m:r>
                      <a:rPr lang="en-US" altLang="zh-CN" sz="1600" i="1" dirty="0" smtClean="0">
                        <a:solidFill>
                          <a:schemeClr val="tx1"/>
                        </a:solidFill>
                        <a:latin typeface="Cambria Math" panose="02040503050406030204" pitchFamily="18" charset="0"/>
                        <a:sym typeface="Arial" panose="020B0604020202020204" pitchFamily="34" charset="0"/>
                      </a:rPr>
                      <m:t>)</m:t>
                    </m:r>
                  </m:oMath>
                </a14:m>
                <a:r>
                  <a:rPr lang="zh-CN" altLang="en-US" sz="1600" dirty="0">
                    <a:solidFill>
                      <a:schemeClr val="tx1"/>
                    </a:solidFill>
                    <a:latin typeface="+mn-ea"/>
                    <a:sym typeface="Arial" panose="020B0604020202020204" pitchFamily="34" charset="0"/>
                  </a:rPr>
                  <a:t>，其 拉普拉斯矩阵</a:t>
                </a:r>
                <a14:m>
                  <m:oMath xmlns:m="http://schemas.openxmlformats.org/officeDocument/2006/math">
                    <m:r>
                      <a:rPr lang="zh-CN" altLang="en-US" sz="1600" i="1" dirty="0" smtClean="0">
                        <a:solidFill>
                          <a:schemeClr val="tx1"/>
                        </a:solidFill>
                        <a:latin typeface="Cambria Math" panose="02040503050406030204" pitchFamily="18" charset="0"/>
                        <a:sym typeface="Arial" panose="020B0604020202020204" pitchFamily="34" charset="0"/>
                      </a:rPr>
                      <m:t> </m:t>
                    </m:r>
                    <m:r>
                      <a:rPr lang="en-US" altLang="zh-CN" sz="1600" i="1" dirty="0" smtClean="0">
                        <a:solidFill>
                          <a:schemeClr val="tx1"/>
                        </a:solidFill>
                        <a:latin typeface="Cambria Math" panose="02040503050406030204" pitchFamily="18" charset="0"/>
                        <a:sym typeface="Arial" panose="020B0604020202020204" pitchFamily="34" charset="0"/>
                      </a:rPr>
                      <m:t>𝐿</m:t>
                    </m:r>
                    <m:r>
                      <a:rPr lang="en-US" altLang="zh-CN" sz="1600" i="1" dirty="0" smtClean="0">
                        <a:solidFill>
                          <a:schemeClr val="tx1"/>
                        </a:solidFill>
                        <a:latin typeface="Cambria Math" panose="02040503050406030204" pitchFamily="18" charset="0"/>
                        <a:sym typeface="Arial" panose="020B0604020202020204" pitchFamily="34" charset="0"/>
                      </a:rPr>
                      <m:t> </m:t>
                    </m:r>
                  </m:oMath>
                </a14:m>
                <a:r>
                  <a:rPr lang="zh-CN" altLang="en-US" sz="1600" dirty="0">
                    <a:solidFill>
                      <a:schemeClr val="tx1"/>
                    </a:solidFill>
                    <a:latin typeface="+mn-ea"/>
                    <a:sym typeface="Arial" panose="020B0604020202020204" pitchFamily="34" charset="0"/>
                  </a:rPr>
                  <a:t>是一个</a:t>
                </a:r>
                <a14:m>
                  <m:oMath xmlns:m="http://schemas.openxmlformats.org/officeDocument/2006/math">
                    <m:r>
                      <a:rPr lang="zh-CN" altLang="en-US" sz="1600" i="1" dirty="0" smtClean="0">
                        <a:solidFill>
                          <a:schemeClr val="tx1"/>
                        </a:solidFill>
                        <a:latin typeface="Cambria Math" panose="02040503050406030204" pitchFamily="18" charset="0"/>
                        <a:sym typeface="Arial" panose="020B0604020202020204" pitchFamily="34" charset="0"/>
                      </a:rPr>
                      <m:t> </m:t>
                    </m:r>
                    <m:r>
                      <a:rPr lang="en-US" altLang="zh-CN" sz="1600" i="1" dirty="0" smtClean="0">
                        <a:solidFill>
                          <a:schemeClr val="tx1"/>
                        </a:solidFill>
                        <a:latin typeface="Cambria Math" panose="02040503050406030204" pitchFamily="18" charset="0"/>
                        <a:sym typeface="Arial" panose="020B0604020202020204" pitchFamily="34" charset="0"/>
                      </a:rPr>
                      <m:t>𝑛</m:t>
                    </m:r>
                    <m:r>
                      <a:rPr lang="en-US" altLang="zh-CN" sz="1600" i="1" dirty="0" smtClean="0">
                        <a:solidFill>
                          <a:schemeClr val="tx1"/>
                        </a:solidFill>
                        <a:latin typeface="Cambria Math" panose="02040503050406030204" pitchFamily="18" charset="0"/>
                        <a:sym typeface="Arial" panose="020B0604020202020204" pitchFamily="34" charset="0"/>
                      </a:rPr>
                      <m:t> × </m:t>
                    </m:r>
                    <m:r>
                      <a:rPr lang="en-US" altLang="zh-CN" sz="1600" i="1" dirty="0" smtClean="0">
                        <a:solidFill>
                          <a:schemeClr val="tx1"/>
                        </a:solidFill>
                        <a:latin typeface="Cambria Math" panose="02040503050406030204" pitchFamily="18" charset="0"/>
                        <a:sym typeface="Arial" panose="020B0604020202020204" pitchFamily="34" charset="0"/>
                      </a:rPr>
                      <m:t>𝑛</m:t>
                    </m:r>
                    <m:r>
                      <a:rPr lang="en-US" altLang="zh-CN" sz="1600" i="1" dirty="0" smtClean="0">
                        <a:solidFill>
                          <a:schemeClr val="tx1"/>
                        </a:solidFill>
                        <a:latin typeface="Cambria Math" panose="02040503050406030204" pitchFamily="18" charset="0"/>
                        <a:sym typeface="Arial" panose="020B0604020202020204" pitchFamily="34" charset="0"/>
                      </a:rPr>
                      <m:t> </m:t>
                    </m:r>
                  </m:oMath>
                </a14:m>
                <a:r>
                  <a:rPr lang="zh-CN" altLang="en-US" sz="1600" dirty="0">
                    <a:solidFill>
                      <a:schemeClr val="tx1"/>
                    </a:solidFill>
                    <a:latin typeface="+mn-ea"/>
                    <a:sym typeface="Arial" panose="020B0604020202020204" pitchFamily="34" charset="0"/>
                  </a:rPr>
                  <a:t>的矩阵（其中</a:t>
                </a:r>
                <a14:m>
                  <m:oMath xmlns:m="http://schemas.openxmlformats.org/officeDocument/2006/math">
                    <m:r>
                      <a:rPr lang="zh-CN" altLang="en-US" sz="1600" i="1" dirty="0" smtClean="0">
                        <a:solidFill>
                          <a:schemeClr val="tx1"/>
                        </a:solidFill>
                        <a:latin typeface="Cambria Math" panose="02040503050406030204" pitchFamily="18" charset="0"/>
                        <a:sym typeface="Arial" panose="020B0604020202020204" pitchFamily="34" charset="0"/>
                      </a:rPr>
                      <m:t> </m:t>
                    </m:r>
                    <m:r>
                      <a:rPr lang="en-US" altLang="zh-CN" sz="1600" i="1" dirty="0" smtClean="0">
                        <a:solidFill>
                          <a:schemeClr val="tx1"/>
                        </a:solidFill>
                        <a:latin typeface="Cambria Math" panose="02040503050406030204" pitchFamily="18" charset="0"/>
                        <a:sym typeface="Arial" panose="020B0604020202020204" pitchFamily="34" charset="0"/>
                      </a:rPr>
                      <m:t>𝑛</m:t>
                    </m:r>
                    <m:r>
                      <a:rPr lang="en-US" altLang="zh-CN" sz="1600" i="1" dirty="0" smtClean="0">
                        <a:solidFill>
                          <a:schemeClr val="tx1"/>
                        </a:solidFill>
                        <a:latin typeface="Cambria Math" panose="02040503050406030204" pitchFamily="18" charset="0"/>
                        <a:sym typeface="Arial" panose="020B0604020202020204" pitchFamily="34" charset="0"/>
                      </a:rPr>
                      <m:t> </m:t>
                    </m:r>
                  </m:oMath>
                </a14:m>
                <a:r>
                  <a:rPr lang="zh-CN" altLang="en-US" sz="1600" dirty="0">
                    <a:solidFill>
                      <a:schemeClr val="tx1"/>
                    </a:solidFill>
                    <a:latin typeface="+mn-ea"/>
                    <a:sym typeface="Arial" panose="020B0604020202020204" pitchFamily="34" charset="0"/>
                  </a:rPr>
                  <a:t>是图中节点的数量）：</a:t>
                </a:r>
                <a:endParaRPr lang="en-US" altLang="zh-CN" sz="1600" dirty="0">
                  <a:solidFill>
                    <a:schemeClr val="tx1"/>
                  </a:solidFill>
                  <a:latin typeface="+mn-ea"/>
                  <a:sym typeface="Arial" panose="020B0604020202020204" pitchFamily="34" charset="0"/>
                </a:endParaRPr>
              </a:p>
              <a:p>
                <a:pPr algn="ctr">
                  <a:lnSpc>
                    <a:spcPct val="150000"/>
                  </a:lnSpc>
                </a:pPr>
                <a14:m>
                  <m:oMathPara xmlns:m="http://schemas.openxmlformats.org/officeDocument/2006/math">
                    <m:oMathParaPr>
                      <m:jc m:val="centerGroup"/>
                    </m:oMathParaPr>
                    <m:oMath xmlns:m="http://schemas.openxmlformats.org/officeDocument/2006/math">
                      <m:r>
                        <a:rPr lang="en-US" altLang="zh-CN" i="1" dirty="0" smtClean="0">
                          <a:solidFill>
                            <a:schemeClr val="tx1"/>
                          </a:solidFill>
                          <a:latin typeface="Cambria Math" panose="02040503050406030204" pitchFamily="18" charset="0"/>
                        </a:rPr>
                        <m:t>𝐿</m:t>
                      </m:r>
                      <m:r>
                        <a:rPr lang="en-US" altLang="zh-CN" i="1" dirty="0" smtClean="0">
                          <a:solidFill>
                            <a:schemeClr val="tx1"/>
                          </a:solidFill>
                          <a:latin typeface="Cambria Math" panose="02040503050406030204" pitchFamily="18" charset="0"/>
                        </a:rPr>
                        <m:t>=</m:t>
                      </m:r>
                      <m:r>
                        <a:rPr lang="en-US" altLang="zh-CN" i="1" dirty="0" smtClean="0">
                          <a:solidFill>
                            <a:schemeClr val="tx1"/>
                          </a:solidFill>
                          <a:latin typeface="Cambria Math" panose="02040503050406030204" pitchFamily="18" charset="0"/>
                        </a:rPr>
                        <m:t>𝐷</m:t>
                      </m:r>
                      <m:r>
                        <a:rPr lang="en-US" altLang="zh-CN" i="1" dirty="0" smtClean="0">
                          <a:solidFill>
                            <a:schemeClr val="tx1"/>
                          </a:solidFill>
                          <a:latin typeface="Cambria Math" panose="02040503050406030204" pitchFamily="18" charset="0"/>
                        </a:rPr>
                        <m:t>−</m:t>
                      </m:r>
                      <m:r>
                        <a:rPr lang="en-US" altLang="zh-CN" i="1" dirty="0" smtClean="0">
                          <a:solidFill>
                            <a:schemeClr val="tx1"/>
                          </a:solidFill>
                          <a:latin typeface="Cambria Math" panose="02040503050406030204" pitchFamily="18" charset="0"/>
                        </a:rPr>
                        <m:t>𝐴</m:t>
                      </m:r>
                    </m:oMath>
                  </m:oMathPara>
                </a14:m>
                <a:endParaRPr lang="en-US" altLang="zh-CN" dirty="0">
                  <a:solidFill>
                    <a:schemeClr val="tx1"/>
                  </a:solidFill>
                  <a:latin typeface="+mn-ea"/>
                  <a:sym typeface="Arial" panose="020B0604020202020204" pitchFamily="34" charset="0"/>
                </a:endParaRPr>
              </a:p>
              <a:p>
                <a:pPr algn="ctr">
                  <a:lnSpc>
                    <a:spcPct val="150000"/>
                  </a:lnSpc>
                </a:pPr>
                <a:r>
                  <a:rPr lang="zh-CN" altLang="en-US" sz="1600" b="1" dirty="0">
                    <a:solidFill>
                      <a:schemeClr val="tx1"/>
                    </a:solidFill>
                    <a:latin typeface="+mn-ea"/>
                    <a:sym typeface="Arial" panose="020B0604020202020204" pitchFamily="34" charset="0"/>
                  </a:rPr>
                  <a:t>代数联通度：</a:t>
                </a:r>
                <a:r>
                  <a:rPr lang="zh-CN" altLang="en-US" sz="1600" dirty="0">
                    <a:solidFill>
                      <a:schemeClr val="tx1"/>
                    </a:solidFill>
                    <a:latin typeface="+mn-ea"/>
                    <a:sym typeface="Arial" panose="020B0604020202020204" pitchFamily="34" charset="0"/>
                  </a:rPr>
                  <a:t>图的拉普拉斯矩阵的 </a:t>
                </a:r>
                <a:r>
                  <a:rPr lang="zh-CN" altLang="en-US" sz="1600" b="1" dirty="0">
                    <a:solidFill>
                      <a:schemeClr val="tx1"/>
                    </a:solidFill>
                    <a:latin typeface="+mn-ea"/>
                    <a:sym typeface="Arial" panose="020B0604020202020204" pitchFamily="34" charset="0"/>
                  </a:rPr>
                  <a:t>第二小特征值</a:t>
                </a:r>
                <a:r>
                  <a:rPr lang="zh-CN" altLang="en-US" sz="1600" dirty="0">
                    <a:solidFill>
                      <a:schemeClr val="tx1"/>
                    </a:solidFill>
                    <a:latin typeface="+mn-ea"/>
                    <a:sym typeface="Arial" panose="020B0604020202020204" pitchFamily="34" charset="0"/>
                  </a:rPr>
                  <a:t>，通常</a:t>
                </a:r>
                <a:r>
                  <a:rPr lang="zh-CN" altLang="en-US" sz="1600" dirty="0">
                    <a:solidFill>
                      <a:schemeClr val="tx1"/>
                    </a:solidFill>
                  </a:rPr>
                  <a:t>来说，代数连通度越大，图的整体连通性越强</a:t>
                </a:r>
                <a:endParaRPr lang="en-US" altLang="zh-CN" sz="1600" b="1" dirty="0">
                  <a:solidFill>
                    <a:schemeClr val="tx1"/>
                  </a:solidFill>
                  <a:latin typeface="+mn-ea"/>
                  <a:sym typeface="Arial" panose="020B0604020202020204" pitchFamily="34" charset="0"/>
                </a:endParaRPr>
              </a:p>
              <a:p>
                <a:pPr algn="just">
                  <a:lnSpc>
                    <a:spcPct val="150000"/>
                  </a:lnSpc>
                </a:pPr>
                <a:endParaRPr lang="en-GB" sz="1600" dirty="0">
                  <a:solidFill>
                    <a:schemeClr val="tx1">
                      <a:lumMod val="75000"/>
                      <a:lumOff val="25000"/>
                    </a:schemeClr>
                  </a:solidFill>
                  <a:latin typeface="+mn-ea"/>
                  <a:sym typeface="Arial" panose="020B0604020202020204" pitchFamily="34" charset="0"/>
                </a:endParaRPr>
              </a:p>
            </p:txBody>
          </p:sp>
        </mc:Choice>
        <mc:Fallback xmlns="">
          <p:sp>
            <p:nvSpPr>
              <p:cNvPr id="11" name="Rectangle 25">
                <a:extLst>
                  <a:ext uri="{FF2B5EF4-FFF2-40B4-BE49-F238E27FC236}">
                    <a16:creationId xmlns:a16="http://schemas.microsoft.com/office/drawing/2014/main" id="{14BDFA0C-1C34-6001-6EC5-ADDEB0287E65}"/>
                  </a:ext>
                </a:extLst>
              </p:cNvPr>
              <p:cNvSpPr>
                <a:spLocks noRot="1" noChangeAspect="1" noMove="1" noResize="1" noEditPoints="1" noAdjustHandles="1" noChangeArrowheads="1" noChangeShapeType="1" noTextEdit="1"/>
              </p:cNvSpPr>
              <p:nvPr/>
            </p:nvSpPr>
            <p:spPr>
              <a:xfrm>
                <a:off x="941467" y="3870339"/>
                <a:ext cx="10300274" cy="1941685"/>
              </a:xfrm>
              <a:prstGeom prst="rect">
                <a:avLst/>
              </a:prstGeom>
              <a:blipFill>
                <a:blip r:embed="rId4"/>
                <a:stretch>
                  <a:fillRect/>
                </a:stretch>
              </a:blipFill>
              <a:ln w="19050">
                <a:solidFill>
                  <a:schemeClr val="accent3"/>
                </a:solidFill>
                <a:prstDash val="dash"/>
              </a:ln>
            </p:spPr>
            <p:txBody>
              <a:bodyPr/>
              <a:lstStyle/>
              <a:p>
                <a:r>
                  <a:rPr lang="zh-CN" altLang="en-US">
                    <a:noFill/>
                  </a:rPr>
                  <a:t> </a:t>
                </a:r>
              </a:p>
            </p:txBody>
          </p:sp>
        </mc:Fallback>
      </mc:AlternateContent>
      <p:cxnSp>
        <p:nvCxnSpPr>
          <p:cNvPr id="25" name="直接箭头连接符 24">
            <a:extLst>
              <a:ext uri="{FF2B5EF4-FFF2-40B4-BE49-F238E27FC236}">
                <a16:creationId xmlns:a16="http://schemas.microsoft.com/office/drawing/2014/main" id="{F1EF6A2C-FA30-72BA-AC98-BEECD94B5EE2}"/>
              </a:ext>
            </a:extLst>
          </p:cNvPr>
          <p:cNvCxnSpPr/>
          <p:nvPr/>
        </p:nvCxnSpPr>
        <p:spPr>
          <a:xfrm flipH="1">
            <a:off x="1759644" y="2031360"/>
            <a:ext cx="952820" cy="1723718"/>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7199266"/>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F4AA94-5328-9D6F-EA24-DB9D84D6D04C}"/>
            </a:ext>
          </a:extLst>
        </p:cNvPr>
        <p:cNvGrpSpPr/>
        <p:nvPr/>
      </p:nvGrpSpPr>
      <p:grpSpPr>
        <a:xfrm>
          <a:off x="0" y="0"/>
          <a:ext cx="0" cy="0"/>
          <a:chOff x="0" y="0"/>
          <a:chExt cx="0" cy="0"/>
        </a:xfrm>
      </p:grpSpPr>
      <p:pic>
        <p:nvPicPr>
          <p:cNvPr id="4" name="图片 3">
            <a:extLst>
              <a:ext uri="{FF2B5EF4-FFF2-40B4-BE49-F238E27FC236}">
                <a16:creationId xmlns:a16="http://schemas.microsoft.com/office/drawing/2014/main" id="{5A1DAB9C-10AF-241B-0B2A-C882CDD243EC}"/>
              </a:ext>
            </a:extLst>
          </p:cNvPr>
          <p:cNvPicPr>
            <a:picLocks noChangeAspect="1"/>
          </p:cNvPicPr>
          <p:nvPr/>
        </p:nvPicPr>
        <p:blipFill>
          <a:blip r:embed="rId3"/>
          <a:stretch>
            <a:fillRect/>
          </a:stretch>
        </p:blipFill>
        <p:spPr>
          <a:xfrm>
            <a:off x="5496949" y="2306478"/>
            <a:ext cx="6584519" cy="3235692"/>
          </a:xfrm>
          <a:prstGeom prst="rect">
            <a:avLst/>
          </a:prstGeom>
        </p:spPr>
      </p:pic>
      <p:sp>
        <p:nvSpPr>
          <p:cNvPr id="16" name="文本框 15">
            <a:extLst>
              <a:ext uri="{FF2B5EF4-FFF2-40B4-BE49-F238E27FC236}">
                <a16:creationId xmlns:a16="http://schemas.microsoft.com/office/drawing/2014/main" id="{374345E1-5655-8B84-4249-90AA6AFC196E}"/>
              </a:ext>
            </a:extLst>
          </p:cNvPr>
          <p:cNvSpPr txBox="1"/>
          <p:nvPr/>
        </p:nvSpPr>
        <p:spPr>
          <a:xfrm>
            <a:off x="795601" y="2422698"/>
            <a:ext cx="3565392" cy="2641429"/>
          </a:xfrm>
          <a:prstGeom prst="rect">
            <a:avLst/>
          </a:prstGeom>
          <a:noFill/>
        </p:spPr>
        <p:txBody>
          <a:bodyPr wrap="square">
            <a:spAutoFit/>
          </a:bodyPr>
          <a:lstStyle/>
          <a:p>
            <a:pPr>
              <a:lnSpc>
                <a:spcPts val="2000"/>
              </a:lnSpc>
              <a:spcAft>
                <a:spcPts val="2000"/>
              </a:spcAft>
            </a:pPr>
            <a:r>
              <a:rPr lang="zh-CN" altLang="en-US" sz="1600" b="1" dirty="0"/>
              <a:t>思想：</a:t>
            </a:r>
            <a:r>
              <a:rPr lang="zh-CN" altLang="en-US" sz="1600" dirty="0"/>
              <a:t>代数连通度的最大增益发生在添加连接图中结构较弱部分的边</a:t>
            </a:r>
            <a:endParaRPr lang="en-US" altLang="zh-CN" sz="1600" dirty="0"/>
          </a:p>
          <a:p>
            <a:pPr>
              <a:lnSpc>
                <a:spcPts val="2000"/>
              </a:lnSpc>
              <a:spcAft>
                <a:spcPts val="2000"/>
              </a:spcAft>
            </a:pPr>
            <a:r>
              <a:rPr lang="en-US" altLang="zh-CN" sz="1600" dirty="0"/>
              <a:t>Fiedler </a:t>
            </a:r>
            <a:r>
              <a:rPr lang="zh-CN" altLang="en-US" sz="1600" dirty="0"/>
              <a:t>向量：图的拉普拉斯矩阵的第二小特征值对应的特征向量</a:t>
            </a:r>
            <a:endParaRPr lang="en-US" altLang="zh-CN" sz="1600" dirty="0"/>
          </a:p>
          <a:p>
            <a:pPr>
              <a:lnSpc>
                <a:spcPts val="2000"/>
              </a:lnSpc>
              <a:spcAft>
                <a:spcPts val="2000"/>
              </a:spcAft>
            </a:pPr>
            <a:r>
              <a:rPr lang="zh-CN" altLang="en-US" sz="1600" b="1" dirty="0"/>
              <a:t>近似算法：</a:t>
            </a:r>
            <a:r>
              <a:rPr lang="zh-CN" altLang="en-US" sz="1600" dirty="0"/>
              <a:t>通过计算 </a:t>
            </a:r>
            <a:r>
              <a:rPr lang="en-US" altLang="zh-CN" sz="1600" dirty="0"/>
              <a:t>Fiedler </a:t>
            </a:r>
            <a:r>
              <a:rPr lang="zh-CN" altLang="en-US" sz="1600" dirty="0"/>
              <a:t>向量中某两个节点的差值（</a:t>
            </a:r>
            <a:r>
              <a:rPr lang="en-US" altLang="zh-CN" sz="1600" dirty="0"/>
              <a:t>xi − </a:t>
            </a:r>
            <a:r>
              <a:rPr lang="en-US" altLang="zh-CN" sz="1600" dirty="0" err="1"/>
              <a:t>xj</a:t>
            </a:r>
            <a:r>
              <a:rPr lang="zh-CN" altLang="en-US" sz="1600" dirty="0"/>
              <a:t>）来估算添加边对代数连通度的增量，选择 </a:t>
            </a:r>
            <a:r>
              <a:rPr lang="zh-CN" altLang="en-US" sz="1600" b="1" dirty="0"/>
              <a:t>差值最大 </a:t>
            </a:r>
            <a:r>
              <a:rPr lang="zh-CN" altLang="en-US" sz="1600" dirty="0"/>
              <a:t>的</a:t>
            </a:r>
            <a:r>
              <a:rPr lang="en-US" altLang="zh-CN" sz="1600" dirty="0"/>
              <a:t>xi,</a:t>
            </a:r>
            <a:r>
              <a:rPr lang="zh-CN" altLang="en-US" sz="1600" dirty="0"/>
              <a:t> </a:t>
            </a:r>
            <a:r>
              <a:rPr lang="en-US" altLang="zh-CN" sz="1600" dirty="0" err="1"/>
              <a:t>xj</a:t>
            </a:r>
            <a:endParaRPr lang="zh-CN" altLang="en-US" sz="1600" dirty="0"/>
          </a:p>
        </p:txBody>
      </p:sp>
      <p:grpSp>
        <p:nvGrpSpPr>
          <p:cNvPr id="17" name="组合 16">
            <a:extLst>
              <a:ext uri="{FF2B5EF4-FFF2-40B4-BE49-F238E27FC236}">
                <a16:creationId xmlns:a16="http://schemas.microsoft.com/office/drawing/2014/main" id="{DBFB0516-25D1-FB7F-6D22-256ED0516263}"/>
              </a:ext>
            </a:extLst>
          </p:cNvPr>
          <p:cNvGrpSpPr/>
          <p:nvPr/>
        </p:nvGrpSpPr>
        <p:grpSpPr>
          <a:xfrm>
            <a:off x="757181" y="1638964"/>
            <a:ext cx="2102311" cy="565821"/>
            <a:chOff x="-952101" y="845174"/>
            <a:chExt cx="2302628" cy="525700"/>
          </a:xfrm>
        </p:grpSpPr>
        <p:sp>
          <p:nvSpPr>
            <p:cNvPr id="18" name="Freeform 190">
              <a:extLst>
                <a:ext uri="{FF2B5EF4-FFF2-40B4-BE49-F238E27FC236}">
                  <a16:creationId xmlns:a16="http://schemas.microsoft.com/office/drawing/2014/main" id="{A9D52261-26C5-A557-8730-C7F7DF8EDD8B}"/>
                </a:ext>
              </a:extLst>
            </p:cNvPr>
            <p:cNvSpPr/>
            <p:nvPr/>
          </p:nvSpPr>
          <p:spPr bwMode="auto">
            <a:xfrm>
              <a:off x="-809202" y="845174"/>
              <a:ext cx="2159729" cy="525700"/>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19" name="矩形 18">
              <a:extLst>
                <a:ext uri="{FF2B5EF4-FFF2-40B4-BE49-F238E27FC236}">
                  <a16:creationId xmlns:a16="http://schemas.microsoft.com/office/drawing/2014/main" id="{532743DD-562E-4E31-D383-DF6F05B32F63}"/>
                </a:ext>
              </a:extLst>
            </p:cNvPr>
            <p:cNvSpPr/>
            <p:nvPr/>
          </p:nvSpPr>
          <p:spPr>
            <a:xfrm flipH="1">
              <a:off x="-952101" y="932517"/>
              <a:ext cx="2026675" cy="343144"/>
            </a:xfrm>
            <a:prstGeom prst="rect">
              <a:avLst/>
            </a:prstGeom>
          </p:spPr>
          <p:txBody>
            <a:bodyPr wrap="none">
              <a:spAutoFit/>
            </a:bodyPr>
            <a:lstStyle/>
            <a:p>
              <a:pPr marL="285750" indent="-285750" algn="r">
                <a:buFont typeface="Wingdings" panose="05000000000000000000" pitchFamily="2" charset="2"/>
                <a:buChar char="Ø"/>
              </a:pPr>
              <a:r>
                <a:rPr lang="en-US" altLang="zh-CN" b="1" dirty="0">
                  <a:solidFill>
                    <a:schemeClr val="bg1"/>
                  </a:solidFill>
                  <a:latin typeface="+mn-ea"/>
                </a:rPr>
                <a:t>Ghosh etc.</a:t>
              </a:r>
              <a:endParaRPr lang="zh-CN" altLang="en-US" b="1" dirty="0">
                <a:solidFill>
                  <a:schemeClr val="bg1"/>
                </a:solidFill>
                <a:latin typeface="+mn-ea"/>
              </a:endParaRPr>
            </a:p>
          </p:txBody>
        </p:sp>
      </p:grpSp>
      <p:grpSp>
        <p:nvGrpSpPr>
          <p:cNvPr id="20" name="组合 19">
            <a:extLst>
              <a:ext uri="{FF2B5EF4-FFF2-40B4-BE49-F238E27FC236}">
                <a16:creationId xmlns:a16="http://schemas.microsoft.com/office/drawing/2014/main" id="{2B1D6DCE-7D97-51C7-1A40-C063BEB759FE}"/>
              </a:ext>
            </a:extLst>
          </p:cNvPr>
          <p:cNvGrpSpPr/>
          <p:nvPr/>
        </p:nvGrpSpPr>
        <p:grpSpPr>
          <a:xfrm>
            <a:off x="5602071" y="1591420"/>
            <a:ext cx="1808142" cy="565821"/>
            <a:chOff x="-826035" y="845174"/>
            <a:chExt cx="2159729" cy="525700"/>
          </a:xfrm>
        </p:grpSpPr>
        <p:sp>
          <p:nvSpPr>
            <p:cNvPr id="21" name="Freeform 190">
              <a:extLst>
                <a:ext uri="{FF2B5EF4-FFF2-40B4-BE49-F238E27FC236}">
                  <a16:creationId xmlns:a16="http://schemas.microsoft.com/office/drawing/2014/main" id="{233F1BB6-AC8B-1478-3330-137A39A9231D}"/>
                </a:ext>
              </a:extLst>
            </p:cNvPr>
            <p:cNvSpPr/>
            <p:nvPr/>
          </p:nvSpPr>
          <p:spPr bwMode="auto">
            <a:xfrm>
              <a:off x="-826035" y="845174"/>
              <a:ext cx="2159729" cy="525700"/>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22" name="矩形 21">
              <a:extLst>
                <a:ext uri="{FF2B5EF4-FFF2-40B4-BE49-F238E27FC236}">
                  <a16:creationId xmlns:a16="http://schemas.microsoft.com/office/drawing/2014/main" id="{C216731F-14A5-357E-9580-417937DCA8B9}"/>
                </a:ext>
              </a:extLst>
            </p:cNvPr>
            <p:cNvSpPr/>
            <p:nvPr/>
          </p:nvSpPr>
          <p:spPr>
            <a:xfrm flipH="1">
              <a:off x="-826035" y="936452"/>
              <a:ext cx="1568523" cy="343144"/>
            </a:xfrm>
            <a:prstGeom prst="rect">
              <a:avLst/>
            </a:prstGeom>
          </p:spPr>
          <p:txBody>
            <a:bodyPr wrap="none">
              <a:spAutoFit/>
            </a:bodyPr>
            <a:lstStyle/>
            <a:p>
              <a:pPr marL="285750" indent="-285750" algn="r">
                <a:buFont typeface="Wingdings" panose="05000000000000000000" pitchFamily="2" charset="2"/>
                <a:buChar char="Ø"/>
              </a:pPr>
              <a:r>
                <a:rPr lang="en-US" altLang="zh-CN" b="1" dirty="0">
                  <a:solidFill>
                    <a:schemeClr val="bg1"/>
                  </a:solidFill>
                  <a:latin typeface="+mn-ea"/>
                </a:rPr>
                <a:t>MDMD</a:t>
              </a:r>
              <a:endParaRPr lang="zh-CN" altLang="en-US" b="1" dirty="0">
                <a:solidFill>
                  <a:schemeClr val="bg1"/>
                </a:solidFill>
                <a:latin typeface="+mn-ea"/>
              </a:endParaRPr>
            </a:p>
          </p:txBody>
        </p:sp>
      </p:grpSp>
      <p:sp>
        <p:nvSpPr>
          <p:cNvPr id="2" name="矩形 1">
            <a:extLst>
              <a:ext uri="{FF2B5EF4-FFF2-40B4-BE49-F238E27FC236}">
                <a16:creationId xmlns:a16="http://schemas.microsoft.com/office/drawing/2014/main" id="{EB5A8F2E-514C-F475-BD5B-74D7932E34D0}"/>
              </a:ext>
            </a:extLst>
          </p:cNvPr>
          <p:cNvSpPr/>
          <p:nvPr/>
        </p:nvSpPr>
        <p:spPr>
          <a:xfrm flipH="1">
            <a:off x="0" y="102240"/>
            <a:ext cx="2031325" cy="461665"/>
          </a:xfrm>
          <a:prstGeom prst="rect">
            <a:avLst/>
          </a:prstGeom>
        </p:spPr>
        <p:txBody>
          <a:bodyPr wrap="none">
            <a:spAutoFit/>
          </a:bodyPr>
          <a:lstStyle/>
          <a:p>
            <a:pPr algn="r"/>
            <a:r>
              <a:rPr lang="zh-CN" altLang="en-US" sz="2400" b="1" dirty="0">
                <a:solidFill>
                  <a:schemeClr val="bg1"/>
                </a:solidFill>
                <a:latin typeface="+mn-ea"/>
              </a:rPr>
              <a:t>二、论文分享</a:t>
            </a:r>
          </a:p>
        </p:txBody>
      </p:sp>
    </p:spTree>
    <p:extLst>
      <p:ext uri="{BB962C8B-B14F-4D97-AF65-F5344CB8AC3E}">
        <p14:creationId xmlns:p14="http://schemas.microsoft.com/office/powerpoint/2010/main" val="1227410325"/>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C4CB2C3-1BAE-3C2C-D7FD-4F7B0885D10F}"/>
              </a:ext>
            </a:extLst>
          </p:cNvPr>
          <p:cNvPicPr>
            <a:picLocks noChangeAspect="1"/>
          </p:cNvPicPr>
          <p:nvPr/>
        </p:nvPicPr>
        <p:blipFill>
          <a:blip r:embed="rId3"/>
          <a:stretch>
            <a:fillRect/>
          </a:stretch>
        </p:blipFill>
        <p:spPr>
          <a:xfrm>
            <a:off x="534120" y="1279071"/>
            <a:ext cx="5778038" cy="3723234"/>
          </a:xfrm>
          <a:prstGeom prst="rect">
            <a:avLst/>
          </a:prstGeom>
        </p:spPr>
      </p:pic>
      <p:sp>
        <p:nvSpPr>
          <p:cNvPr id="8" name="文本框 7">
            <a:extLst>
              <a:ext uri="{FF2B5EF4-FFF2-40B4-BE49-F238E27FC236}">
                <a16:creationId xmlns:a16="http://schemas.microsoft.com/office/drawing/2014/main" id="{1FD641C6-16B1-357F-1671-DFEEFC315A99}"/>
              </a:ext>
            </a:extLst>
          </p:cNvPr>
          <p:cNvSpPr txBox="1"/>
          <p:nvPr/>
        </p:nvSpPr>
        <p:spPr>
          <a:xfrm>
            <a:off x="1175657" y="5209597"/>
            <a:ext cx="4656525" cy="369332"/>
          </a:xfrm>
          <a:prstGeom prst="rect">
            <a:avLst/>
          </a:prstGeom>
          <a:noFill/>
        </p:spPr>
        <p:txBody>
          <a:bodyPr wrap="square">
            <a:spAutoFit/>
          </a:bodyPr>
          <a:lstStyle/>
          <a:p>
            <a:r>
              <a:rPr lang="zh-CN" altLang="en-US" dirty="0"/>
              <a:t>100 ER graphs with p = 0.7 and |V| = 100</a:t>
            </a:r>
          </a:p>
        </p:txBody>
      </p:sp>
      <p:pic>
        <p:nvPicPr>
          <p:cNvPr id="15" name="图片 14">
            <a:extLst>
              <a:ext uri="{FF2B5EF4-FFF2-40B4-BE49-F238E27FC236}">
                <a16:creationId xmlns:a16="http://schemas.microsoft.com/office/drawing/2014/main" id="{D760764F-E262-14B1-E293-A21C2DC42550}"/>
              </a:ext>
            </a:extLst>
          </p:cNvPr>
          <p:cNvPicPr>
            <a:picLocks noChangeAspect="1"/>
          </p:cNvPicPr>
          <p:nvPr/>
        </p:nvPicPr>
        <p:blipFill>
          <a:blip r:embed="rId4"/>
          <a:stretch>
            <a:fillRect/>
          </a:stretch>
        </p:blipFill>
        <p:spPr>
          <a:xfrm>
            <a:off x="6238394" y="1399915"/>
            <a:ext cx="5548913" cy="3602390"/>
          </a:xfrm>
          <a:prstGeom prst="rect">
            <a:avLst/>
          </a:prstGeom>
        </p:spPr>
      </p:pic>
      <p:sp>
        <p:nvSpPr>
          <p:cNvPr id="17" name="文本框 16">
            <a:extLst>
              <a:ext uri="{FF2B5EF4-FFF2-40B4-BE49-F238E27FC236}">
                <a16:creationId xmlns:a16="http://schemas.microsoft.com/office/drawing/2014/main" id="{D05D2DC0-9092-772A-6D44-FCFD736A1CF0}"/>
              </a:ext>
            </a:extLst>
          </p:cNvPr>
          <p:cNvSpPr txBox="1"/>
          <p:nvPr/>
        </p:nvSpPr>
        <p:spPr>
          <a:xfrm>
            <a:off x="7153836" y="5209597"/>
            <a:ext cx="4064854" cy="369332"/>
          </a:xfrm>
          <a:prstGeom prst="rect">
            <a:avLst/>
          </a:prstGeom>
          <a:noFill/>
        </p:spPr>
        <p:txBody>
          <a:bodyPr wrap="square">
            <a:spAutoFit/>
          </a:bodyPr>
          <a:lstStyle/>
          <a:p>
            <a:r>
              <a:rPr lang="zh-CN" altLang="en-US" dirty="0"/>
              <a:t>ER graphs with p = 0.7 and |V| = 100</a:t>
            </a:r>
          </a:p>
        </p:txBody>
      </p:sp>
      <p:sp>
        <p:nvSpPr>
          <p:cNvPr id="2" name="矩形 1">
            <a:extLst>
              <a:ext uri="{FF2B5EF4-FFF2-40B4-BE49-F238E27FC236}">
                <a16:creationId xmlns:a16="http://schemas.microsoft.com/office/drawing/2014/main" id="{BE831357-D1D0-B5D0-5049-FB5947736FFB}"/>
              </a:ext>
            </a:extLst>
          </p:cNvPr>
          <p:cNvSpPr/>
          <p:nvPr/>
        </p:nvSpPr>
        <p:spPr>
          <a:xfrm flipH="1">
            <a:off x="0" y="102240"/>
            <a:ext cx="2031325" cy="461665"/>
          </a:xfrm>
          <a:prstGeom prst="rect">
            <a:avLst/>
          </a:prstGeom>
        </p:spPr>
        <p:txBody>
          <a:bodyPr wrap="none">
            <a:spAutoFit/>
          </a:bodyPr>
          <a:lstStyle/>
          <a:p>
            <a:pPr algn="r"/>
            <a:r>
              <a:rPr lang="zh-CN" altLang="en-US" sz="2400" b="1" dirty="0">
                <a:solidFill>
                  <a:schemeClr val="bg1"/>
                </a:solidFill>
                <a:latin typeface="+mn-ea"/>
              </a:rPr>
              <a:t>二、论文分享</a:t>
            </a:r>
          </a:p>
        </p:txBody>
      </p:sp>
    </p:spTree>
    <p:extLst>
      <p:ext uri="{BB962C8B-B14F-4D97-AF65-F5344CB8AC3E}">
        <p14:creationId xmlns:p14="http://schemas.microsoft.com/office/powerpoint/2010/main" val="3230298302"/>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6300A551-E133-4018-96CB-AFE009DCE79A}"/>
              </a:ext>
            </a:extLst>
          </p:cNvPr>
          <p:cNvGrpSpPr/>
          <p:nvPr/>
        </p:nvGrpSpPr>
        <p:grpSpPr>
          <a:xfrm>
            <a:off x="-21665" y="973383"/>
            <a:ext cx="1936830" cy="525700"/>
            <a:chOff x="-39139" y="836920"/>
            <a:chExt cx="2198868" cy="525700"/>
          </a:xfrm>
        </p:grpSpPr>
        <p:sp>
          <p:nvSpPr>
            <p:cNvPr id="23" name="Freeform 190">
              <a:extLst>
                <a:ext uri="{FF2B5EF4-FFF2-40B4-BE49-F238E27FC236}">
                  <a16:creationId xmlns:a16="http://schemas.microsoft.com/office/drawing/2014/main" id="{A7CB7163-2591-431A-8288-D3BE9C2C3E85}"/>
                </a:ext>
              </a:extLst>
            </p:cNvPr>
            <p:cNvSpPr/>
            <p:nvPr/>
          </p:nvSpPr>
          <p:spPr bwMode="auto">
            <a:xfrm>
              <a:off x="0" y="836920"/>
              <a:ext cx="2159729" cy="525700"/>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24" name="矩形 23">
              <a:extLst>
                <a:ext uri="{FF2B5EF4-FFF2-40B4-BE49-F238E27FC236}">
                  <a16:creationId xmlns:a16="http://schemas.microsoft.com/office/drawing/2014/main" id="{97E0CC22-4432-4ACE-B74B-656F4B1711BB}"/>
                </a:ext>
              </a:extLst>
            </p:cNvPr>
            <p:cNvSpPr/>
            <p:nvPr/>
          </p:nvSpPr>
          <p:spPr>
            <a:xfrm flipH="1">
              <a:off x="-39139" y="915104"/>
              <a:ext cx="1847541"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自然连通度</a:t>
              </a:r>
            </a:p>
          </p:txBody>
        </p:sp>
      </p:grpSp>
      <p:sp>
        <p:nvSpPr>
          <p:cNvPr id="25" name="Rectangle 25">
            <a:extLst>
              <a:ext uri="{FF2B5EF4-FFF2-40B4-BE49-F238E27FC236}">
                <a16:creationId xmlns:a16="http://schemas.microsoft.com/office/drawing/2014/main" id="{A06AFCD9-7518-42FE-8691-098FAC78F11A}"/>
              </a:ext>
            </a:extLst>
          </p:cNvPr>
          <p:cNvSpPr/>
          <p:nvPr/>
        </p:nvSpPr>
        <p:spPr>
          <a:xfrm>
            <a:off x="700087" y="1962995"/>
            <a:ext cx="10791825" cy="1526187"/>
          </a:xfrm>
          <a:prstGeom prst="rect">
            <a:avLst/>
          </a:prstGeom>
          <a:ln w="19050">
            <a:solidFill>
              <a:schemeClr val="accent3"/>
            </a:solidFill>
            <a:prstDash val="dash"/>
          </a:ln>
        </p:spPr>
        <p:txBody>
          <a:bodyPr wrap="square">
            <a:spAutoFit/>
          </a:bodyPr>
          <a:lstStyle/>
          <a:p>
            <a:pPr>
              <a:lnSpc>
                <a:spcPct val="150000"/>
              </a:lnSpc>
            </a:pPr>
            <a:r>
              <a:rPr lang="zh-CN" altLang="en-US" sz="1600" dirty="0">
                <a:latin typeface="+mn-ea"/>
                <a:sym typeface="Arial" panose="020B0604020202020204" pitchFamily="34" charset="0"/>
              </a:rPr>
              <a:t>自然连通度：基于图的邻接矩阵的 </a:t>
            </a:r>
            <a:r>
              <a:rPr lang="zh-CN" altLang="en-US" sz="1600" b="1" dirty="0">
                <a:latin typeface="+mn-ea"/>
                <a:sym typeface="Arial" panose="020B0604020202020204" pitchFamily="34" charset="0"/>
              </a:rPr>
              <a:t>特征值之和 </a:t>
            </a:r>
            <a:r>
              <a:rPr lang="zh-CN" altLang="en-US" sz="1600" dirty="0">
                <a:latin typeface="+mn-ea"/>
                <a:sym typeface="Arial" panose="020B0604020202020204" pitchFamily="34" charset="0"/>
              </a:rPr>
              <a:t>来定义的，表示备选路径的数量，自然联通度越大，备选路径越多，网络的抗毁性更好</a:t>
            </a:r>
            <a:endParaRPr lang="en-US" altLang="zh-CN" sz="1600" dirty="0">
              <a:latin typeface="+mn-ea"/>
              <a:sym typeface="Arial" panose="020B0604020202020204" pitchFamily="34" charset="0"/>
            </a:endParaRPr>
          </a:p>
          <a:p>
            <a:pPr>
              <a:lnSpc>
                <a:spcPct val="150000"/>
              </a:lnSpc>
            </a:pPr>
            <a:endParaRPr lang="en-US" altLang="zh-CN" sz="1600" dirty="0">
              <a:latin typeface="+mn-ea"/>
              <a:sym typeface="Arial" panose="020B0604020202020204" pitchFamily="34" charset="0"/>
            </a:endParaRPr>
          </a:p>
          <a:p>
            <a:pPr>
              <a:lnSpc>
                <a:spcPct val="150000"/>
              </a:lnSpc>
            </a:pPr>
            <a:endParaRPr lang="en-US" altLang="zh-CN" sz="1600" dirty="0">
              <a:latin typeface="+mn-ea"/>
              <a:sym typeface="Arial" panose="020B0604020202020204" pitchFamily="34" charset="0"/>
            </a:endParaRPr>
          </a:p>
        </p:txBody>
      </p:sp>
      <p:pic>
        <p:nvPicPr>
          <p:cNvPr id="3" name="图片 2">
            <a:extLst>
              <a:ext uri="{FF2B5EF4-FFF2-40B4-BE49-F238E27FC236}">
                <a16:creationId xmlns:a16="http://schemas.microsoft.com/office/drawing/2014/main" id="{520E3176-CF88-2F2F-1385-7FC8F9571452}"/>
              </a:ext>
            </a:extLst>
          </p:cNvPr>
          <p:cNvPicPr>
            <a:picLocks noChangeAspect="1"/>
          </p:cNvPicPr>
          <p:nvPr/>
        </p:nvPicPr>
        <p:blipFill>
          <a:blip r:embed="rId3"/>
          <a:stretch>
            <a:fillRect/>
          </a:stretch>
        </p:blipFill>
        <p:spPr>
          <a:xfrm>
            <a:off x="5087570" y="2550591"/>
            <a:ext cx="1735852" cy="809607"/>
          </a:xfrm>
          <a:prstGeom prst="rect">
            <a:avLst/>
          </a:prstGeom>
        </p:spPr>
      </p:pic>
      <p:grpSp>
        <p:nvGrpSpPr>
          <p:cNvPr id="13" name="组合 12">
            <a:extLst>
              <a:ext uri="{FF2B5EF4-FFF2-40B4-BE49-F238E27FC236}">
                <a16:creationId xmlns:a16="http://schemas.microsoft.com/office/drawing/2014/main" id="{E69D2A08-5DB9-C251-CB98-182B9D09A7B6}"/>
              </a:ext>
            </a:extLst>
          </p:cNvPr>
          <p:cNvGrpSpPr/>
          <p:nvPr/>
        </p:nvGrpSpPr>
        <p:grpSpPr>
          <a:xfrm>
            <a:off x="628976" y="3770748"/>
            <a:ext cx="6980872" cy="2582200"/>
            <a:chOff x="1669276" y="3436684"/>
            <a:chExt cx="7783253" cy="2752869"/>
          </a:xfrm>
        </p:grpSpPr>
        <p:pic>
          <p:nvPicPr>
            <p:cNvPr id="8" name="图片 7">
              <a:extLst>
                <a:ext uri="{FF2B5EF4-FFF2-40B4-BE49-F238E27FC236}">
                  <a16:creationId xmlns:a16="http://schemas.microsoft.com/office/drawing/2014/main" id="{5925533A-328E-C6CB-B8E5-77761929A4DD}"/>
                </a:ext>
              </a:extLst>
            </p:cNvPr>
            <p:cNvPicPr>
              <a:picLocks noChangeAspect="1"/>
            </p:cNvPicPr>
            <p:nvPr/>
          </p:nvPicPr>
          <p:blipFill>
            <a:blip r:embed="rId4"/>
            <a:stretch>
              <a:fillRect/>
            </a:stretch>
          </p:blipFill>
          <p:spPr>
            <a:xfrm>
              <a:off x="1669276" y="3436684"/>
              <a:ext cx="3689008" cy="2331734"/>
            </a:xfrm>
            <a:prstGeom prst="rect">
              <a:avLst/>
            </a:prstGeom>
          </p:spPr>
        </p:pic>
        <p:pic>
          <p:nvPicPr>
            <p:cNvPr id="10" name="图片 9">
              <a:extLst>
                <a:ext uri="{FF2B5EF4-FFF2-40B4-BE49-F238E27FC236}">
                  <a16:creationId xmlns:a16="http://schemas.microsoft.com/office/drawing/2014/main" id="{27452761-2E6B-ECF1-1D8E-B21B27F0B4D6}"/>
                </a:ext>
              </a:extLst>
            </p:cNvPr>
            <p:cNvPicPr>
              <a:picLocks noChangeAspect="1"/>
            </p:cNvPicPr>
            <p:nvPr/>
          </p:nvPicPr>
          <p:blipFill>
            <a:blip r:embed="rId5"/>
            <a:stretch>
              <a:fillRect/>
            </a:stretch>
          </p:blipFill>
          <p:spPr>
            <a:xfrm>
              <a:off x="5763520" y="3499630"/>
              <a:ext cx="3689009" cy="2326800"/>
            </a:xfrm>
            <a:prstGeom prst="rect">
              <a:avLst/>
            </a:prstGeom>
          </p:spPr>
        </p:pic>
        <p:sp>
          <p:nvSpPr>
            <p:cNvPr id="12" name="文本框 11">
              <a:extLst>
                <a:ext uri="{FF2B5EF4-FFF2-40B4-BE49-F238E27FC236}">
                  <a16:creationId xmlns:a16="http://schemas.microsoft.com/office/drawing/2014/main" id="{AA89680F-E513-93A3-5559-31068821F5F5}"/>
                </a:ext>
              </a:extLst>
            </p:cNvPr>
            <p:cNvSpPr txBox="1"/>
            <p:nvPr/>
          </p:nvSpPr>
          <p:spPr>
            <a:xfrm>
              <a:off x="4269936" y="5850999"/>
              <a:ext cx="2987168" cy="338554"/>
            </a:xfrm>
            <a:prstGeom prst="rect">
              <a:avLst/>
            </a:prstGeom>
            <a:noFill/>
          </p:spPr>
          <p:txBody>
            <a:bodyPr wrap="square">
              <a:spAutoFit/>
            </a:bodyPr>
            <a:lstStyle/>
            <a:p>
              <a:r>
                <a:rPr lang="zh-CN" altLang="en-US" sz="1600" dirty="0"/>
                <a:t>Number of deleted edges</a:t>
              </a:r>
            </a:p>
          </p:txBody>
        </p:sp>
      </p:grpSp>
      <p:sp>
        <p:nvSpPr>
          <p:cNvPr id="2" name="矩形 1">
            <a:extLst>
              <a:ext uri="{FF2B5EF4-FFF2-40B4-BE49-F238E27FC236}">
                <a16:creationId xmlns:a16="http://schemas.microsoft.com/office/drawing/2014/main" id="{669BE0B0-A2F7-E716-C42D-DC2EA3979E7A}"/>
              </a:ext>
            </a:extLst>
          </p:cNvPr>
          <p:cNvSpPr/>
          <p:nvPr/>
        </p:nvSpPr>
        <p:spPr>
          <a:xfrm flipH="1">
            <a:off x="0" y="102240"/>
            <a:ext cx="2031325" cy="461665"/>
          </a:xfrm>
          <a:prstGeom prst="rect">
            <a:avLst/>
          </a:prstGeom>
        </p:spPr>
        <p:txBody>
          <a:bodyPr wrap="none">
            <a:spAutoFit/>
          </a:bodyPr>
          <a:lstStyle/>
          <a:p>
            <a:pPr algn="r"/>
            <a:r>
              <a:rPr lang="zh-CN" altLang="en-US" sz="2400" b="1" dirty="0">
                <a:solidFill>
                  <a:schemeClr val="bg1"/>
                </a:solidFill>
                <a:latin typeface="+mn-ea"/>
              </a:rPr>
              <a:t>二、论文分享</a:t>
            </a:r>
          </a:p>
        </p:txBody>
      </p:sp>
      <p:sp>
        <p:nvSpPr>
          <p:cNvPr id="4" name="文本框 3">
            <a:extLst>
              <a:ext uri="{FF2B5EF4-FFF2-40B4-BE49-F238E27FC236}">
                <a16:creationId xmlns:a16="http://schemas.microsoft.com/office/drawing/2014/main" id="{B46C8D71-B3EE-5E63-9DDE-3021055B84B9}"/>
              </a:ext>
            </a:extLst>
          </p:cNvPr>
          <p:cNvSpPr txBox="1"/>
          <p:nvPr/>
        </p:nvSpPr>
        <p:spPr>
          <a:xfrm>
            <a:off x="7973308" y="4382900"/>
            <a:ext cx="3526972" cy="1156407"/>
          </a:xfrm>
          <a:prstGeom prst="rect">
            <a:avLst/>
          </a:prstGeom>
          <a:noFill/>
        </p:spPr>
        <p:txBody>
          <a:bodyPr wrap="square">
            <a:spAutoFit/>
          </a:bodyPr>
          <a:lstStyle/>
          <a:p>
            <a:pPr>
              <a:lnSpc>
                <a:spcPct val="150000"/>
              </a:lnSpc>
            </a:pPr>
            <a:r>
              <a:rPr lang="en-US" altLang="zh-CN" sz="1600" dirty="0"/>
              <a:t>       </a:t>
            </a:r>
            <a:r>
              <a:rPr lang="zh-CN" altLang="en-US" sz="1600" dirty="0"/>
              <a:t>自然连通度随着边的增加或删除而严格单调变化，且能检测到断开网络的鲁棒性</a:t>
            </a:r>
          </a:p>
        </p:txBody>
      </p:sp>
      <p:pic>
        <p:nvPicPr>
          <p:cNvPr id="7" name="图片 6">
            <a:extLst>
              <a:ext uri="{FF2B5EF4-FFF2-40B4-BE49-F238E27FC236}">
                <a16:creationId xmlns:a16="http://schemas.microsoft.com/office/drawing/2014/main" id="{0FB164B3-A252-E195-5D86-A9E82D2041A1}"/>
              </a:ext>
            </a:extLst>
          </p:cNvPr>
          <p:cNvPicPr>
            <a:picLocks noChangeAspect="1"/>
          </p:cNvPicPr>
          <p:nvPr/>
        </p:nvPicPr>
        <p:blipFill>
          <a:blip r:embed="rId6"/>
          <a:stretch>
            <a:fillRect/>
          </a:stretch>
        </p:blipFill>
        <p:spPr>
          <a:xfrm>
            <a:off x="2370889" y="676973"/>
            <a:ext cx="3095414" cy="1250304"/>
          </a:xfrm>
          <a:prstGeom prst="rect">
            <a:avLst/>
          </a:prstGeom>
        </p:spPr>
      </p:pic>
    </p:spTree>
    <p:extLst>
      <p:ext uri="{BB962C8B-B14F-4D97-AF65-F5344CB8AC3E}">
        <p14:creationId xmlns:p14="http://schemas.microsoft.com/office/powerpoint/2010/main" val="4185053208"/>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5027B3B9-E7B6-6609-85F8-6C5BC17F870E}"/>
              </a:ext>
            </a:extLst>
          </p:cNvPr>
          <p:cNvPicPr>
            <a:picLocks noChangeAspect="1"/>
          </p:cNvPicPr>
          <p:nvPr/>
        </p:nvPicPr>
        <p:blipFill>
          <a:blip r:embed="rId3"/>
          <a:stretch>
            <a:fillRect/>
          </a:stretch>
        </p:blipFill>
        <p:spPr>
          <a:xfrm>
            <a:off x="647699" y="2122556"/>
            <a:ext cx="10896600" cy="3248025"/>
          </a:xfrm>
          <a:prstGeom prst="rect">
            <a:avLst/>
          </a:prstGeom>
        </p:spPr>
      </p:pic>
      <p:pic>
        <p:nvPicPr>
          <p:cNvPr id="5" name="图片 4">
            <a:extLst>
              <a:ext uri="{FF2B5EF4-FFF2-40B4-BE49-F238E27FC236}">
                <a16:creationId xmlns:a16="http://schemas.microsoft.com/office/drawing/2014/main" id="{3B4D5D1C-61C0-0DDC-BA55-797A59FD13A1}"/>
              </a:ext>
            </a:extLst>
          </p:cNvPr>
          <p:cNvPicPr>
            <a:picLocks noChangeAspect="1"/>
          </p:cNvPicPr>
          <p:nvPr/>
        </p:nvPicPr>
        <p:blipFill>
          <a:blip r:embed="rId4"/>
          <a:srcRect t="21532" b="19361"/>
          <a:stretch/>
        </p:blipFill>
        <p:spPr>
          <a:xfrm>
            <a:off x="3543919" y="868386"/>
            <a:ext cx="5104160" cy="1151378"/>
          </a:xfrm>
          <a:prstGeom prst="rect">
            <a:avLst/>
          </a:prstGeom>
        </p:spPr>
      </p:pic>
      <p:sp>
        <p:nvSpPr>
          <p:cNvPr id="6" name="矩形 5">
            <a:extLst>
              <a:ext uri="{FF2B5EF4-FFF2-40B4-BE49-F238E27FC236}">
                <a16:creationId xmlns:a16="http://schemas.microsoft.com/office/drawing/2014/main" id="{4B7AD4A1-DD27-0F79-3506-C7B5707F691F}"/>
              </a:ext>
            </a:extLst>
          </p:cNvPr>
          <p:cNvSpPr/>
          <p:nvPr/>
        </p:nvSpPr>
        <p:spPr>
          <a:xfrm>
            <a:off x="8443571" y="3913704"/>
            <a:ext cx="730574" cy="1037434"/>
          </a:xfrm>
          <a:prstGeom prst="rect">
            <a:avLst/>
          </a:prstGeom>
          <a:ln w="38100">
            <a:solidFill>
              <a:srgbClr val="C00000"/>
            </a:solid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7" name="矩形 6">
            <a:extLst>
              <a:ext uri="{FF2B5EF4-FFF2-40B4-BE49-F238E27FC236}">
                <a16:creationId xmlns:a16="http://schemas.microsoft.com/office/drawing/2014/main" id="{6964FD03-D957-349E-1441-F5937FB38635}"/>
              </a:ext>
            </a:extLst>
          </p:cNvPr>
          <p:cNvSpPr/>
          <p:nvPr/>
        </p:nvSpPr>
        <p:spPr>
          <a:xfrm>
            <a:off x="4923693" y="3906019"/>
            <a:ext cx="529608" cy="1037434"/>
          </a:xfrm>
          <a:prstGeom prst="rect">
            <a:avLst/>
          </a:prstGeom>
          <a:ln w="38100">
            <a:solidFill>
              <a:srgbClr val="C00000"/>
            </a:solid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11" name="文本框 10">
            <a:extLst>
              <a:ext uri="{FF2B5EF4-FFF2-40B4-BE49-F238E27FC236}">
                <a16:creationId xmlns:a16="http://schemas.microsoft.com/office/drawing/2014/main" id="{8A4A07AC-7351-6E7A-0A57-DE28F0322B9E}"/>
              </a:ext>
            </a:extLst>
          </p:cNvPr>
          <p:cNvSpPr txBox="1"/>
          <p:nvPr/>
        </p:nvSpPr>
        <p:spPr>
          <a:xfrm>
            <a:off x="800009" y="5553759"/>
            <a:ext cx="6868657" cy="646331"/>
          </a:xfrm>
          <a:prstGeom prst="rect">
            <a:avLst/>
          </a:prstGeom>
          <a:noFill/>
        </p:spPr>
        <p:txBody>
          <a:bodyPr wrap="square">
            <a:spAutoFit/>
          </a:bodyPr>
          <a:lstStyle/>
          <a:p>
            <a:r>
              <a:rPr lang="zh-CN" altLang="en-US" dirty="0"/>
              <a:t>在加边数量少的时候，增加图中长环路对网络的鲁棒性影响较大</a:t>
            </a:r>
          </a:p>
          <a:p>
            <a:endParaRPr lang="zh-CN" altLang="en-US" dirty="0"/>
          </a:p>
        </p:txBody>
      </p:sp>
      <p:sp>
        <p:nvSpPr>
          <p:cNvPr id="2" name="矩形 1">
            <a:extLst>
              <a:ext uri="{FF2B5EF4-FFF2-40B4-BE49-F238E27FC236}">
                <a16:creationId xmlns:a16="http://schemas.microsoft.com/office/drawing/2014/main" id="{B67526F9-B275-D9C2-04ED-99F98E984C03}"/>
              </a:ext>
            </a:extLst>
          </p:cNvPr>
          <p:cNvSpPr/>
          <p:nvPr/>
        </p:nvSpPr>
        <p:spPr>
          <a:xfrm flipH="1">
            <a:off x="0" y="102240"/>
            <a:ext cx="2031325" cy="461665"/>
          </a:xfrm>
          <a:prstGeom prst="rect">
            <a:avLst/>
          </a:prstGeom>
        </p:spPr>
        <p:txBody>
          <a:bodyPr wrap="none">
            <a:spAutoFit/>
          </a:bodyPr>
          <a:lstStyle/>
          <a:p>
            <a:pPr algn="r"/>
            <a:r>
              <a:rPr lang="zh-CN" altLang="en-US" sz="2400" b="1" dirty="0">
                <a:solidFill>
                  <a:schemeClr val="bg1"/>
                </a:solidFill>
                <a:latin typeface="+mn-ea"/>
              </a:rPr>
              <a:t>二、论文分享</a:t>
            </a:r>
          </a:p>
        </p:txBody>
      </p:sp>
      <p:sp>
        <p:nvSpPr>
          <p:cNvPr id="10" name="矩形 9">
            <a:extLst>
              <a:ext uri="{FF2B5EF4-FFF2-40B4-BE49-F238E27FC236}">
                <a16:creationId xmlns:a16="http://schemas.microsoft.com/office/drawing/2014/main" id="{9F819F8B-0E6E-E6C2-908A-4B59913E4C40}"/>
              </a:ext>
            </a:extLst>
          </p:cNvPr>
          <p:cNvSpPr/>
          <p:nvPr/>
        </p:nvSpPr>
        <p:spPr>
          <a:xfrm>
            <a:off x="1366576" y="3902541"/>
            <a:ext cx="411982" cy="1037434"/>
          </a:xfrm>
          <a:prstGeom prst="rect">
            <a:avLst/>
          </a:prstGeom>
          <a:ln w="38100">
            <a:solidFill>
              <a:srgbClr val="C00000"/>
            </a:solid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Tree>
    <p:extLst>
      <p:ext uri="{BB962C8B-B14F-4D97-AF65-F5344CB8AC3E}">
        <p14:creationId xmlns:p14="http://schemas.microsoft.com/office/powerpoint/2010/main" val="4076915925"/>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FC6D465B-D175-47FE-8F9A-F974EC8C98A6"/>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系统信息库"/>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4-24-3"/>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自定义设计方案">
  <a:themeElements>
    <a:clrScheme name="MC-欧美风主题色">
      <a:dk1>
        <a:srgbClr val="000000"/>
      </a:dk1>
      <a:lt1>
        <a:srgbClr val="FFFFFF"/>
      </a:lt1>
      <a:dk2>
        <a:srgbClr val="44546A"/>
      </a:dk2>
      <a:lt2>
        <a:srgbClr val="E7E6E6"/>
      </a:lt2>
      <a:accent1>
        <a:srgbClr val="16294C"/>
      </a:accent1>
      <a:accent2>
        <a:srgbClr val="44546A"/>
      </a:accent2>
      <a:accent3>
        <a:srgbClr val="16294C"/>
      </a:accent3>
      <a:accent4>
        <a:srgbClr val="44546A"/>
      </a:accent4>
      <a:accent5>
        <a:srgbClr val="16294C"/>
      </a:accent5>
      <a:accent6>
        <a:srgbClr val="44546A"/>
      </a:accent6>
      <a:hlink>
        <a:srgbClr val="0563C1"/>
      </a:hlink>
      <a:folHlink>
        <a:srgbClr val="954F72"/>
      </a:folHlink>
    </a:clrScheme>
    <a:fontScheme name="自定义 1">
      <a:majorFont>
        <a:latin typeface="Impact"/>
        <a:ea typeface="华康俪金黑W8(P)"/>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9050">
          <a:solidFill>
            <a:schemeClr val="accent3"/>
          </a:solidFill>
          <a:prstDash val="dash"/>
        </a:ln>
      </a:spPr>
      <a:bodyPr wrap="square">
        <a:spAutoFit/>
      </a:bodyPr>
      <a:lstStyle>
        <a:defPPr indent="457200" algn="just">
          <a:lnSpc>
            <a:spcPct val="150000"/>
          </a:lnSpc>
          <a:defRPr dirty="0">
            <a:solidFill>
              <a:schemeClr val="tx1">
                <a:lumMod val="75000"/>
                <a:lumOff val="25000"/>
              </a:schemeClr>
            </a:solidFill>
            <a:latin typeface="+mn-ea"/>
            <a:sym typeface="Arial" panose="020B0604020202020204" pitchFamily="34" charset="0"/>
          </a:defRPr>
        </a:defPPr>
      </a:lstStyle>
    </a:spDef>
    <a:txDef>
      <a:spPr>
        <a:noFill/>
      </a:spPr>
      <a:bodyPr wrap="none" rtlCol="0" anchor="ctr">
        <a:spAutoFit/>
      </a:bodyPr>
      <a:lstStyle>
        <a:defPPr>
          <a:lnSpc>
            <a:spcPct val="120000"/>
          </a:lnSpc>
          <a:defRPr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MC-</Template>
  <TotalTime>8244</TotalTime>
  <Words>703</Words>
  <Application>Microsoft Office PowerPoint</Application>
  <PresentationFormat>宽屏</PresentationFormat>
  <Paragraphs>88</Paragraphs>
  <Slides>13</Slides>
  <Notes>13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-apple-system</vt:lpstr>
      <vt:lpstr>TimesNewRoman</vt:lpstr>
      <vt:lpstr>等线</vt:lpstr>
      <vt:lpstr>楷体</vt:lpstr>
      <vt:lpstr>微软雅黑</vt:lpstr>
      <vt:lpstr>瀹嬩綋</vt:lpstr>
      <vt:lpstr>Arial</vt:lpstr>
      <vt:lpstr>Cambria Math</vt:lpstr>
      <vt:lpstr>Wingdings</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4-24-3</dc:title>
  <dc:creator>QQ1801380800</dc:creator>
  <cp:keywords>MC</cp:keywords>
  <dc:description>欢迎定制PPT-QQ1801380800</dc:description>
  <cp:lastModifiedBy>思敏 汪</cp:lastModifiedBy>
  <cp:revision>115</cp:revision>
  <dcterms:created xsi:type="dcterms:W3CDTF">2017-04-26T10:20:00Z</dcterms:created>
  <dcterms:modified xsi:type="dcterms:W3CDTF">2024-11-15T11:20:43Z</dcterms:modified>
  <cp:category>模板</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C7D9E583B36341E1B28FED10BC42EA1A</vt:lpwstr>
  </property>
  <property fmtid="{D5CDD505-2E9C-101B-9397-08002B2CF9AE}" pid="3" name="KSOProductBuildVer">
    <vt:lpwstr>2052-11.1.0.11365</vt:lpwstr>
  </property>
</Properties>
</file>