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0" r:id="rId4"/>
    <p:sldId id="314" r:id="rId5"/>
    <p:sldId id="315" r:id="rId6"/>
    <p:sldId id="311" r:id="rId7"/>
    <p:sldId id="312" r:id="rId8"/>
    <p:sldId id="321" r:id="rId9"/>
    <p:sldId id="320" r:id="rId10"/>
    <p:sldId id="323" r:id="rId11"/>
    <p:sldId id="325" r:id="rId12"/>
    <p:sldId id="318" r:id="rId13"/>
    <p:sldId id="322" r:id="rId14"/>
    <p:sldId id="319" r:id="rId15"/>
    <p:sldId id="324" r:id="rId16"/>
    <p:sldId id="327" r:id="rId17"/>
    <p:sldId id="326" r:id="rId18"/>
    <p:sldId id="26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8">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106" autoAdjust="0"/>
  </p:normalViewPr>
  <p:slideViewPr>
    <p:cSldViewPr snapToGrid="0" showGuides="1">
      <p:cViewPr varScale="1">
        <p:scale>
          <a:sx n="87" d="100"/>
          <a:sy n="87" d="100"/>
        </p:scale>
        <p:origin x="956" y="48"/>
      </p:cViewPr>
      <p:guideLst>
        <p:guide orient="horz" pos="2273"/>
        <p:guide pos="325"/>
        <p:guide pos="7355"/>
        <p:guide orient="horz" pos="368"/>
        <p:guide orient="horz" pos="3978"/>
        <p:guide pos="3840"/>
        <p:guide orient="horz" pos="618"/>
        <p:guide orient="horz" pos="379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2023/12/31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1082304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2561236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112153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318171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4064770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70486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年提出</a:t>
            </a:r>
            <a:endParaRPr lang="en-US" altLang="zh-CN" dirty="0"/>
          </a:p>
          <a:p>
            <a:endParaRPr lang="en-US" altLang="zh-CN" dirty="0"/>
          </a:p>
          <a:p>
            <a:r>
              <a:rPr lang="zh-CN" altLang="en-US" dirty="0"/>
              <a:t>典型的边缘作战</a:t>
            </a:r>
            <a:endParaRPr lang="en-US" altLang="zh-CN" dirty="0"/>
          </a:p>
          <a:p>
            <a:endParaRPr lang="en-US" altLang="zh-CN" dirty="0"/>
          </a:p>
          <a:p>
            <a:r>
              <a:rPr lang="zh-CN" altLang="en-US" b="0" i="0" dirty="0">
                <a:solidFill>
                  <a:srgbClr val="121212"/>
                </a:solidFill>
                <a:effectLst/>
                <a:latin typeface="-apple-system"/>
              </a:rPr>
              <a:t>信息化时代的</a:t>
            </a:r>
            <a:r>
              <a:rPr lang="zh-CN" altLang="en-US" b="1" i="0" dirty="0">
                <a:solidFill>
                  <a:srgbClr val="FF0000"/>
                </a:solidFill>
                <a:effectLst/>
                <a:latin typeface="-apple-system"/>
              </a:rPr>
              <a:t>小、快、灵</a:t>
            </a:r>
            <a:r>
              <a:rPr lang="zh-CN" altLang="en-US" b="0" i="0" dirty="0">
                <a:solidFill>
                  <a:srgbClr val="121212"/>
                </a:solidFill>
                <a:effectLst/>
                <a:latin typeface="-apple-system"/>
              </a:rPr>
              <a:t>的军队作战体系建设和作战行动指导思想。用一系列分布式、易于组织、开发迭代迅速的较小的军事执行单元构建</a:t>
            </a:r>
            <a:r>
              <a:rPr lang="zh-CN" altLang="en-US" b="1" i="0" dirty="0">
                <a:solidFill>
                  <a:srgbClr val="121212"/>
                </a:solidFill>
                <a:effectLst/>
                <a:latin typeface="-apple-system"/>
              </a:rPr>
              <a:t>形态多变、易于隐蔽、难于预测的战役战术</a:t>
            </a:r>
            <a:r>
              <a:rPr lang="zh-CN" altLang="en-US" b="0" i="0" dirty="0">
                <a:solidFill>
                  <a:srgbClr val="121212"/>
                </a:solidFill>
                <a:effectLst/>
                <a:latin typeface="-apple-system"/>
              </a:rPr>
              <a:t>力量以</a:t>
            </a:r>
            <a:r>
              <a:rPr lang="zh-CN" altLang="en-US" b="1" i="0" dirty="0">
                <a:solidFill>
                  <a:srgbClr val="121212"/>
                </a:solidFill>
                <a:effectLst/>
                <a:latin typeface="-apple-system"/>
              </a:rPr>
              <a:t>获取战略优势</a:t>
            </a:r>
            <a:r>
              <a:rPr lang="zh-CN" altLang="en-US" b="0" i="0" dirty="0">
                <a:solidFill>
                  <a:srgbClr val="121212"/>
                </a:solidFill>
                <a:effectLst/>
                <a:latin typeface="-apple-system"/>
              </a:rPr>
              <a:t>的军事思想。</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369935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dirty="0">
                <a:solidFill>
                  <a:schemeClr val="tx1">
                    <a:lumMod val="75000"/>
                    <a:lumOff val="25000"/>
                  </a:schemeClr>
                </a:solidFill>
                <a:latin typeface="+mn-ea"/>
                <a:sym typeface="Arial" panose="020B0604020202020204" pitchFamily="34" charset="0"/>
              </a:rPr>
              <a:t>未来的边缘作战环境下，任务难度与复杂度的提升，单无人机所搭载传感器工作精度限制，其已不能满足作战任务的需求。</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信息化、边缘化作战场景中，</a:t>
            </a:r>
            <a:r>
              <a:rPr lang="zh-CN" altLang="zh-CN" dirty="0"/>
              <a:t>人工智能的发展给多智能体领域的研究提供了新的思路，其中深度强化学习算法可通过规划层直接输出控制指令</a:t>
            </a:r>
            <a:endParaRPr lang="zh-CN" altLang="en-US" dirty="0">
              <a:solidFill>
                <a:schemeClr val="tx1">
                  <a:lumMod val="75000"/>
                  <a:lumOff val="25000"/>
                </a:schemeClr>
              </a:solidFill>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zh-CN" altLang="en-US" dirty="0">
              <a:solidFill>
                <a:schemeClr val="tx1">
                  <a:lumMod val="75000"/>
                  <a:lumOff val="25000"/>
                </a:schemeClr>
              </a:solidFill>
            </a:endParaRPr>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368299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306641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2112821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777386" y="4095031"/>
            <a:ext cx="2912977"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2024.1.3</a:t>
            </a:r>
            <a:endParaRPr lang="zh-CN" altLang="en-US" sz="2135" b="1" dirty="0">
              <a:solidFill>
                <a:schemeClr val="bg1">
                  <a:lumMod val="95000"/>
                </a:schemeClr>
              </a:solidFill>
              <a:latin typeface="+mn-ea"/>
            </a:endParaRPr>
          </a:p>
        </p:txBody>
      </p:sp>
      <p:sp>
        <p:nvSpPr>
          <p:cNvPr id="13" name="TextBox 7"/>
          <p:cNvSpPr txBox="1"/>
          <p:nvPr/>
        </p:nvSpPr>
        <p:spPr>
          <a:xfrm>
            <a:off x="2322368" y="2270560"/>
            <a:ext cx="7571303"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面向结构优化的</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复杂网络链路推荐算法研究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079468" cy="609685"/>
            <a:chOff x="4526723" y="6003882"/>
            <a:chExt cx="3079468" cy="609685"/>
          </a:xfrm>
        </p:grpSpPr>
        <p:sp>
          <p:nvSpPr>
            <p:cNvPr id="16" name="矩形 15"/>
            <p:cNvSpPr/>
            <p:nvPr/>
          </p:nvSpPr>
          <p:spPr>
            <a:xfrm>
              <a:off x="5267089" y="6106896"/>
              <a:ext cx="2339102"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指导教师：董强</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383364" y="917473"/>
              <a:ext cx="1867819" cy="369332"/>
            </a:xfrm>
            <a:prstGeom prst="rect">
              <a:avLst/>
            </a:prstGeom>
          </p:spPr>
          <p:txBody>
            <a:bodyPr wrap="none">
              <a:spAutoFit/>
            </a:bodyPr>
            <a:lstStyle/>
            <a:p>
              <a:pPr marL="285750" indent="-285750" algn="r">
                <a:buFont typeface="Wingdings" panose="05000000000000000000" pitchFamily="2" charset="2"/>
                <a:buChar char="Ø"/>
              </a:pPr>
              <a:r>
                <a:rPr lang="en-US" altLang="zh-CN" b="1" dirty="0">
                  <a:solidFill>
                    <a:schemeClr val="bg1"/>
                  </a:solidFill>
                  <a:latin typeface="+mn-ea"/>
                </a:rPr>
                <a:t>DRL</a:t>
              </a:r>
              <a:r>
                <a:rPr lang="zh-CN" altLang="en-US" b="1" dirty="0">
                  <a:solidFill>
                    <a:schemeClr val="bg1"/>
                  </a:solidFill>
                  <a:latin typeface="+mn-ea"/>
                </a:rPr>
                <a:t>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991851758"/>
              </p:ext>
            </p:extLst>
          </p:nvPr>
        </p:nvGraphicFramePr>
        <p:xfrm>
          <a:off x="515938" y="1822310"/>
          <a:ext cx="11160127" cy="4038847"/>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en-US" altLang="zh-CN" sz="1800" b="1" i="0" kern="1200" dirty="0">
                          <a:solidFill>
                            <a:schemeClr val="dk1"/>
                          </a:solidFill>
                          <a:effectLst/>
                          <a:latin typeface="+mn-lt"/>
                          <a:ea typeface="+mn-ea"/>
                          <a:cs typeface="+mn-cs"/>
                        </a:rPr>
                        <a:t>DQN</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Q Network</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使用深度神经网络逼近</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值函数</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适用于大型状态空间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可能出现过估计问题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对于连续动作空间不适用</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en-US" altLang="zh-CN" sz="1800" b="1" i="0" kern="1200" dirty="0">
                          <a:solidFill>
                            <a:schemeClr val="dk1"/>
                          </a:solidFill>
                          <a:effectLst/>
                          <a:latin typeface="+mn-lt"/>
                          <a:ea typeface="+mn-ea"/>
                          <a:cs typeface="+mn-cs"/>
                        </a:rPr>
                        <a:t>DDPG</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Deterministic Policy Gradient</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结合确定性策略和</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学习</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适用于连续动作空间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训练不稳定，可能收敛较慢</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对超参数敏感</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en-US" altLang="zh-CN" sz="1800" b="1" i="0" kern="1200" dirty="0">
                          <a:solidFill>
                            <a:schemeClr val="dk1"/>
                          </a:solidFill>
                          <a:effectLst/>
                          <a:latin typeface="+mn-lt"/>
                          <a:ea typeface="+mn-ea"/>
                          <a:cs typeface="+mn-cs"/>
                        </a:rPr>
                        <a:t>Double DQN</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对</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的改进，解决</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中</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值过估计的问题</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提高学习效率</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选择合适的参数较为复杂</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对于某些问题可能不适用</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en-US" altLang="zh-CN" sz="1800" b="1" i="0" kern="1200" dirty="0">
                          <a:solidFill>
                            <a:srgbClr val="FF0000"/>
                          </a:solidFill>
                          <a:effectLst>
                            <a:outerShdw blurRad="38100" dist="38100" dir="2700000" algn="tl">
                              <a:srgbClr val="000000">
                                <a:alpha val="43137"/>
                              </a:srgbClr>
                            </a:outerShdw>
                          </a:effectLst>
                          <a:latin typeface="+mn-lt"/>
                          <a:ea typeface="+mn-ea"/>
                          <a:cs typeface="+mn-cs"/>
                        </a:rPr>
                        <a:t>Multi-Agent DRL</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algn="just"/>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用于多个智能体协同学习的算法</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解决多智能体协同问题</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训练过程较为复杂</a:t>
                      </a:r>
                      <a:endPar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endParaRPr>
                    </a:p>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可能出现合作与竞争问题</a:t>
                      </a:r>
                      <a:endParaRPr lang="zh-CN" altLang="en-US" dirty="0">
                        <a:solidFill>
                          <a:srgbClr val="FF0000"/>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83121421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编队控制相关研究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38483884"/>
              </p:ext>
            </p:extLst>
          </p:nvPr>
        </p:nvGraphicFramePr>
        <p:xfrm>
          <a:off x="515936" y="2298966"/>
          <a:ext cx="11160127" cy="3125784"/>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方法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领航跟随法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通过设置主领导无人机，其他无人机按照主领导的轨迹进行跟随。</a:t>
                      </a:r>
                      <a:endParaRPr lang="zh-CN" altLang="en-US" dirty="0"/>
                    </a:p>
                  </a:txBody>
                  <a:tcPr anchor="ctr"/>
                </a:tc>
                <a:tc>
                  <a:txBody>
                    <a:bodyPr/>
                    <a:lstStyle/>
                    <a:p>
                      <a:pPr algn="l"/>
                      <a:r>
                        <a:rPr lang="zh-CN" altLang="en-US" sz="1800" b="0" i="0" u="none" kern="1200" dirty="0">
                          <a:solidFill>
                            <a:schemeClr val="dk1"/>
                          </a:solidFill>
                          <a:effectLst/>
                          <a:latin typeface="+mn-lt"/>
                          <a:ea typeface="+mn-ea"/>
                          <a:cs typeface="+mn-cs"/>
                        </a:rPr>
                        <a:t>控制结构简单</a:t>
                      </a:r>
                      <a:endParaRPr lang="zh-CN" altLang="en-US" u="none"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对主领导的依赖性较高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可能出现跟随误差</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虚拟结构法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将无人机编队看作一个虚拟的结构，通过相对位置关系进行控制。</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提高系统的稳定性和容错性</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对系统模型的要求较高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复杂场景中可能难以应用</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行为法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基于每个无人机的局部感知和决策，通过定义行为规则来实现协同控制</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灵活性高，适用于复杂、动态环境</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可能导致难以预测的全局行为</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需要精心设计行为规则</a:t>
                      </a:r>
                      <a:endParaRPr lang="zh-CN" altLang="en-US" dirty="0"/>
                    </a:p>
                  </a:txBody>
                  <a:tcPr anchor="ctr"/>
                </a:tc>
                <a:extLst>
                  <a:ext uri="{0D108BD9-81ED-4DB2-BD59-A6C34878D82A}">
                    <a16:rowId xmlns:a16="http://schemas.microsoft.com/office/drawing/2014/main" val="380146791"/>
                  </a:ext>
                </a:extLst>
              </a:tr>
            </a:tbl>
          </a:graphicData>
        </a:graphic>
      </p:graphicFrame>
    </p:spTree>
    <p:extLst>
      <p:ext uri="{BB962C8B-B14F-4D97-AF65-F5344CB8AC3E}">
        <p14:creationId xmlns:p14="http://schemas.microsoft.com/office/powerpoint/2010/main" val="355883624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586127" y="925398"/>
            <a:ext cx="2159729" cy="525700"/>
            <a:chOff x="-586127" y="852657"/>
            <a:chExt cx="2159729" cy="525700"/>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86127" y="852657"/>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144993" y="915104"/>
              <a:ext cx="934871"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总结</a:t>
              </a:r>
            </a:p>
          </p:txBody>
        </p:sp>
      </p:grpSp>
      <p:sp>
        <p:nvSpPr>
          <p:cNvPr id="13" name="Rectangle 25">
            <a:extLst>
              <a:ext uri="{FF2B5EF4-FFF2-40B4-BE49-F238E27FC236}">
                <a16:creationId xmlns:a16="http://schemas.microsoft.com/office/drawing/2014/main" id="{457D6297-F629-40F8-A422-3F37490843AD}"/>
              </a:ext>
            </a:extLst>
          </p:cNvPr>
          <p:cNvSpPr/>
          <p:nvPr/>
        </p:nvSpPr>
        <p:spPr>
          <a:xfrm>
            <a:off x="964475" y="1758645"/>
            <a:ext cx="10263050" cy="4111510"/>
          </a:xfrm>
          <a:prstGeom prst="rect">
            <a:avLst/>
          </a:prstGeom>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通过国内外研究现状综合分析，无论对单无人机还是无人机集群来说，现阶段的避障方法存在容易陷入</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局部最优</a:t>
            </a:r>
            <a:r>
              <a:rPr lang="zh-CN" altLang="en-US" dirty="0">
                <a:solidFill>
                  <a:schemeClr val="tx1">
                    <a:lumMod val="75000"/>
                    <a:lumOff val="25000"/>
                  </a:schemeClr>
                </a:solidFill>
                <a:latin typeface="+mn-ea"/>
                <a:sym typeface="Arial" panose="020B0604020202020204" pitchFamily="34" charset="0"/>
              </a:rPr>
              <a:t>、</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假设条件较难满足</a:t>
            </a:r>
            <a:r>
              <a:rPr lang="zh-CN" altLang="en-US" dirty="0">
                <a:solidFill>
                  <a:schemeClr val="tx1">
                    <a:lumMod val="75000"/>
                    <a:lumOff val="25000"/>
                  </a:schemeClr>
                </a:solidFill>
                <a:latin typeface="+mn-ea"/>
                <a:sym typeface="Arial" panose="020B0604020202020204" pitchFamily="34" charset="0"/>
              </a:rPr>
              <a:t>等问题，导致应用场景受限，使得无人机</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难以适应复杂的边缘无人作战环境</a:t>
            </a:r>
            <a:r>
              <a:rPr lang="zh-CN" altLang="en-US" dirty="0">
                <a:solidFill>
                  <a:schemeClr val="tx1">
                    <a:lumMod val="75000"/>
                    <a:lumOff val="25000"/>
                  </a:schemeClr>
                </a:solidFill>
                <a:latin typeface="+mn-ea"/>
                <a:sym typeface="Arial" panose="020B0604020202020204" pitchFamily="34" charset="0"/>
              </a:rPr>
              <a:t>。至于在作战环境中无人机集群的路径规划方面，目前对其仅处于理论研究层面，在实际应用方面尚未成熟，且现阶段的研究方法并</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未体现无人机集群作战的高智能化水平</a:t>
            </a:r>
            <a:r>
              <a:rPr lang="zh-CN" altLang="en-US" dirty="0">
                <a:solidFill>
                  <a:schemeClr val="tx1">
                    <a:lumMod val="75000"/>
                    <a:lumOff val="25000"/>
                  </a:schemeClr>
                </a:solidFill>
                <a:latin typeface="+mn-ea"/>
                <a:sym typeface="Arial" panose="020B0604020202020204" pitchFamily="34" charset="0"/>
              </a:rPr>
              <a:t>。例如在目标围捕场景中，一般假设目标是静止的或者按照预定的轨迹运动而不具有较强的逃逸能力，目标并不具有“智能性”，这导致编队的智能化水平较低，难以适应瞬息万变的战场环境。</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zh-CN" altLang="en-US"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因此本文基于</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深度强化学习</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，研究</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无人机集群</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在未知复杂的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环境下的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路径规划和动态避障</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相关问题，提高无人机集群作战的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智能化水平</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，让无人机集群实现真正的“智能”。</a:t>
            </a: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59139054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4" name="矩形 13">
            <a:extLst>
              <a:ext uri="{FF2B5EF4-FFF2-40B4-BE49-F238E27FC236}">
                <a16:creationId xmlns:a16="http://schemas.microsoft.com/office/drawing/2014/main" id="{03F248F0-14C2-4557-9567-1CDB97A69D5F}"/>
              </a:ext>
            </a:extLst>
          </p:cNvPr>
          <p:cNvSpPr/>
          <p:nvPr/>
        </p:nvSpPr>
        <p:spPr>
          <a:xfrm flipH="1">
            <a:off x="0" y="988756"/>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研究路线   </a:t>
            </a:r>
          </a:p>
        </p:txBody>
      </p:sp>
      <p:grpSp>
        <p:nvGrpSpPr>
          <p:cNvPr id="7" name="组合 6">
            <a:extLst>
              <a:ext uri="{FF2B5EF4-FFF2-40B4-BE49-F238E27FC236}">
                <a16:creationId xmlns:a16="http://schemas.microsoft.com/office/drawing/2014/main" id="{2EFEADCF-4CB3-4AAF-8010-0785B2B408FA}"/>
              </a:ext>
            </a:extLst>
          </p:cNvPr>
          <p:cNvGrpSpPr/>
          <p:nvPr/>
        </p:nvGrpSpPr>
        <p:grpSpPr>
          <a:xfrm>
            <a:off x="2034115" y="1600536"/>
            <a:ext cx="8319252" cy="4420852"/>
            <a:chOff x="1421697" y="1191773"/>
            <a:chExt cx="8319252" cy="4420852"/>
          </a:xfrm>
        </p:grpSpPr>
        <p:sp>
          <p:nvSpPr>
            <p:cNvPr id="8" name="文本框 7">
              <a:extLst>
                <a:ext uri="{FF2B5EF4-FFF2-40B4-BE49-F238E27FC236}">
                  <a16:creationId xmlns:a16="http://schemas.microsoft.com/office/drawing/2014/main" id="{561DDB57-B457-4E3F-9E82-AA083B0ACD26}"/>
                </a:ext>
              </a:extLst>
            </p:cNvPr>
            <p:cNvSpPr txBox="1"/>
            <p:nvPr/>
          </p:nvSpPr>
          <p:spPr>
            <a:xfrm>
              <a:off x="2751909" y="2974794"/>
              <a:ext cx="2029450" cy="854812"/>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9" name="文本框 8">
              <a:extLst>
                <a:ext uri="{FF2B5EF4-FFF2-40B4-BE49-F238E27FC236}">
                  <a16:creationId xmlns:a16="http://schemas.microsoft.com/office/drawing/2014/main" id="{960747E1-0451-465F-9E03-39180AAA2BF5}"/>
                </a:ext>
              </a:extLst>
            </p:cNvPr>
            <p:cNvSpPr txBox="1"/>
            <p:nvPr/>
          </p:nvSpPr>
          <p:spPr>
            <a:xfrm>
              <a:off x="5188986" y="2974794"/>
              <a:ext cx="3152941" cy="854811"/>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0" name="文本框 9">
              <a:extLst>
                <a:ext uri="{FF2B5EF4-FFF2-40B4-BE49-F238E27FC236}">
                  <a16:creationId xmlns:a16="http://schemas.microsoft.com/office/drawing/2014/main" id="{22D0EF22-0E34-4F6A-91D7-6D0DBB5B1C43}"/>
                </a:ext>
              </a:extLst>
            </p:cNvPr>
            <p:cNvSpPr txBox="1"/>
            <p:nvPr/>
          </p:nvSpPr>
          <p:spPr>
            <a:xfrm>
              <a:off x="2837941" y="4634565"/>
              <a:ext cx="2015999" cy="846518"/>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1" name="文本框 10">
              <a:extLst>
                <a:ext uri="{FF2B5EF4-FFF2-40B4-BE49-F238E27FC236}">
                  <a16:creationId xmlns:a16="http://schemas.microsoft.com/office/drawing/2014/main" id="{CFD7ADF1-0EC2-4F14-B0CF-E62EB7B01442}"/>
                </a:ext>
              </a:extLst>
            </p:cNvPr>
            <p:cNvSpPr txBox="1"/>
            <p:nvPr/>
          </p:nvSpPr>
          <p:spPr>
            <a:xfrm>
              <a:off x="5181933" y="4634563"/>
              <a:ext cx="3159994" cy="84651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2" name="文本框 11">
              <a:extLst>
                <a:ext uri="{FF2B5EF4-FFF2-40B4-BE49-F238E27FC236}">
                  <a16:creationId xmlns:a16="http://schemas.microsoft.com/office/drawing/2014/main" id="{973F5486-DAE6-4E27-9AA5-46E966D53B3D}"/>
                </a:ext>
              </a:extLst>
            </p:cNvPr>
            <p:cNvSpPr txBox="1"/>
            <p:nvPr/>
          </p:nvSpPr>
          <p:spPr>
            <a:xfrm>
              <a:off x="4397844"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7" name="文本框 16">
              <a:extLst>
                <a:ext uri="{FF2B5EF4-FFF2-40B4-BE49-F238E27FC236}">
                  <a16:creationId xmlns:a16="http://schemas.microsoft.com/office/drawing/2014/main" id="{EAFB31AF-2C6B-4A52-8E05-4A425E3A4882}"/>
                </a:ext>
              </a:extLst>
            </p:cNvPr>
            <p:cNvSpPr txBox="1"/>
            <p:nvPr/>
          </p:nvSpPr>
          <p:spPr>
            <a:xfrm>
              <a:off x="8185069" y="1282774"/>
              <a:ext cx="1447725"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8" name="文本框 17">
              <a:extLst>
                <a:ext uri="{FF2B5EF4-FFF2-40B4-BE49-F238E27FC236}">
                  <a16:creationId xmlns:a16="http://schemas.microsoft.com/office/drawing/2014/main" id="{235E2699-F15A-4264-A29C-2802BEE14A30}"/>
                </a:ext>
              </a:extLst>
            </p:cNvPr>
            <p:cNvSpPr txBox="1"/>
            <p:nvPr/>
          </p:nvSpPr>
          <p:spPr>
            <a:xfrm>
              <a:off x="5964542" y="1282774"/>
              <a:ext cx="1724038"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9" name="文本框 18">
              <a:extLst>
                <a:ext uri="{FF2B5EF4-FFF2-40B4-BE49-F238E27FC236}">
                  <a16:creationId xmlns:a16="http://schemas.microsoft.com/office/drawing/2014/main" id="{50312E1D-C15A-4B18-8E1A-EDCA43C7870D}"/>
                </a:ext>
              </a:extLst>
            </p:cNvPr>
            <p:cNvSpPr txBox="1"/>
            <p:nvPr/>
          </p:nvSpPr>
          <p:spPr>
            <a:xfrm>
              <a:off x="2831146"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20" name="矩形 19">
              <a:extLst>
                <a:ext uri="{FF2B5EF4-FFF2-40B4-BE49-F238E27FC236}">
                  <a16:creationId xmlns:a16="http://schemas.microsoft.com/office/drawing/2014/main" id="{9D3DCECA-BA3F-434A-98A0-2CE1A9C4F1D2}"/>
                </a:ext>
              </a:extLst>
            </p:cNvPr>
            <p:cNvSpPr/>
            <p:nvPr/>
          </p:nvSpPr>
          <p:spPr>
            <a:xfrm>
              <a:off x="2546344" y="1191773"/>
              <a:ext cx="719460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矩形 20">
              <a:extLst>
                <a:ext uri="{FF2B5EF4-FFF2-40B4-BE49-F238E27FC236}">
                  <a16:creationId xmlns:a16="http://schemas.microsoft.com/office/drawing/2014/main" id="{0C94FD00-B82F-43BB-9942-CB2FF2A8DE14}"/>
                </a:ext>
              </a:extLst>
            </p:cNvPr>
            <p:cNvSpPr/>
            <p:nvPr/>
          </p:nvSpPr>
          <p:spPr>
            <a:xfrm>
              <a:off x="1439894" y="1219198"/>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箭头: 虚尾 21">
              <a:extLst>
                <a:ext uri="{FF2B5EF4-FFF2-40B4-BE49-F238E27FC236}">
                  <a16:creationId xmlns:a16="http://schemas.microsoft.com/office/drawing/2014/main" id="{72CCB24F-4382-450F-8A9B-9945895EE11F}"/>
                </a:ext>
              </a:extLst>
            </p:cNvPr>
            <p:cNvSpPr/>
            <p:nvPr/>
          </p:nvSpPr>
          <p:spPr>
            <a:xfrm rot="5400000">
              <a:off x="1783623" y="2456735"/>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a:extLst>
                <a:ext uri="{FF2B5EF4-FFF2-40B4-BE49-F238E27FC236}">
                  <a16:creationId xmlns:a16="http://schemas.microsoft.com/office/drawing/2014/main" id="{0C27EAD3-A5C8-48FE-AED2-7D940DB6A81C}"/>
                </a:ext>
              </a:extLst>
            </p:cNvPr>
            <p:cNvSpPr txBox="1"/>
            <p:nvPr/>
          </p:nvSpPr>
          <p:spPr>
            <a:xfrm>
              <a:off x="1599614" y="1453862"/>
              <a:ext cx="1008890" cy="584775"/>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作战场</a:t>
              </a:r>
              <a:endParaRPr lang="en-US" altLang="zh-CN" sz="1600" b="1" dirty="0">
                <a:solidFill>
                  <a:srgbClr val="002060"/>
                </a:solidFill>
                <a:latin typeface="微软雅黑" panose="020B0503020204020204" pitchFamily="34" charset="-122"/>
                <a:ea typeface="微软雅黑" panose="020B0503020204020204" pitchFamily="34" charset="-122"/>
              </a:endParaRPr>
            </a:p>
            <a:p>
              <a:r>
                <a:rPr lang="zh-CN" altLang="en-US" sz="1600" b="1" dirty="0">
                  <a:solidFill>
                    <a:srgbClr val="002060"/>
                  </a:solidFill>
                  <a:latin typeface="微软雅黑" panose="020B0503020204020204" pitchFamily="34" charset="-122"/>
                  <a:ea typeface="微软雅黑" panose="020B0503020204020204" pitchFamily="34" charset="-122"/>
                </a:rPr>
                <a:t>景构建</a:t>
              </a:r>
            </a:p>
          </p:txBody>
        </p:sp>
        <p:sp>
          <p:nvSpPr>
            <p:cNvPr id="24" name="矩形 23">
              <a:extLst>
                <a:ext uri="{FF2B5EF4-FFF2-40B4-BE49-F238E27FC236}">
                  <a16:creationId xmlns:a16="http://schemas.microsoft.com/office/drawing/2014/main" id="{956330DE-7EF2-44EC-B7C6-F793FB40B647}"/>
                </a:ext>
              </a:extLst>
            </p:cNvPr>
            <p:cNvSpPr/>
            <p:nvPr/>
          </p:nvSpPr>
          <p:spPr>
            <a:xfrm>
              <a:off x="1447796" y="2882903"/>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文本框 24">
              <a:extLst>
                <a:ext uri="{FF2B5EF4-FFF2-40B4-BE49-F238E27FC236}">
                  <a16:creationId xmlns:a16="http://schemas.microsoft.com/office/drawing/2014/main" id="{538E7312-8F4D-45F6-85D9-D235A3DD9583}"/>
                </a:ext>
              </a:extLst>
            </p:cNvPr>
            <p:cNvSpPr txBox="1"/>
            <p:nvPr/>
          </p:nvSpPr>
          <p:spPr>
            <a:xfrm>
              <a:off x="1459009" y="3001855"/>
              <a:ext cx="1098548"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自主避障</a:t>
              </a:r>
            </a:p>
          </p:txBody>
        </p:sp>
        <p:sp>
          <p:nvSpPr>
            <p:cNvPr id="26" name="矩形 25">
              <a:extLst>
                <a:ext uri="{FF2B5EF4-FFF2-40B4-BE49-F238E27FC236}">
                  <a16:creationId xmlns:a16="http://schemas.microsoft.com/office/drawing/2014/main" id="{71A3D576-CCC5-418F-88A6-149E44E29D0B}"/>
                </a:ext>
              </a:extLst>
            </p:cNvPr>
            <p:cNvSpPr/>
            <p:nvPr/>
          </p:nvSpPr>
          <p:spPr>
            <a:xfrm>
              <a:off x="1428750" y="4546607"/>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46464779-7B94-4B61-BF01-7A40AFFA376E}"/>
                </a:ext>
              </a:extLst>
            </p:cNvPr>
            <p:cNvSpPr txBox="1"/>
            <p:nvPr/>
          </p:nvSpPr>
          <p:spPr>
            <a:xfrm>
              <a:off x="1421697" y="4670048"/>
              <a:ext cx="1093150"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UAVS</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动态避障</a:t>
              </a:r>
            </a:p>
          </p:txBody>
        </p:sp>
        <p:sp>
          <p:nvSpPr>
            <p:cNvPr id="28" name="箭头: 虚尾 27">
              <a:extLst>
                <a:ext uri="{FF2B5EF4-FFF2-40B4-BE49-F238E27FC236}">
                  <a16:creationId xmlns:a16="http://schemas.microsoft.com/office/drawing/2014/main" id="{1AD4EE23-5B62-4AC1-9F1E-F5A173B8B45F}"/>
                </a:ext>
              </a:extLst>
            </p:cNvPr>
            <p:cNvSpPr/>
            <p:nvPr/>
          </p:nvSpPr>
          <p:spPr>
            <a:xfrm rot="5400000">
              <a:off x="1770921" y="4125726"/>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28">
              <a:extLst>
                <a:ext uri="{FF2B5EF4-FFF2-40B4-BE49-F238E27FC236}">
                  <a16:creationId xmlns:a16="http://schemas.microsoft.com/office/drawing/2014/main" id="{CBD357BA-A05F-4BD6-9AA7-1B40BF37A469}"/>
                </a:ext>
              </a:extLst>
            </p:cNvPr>
            <p:cNvSpPr txBox="1"/>
            <p:nvPr/>
          </p:nvSpPr>
          <p:spPr>
            <a:xfrm>
              <a:off x="4471746" y="1500010"/>
              <a:ext cx="938349" cy="523220"/>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构建边缘作战环境</a:t>
              </a:r>
            </a:p>
          </p:txBody>
        </p:sp>
        <p:sp>
          <p:nvSpPr>
            <p:cNvPr id="30" name="文本框 29">
              <a:extLst>
                <a:ext uri="{FF2B5EF4-FFF2-40B4-BE49-F238E27FC236}">
                  <a16:creationId xmlns:a16="http://schemas.microsoft.com/office/drawing/2014/main" id="{BE3DD9E0-E024-457C-A62B-935A1DB5B0A7}"/>
                </a:ext>
              </a:extLst>
            </p:cNvPr>
            <p:cNvSpPr txBox="1"/>
            <p:nvPr/>
          </p:nvSpPr>
          <p:spPr>
            <a:xfrm>
              <a:off x="5951713" y="1361685"/>
              <a:ext cx="1832701" cy="730969"/>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无人机集群控制任务</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动态避障</a:t>
              </a:r>
            </a:p>
          </p:txBody>
        </p:sp>
        <p:sp>
          <p:nvSpPr>
            <p:cNvPr id="31" name="矩形 30">
              <a:extLst>
                <a:ext uri="{FF2B5EF4-FFF2-40B4-BE49-F238E27FC236}">
                  <a16:creationId xmlns:a16="http://schemas.microsoft.com/office/drawing/2014/main" id="{13D119AE-4671-40D1-832C-B6B1A672C04F}"/>
                </a:ext>
              </a:extLst>
            </p:cNvPr>
            <p:cNvSpPr/>
            <p:nvPr/>
          </p:nvSpPr>
          <p:spPr>
            <a:xfrm>
              <a:off x="2553397" y="2851544"/>
              <a:ext cx="591185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2" name="文本框 31">
              <a:extLst>
                <a:ext uri="{FF2B5EF4-FFF2-40B4-BE49-F238E27FC236}">
                  <a16:creationId xmlns:a16="http://schemas.microsoft.com/office/drawing/2014/main" id="{6DC761A0-6625-485B-B75A-B387C053373F}"/>
                </a:ext>
              </a:extLst>
            </p:cNvPr>
            <p:cNvSpPr txBox="1"/>
            <p:nvPr/>
          </p:nvSpPr>
          <p:spPr>
            <a:xfrm>
              <a:off x="2904785" y="1249942"/>
              <a:ext cx="938349" cy="1023357"/>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边缘作战任务需求</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响应快速</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适应性强</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自主性强</a:t>
              </a:r>
            </a:p>
          </p:txBody>
        </p:sp>
        <p:sp>
          <p:nvSpPr>
            <p:cNvPr id="33" name="文本框 32">
              <a:extLst>
                <a:ext uri="{FF2B5EF4-FFF2-40B4-BE49-F238E27FC236}">
                  <a16:creationId xmlns:a16="http://schemas.microsoft.com/office/drawing/2014/main" id="{A623E131-6FC6-42CC-BE1B-0BF36B5F0416}"/>
                </a:ext>
              </a:extLst>
            </p:cNvPr>
            <p:cNvSpPr txBox="1"/>
            <p:nvPr/>
          </p:nvSpPr>
          <p:spPr>
            <a:xfrm>
              <a:off x="8305985" y="1396803"/>
              <a:ext cx="1309133" cy="738664"/>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边缘环境下，</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无人机集群作战场景构建</a:t>
              </a:r>
            </a:p>
          </p:txBody>
        </p:sp>
        <p:sp>
          <p:nvSpPr>
            <p:cNvPr id="34" name="文本框 33">
              <a:extLst>
                <a:ext uri="{FF2B5EF4-FFF2-40B4-BE49-F238E27FC236}">
                  <a16:creationId xmlns:a16="http://schemas.microsoft.com/office/drawing/2014/main" id="{474205B8-BBFB-4130-ABE3-1268A973AA96}"/>
                </a:ext>
              </a:extLst>
            </p:cNvPr>
            <p:cNvSpPr txBox="1"/>
            <p:nvPr/>
          </p:nvSpPr>
          <p:spPr>
            <a:xfrm>
              <a:off x="2712804" y="3105834"/>
              <a:ext cx="2202748" cy="646331"/>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智能体深度强化学习算法</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马尔可夫决策模型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基于</a:t>
              </a:r>
              <a:r>
                <a:rPr lang="en-US" altLang="zh-CN" sz="1100" dirty="0">
                  <a:latin typeface="微软雅黑" panose="020B0503020204020204" pitchFamily="34" charset="-122"/>
                  <a:ea typeface="微软雅黑" panose="020B0503020204020204" pitchFamily="34" charset="-122"/>
                </a:rPr>
                <a:t>AC</a:t>
              </a:r>
              <a:r>
                <a:rPr lang="zh-CN" altLang="en-US" sz="1100" dirty="0">
                  <a:latin typeface="微软雅黑" panose="020B0503020204020204" pitchFamily="34" charset="-122"/>
                  <a:ea typeface="微软雅黑" panose="020B0503020204020204" pitchFamily="34" charset="-122"/>
                </a:rPr>
                <a:t>框架的</a:t>
              </a:r>
              <a:r>
                <a:rPr lang="en-US" altLang="zh-CN" sz="1100" dirty="0">
                  <a:latin typeface="微软雅黑" panose="020B0503020204020204" pitchFamily="34" charset="-122"/>
                  <a:ea typeface="微软雅黑" panose="020B0503020204020204" pitchFamily="34" charset="-122"/>
                </a:rPr>
                <a:t>DRL</a:t>
              </a:r>
              <a:r>
                <a:rPr lang="zh-CN" altLang="en-US" sz="1100" dirty="0">
                  <a:latin typeface="微软雅黑" panose="020B0503020204020204" pitchFamily="34" charset="-122"/>
                  <a:ea typeface="微软雅黑" panose="020B0503020204020204" pitchFamily="34" charset="-122"/>
                </a:rPr>
                <a:t>算法</a:t>
              </a:r>
              <a:endParaRPr lang="zh-CN" altLang="en-US" sz="105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448ECE78-57BB-481B-A92A-E50552961394}"/>
                </a:ext>
              </a:extLst>
            </p:cNvPr>
            <p:cNvSpPr/>
            <p:nvPr/>
          </p:nvSpPr>
          <p:spPr>
            <a:xfrm>
              <a:off x="2546345" y="4497927"/>
              <a:ext cx="5911854"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文本框 35">
              <a:extLst>
                <a:ext uri="{FF2B5EF4-FFF2-40B4-BE49-F238E27FC236}">
                  <a16:creationId xmlns:a16="http://schemas.microsoft.com/office/drawing/2014/main" id="{8CEB9458-68F9-4676-A5D7-60CBAFBDF1C6}"/>
                </a:ext>
              </a:extLst>
            </p:cNvPr>
            <p:cNvSpPr txBox="1"/>
            <p:nvPr/>
          </p:nvSpPr>
          <p:spPr>
            <a:xfrm>
              <a:off x="2905282" y="4742418"/>
              <a:ext cx="2134168" cy="638636"/>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多智能体深度强化学习</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马尔科夫博弈模型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的训练执行框架</a:t>
              </a:r>
            </a:p>
          </p:txBody>
        </p:sp>
        <p:sp>
          <p:nvSpPr>
            <p:cNvPr id="37" name="文本框 36">
              <a:extLst>
                <a:ext uri="{FF2B5EF4-FFF2-40B4-BE49-F238E27FC236}">
                  <a16:creationId xmlns:a16="http://schemas.microsoft.com/office/drawing/2014/main" id="{00FEC81B-FC7F-41C2-97A3-CCFC3BB7B6EF}"/>
                </a:ext>
              </a:extLst>
            </p:cNvPr>
            <p:cNvSpPr txBox="1"/>
            <p:nvPr/>
          </p:nvSpPr>
          <p:spPr>
            <a:xfrm>
              <a:off x="5269607" y="3013398"/>
              <a:ext cx="307232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马尔科夫决策建模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a:t>
              </a:r>
              <a:r>
                <a:rPr lang="zh-CN" altLang="en-US" sz="1050" dirty="0">
                  <a:latin typeface="微软雅黑" panose="020B0503020204020204" pitchFamily="34" charset="-122"/>
                  <a:ea typeface="微软雅黑" panose="020B0503020204020204" pitchFamily="34" charset="-122"/>
                </a:rPr>
                <a:t>控制的智能体</a:t>
              </a:r>
              <a:r>
                <a:rPr lang="en-US" altLang="zh-CN" sz="1050" dirty="0">
                  <a:latin typeface="微软雅黑" panose="020B0503020204020204" pitchFamily="34" charset="-122"/>
                  <a:ea typeface="微软雅黑" panose="020B0503020204020204" pitchFamily="34" charset="-122"/>
                </a:rPr>
                <a:t>DRL</a:t>
              </a:r>
              <a:r>
                <a:rPr lang="zh-CN" altLang="en-US" sz="1050" dirty="0">
                  <a:latin typeface="微软雅黑" panose="020B0503020204020204" pitchFamily="34" charset="-122"/>
                  <a:ea typeface="微软雅黑" panose="020B0503020204020204" pitchFamily="34" charset="-122"/>
                </a:rPr>
                <a:t>算法</a:t>
              </a:r>
            </a:p>
          </p:txBody>
        </p:sp>
        <p:sp>
          <p:nvSpPr>
            <p:cNvPr id="38" name="文本框 37">
              <a:extLst>
                <a:ext uri="{FF2B5EF4-FFF2-40B4-BE49-F238E27FC236}">
                  <a16:creationId xmlns:a16="http://schemas.microsoft.com/office/drawing/2014/main" id="{8218B3A1-04E5-42B6-B921-9A65F8ADC299}"/>
                </a:ext>
              </a:extLst>
            </p:cNvPr>
            <p:cNvSpPr txBox="1"/>
            <p:nvPr/>
          </p:nvSpPr>
          <p:spPr>
            <a:xfrm>
              <a:off x="5188986" y="4673169"/>
              <a:ext cx="315294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UAVS</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UAVS</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马尔科夫博弈建模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UAVS</a:t>
              </a:r>
              <a:r>
                <a:rPr lang="zh-CN" altLang="en-US" sz="1050" dirty="0">
                  <a:latin typeface="微软雅黑" panose="020B0503020204020204" pitchFamily="34" charset="-122"/>
                  <a:ea typeface="微软雅黑" panose="020B0503020204020204" pitchFamily="34" charset="-122"/>
                </a:rPr>
                <a:t>控制的</a:t>
              </a: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算法</a:t>
              </a:r>
            </a:p>
          </p:txBody>
        </p:sp>
        <p:sp>
          <p:nvSpPr>
            <p:cNvPr id="39" name="矩形 38">
              <a:extLst>
                <a:ext uri="{FF2B5EF4-FFF2-40B4-BE49-F238E27FC236}">
                  <a16:creationId xmlns:a16="http://schemas.microsoft.com/office/drawing/2014/main" id="{CF9DC48A-3B94-4789-96FD-A2E4C57FC4C7}"/>
                </a:ext>
              </a:extLst>
            </p:cNvPr>
            <p:cNvSpPr/>
            <p:nvPr/>
          </p:nvSpPr>
          <p:spPr>
            <a:xfrm>
              <a:off x="9081321" y="2828936"/>
              <a:ext cx="621646" cy="2672101"/>
            </a:xfrm>
            <a:prstGeom prst="rect">
              <a:avLst/>
            </a:prstGeom>
            <a:noFill/>
            <a:ln w="25400"/>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39">
              <a:extLst>
                <a:ext uri="{FF2B5EF4-FFF2-40B4-BE49-F238E27FC236}">
                  <a16:creationId xmlns:a16="http://schemas.microsoft.com/office/drawing/2014/main" id="{A21FF456-2ED1-476A-A724-4448CB4937B1}"/>
                </a:ext>
              </a:extLst>
            </p:cNvPr>
            <p:cNvSpPr txBox="1"/>
            <p:nvPr/>
          </p:nvSpPr>
          <p:spPr>
            <a:xfrm>
              <a:off x="9193896" y="3428999"/>
              <a:ext cx="454299" cy="1569660"/>
            </a:xfrm>
            <a:prstGeom prst="rect">
              <a:avLst/>
            </a:prstGeom>
            <a:noFill/>
          </p:spPr>
          <p:txBody>
            <a:bodyPr wrap="square" rtlCol="0">
              <a:spAutoFit/>
            </a:bodyPr>
            <a:lstStyle/>
            <a:p>
              <a:pPr algn="l"/>
              <a:r>
                <a:rPr lang="zh-CN" altLang="en-US" sz="1600" b="1"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仿真验证平台</a:t>
              </a:r>
            </a:p>
          </p:txBody>
        </p:sp>
        <p:cxnSp>
          <p:nvCxnSpPr>
            <p:cNvPr id="41" name="直接箭头连接符 40">
              <a:extLst>
                <a:ext uri="{FF2B5EF4-FFF2-40B4-BE49-F238E27FC236}">
                  <a16:creationId xmlns:a16="http://schemas.microsoft.com/office/drawing/2014/main" id="{4242E4B6-9CE1-4AE2-8E1F-00E16C75FBFF}"/>
                </a:ext>
              </a:extLst>
            </p:cNvPr>
            <p:cNvCxnSpPr>
              <a:cxnSpLocks/>
            </p:cNvCxnSpPr>
            <p:nvPr/>
          </p:nvCxnSpPr>
          <p:spPr>
            <a:xfrm>
              <a:off x="8522110" y="3402200"/>
              <a:ext cx="4953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D052262-CC30-4CD0-9DB8-AE382E9D8AD1}"/>
                </a:ext>
              </a:extLst>
            </p:cNvPr>
            <p:cNvCxnSpPr>
              <a:cxnSpLocks/>
            </p:cNvCxnSpPr>
            <p:nvPr/>
          </p:nvCxnSpPr>
          <p:spPr>
            <a:xfrm flipV="1">
              <a:off x="8522110" y="5061414"/>
              <a:ext cx="4953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92DC502-6CF5-447E-887B-C74FF62704D4}"/>
                </a:ext>
              </a:extLst>
            </p:cNvPr>
            <p:cNvCxnSpPr>
              <a:stCxn id="19" idx="3"/>
              <a:endCxn id="12" idx="1"/>
            </p:cNvCxnSpPr>
            <p:nvPr/>
          </p:nvCxnSpPr>
          <p:spPr>
            <a:xfrm>
              <a:off x="3901353"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4" name="直接箭头连接符 43">
              <a:extLst>
                <a:ext uri="{FF2B5EF4-FFF2-40B4-BE49-F238E27FC236}">
                  <a16:creationId xmlns:a16="http://schemas.microsoft.com/office/drawing/2014/main" id="{D9E9F993-7F65-470C-A994-98646CE25AE8}"/>
                </a:ext>
              </a:extLst>
            </p:cNvPr>
            <p:cNvCxnSpPr/>
            <p:nvPr/>
          </p:nvCxnSpPr>
          <p:spPr>
            <a:xfrm>
              <a:off x="5455222"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5" name="直接箭头连接符 44">
              <a:extLst>
                <a:ext uri="{FF2B5EF4-FFF2-40B4-BE49-F238E27FC236}">
                  <a16:creationId xmlns:a16="http://schemas.microsoft.com/office/drawing/2014/main" id="{945992FA-3354-4989-9B1B-A36166EEE2BA}"/>
                </a:ext>
              </a:extLst>
            </p:cNvPr>
            <p:cNvCxnSpPr/>
            <p:nvPr/>
          </p:nvCxnSpPr>
          <p:spPr>
            <a:xfrm>
              <a:off x="7688580" y="1739831"/>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6" name="直接箭头连接符 45">
              <a:extLst>
                <a:ext uri="{FF2B5EF4-FFF2-40B4-BE49-F238E27FC236}">
                  <a16:creationId xmlns:a16="http://schemas.microsoft.com/office/drawing/2014/main" id="{76F28E0F-6A81-44B9-BF2E-DFCE7EA14F8E}"/>
                </a:ext>
              </a:extLst>
            </p:cNvPr>
            <p:cNvCxnSpPr>
              <a:cxnSpLocks/>
              <a:endCxn id="9" idx="1"/>
            </p:cNvCxnSpPr>
            <p:nvPr/>
          </p:nvCxnSpPr>
          <p:spPr>
            <a:xfrm>
              <a:off x="4781359" y="3402200"/>
              <a:ext cx="407627"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7" name="直接箭头连接符 46">
              <a:extLst>
                <a:ext uri="{FF2B5EF4-FFF2-40B4-BE49-F238E27FC236}">
                  <a16:creationId xmlns:a16="http://schemas.microsoft.com/office/drawing/2014/main" id="{24DB7D72-2729-4138-B3A4-9CFF708D2AC6}"/>
                </a:ext>
              </a:extLst>
            </p:cNvPr>
            <p:cNvCxnSpPr>
              <a:cxnSpLocks/>
              <a:endCxn id="38" idx="1"/>
            </p:cNvCxnSpPr>
            <p:nvPr/>
          </p:nvCxnSpPr>
          <p:spPr>
            <a:xfrm>
              <a:off x="4853940" y="5077126"/>
              <a:ext cx="335046"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56159180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3" name="Rectangle 25">
            <a:extLst>
              <a:ext uri="{FF2B5EF4-FFF2-40B4-BE49-F238E27FC236}">
                <a16:creationId xmlns:a16="http://schemas.microsoft.com/office/drawing/2014/main" id="{457D6297-F629-40F8-A422-3F37490843AD}"/>
              </a:ext>
            </a:extLst>
          </p:cNvPr>
          <p:cNvSpPr/>
          <p:nvPr/>
        </p:nvSpPr>
        <p:spPr>
          <a:xfrm>
            <a:off x="1981749" y="2160800"/>
            <a:ext cx="8371619"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深度强化学习理论研究。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无人机动力学建模研究。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选择和设计适用于单无人机自主控制的深度强化学习算法。</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在单无人机路径规划和自主避障研究的基础上，采用多智能体深度强化学习算法研究合作场景下的无人机集群编队协同避障问题，选择和设计适用于无人机集群控制的深度强化学习算法。</a:t>
            </a:r>
            <a:endParaRPr lang="en-GB"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0" y="1065064"/>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实施方案   </a:t>
            </a:r>
          </a:p>
        </p:txBody>
      </p:sp>
    </p:spTree>
    <p:extLst>
      <p:ext uri="{BB962C8B-B14F-4D97-AF65-F5344CB8AC3E}">
        <p14:creationId xmlns:p14="http://schemas.microsoft.com/office/powerpoint/2010/main" val="248341216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六、拟创新点</a:t>
            </a:r>
          </a:p>
        </p:txBody>
      </p:sp>
      <p:sp>
        <p:nvSpPr>
          <p:cNvPr id="13" name="Rectangle 25">
            <a:extLst>
              <a:ext uri="{FF2B5EF4-FFF2-40B4-BE49-F238E27FC236}">
                <a16:creationId xmlns:a16="http://schemas.microsoft.com/office/drawing/2014/main" id="{457D6297-F629-40F8-A422-3F37490843AD}"/>
              </a:ext>
            </a:extLst>
          </p:cNvPr>
          <p:cNvSpPr/>
          <p:nvPr/>
        </p:nvSpPr>
        <p:spPr>
          <a:xfrm>
            <a:off x="1514246" y="1618426"/>
            <a:ext cx="9374723" cy="3782895"/>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研究现有链路预测算法的改进方法，在以链路预测准确率为优化目标的同时，优化复杂网络全局结构性能指标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不考虑链路预测准确率的情况下，研究复杂网络中链路推荐策略，以提升网络直径、平均最短路径等通信效率指标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设计加边策略，添加一定数量的边，优化网络结构，提升网络的攻击鲁棒性，使网络能更好的应对节点攻击后的级联失效</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当网络遭受攻击或破坏时，结构损毁也会破坏网络中社区的结构，影响到系统的正常运转。定义一个网络社区结构的鲁棒性指标，以评估受损后网络社区结构的完整性。针对定义的指标，推荐加边策略（或者重连），以改进网络社区结构的鲁棒性</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03835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六、拟创新点</a:t>
            </a:r>
          </a:p>
        </p:txBody>
      </p:sp>
      <p:cxnSp>
        <p:nvCxnSpPr>
          <p:cNvPr id="2" name="直接箭头连接符 1">
            <a:extLst>
              <a:ext uri="{FF2B5EF4-FFF2-40B4-BE49-F238E27FC236}">
                <a16:creationId xmlns:a16="http://schemas.microsoft.com/office/drawing/2014/main" id="{B9A61975-F234-9516-8D25-D8DF3951840D}"/>
              </a:ext>
            </a:extLst>
          </p:cNvPr>
          <p:cNvCxnSpPr>
            <a:cxnSpLocks/>
          </p:cNvCxnSpPr>
          <p:nvPr/>
        </p:nvCxnSpPr>
        <p:spPr>
          <a:xfrm>
            <a:off x="599846" y="3429000"/>
            <a:ext cx="1100937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FD70B251-8624-EFFD-8D9E-5AB09D46021F}"/>
              </a:ext>
            </a:extLst>
          </p:cNvPr>
          <p:cNvSpPr/>
          <p:nvPr/>
        </p:nvSpPr>
        <p:spPr>
          <a:xfrm>
            <a:off x="1080529" y="324522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5935530-7CC9-9F05-B6DE-275A3BC7C89A}"/>
              </a:ext>
            </a:extLst>
          </p:cNvPr>
          <p:cNvSpPr/>
          <p:nvPr/>
        </p:nvSpPr>
        <p:spPr>
          <a:xfrm>
            <a:off x="4207260" y="325591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5E7A1A5-8F49-89C3-2C07-3C13FBFF8868}"/>
              </a:ext>
            </a:extLst>
          </p:cNvPr>
          <p:cNvSpPr/>
          <p:nvPr/>
        </p:nvSpPr>
        <p:spPr>
          <a:xfrm>
            <a:off x="6727681" y="325591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7CC9748-B8E2-DF1E-1DEA-EE476557D6CC}"/>
              </a:ext>
            </a:extLst>
          </p:cNvPr>
          <p:cNvSpPr/>
          <p:nvPr/>
        </p:nvSpPr>
        <p:spPr>
          <a:xfrm>
            <a:off x="9200068" y="325591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F2D0D0-ACDD-A819-58BA-E85C9A21831F}"/>
              </a:ext>
            </a:extLst>
          </p:cNvPr>
          <p:cNvSpPr/>
          <p:nvPr/>
        </p:nvSpPr>
        <p:spPr>
          <a:xfrm>
            <a:off x="388812" y="4139432"/>
            <a:ext cx="1729601" cy="1120756"/>
          </a:xfrm>
          <a:prstGeom prst="rect">
            <a:avLst/>
          </a:prstGeom>
        </p:spPr>
        <p:txBody>
          <a:bodyPr wrap="square">
            <a:spAutoFit/>
          </a:bodyPr>
          <a:lstStyle/>
          <a:p>
            <a:pPr algn="ctr">
              <a:lnSpc>
                <a:spcPct val="130000"/>
              </a:lnSpc>
              <a:spcBef>
                <a:spcPts val="600"/>
              </a:spcBef>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consectetuer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Aenean </a:t>
            </a:r>
            <a:r>
              <a:rPr lang="en-US" altLang="zh-CN" sz="1050" dirty="0" err="1">
                <a:solidFill>
                  <a:schemeClr val="tx1">
                    <a:lumMod val="85000"/>
                    <a:lumOff val="15000"/>
                  </a:schemeClr>
                </a:solidFill>
              </a:rPr>
              <a:t>commodo</a:t>
            </a:r>
            <a:r>
              <a:rPr lang="en-US" altLang="zh-CN" sz="1050" dirty="0">
                <a:solidFill>
                  <a:schemeClr val="tx1">
                    <a:lumMod val="85000"/>
                    <a:lumOff val="15000"/>
                  </a:schemeClr>
                </a:solidFill>
              </a:rPr>
              <a:t> ligula </a:t>
            </a:r>
            <a:r>
              <a:rPr lang="en-US" altLang="zh-CN" sz="1050" dirty="0" err="1">
                <a:solidFill>
                  <a:schemeClr val="tx1">
                    <a:lumMod val="85000"/>
                    <a:lumOff val="15000"/>
                  </a:schemeClr>
                </a:solidFill>
              </a:rPr>
              <a:t>eget</a:t>
            </a:r>
            <a:r>
              <a:rPr lang="en-US" altLang="zh-CN" sz="1050" dirty="0">
                <a:solidFill>
                  <a:schemeClr val="tx1">
                    <a:lumMod val="85000"/>
                    <a:lumOff val="15000"/>
                  </a:schemeClr>
                </a:solidFill>
              </a:rPr>
              <a:t> dolor. </a:t>
            </a:r>
          </a:p>
        </p:txBody>
      </p:sp>
      <p:cxnSp>
        <p:nvCxnSpPr>
          <p:cNvPr id="9" name="直接连接符 8">
            <a:extLst>
              <a:ext uri="{FF2B5EF4-FFF2-40B4-BE49-F238E27FC236}">
                <a16:creationId xmlns:a16="http://schemas.microsoft.com/office/drawing/2014/main" id="{F9C92296-F3E3-F4BA-5EFA-37F971234324}"/>
              </a:ext>
            </a:extLst>
          </p:cNvPr>
          <p:cNvCxnSpPr>
            <a:cxnSpLocks/>
          </p:cNvCxnSpPr>
          <p:nvPr/>
        </p:nvCxnSpPr>
        <p:spPr>
          <a:xfrm>
            <a:off x="1135355"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A4246D2-EC56-423C-F057-4097A6C6768A}"/>
              </a:ext>
            </a:extLst>
          </p:cNvPr>
          <p:cNvSpPr/>
          <p:nvPr/>
        </p:nvSpPr>
        <p:spPr>
          <a:xfrm>
            <a:off x="603426" y="3765919"/>
            <a:ext cx="1282444"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课题调研</a:t>
            </a:r>
          </a:p>
        </p:txBody>
      </p:sp>
      <p:sp>
        <p:nvSpPr>
          <p:cNvPr id="11" name="矩形 10">
            <a:extLst>
              <a:ext uri="{FF2B5EF4-FFF2-40B4-BE49-F238E27FC236}">
                <a16:creationId xmlns:a16="http://schemas.microsoft.com/office/drawing/2014/main" id="{722AED16-CE2E-0E19-AE58-1DEB3B9CBA76}"/>
              </a:ext>
            </a:extLst>
          </p:cNvPr>
          <p:cNvSpPr/>
          <p:nvPr/>
        </p:nvSpPr>
        <p:spPr>
          <a:xfrm>
            <a:off x="3526091" y="4153016"/>
            <a:ext cx="1729601" cy="1120756"/>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12" name="直接连接符 11">
            <a:extLst>
              <a:ext uri="{FF2B5EF4-FFF2-40B4-BE49-F238E27FC236}">
                <a16:creationId xmlns:a16="http://schemas.microsoft.com/office/drawing/2014/main" id="{46389B4E-BDCB-8AD1-679E-D5B0BA11537D}"/>
              </a:ext>
            </a:extLst>
          </p:cNvPr>
          <p:cNvCxnSpPr>
            <a:cxnSpLocks/>
          </p:cNvCxnSpPr>
          <p:nvPr/>
        </p:nvCxnSpPr>
        <p:spPr>
          <a:xfrm>
            <a:off x="4272634" y="415012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A43C282-E140-6D04-2314-A87C61E4D0C6}"/>
              </a:ext>
            </a:extLst>
          </p:cNvPr>
          <p:cNvSpPr/>
          <p:nvPr/>
        </p:nvSpPr>
        <p:spPr>
          <a:xfrm>
            <a:off x="3740705" y="3776612"/>
            <a:ext cx="1282444"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实验论证</a:t>
            </a:r>
          </a:p>
        </p:txBody>
      </p:sp>
      <p:sp>
        <p:nvSpPr>
          <p:cNvPr id="15" name="矩形 14">
            <a:extLst>
              <a:ext uri="{FF2B5EF4-FFF2-40B4-BE49-F238E27FC236}">
                <a16:creationId xmlns:a16="http://schemas.microsoft.com/office/drawing/2014/main" id="{12A0ADBE-2A2C-4E06-46F5-71222924AB13}"/>
              </a:ext>
            </a:extLst>
          </p:cNvPr>
          <p:cNvSpPr/>
          <p:nvPr/>
        </p:nvSpPr>
        <p:spPr>
          <a:xfrm>
            <a:off x="6017221" y="4150125"/>
            <a:ext cx="1729601" cy="1120756"/>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17" name="直接连接符 16">
            <a:extLst>
              <a:ext uri="{FF2B5EF4-FFF2-40B4-BE49-F238E27FC236}">
                <a16:creationId xmlns:a16="http://schemas.microsoft.com/office/drawing/2014/main" id="{502662A4-8031-2274-A18C-BCB4E04686C2}"/>
              </a:ext>
            </a:extLst>
          </p:cNvPr>
          <p:cNvCxnSpPr>
            <a:cxnSpLocks/>
          </p:cNvCxnSpPr>
          <p:nvPr/>
        </p:nvCxnSpPr>
        <p:spPr>
          <a:xfrm>
            <a:off x="6763764" y="415012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0248BEA-6D8B-0561-55F2-35D7AC49E70F}"/>
              </a:ext>
            </a:extLst>
          </p:cNvPr>
          <p:cNvSpPr/>
          <p:nvPr/>
        </p:nvSpPr>
        <p:spPr>
          <a:xfrm>
            <a:off x="6231835" y="3776612"/>
            <a:ext cx="1282444"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检查调整</a:t>
            </a:r>
          </a:p>
        </p:txBody>
      </p:sp>
      <p:sp>
        <p:nvSpPr>
          <p:cNvPr id="19" name="矩形 18">
            <a:extLst>
              <a:ext uri="{FF2B5EF4-FFF2-40B4-BE49-F238E27FC236}">
                <a16:creationId xmlns:a16="http://schemas.microsoft.com/office/drawing/2014/main" id="{8D3002FF-6819-9005-1B88-DFB8A72A00BD}"/>
              </a:ext>
            </a:extLst>
          </p:cNvPr>
          <p:cNvSpPr/>
          <p:nvPr/>
        </p:nvSpPr>
        <p:spPr>
          <a:xfrm>
            <a:off x="8499386" y="4150125"/>
            <a:ext cx="1729601" cy="1120756"/>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20" name="直接连接符 19">
            <a:extLst>
              <a:ext uri="{FF2B5EF4-FFF2-40B4-BE49-F238E27FC236}">
                <a16:creationId xmlns:a16="http://schemas.microsoft.com/office/drawing/2014/main" id="{39C9F405-A989-CD04-6589-6ABAE959437F}"/>
              </a:ext>
            </a:extLst>
          </p:cNvPr>
          <p:cNvCxnSpPr>
            <a:cxnSpLocks/>
          </p:cNvCxnSpPr>
          <p:nvPr/>
        </p:nvCxnSpPr>
        <p:spPr>
          <a:xfrm>
            <a:off x="9254894" y="415012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6AD961A-204F-6F85-00CB-8936199662BC}"/>
              </a:ext>
            </a:extLst>
          </p:cNvPr>
          <p:cNvSpPr/>
          <p:nvPr/>
        </p:nvSpPr>
        <p:spPr>
          <a:xfrm>
            <a:off x="8722965" y="3776612"/>
            <a:ext cx="1282444"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论文撰写</a:t>
            </a:r>
          </a:p>
        </p:txBody>
      </p:sp>
    </p:spTree>
    <p:extLst>
      <p:ext uri="{BB962C8B-B14F-4D97-AF65-F5344CB8AC3E}">
        <p14:creationId xmlns:p14="http://schemas.microsoft.com/office/powerpoint/2010/main" val="163259260"/>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669514"/>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681752" y="2577361"/>
            <a:ext cx="5297861" cy="147724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8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谢谢老师！</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8990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723208"/>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17842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研究目标与内容</a:t>
            </a:r>
          </a:p>
        </p:txBody>
      </p:sp>
      <p:sp>
        <p:nvSpPr>
          <p:cNvPr id="25" name="椭圆 24"/>
          <p:cNvSpPr/>
          <p:nvPr/>
        </p:nvSpPr>
        <p:spPr>
          <a:xfrm>
            <a:off x="5532522" y="160841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6" name="文本框 8"/>
          <p:cNvSpPr txBox="1"/>
          <p:nvPr/>
        </p:nvSpPr>
        <p:spPr>
          <a:xfrm>
            <a:off x="6393960" y="2697459"/>
            <a:ext cx="209530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拟解决关键性问题</a:t>
            </a:r>
          </a:p>
        </p:txBody>
      </p:sp>
      <p:sp>
        <p:nvSpPr>
          <p:cNvPr id="28" name="椭圆 27"/>
          <p:cNvSpPr/>
          <p:nvPr/>
        </p:nvSpPr>
        <p:spPr>
          <a:xfrm>
            <a:off x="5532522" y="25216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9" name="文本框 11"/>
          <p:cNvSpPr txBox="1"/>
          <p:nvPr/>
        </p:nvSpPr>
        <p:spPr>
          <a:xfrm>
            <a:off x="6393960" y="358266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国内外研究动态</a:t>
            </a:r>
          </a:p>
        </p:txBody>
      </p:sp>
      <p:sp>
        <p:nvSpPr>
          <p:cNvPr id="31" name="椭圆 30"/>
          <p:cNvSpPr/>
          <p:nvPr/>
        </p:nvSpPr>
        <p:spPr>
          <a:xfrm>
            <a:off x="5532522" y="34068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93960" y="4438830"/>
            <a:ext cx="2334156"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技术路线和实施方案</a:t>
            </a:r>
          </a:p>
        </p:txBody>
      </p:sp>
      <p:sp>
        <p:nvSpPr>
          <p:cNvPr id="34" name="椭圆 33"/>
          <p:cNvSpPr/>
          <p:nvPr/>
        </p:nvSpPr>
        <p:spPr>
          <a:xfrm>
            <a:off x="5532522" y="426297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5</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5394947"/>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拟创新点和成果</a:t>
            </a:r>
          </a:p>
        </p:txBody>
      </p:sp>
      <p:sp>
        <p:nvSpPr>
          <p:cNvPr id="18" name="椭圆 17">
            <a:extLst>
              <a:ext uri="{FF2B5EF4-FFF2-40B4-BE49-F238E27FC236}">
                <a16:creationId xmlns:a16="http://schemas.microsoft.com/office/drawing/2014/main" id="{E4FD7FE2-65E5-466E-8DCB-22DC00B1E781}"/>
              </a:ext>
            </a:extLst>
          </p:cNvPr>
          <p:cNvSpPr/>
          <p:nvPr/>
        </p:nvSpPr>
        <p:spPr>
          <a:xfrm>
            <a:off x="5532522" y="521908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6</a:t>
            </a:r>
            <a:endParaRPr kumimoji="1" lang="zh-CN" altLang="en-US" sz="3200" b="1" kern="0" dirty="0">
              <a:solidFill>
                <a:srgbClr val="FFFFFF"/>
              </a:solidFill>
              <a:latin typeface="Century Gothic" panose="020B0502020202020204"/>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pic>
        <p:nvPicPr>
          <p:cNvPr id="51" name="Picture 2" descr="http://5b0988e595225.cdn.sohucs.com/images/20200227/55413c2bba5343e9bf04a5b0764c2f1f.jpeg">
            <a:extLst>
              <a:ext uri="{FF2B5EF4-FFF2-40B4-BE49-F238E27FC236}">
                <a16:creationId xmlns:a16="http://schemas.microsoft.com/office/drawing/2014/main" id="{3DF1B5AF-3E4C-4C1C-8CEC-CAA971BDC28C}"/>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557419" y="1509861"/>
            <a:ext cx="5077161" cy="3173225"/>
          </a:xfrm>
          <a:prstGeom prst="rect">
            <a:avLst/>
          </a:prstGeom>
          <a:noFill/>
          <a:extLst>
            <a:ext uri="{909E8E84-426E-40DD-AFC4-6F175D3DCCD1}">
              <a14:hiddenFill xmlns:a14="http://schemas.microsoft.com/office/drawing/2010/main">
                <a:solidFill>
                  <a:srgbClr val="FFFFFF"/>
                </a:solidFill>
              </a14:hiddenFill>
            </a:ext>
          </a:extLst>
        </p:spPr>
      </p:pic>
      <p:sp>
        <p:nvSpPr>
          <p:cNvPr id="52" name="文本框 51">
            <a:extLst>
              <a:ext uri="{FF2B5EF4-FFF2-40B4-BE49-F238E27FC236}">
                <a16:creationId xmlns:a16="http://schemas.microsoft.com/office/drawing/2014/main" id="{095E5DF1-555F-4257-98DA-5D1AF72160AA}"/>
              </a:ext>
            </a:extLst>
          </p:cNvPr>
          <p:cNvSpPr txBox="1"/>
          <p:nvPr/>
        </p:nvSpPr>
        <p:spPr>
          <a:xfrm>
            <a:off x="1448672" y="5229606"/>
            <a:ext cx="8942467" cy="527132"/>
          </a:xfrm>
          <a:prstGeom prst="rect">
            <a:avLst/>
          </a:prstGeom>
          <a:noFill/>
        </p:spPr>
        <p:txBody>
          <a:bodyPr wrap="square" rtlCol="0" anchor="t">
            <a:spAutoFit/>
          </a:bodyPr>
          <a:lstStyle/>
          <a:p>
            <a:pPr indent="457200" algn="just">
              <a:lnSpc>
                <a:spcPct val="150000"/>
              </a:lnSpc>
            </a:pP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DARPA提出的</a:t>
            </a:r>
            <a:r>
              <a:rPr lang="zh-CN" altLang="en-US" sz="2135"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“马赛克战”</a:t>
            </a: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本质上体现了</a:t>
            </a:r>
            <a:r>
              <a:rPr lang="zh-CN" altLang="en-US" sz="2135"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小单位</a:t>
            </a: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zh-CN" altLang="en-US" sz="2135"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边缘</a:t>
            </a: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地位的提升</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16" name="Rectangle 25"/>
          <p:cNvSpPr/>
          <p:nvPr/>
        </p:nvSpPr>
        <p:spPr>
          <a:xfrm>
            <a:off x="3823855" y="1356704"/>
            <a:ext cx="4544290" cy="362792"/>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600" dirty="0">
                <a:solidFill>
                  <a:schemeClr val="tx1">
                    <a:lumMod val="75000"/>
                    <a:lumOff val="25000"/>
                  </a:schemeClr>
                </a:solidFill>
                <a:latin typeface="+mn-ea"/>
                <a:sym typeface="Arial" panose="020B0604020202020204" pitchFamily="34" charset="0"/>
              </a:rPr>
              <a:t>“</a:t>
            </a:r>
            <a:r>
              <a:rPr lang="en-US" altLang="zh-CN" sz="1600" dirty="0">
                <a:solidFill>
                  <a:schemeClr val="tx1">
                    <a:lumMod val="75000"/>
                    <a:lumOff val="25000"/>
                  </a:schemeClr>
                </a:solidFill>
                <a:latin typeface="+mn-ea"/>
                <a:sym typeface="Arial" panose="020B0604020202020204" pitchFamily="34" charset="0"/>
              </a:rPr>
              <a:t>XXX </a:t>
            </a:r>
            <a:r>
              <a:rPr lang="zh-CN" altLang="en-US" sz="1600" dirty="0">
                <a:solidFill>
                  <a:schemeClr val="tx1">
                    <a:lumMod val="75000"/>
                    <a:lumOff val="25000"/>
                  </a:schemeClr>
                </a:solidFill>
                <a:latin typeface="+mn-ea"/>
                <a:sym typeface="Arial" panose="020B0604020202020204" pitchFamily="34" charset="0"/>
              </a:rPr>
              <a:t>边缘指控战</a:t>
            </a:r>
            <a:r>
              <a:rPr lang="en-US" altLang="zh-CN" sz="1600" dirty="0">
                <a:solidFill>
                  <a:schemeClr val="tx1">
                    <a:lumMod val="75000"/>
                    <a:lumOff val="25000"/>
                  </a:schemeClr>
                </a:solidFill>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多无人机作战”</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
        <p:nvSpPr>
          <p:cNvPr id="26" name="Rectangle 25">
            <a:extLst>
              <a:ext uri="{FF2B5EF4-FFF2-40B4-BE49-F238E27FC236}">
                <a16:creationId xmlns:a16="http://schemas.microsoft.com/office/drawing/2014/main" id="{FBAFB684-DC11-4460-B07C-08CF3B8715BB}"/>
              </a:ext>
            </a:extLst>
          </p:cNvPr>
          <p:cNvSpPr/>
          <p:nvPr/>
        </p:nvSpPr>
        <p:spPr>
          <a:xfrm>
            <a:off x="3956311" y="2338320"/>
            <a:ext cx="7568623" cy="1298432"/>
          </a:xfrm>
          <a:prstGeom prst="rect">
            <a:avLst/>
          </a:prstGeom>
          <a:noFill/>
          <a:ln>
            <a:noFill/>
          </a:ln>
        </p:spPr>
        <p:txBody>
          <a:bodyPr wrap="square">
            <a:spAutoFit/>
          </a:bodyPr>
          <a:lstStyle/>
          <a:p>
            <a:pPr>
              <a:lnSpc>
                <a:spcPct val="12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力量边缘：</a:t>
            </a:r>
            <a:r>
              <a:rPr lang="zh-CN" altLang="en-US" sz="1400" dirty="0">
                <a:solidFill>
                  <a:prstClr val="black">
                    <a:lumMod val="75000"/>
                    <a:lumOff val="25000"/>
                  </a:prstClr>
                </a:solidFill>
                <a:latin typeface="+mn-ea"/>
                <a:sym typeface="+mn-ea"/>
              </a:rPr>
              <a:t>指挥决策、交互协作、行动控制等“能力</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被授权和分散化到底层成员</a:t>
            </a:r>
            <a:endPar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结构边缘：</a:t>
            </a:r>
            <a:r>
              <a:rPr lang="zh-CN" altLang="en-US" sz="1400" dirty="0">
                <a:solidFill>
                  <a:prstClr val="black">
                    <a:lumMod val="75000"/>
                    <a:lumOff val="25000"/>
                  </a:prstClr>
                </a:solidFill>
                <a:latin typeface="+mn-ea"/>
                <a:sym typeface="+mn-ea"/>
              </a:rPr>
              <a:t>去中心化，网状结构，没有传统意义上的单个“重心</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，边缘结构韧性十足</a:t>
            </a:r>
            <a:endParaRPr lang="en-US" altLang="zh-CN" sz="1400" dirty="0">
              <a:solidFill>
                <a:prstClr val="black">
                  <a:lumMod val="75000"/>
                  <a:lumOff val="25000"/>
                </a:prstClr>
              </a:solidFill>
              <a:latin typeface="+mn-ea"/>
              <a:sym typeface="+mn-ea"/>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任务环境边缘：</a:t>
            </a:r>
            <a:r>
              <a:rPr lang="zh-CN" altLang="en-US" sz="1400" dirty="0">
                <a:solidFill>
                  <a:prstClr val="black">
                    <a:lumMod val="75000"/>
                    <a:lumOff val="25000"/>
                  </a:prstClr>
                </a:solidFill>
                <a:latin typeface="+mn-ea"/>
                <a:sym typeface="Arial" panose="020B0604020202020204" pitchFamily="34" charset="0"/>
              </a:rPr>
              <a:t>高、远、边、深、快环境下的严酷任务，自任务、自组织、自评估</a:t>
            </a:r>
            <a:endParaRPr lang="en-GB" sz="1400" dirty="0">
              <a:solidFill>
                <a:prstClr val="black">
                  <a:lumMod val="75000"/>
                  <a:lumOff val="25000"/>
                </a:prstClr>
              </a:solidFill>
              <a:latin typeface="+mn-ea"/>
              <a:sym typeface="Arial" panose="020B0604020202020204" pitchFamily="34" charset="0"/>
            </a:endParaRPr>
          </a:p>
        </p:txBody>
      </p:sp>
      <p:grpSp>
        <p:nvGrpSpPr>
          <p:cNvPr id="60" name="组合 59">
            <a:extLst>
              <a:ext uri="{FF2B5EF4-FFF2-40B4-BE49-F238E27FC236}">
                <a16:creationId xmlns:a16="http://schemas.microsoft.com/office/drawing/2014/main" id="{0FC5B020-C834-4827-A41A-343B3E61E43F}"/>
              </a:ext>
            </a:extLst>
          </p:cNvPr>
          <p:cNvGrpSpPr/>
          <p:nvPr/>
        </p:nvGrpSpPr>
        <p:grpSpPr>
          <a:xfrm>
            <a:off x="1986741" y="2741346"/>
            <a:ext cx="1729423" cy="729775"/>
            <a:chOff x="1384755" y="2711638"/>
            <a:chExt cx="1615384" cy="967172"/>
          </a:xfrm>
        </p:grpSpPr>
        <p:sp>
          <p:nvSpPr>
            <p:cNvPr id="56" name="Rounded Rectangle 5">
              <a:extLst>
                <a:ext uri="{FF2B5EF4-FFF2-40B4-BE49-F238E27FC236}">
                  <a16:creationId xmlns:a16="http://schemas.microsoft.com/office/drawing/2014/main" id="{28F2A591-D8F8-4D6D-BC1B-95F1CDD17F99}"/>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5" name="文本框 54">
              <a:extLst>
                <a:ext uri="{FF2B5EF4-FFF2-40B4-BE49-F238E27FC236}">
                  <a16:creationId xmlns:a16="http://schemas.microsoft.com/office/drawing/2014/main" id="{E7CD5F09-E5B2-4A5B-AAAF-250DA8BAC7CC}"/>
                </a:ext>
              </a:extLst>
            </p:cNvPr>
            <p:cNvSpPr txBox="1"/>
            <p:nvPr/>
          </p:nvSpPr>
          <p:spPr>
            <a:xfrm>
              <a:off x="1624901" y="2998119"/>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边缘作战</a:t>
              </a:r>
            </a:p>
          </p:txBody>
        </p:sp>
      </p:grpSp>
      <p:grpSp>
        <p:nvGrpSpPr>
          <p:cNvPr id="59" name="组合 58">
            <a:extLst>
              <a:ext uri="{FF2B5EF4-FFF2-40B4-BE49-F238E27FC236}">
                <a16:creationId xmlns:a16="http://schemas.microsoft.com/office/drawing/2014/main" id="{25327DBD-12C6-4992-973D-91A81D58402D}"/>
              </a:ext>
            </a:extLst>
          </p:cNvPr>
          <p:cNvGrpSpPr/>
          <p:nvPr/>
        </p:nvGrpSpPr>
        <p:grpSpPr>
          <a:xfrm>
            <a:off x="1986741" y="1219262"/>
            <a:ext cx="1729423" cy="712360"/>
            <a:chOff x="1339272" y="1454368"/>
            <a:chExt cx="1615384" cy="967172"/>
          </a:xfrm>
        </p:grpSpPr>
        <p:sp>
          <p:nvSpPr>
            <p:cNvPr id="57" name="Rounded Rectangle 5">
              <a:extLst>
                <a:ext uri="{FF2B5EF4-FFF2-40B4-BE49-F238E27FC236}">
                  <a16:creationId xmlns:a16="http://schemas.microsoft.com/office/drawing/2014/main" id="{47F070AC-0871-4692-9300-AA314C1926ED}"/>
                </a:ext>
              </a:extLst>
            </p:cNvPr>
            <p:cNvSpPr/>
            <p:nvPr/>
          </p:nvSpPr>
          <p:spPr bwMode="auto">
            <a:xfrm>
              <a:off x="1339272" y="145436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8" name="文本框 57">
              <a:extLst>
                <a:ext uri="{FF2B5EF4-FFF2-40B4-BE49-F238E27FC236}">
                  <a16:creationId xmlns:a16="http://schemas.microsoft.com/office/drawing/2014/main" id="{12CC758A-D061-49F4-BD8C-8A62761DC0DE}"/>
                </a:ext>
              </a:extLst>
            </p:cNvPr>
            <p:cNvSpPr txBox="1"/>
            <p:nvPr/>
          </p:nvSpPr>
          <p:spPr>
            <a:xfrm>
              <a:off x="1579418" y="1691691"/>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项目依托</a:t>
              </a:r>
            </a:p>
          </p:txBody>
        </p:sp>
      </p:grpSp>
      <p:grpSp>
        <p:nvGrpSpPr>
          <p:cNvPr id="15" name="组合 14">
            <a:extLst>
              <a:ext uri="{FF2B5EF4-FFF2-40B4-BE49-F238E27FC236}">
                <a16:creationId xmlns:a16="http://schemas.microsoft.com/office/drawing/2014/main" id="{A4902868-5A6B-4A0F-9DEE-54B802B95A11}"/>
              </a:ext>
            </a:extLst>
          </p:cNvPr>
          <p:cNvGrpSpPr/>
          <p:nvPr/>
        </p:nvGrpSpPr>
        <p:grpSpPr>
          <a:xfrm>
            <a:off x="1986741" y="4808912"/>
            <a:ext cx="1729423" cy="761296"/>
            <a:chOff x="1384755" y="2711638"/>
            <a:chExt cx="1615384" cy="967172"/>
          </a:xfrm>
        </p:grpSpPr>
        <p:sp>
          <p:nvSpPr>
            <p:cNvPr id="17" name="Rounded Rectangle 5">
              <a:extLst>
                <a:ext uri="{FF2B5EF4-FFF2-40B4-BE49-F238E27FC236}">
                  <a16:creationId xmlns:a16="http://schemas.microsoft.com/office/drawing/2014/main" id="{0A68B9FA-82AA-4BD5-96A2-D936D74F558A}"/>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5B9E23D5-4C6D-4D5A-91C2-67A4A0E91C90}"/>
                </a:ext>
              </a:extLst>
            </p:cNvPr>
            <p:cNvSpPr txBox="1"/>
            <p:nvPr/>
          </p:nvSpPr>
          <p:spPr>
            <a:xfrm>
              <a:off x="1527569" y="2997157"/>
              <a:ext cx="1329755" cy="396134"/>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无人机应用</a:t>
              </a:r>
            </a:p>
          </p:txBody>
        </p:sp>
      </p:grpSp>
      <p:pic>
        <p:nvPicPr>
          <p:cNvPr id="2" name="图片 1">
            <a:extLst>
              <a:ext uri="{FF2B5EF4-FFF2-40B4-BE49-F238E27FC236}">
                <a16:creationId xmlns:a16="http://schemas.microsoft.com/office/drawing/2014/main" id="{648DA281-5C75-415F-993A-3C7F42FA969A}"/>
              </a:ext>
            </a:extLst>
          </p:cNvPr>
          <p:cNvPicPr>
            <a:picLocks noChangeAspect="1"/>
          </p:cNvPicPr>
          <p:nvPr/>
        </p:nvPicPr>
        <p:blipFill>
          <a:blip r:embed="rId3"/>
          <a:stretch>
            <a:fillRect/>
          </a:stretch>
        </p:blipFill>
        <p:spPr>
          <a:xfrm>
            <a:off x="4194725" y="4083188"/>
            <a:ext cx="6235405" cy="2571511"/>
          </a:xfrm>
          <a:prstGeom prst="rect">
            <a:avLst/>
          </a:prstGeom>
        </p:spPr>
      </p:pic>
      <p:sp>
        <p:nvSpPr>
          <p:cNvPr id="36" name="Freeform 38">
            <a:extLst>
              <a:ext uri="{FF2B5EF4-FFF2-40B4-BE49-F238E27FC236}">
                <a16:creationId xmlns:a16="http://schemas.microsoft.com/office/drawing/2014/main" id="{CA228EED-CEA4-462E-A001-CB07E4411835}"/>
              </a:ext>
            </a:extLst>
          </p:cNvPr>
          <p:cNvSpPr>
            <a:spLocks noChangeArrowheads="1"/>
          </p:cNvSpPr>
          <p:nvPr/>
        </p:nvSpPr>
        <p:spPr bwMode="auto">
          <a:xfrm flipV="1">
            <a:off x="1870363" y="3872819"/>
            <a:ext cx="9805700"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7" name="Freeform 38">
            <a:extLst>
              <a:ext uri="{FF2B5EF4-FFF2-40B4-BE49-F238E27FC236}">
                <a16:creationId xmlns:a16="http://schemas.microsoft.com/office/drawing/2014/main" id="{9405ADC3-09CC-4166-8F9B-F4F538303E2D}"/>
              </a:ext>
            </a:extLst>
          </p:cNvPr>
          <p:cNvSpPr>
            <a:spLocks noChangeArrowheads="1"/>
          </p:cNvSpPr>
          <p:nvPr/>
        </p:nvSpPr>
        <p:spPr bwMode="auto">
          <a:xfrm flipV="1">
            <a:off x="1870363" y="2129711"/>
            <a:ext cx="9805699"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 name="Freeform 191">
            <a:extLst>
              <a:ext uri="{FF2B5EF4-FFF2-40B4-BE49-F238E27FC236}">
                <a16:creationId xmlns:a16="http://schemas.microsoft.com/office/drawing/2014/main" id="{E349E5CA-1961-FA7B-1BA9-0218E7187228}"/>
              </a:ext>
            </a:extLst>
          </p:cNvPr>
          <p:cNvSpPr/>
          <p:nvPr/>
        </p:nvSpPr>
        <p:spPr bwMode="auto">
          <a:xfrm>
            <a:off x="-1" y="1023652"/>
            <a:ext cx="1410177"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4" name="文本框 3">
            <a:extLst>
              <a:ext uri="{FF2B5EF4-FFF2-40B4-BE49-F238E27FC236}">
                <a16:creationId xmlns:a16="http://schemas.microsoft.com/office/drawing/2014/main" id="{720E794A-01F1-3076-19DE-36E4D5F07A20}"/>
              </a:ext>
            </a:extLst>
          </p:cNvPr>
          <p:cNvSpPr txBox="1"/>
          <p:nvPr/>
        </p:nvSpPr>
        <p:spPr>
          <a:xfrm>
            <a:off x="-21296" y="1095575"/>
            <a:ext cx="1527472"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spTree>
    <p:extLst>
      <p:ext uri="{BB962C8B-B14F-4D97-AF65-F5344CB8AC3E}">
        <p14:creationId xmlns:p14="http://schemas.microsoft.com/office/powerpoint/2010/main" val="2968031751"/>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1"/>
          <p:cNvSpPr/>
          <p:nvPr/>
        </p:nvSpPr>
        <p:spPr bwMode="auto">
          <a:xfrm>
            <a:off x="-1" y="1000034"/>
            <a:ext cx="1539201"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2" name="文本框 1">
            <a:extLst>
              <a:ext uri="{FF2B5EF4-FFF2-40B4-BE49-F238E27FC236}">
                <a16:creationId xmlns:a16="http://schemas.microsoft.com/office/drawing/2014/main" id="{4556648A-4656-4B10-BF26-A5296911C701}"/>
              </a:ext>
            </a:extLst>
          </p:cNvPr>
          <p:cNvSpPr txBox="1"/>
          <p:nvPr/>
        </p:nvSpPr>
        <p:spPr>
          <a:xfrm>
            <a:off x="46296" y="1068498"/>
            <a:ext cx="1539201"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grpSp>
        <p:nvGrpSpPr>
          <p:cNvPr id="28" name="组合 27">
            <a:extLst>
              <a:ext uri="{FF2B5EF4-FFF2-40B4-BE49-F238E27FC236}">
                <a16:creationId xmlns:a16="http://schemas.microsoft.com/office/drawing/2014/main" id="{A51B018C-71EA-9DD0-3157-CC0A1732EE25}"/>
              </a:ext>
            </a:extLst>
          </p:cNvPr>
          <p:cNvGrpSpPr/>
          <p:nvPr/>
        </p:nvGrpSpPr>
        <p:grpSpPr>
          <a:xfrm>
            <a:off x="542756" y="1844146"/>
            <a:ext cx="11106487" cy="2655735"/>
            <a:chOff x="304622" y="2062900"/>
            <a:chExt cx="11106487" cy="2655735"/>
          </a:xfrm>
        </p:grpSpPr>
        <p:sp>
          <p:nvSpPr>
            <p:cNvPr id="3" name="文本框 2">
              <a:extLst>
                <a:ext uri="{FF2B5EF4-FFF2-40B4-BE49-F238E27FC236}">
                  <a16:creationId xmlns:a16="http://schemas.microsoft.com/office/drawing/2014/main" id="{ECF0597E-08F3-4B4C-B94C-820F8623495D}"/>
                </a:ext>
              </a:extLst>
            </p:cNvPr>
            <p:cNvSpPr txBox="1"/>
            <p:nvPr/>
          </p:nvSpPr>
          <p:spPr>
            <a:xfrm>
              <a:off x="2487841" y="2597152"/>
              <a:ext cx="1912830" cy="1587229"/>
            </a:xfrm>
            <a:prstGeom prst="rect">
              <a:avLst/>
            </a:prstGeom>
            <a:noFill/>
          </p:spPr>
          <p:txBody>
            <a:bodyPr wrap="square" rtlCol="0" anchor="ctr">
              <a:spAutoFit/>
            </a:bodyPr>
            <a:lstStyle/>
            <a:p>
              <a:pPr>
                <a:lnSpc>
                  <a:spcPct val="120000"/>
                </a:lnSpc>
              </a:pPr>
              <a:r>
                <a:rPr lang="zh-CN" altLang="en-US" dirty="0">
                  <a:solidFill>
                    <a:srgbClr val="FF0000"/>
                  </a:solidFill>
                  <a:effectLst>
                    <a:outerShdw blurRad="38100" dist="38100" dir="2700000" algn="tl">
                      <a:srgbClr val="000000">
                        <a:alpha val="43137"/>
                      </a:srgbClr>
                    </a:outerShdw>
                  </a:effectLst>
                  <a:latin typeface="+mn-ea"/>
                </a:rPr>
                <a:t>信息化、边缘化</a:t>
              </a:r>
              <a:endParaRPr lang="en-US" altLang="zh-CN" dirty="0">
                <a:solidFill>
                  <a:srgbClr val="FF0000"/>
                </a:solidFill>
                <a:effectLst>
                  <a:outerShdw blurRad="38100" dist="38100" dir="2700000" algn="tl">
                    <a:srgbClr val="000000">
                      <a:alpha val="43137"/>
                    </a:srgbClr>
                  </a:outerShdw>
                </a:effectLst>
                <a:latin typeface="+mn-ea"/>
              </a:endParaRPr>
            </a:p>
            <a:p>
              <a:pPr algn="ctr">
                <a:lnSpc>
                  <a:spcPct val="120000"/>
                </a:lnSpc>
              </a:pPr>
              <a:r>
                <a:rPr lang="zh-CN" altLang="en-US" dirty="0">
                  <a:solidFill>
                    <a:schemeClr val="tx1">
                      <a:lumMod val="75000"/>
                      <a:lumOff val="25000"/>
                    </a:schemeClr>
                  </a:solidFill>
                  <a:latin typeface="+mn-ea"/>
                  <a:sym typeface="Arial" panose="020B0604020202020204" pitchFamily="34" charset="0"/>
                </a:rPr>
                <a:t>作战环境 </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sz="800" dirty="0">
                <a:solidFill>
                  <a:schemeClr val="tx1">
                    <a:lumMod val="75000"/>
                    <a:lumOff val="25000"/>
                  </a:schemeClr>
                </a:solidFill>
                <a:latin typeface="+mn-ea"/>
                <a:sym typeface="Arial" panose="020B0604020202020204" pitchFamily="34" charset="0"/>
              </a:endParaRPr>
            </a:p>
            <a:p>
              <a:pPr>
                <a:lnSpc>
                  <a:spcPct val="120000"/>
                </a:lnSpc>
              </a:pPr>
              <a:r>
                <a:rPr lang="zh-CN" altLang="en-US" dirty="0">
                  <a:solidFill>
                    <a:schemeClr val="tx1">
                      <a:lumMod val="75000"/>
                      <a:lumOff val="25000"/>
                    </a:schemeClr>
                  </a:solidFill>
                  <a:latin typeface="+mn-ea"/>
                  <a:sym typeface="Arial" panose="020B0604020202020204" pitchFamily="34" charset="0"/>
                </a:rPr>
                <a:t>任务难度与复杂度提升</a:t>
              </a:r>
              <a:endParaRPr lang="zh-CN" altLang="en-US" dirty="0">
                <a:solidFill>
                  <a:schemeClr val="tx1">
                    <a:lumMod val="75000"/>
                    <a:lumOff val="25000"/>
                  </a:schemeClr>
                </a:solidFill>
              </a:endParaRPr>
            </a:p>
          </p:txBody>
        </p:sp>
        <p:sp>
          <p:nvSpPr>
            <p:cNvPr id="4" name="箭头: 右 3">
              <a:extLst>
                <a:ext uri="{FF2B5EF4-FFF2-40B4-BE49-F238E27FC236}">
                  <a16:creationId xmlns:a16="http://schemas.microsoft.com/office/drawing/2014/main" id="{A9069EAB-F379-46D4-A371-BA2C689F7D79}"/>
                </a:ext>
              </a:extLst>
            </p:cNvPr>
            <p:cNvSpPr/>
            <p:nvPr/>
          </p:nvSpPr>
          <p:spPr>
            <a:xfrm>
              <a:off x="2425149" y="3281217"/>
              <a:ext cx="1898869" cy="237690"/>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5743A4D2-1E09-073B-CB8C-EAF38D652240}"/>
                </a:ext>
              </a:extLst>
            </p:cNvPr>
            <p:cNvGrpSpPr/>
            <p:nvPr/>
          </p:nvGrpSpPr>
          <p:grpSpPr>
            <a:xfrm>
              <a:off x="304622" y="2584958"/>
              <a:ext cx="2108598" cy="1688084"/>
              <a:chOff x="414869" y="2936550"/>
              <a:chExt cx="2108598" cy="1688084"/>
            </a:xfrm>
          </p:grpSpPr>
          <p:sp>
            <p:nvSpPr>
              <p:cNvPr id="22" name="矩形: 圆角 21">
                <a:extLst>
                  <a:ext uri="{FF2B5EF4-FFF2-40B4-BE49-F238E27FC236}">
                    <a16:creationId xmlns:a16="http://schemas.microsoft.com/office/drawing/2014/main" id="{A1251126-0D8B-F327-82E2-36E67CE36E27}"/>
                  </a:ext>
                </a:extLst>
              </p:cNvPr>
              <p:cNvSpPr/>
              <p:nvPr/>
            </p:nvSpPr>
            <p:spPr>
              <a:xfrm>
                <a:off x="414869" y="2936550"/>
                <a:ext cx="210709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C8AFB589-9F10-D0F3-7C32-5EAB0531FC61}"/>
                  </a:ext>
                </a:extLst>
              </p:cNvPr>
              <p:cNvGrpSpPr/>
              <p:nvPr/>
            </p:nvGrpSpPr>
            <p:grpSpPr>
              <a:xfrm>
                <a:off x="430685" y="3143550"/>
                <a:ext cx="2092782" cy="1139960"/>
                <a:chOff x="548758" y="2668806"/>
                <a:chExt cx="2092782" cy="1139960"/>
              </a:xfrm>
            </p:grpSpPr>
            <p:sp>
              <p:nvSpPr>
                <p:cNvPr id="13" name="文本框 12">
                  <a:extLst>
                    <a:ext uri="{FF2B5EF4-FFF2-40B4-BE49-F238E27FC236}">
                      <a16:creationId xmlns:a16="http://schemas.microsoft.com/office/drawing/2014/main" id="{A8A976AC-FF3D-4CAB-AD9C-17502D714BA7}"/>
                    </a:ext>
                  </a:extLst>
                </p:cNvPr>
                <p:cNvSpPr txBox="1"/>
                <p:nvPr/>
              </p:nvSpPr>
              <p:spPr>
                <a:xfrm>
                  <a:off x="806083" y="2668806"/>
                  <a:ext cx="146323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无人机作战</a:t>
                  </a:r>
                </a:p>
              </p:txBody>
            </p:sp>
            <p:sp>
              <p:nvSpPr>
                <p:cNvPr id="7" name="文本框 6">
                  <a:extLst>
                    <a:ext uri="{FF2B5EF4-FFF2-40B4-BE49-F238E27FC236}">
                      <a16:creationId xmlns:a16="http://schemas.microsoft.com/office/drawing/2014/main" id="{D967A1EA-3FCE-422F-AAA9-3A89AF486B19}"/>
                    </a:ext>
                  </a:extLst>
                </p:cNvPr>
                <p:cNvSpPr txBox="1"/>
                <p:nvPr/>
              </p:nvSpPr>
              <p:spPr>
                <a:xfrm>
                  <a:off x="548758" y="3150957"/>
                  <a:ext cx="2092782"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体积小、机动性高、低成本、多任务能力</a:t>
                  </a:r>
                </a:p>
              </p:txBody>
            </p:sp>
          </p:grpSp>
        </p:grpSp>
        <p:sp>
          <p:nvSpPr>
            <p:cNvPr id="8" name="矩形: 圆角 7">
              <a:extLst>
                <a:ext uri="{FF2B5EF4-FFF2-40B4-BE49-F238E27FC236}">
                  <a16:creationId xmlns:a16="http://schemas.microsoft.com/office/drawing/2014/main" id="{E7C23461-513C-45AB-B94F-91148CD5C4B2}"/>
                </a:ext>
              </a:extLst>
            </p:cNvPr>
            <p:cNvSpPr/>
            <p:nvPr/>
          </p:nvSpPr>
          <p:spPr>
            <a:xfrm>
              <a:off x="1859622" y="2329112"/>
              <a:ext cx="2578814" cy="16880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968D0C09-ADAA-F684-1031-53C2A7165FEC}"/>
                </a:ext>
              </a:extLst>
            </p:cNvPr>
            <p:cNvGrpSpPr/>
            <p:nvPr/>
          </p:nvGrpSpPr>
          <p:grpSpPr>
            <a:xfrm>
              <a:off x="4350756" y="2584958"/>
              <a:ext cx="2396567" cy="1688084"/>
              <a:chOff x="4358762" y="2909667"/>
              <a:chExt cx="2396567" cy="1688084"/>
            </a:xfrm>
          </p:grpSpPr>
          <p:sp>
            <p:nvSpPr>
              <p:cNvPr id="23" name="矩形: 圆角 22">
                <a:extLst>
                  <a:ext uri="{FF2B5EF4-FFF2-40B4-BE49-F238E27FC236}">
                    <a16:creationId xmlns:a16="http://schemas.microsoft.com/office/drawing/2014/main" id="{C01479D4-0A1C-0A69-186C-15CDDF3F26BC}"/>
                  </a:ext>
                </a:extLst>
              </p:cNvPr>
              <p:cNvSpPr/>
              <p:nvPr/>
            </p:nvSpPr>
            <p:spPr>
              <a:xfrm>
                <a:off x="4358762" y="2909667"/>
                <a:ext cx="232854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6239C9A-49E2-48B7-664B-A3BDAC690BEC}"/>
                  </a:ext>
                </a:extLst>
              </p:cNvPr>
              <p:cNvGrpSpPr/>
              <p:nvPr/>
            </p:nvGrpSpPr>
            <p:grpSpPr>
              <a:xfrm>
                <a:off x="4371725" y="3114585"/>
                <a:ext cx="2383604" cy="1218978"/>
                <a:chOff x="4316665" y="2665994"/>
                <a:chExt cx="2383604" cy="1218978"/>
              </a:xfrm>
            </p:grpSpPr>
            <p:sp>
              <p:nvSpPr>
                <p:cNvPr id="5" name="文本框 4">
                  <a:extLst>
                    <a:ext uri="{FF2B5EF4-FFF2-40B4-BE49-F238E27FC236}">
                      <a16:creationId xmlns:a16="http://schemas.microsoft.com/office/drawing/2014/main" id="{C8927CC6-76F2-4E3A-8199-38A5F55C01E7}"/>
                    </a:ext>
                  </a:extLst>
                </p:cNvPr>
                <p:cNvSpPr txBox="1"/>
                <p:nvPr/>
              </p:nvSpPr>
              <p:spPr>
                <a:xfrm>
                  <a:off x="4445002" y="2665994"/>
                  <a:ext cx="209278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无人机集群作战</a:t>
                  </a:r>
                </a:p>
              </p:txBody>
            </p:sp>
            <p:sp>
              <p:nvSpPr>
                <p:cNvPr id="15" name="文本框 14">
                  <a:extLst>
                    <a:ext uri="{FF2B5EF4-FFF2-40B4-BE49-F238E27FC236}">
                      <a16:creationId xmlns:a16="http://schemas.microsoft.com/office/drawing/2014/main" id="{EE592ACB-706A-4EA4-BACD-B55DB3F9D9DC}"/>
                    </a:ext>
                  </a:extLst>
                </p:cNvPr>
                <p:cNvSpPr txBox="1"/>
                <p:nvPr/>
              </p:nvSpPr>
              <p:spPr>
                <a:xfrm>
                  <a:off x="4316665" y="3227163"/>
                  <a:ext cx="2383604"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多目标协同、可靠性高、适应性强、灵活度高</a:t>
                  </a:r>
                </a:p>
              </p:txBody>
            </p:sp>
          </p:grpSp>
        </p:grpSp>
        <p:grpSp>
          <p:nvGrpSpPr>
            <p:cNvPr id="27" name="组合 26">
              <a:extLst>
                <a:ext uri="{FF2B5EF4-FFF2-40B4-BE49-F238E27FC236}">
                  <a16:creationId xmlns:a16="http://schemas.microsoft.com/office/drawing/2014/main" id="{BCE2EED0-D929-1C92-6FEB-F56BE75F17C6}"/>
                </a:ext>
              </a:extLst>
            </p:cNvPr>
            <p:cNvGrpSpPr/>
            <p:nvPr/>
          </p:nvGrpSpPr>
          <p:grpSpPr>
            <a:xfrm>
              <a:off x="8376418" y="2062900"/>
              <a:ext cx="3034691" cy="2655735"/>
              <a:chOff x="8446992" y="2782957"/>
              <a:chExt cx="3034691" cy="2655735"/>
            </a:xfrm>
          </p:grpSpPr>
          <p:sp>
            <p:nvSpPr>
              <p:cNvPr id="24" name="矩形: 圆角 23">
                <a:extLst>
                  <a:ext uri="{FF2B5EF4-FFF2-40B4-BE49-F238E27FC236}">
                    <a16:creationId xmlns:a16="http://schemas.microsoft.com/office/drawing/2014/main" id="{33E93ABC-72E9-713D-8FB7-975D3015BC3A}"/>
                  </a:ext>
                </a:extLst>
              </p:cNvPr>
              <p:cNvSpPr/>
              <p:nvPr/>
            </p:nvSpPr>
            <p:spPr>
              <a:xfrm>
                <a:off x="8446992" y="2782957"/>
                <a:ext cx="3034691" cy="265573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BE7F1500-C508-168A-8F67-2A1845634FF1}"/>
                  </a:ext>
                </a:extLst>
              </p:cNvPr>
              <p:cNvGrpSpPr/>
              <p:nvPr/>
            </p:nvGrpSpPr>
            <p:grpSpPr>
              <a:xfrm>
                <a:off x="8566262" y="3015197"/>
                <a:ext cx="2839089" cy="2074276"/>
                <a:chOff x="8443352" y="2751196"/>
                <a:chExt cx="2839089" cy="2074276"/>
              </a:xfrm>
            </p:grpSpPr>
            <p:sp>
              <p:nvSpPr>
                <p:cNvPr id="18" name="文本框 17">
                  <a:extLst>
                    <a:ext uri="{FF2B5EF4-FFF2-40B4-BE49-F238E27FC236}">
                      <a16:creationId xmlns:a16="http://schemas.microsoft.com/office/drawing/2014/main" id="{14D31380-1757-4A28-9E36-5B8D8BA13D70}"/>
                    </a:ext>
                  </a:extLst>
                </p:cNvPr>
                <p:cNvSpPr txBox="1"/>
                <p:nvPr/>
              </p:nvSpPr>
              <p:spPr>
                <a:xfrm>
                  <a:off x="8777191" y="2751196"/>
                  <a:ext cx="2443199" cy="799193"/>
                </a:xfrm>
                <a:prstGeom prst="rect">
                  <a:avLst/>
                </a:prstGeom>
                <a:noFill/>
              </p:spPr>
              <p:txBody>
                <a:bodyPr wrap="square" rtlCol="0" anchor="ctr">
                  <a:spAutoFit/>
                </a:bodyPr>
                <a:lstStyle/>
                <a:p>
                  <a:pPr>
                    <a:lnSpc>
                      <a:spcPct val="120000"/>
                    </a:lnSpc>
                  </a:pPr>
                  <a:r>
                    <a:rPr lang="zh-CN" altLang="en-US" sz="2000" b="1" dirty="0">
                      <a:solidFill>
                        <a:srgbClr val="002060"/>
                      </a:solidFill>
                    </a:rPr>
                    <a:t>基于深度强化学习的无人机集群作战</a:t>
                  </a:r>
                </a:p>
              </p:txBody>
            </p:sp>
            <p:sp>
              <p:nvSpPr>
                <p:cNvPr id="19" name="文本框 18">
                  <a:extLst>
                    <a:ext uri="{FF2B5EF4-FFF2-40B4-BE49-F238E27FC236}">
                      <a16:creationId xmlns:a16="http://schemas.microsoft.com/office/drawing/2014/main" id="{A70AB298-BBA0-4257-A0C5-368A35E1B9D7}"/>
                    </a:ext>
                  </a:extLst>
                </p:cNvPr>
                <p:cNvSpPr txBox="1"/>
                <p:nvPr/>
              </p:nvSpPr>
              <p:spPr>
                <a:xfrm>
                  <a:off x="8443352" y="3576732"/>
                  <a:ext cx="2839089" cy="1248740"/>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在未知的动态</a:t>
                  </a:r>
                  <a:r>
                    <a:rPr lang="zh-CN" altLang="en-US" sz="1600" b="1" dirty="0">
                      <a:solidFill>
                        <a:srgbClr val="FF0000"/>
                      </a:solidFill>
                      <a:effectLst>
                        <a:outerShdw blurRad="38100" dist="38100" dir="2700000" algn="tl">
                          <a:srgbClr val="000000">
                            <a:alpha val="43137"/>
                          </a:srgbClr>
                        </a:outerShdw>
                      </a:effectLst>
                    </a:rPr>
                    <a:t>边缘环境</a:t>
                  </a:r>
                  <a:r>
                    <a:rPr lang="zh-CN" altLang="en-US" sz="1600" b="1" dirty="0">
                      <a:solidFill>
                        <a:schemeClr val="tx1">
                          <a:lumMod val="75000"/>
                          <a:lumOff val="25000"/>
                        </a:schemeClr>
                      </a:solidFill>
                    </a:rPr>
                    <a:t>中</a:t>
                  </a:r>
                  <a:r>
                    <a:rPr lang="zh-CN" altLang="en-US" sz="1600" b="1" dirty="0">
                      <a:solidFill>
                        <a:srgbClr val="FF0000"/>
                      </a:solidFill>
                      <a:effectLst>
                        <a:outerShdw blurRad="38100" dist="38100" dir="2700000" algn="tl">
                          <a:srgbClr val="000000">
                            <a:alpha val="43137"/>
                          </a:srgbClr>
                        </a:outerShdw>
                      </a:effectLst>
                    </a:rPr>
                    <a:t>快速做最优决策</a:t>
                  </a:r>
                  <a:r>
                    <a:rPr lang="zh-CN" altLang="en-US" sz="1600" b="1" dirty="0">
                      <a:solidFill>
                        <a:schemeClr val="tx1">
                          <a:lumMod val="75000"/>
                          <a:lumOff val="25000"/>
                        </a:schemeClr>
                      </a:solidFill>
                    </a:rPr>
                    <a:t>，增强无人机集群对环境的</a:t>
                  </a:r>
                  <a:r>
                    <a:rPr lang="zh-CN" altLang="en-US" sz="1600" b="1" dirty="0">
                      <a:solidFill>
                        <a:srgbClr val="FF0000"/>
                      </a:solidFill>
                      <a:effectLst>
                        <a:outerShdw blurRad="38100" dist="38100" dir="2700000" algn="tl">
                          <a:srgbClr val="000000">
                            <a:alpha val="43137"/>
                          </a:srgbClr>
                        </a:outerShdw>
                      </a:effectLst>
                    </a:rPr>
                    <a:t>适应能力</a:t>
                  </a:r>
                  <a:r>
                    <a:rPr lang="zh-CN" altLang="en-US" sz="1600" b="1" dirty="0">
                      <a:solidFill>
                        <a:schemeClr val="tx1">
                          <a:lumMod val="75000"/>
                          <a:lumOff val="25000"/>
                        </a:schemeClr>
                      </a:solidFill>
                    </a:rPr>
                    <a:t>，提高无人机集群控制的智能化水平</a:t>
                  </a:r>
                </a:p>
              </p:txBody>
            </p:sp>
          </p:grpSp>
        </p:grpSp>
        <p:sp>
          <p:nvSpPr>
            <p:cNvPr id="9" name="箭头: 右 8">
              <a:extLst>
                <a:ext uri="{FF2B5EF4-FFF2-40B4-BE49-F238E27FC236}">
                  <a16:creationId xmlns:a16="http://schemas.microsoft.com/office/drawing/2014/main" id="{452DEDB7-47F0-9F05-13BC-573F968C601F}"/>
                </a:ext>
              </a:extLst>
            </p:cNvPr>
            <p:cNvSpPr/>
            <p:nvPr/>
          </p:nvSpPr>
          <p:spPr>
            <a:xfrm>
              <a:off x="6700269" y="3279466"/>
              <a:ext cx="1652261" cy="233762"/>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DAC38CEB-569C-CCDC-973B-244BFAD81628}"/>
                </a:ext>
              </a:extLst>
            </p:cNvPr>
            <p:cNvSpPr txBox="1"/>
            <p:nvPr/>
          </p:nvSpPr>
          <p:spPr>
            <a:xfrm>
              <a:off x="6986722" y="2909667"/>
              <a:ext cx="1103243" cy="369332"/>
            </a:xfrm>
            <a:prstGeom prst="rect">
              <a:avLst/>
            </a:prstGeom>
            <a:noFill/>
          </p:spPr>
          <p:txBody>
            <a:bodyPr wrap="square">
              <a:spAutoFit/>
            </a:bodyPr>
            <a:lstStyle/>
            <a:p>
              <a:r>
                <a:rPr lang="en-US" altLang="zh-CN" dirty="0">
                  <a:solidFill>
                    <a:srgbClr val="FF0000"/>
                  </a:solidFill>
                  <a:effectLst>
                    <a:outerShdw blurRad="38100" dist="38100" dir="2700000" algn="tl">
                      <a:srgbClr val="000000">
                        <a:alpha val="43137"/>
                      </a:srgbClr>
                    </a:outerShdw>
                  </a:effectLst>
                </a:rPr>
                <a:t>AI</a:t>
              </a:r>
              <a:r>
                <a:rPr lang="zh-CN" altLang="zh-CN" dirty="0"/>
                <a:t>的发展</a:t>
              </a:r>
              <a:endParaRPr lang="zh-CN" altLang="en-US" dirty="0"/>
            </a:p>
          </p:txBody>
        </p:sp>
      </p:grpSp>
      <p:grpSp>
        <p:nvGrpSpPr>
          <p:cNvPr id="17" name="组合 16">
            <a:extLst>
              <a:ext uri="{FF2B5EF4-FFF2-40B4-BE49-F238E27FC236}">
                <a16:creationId xmlns:a16="http://schemas.microsoft.com/office/drawing/2014/main" id="{ADFC000C-7A06-4D0B-A123-331A7B19EB6E}"/>
              </a:ext>
            </a:extLst>
          </p:cNvPr>
          <p:cNvGrpSpPr/>
          <p:nvPr/>
        </p:nvGrpSpPr>
        <p:grpSpPr>
          <a:xfrm>
            <a:off x="542756" y="4738353"/>
            <a:ext cx="2439313" cy="1278779"/>
            <a:chOff x="352425" y="5174428"/>
            <a:chExt cx="2439313" cy="1278779"/>
          </a:xfrm>
        </p:grpSpPr>
        <p:sp>
          <p:nvSpPr>
            <p:cNvPr id="10" name="矩形 9">
              <a:extLst>
                <a:ext uri="{FF2B5EF4-FFF2-40B4-BE49-F238E27FC236}">
                  <a16:creationId xmlns:a16="http://schemas.microsoft.com/office/drawing/2014/main" id="{D4531C94-AF62-4086-B4CE-691271F2AB2A}"/>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6" name="文本框 15">
              <a:extLst>
                <a:ext uri="{FF2B5EF4-FFF2-40B4-BE49-F238E27FC236}">
                  <a16:creationId xmlns:a16="http://schemas.microsoft.com/office/drawing/2014/main" id="{7053CBFA-BF66-4DC3-BB41-DA1946D7AA36}"/>
                </a:ext>
              </a:extLst>
            </p:cNvPr>
            <p:cNvSpPr txBox="1"/>
            <p:nvPr/>
          </p:nvSpPr>
          <p:spPr>
            <a:xfrm>
              <a:off x="418188" y="5723942"/>
              <a:ext cx="2373550" cy="728533"/>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具有感知决策能力的智能体（</a:t>
              </a:r>
              <a:r>
                <a:rPr lang="en-US" altLang="zh-CN" dirty="0">
                  <a:solidFill>
                    <a:schemeClr val="tx1">
                      <a:lumMod val="75000"/>
                      <a:lumOff val="25000"/>
                    </a:schemeClr>
                  </a:solidFill>
                </a:rPr>
                <a:t>Agent</a:t>
              </a:r>
              <a:r>
                <a:rPr lang="zh-CN" altLang="en-US" dirty="0">
                  <a:solidFill>
                    <a:schemeClr val="tx1">
                      <a:lumMod val="75000"/>
                      <a:lumOff val="25000"/>
                    </a:schemeClr>
                  </a:solidFill>
                </a:rPr>
                <a:t>）</a:t>
              </a:r>
            </a:p>
          </p:txBody>
        </p:sp>
        <p:sp>
          <p:nvSpPr>
            <p:cNvPr id="29" name="文本框 28">
              <a:extLst>
                <a:ext uri="{FF2B5EF4-FFF2-40B4-BE49-F238E27FC236}">
                  <a16:creationId xmlns:a16="http://schemas.microsoft.com/office/drawing/2014/main" id="{D5F4D5C4-2BC5-4B12-92B5-1C9131C25533}"/>
                </a:ext>
              </a:extLst>
            </p:cNvPr>
            <p:cNvSpPr txBox="1"/>
            <p:nvPr/>
          </p:nvSpPr>
          <p:spPr>
            <a:xfrm>
              <a:off x="621199" y="5293349"/>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单智能体系统</a:t>
              </a:r>
            </a:p>
          </p:txBody>
        </p:sp>
      </p:grpSp>
      <p:grpSp>
        <p:nvGrpSpPr>
          <p:cNvPr id="30" name="组合 29">
            <a:extLst>
              <a:ext uri="{FF2B5EF4-FFF2-40B4-BE49-F238E27FC236}">
                <a16:creationId xmlns:a16="http://schemas.microsoft.com/office/drawing/2014/main" id="{D6E864AD-3F34-4250-8872-382CF04704C1}"/>
              </a:ext>
            </a:extLst>
          </p:cNvPr>
          <p:cNvGrpSpPr/>
          <p:nvPr/>
        </p:nvGrpSpPr>
        <p:grpSpPr>
          <a:xfrm>
            <a:off x="4543885" y="4745679"/>
            <a:ext cx="2373550" cy="1278779"/>
            <a:chOff x="352425" y="5174428"/>
            <a:chExt cx="2373550" cy="1278779"/>
          </a:xfrm>
        </p:grpSpPr>
        <p:sp>
          <p:nvSpPr>
            <p:cNvPr id="31" name="矩形 30">
              <a:extLst>
                <a:ext uri="{FF2B5EF4-FFF2-40B4-BE49-F238E27FC236}">
                  <a16:creationId xmlns:a16="http://schemas.microsoft.com/office/drawing/2014/main" id="{13D0863E-3B2B-4328-A616-DB490202F6DB}"/>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2" name="文本框 31">
              <a:extLst>
                <a:ext uri="{FF2B5EF4-FFF2-40B4-BE49-F238E27FC236}">
                  <a16:creationId xmlns:a16="http://schemas.microsoft.com/office/drawing/2014/main" id="{05E1C081-8AF0-4AE8-9AD7-B6A715184D7C}"/>
                </a:ext>
              </a:extLst>
            </p:cNvPr>
            <p:cNvSpPr txBox="1"/>
            <p:nvPr/>
          </p:nvSpPr>
          <p:spPr>
            <a:xfrm>
              <a:off x="511380" y="5890141"/>
              <a:ext cx="2055639"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由多个智能体构成</a:t>
              </a:r>
            </a:p>
          </p:txBody>
        </p:sp>
        <p:sp>
          <p:nvSpPr>
            <p:cNvPr id="33" name="文本框 32">
              <a:extLst>
                <a:ext uri="{FF2B5EF4-FFF2-40B4-BE49-F238E27FC236}">
                  <a16:creationId xmlns:a16="http://schemas.microsoft.com/office/drawing/2014/main" id="{0A608CBF-BCC6-4BA7-9F72-76B6BC84C246}"/>
                </a:ext>
              </a:extLst>
            </p:cNvPr>
            <p:cNvSpPr txBox="1"/>
            <p:nvPr/>
          </p:nvSpPr>
          <p:spPr>
            <a:xfrm>
              <a:off x="714391" y="5285186"/>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多智能体系统</a:t>
              </a:r>
            </a:p>
          </p:txBody>
        </p:sp>
      </p:grpSp>
      <p:sp>
        <p:nvSpPr>
          <p:cNvPr id="34" name="箭头: 虚尾 33">
            <a:extLst>
              <a:ext uri="{FF2B5EF4-FFF2-40B4-BE49-F238E27FC236}">
                <a16:creationId xmlns:a16="http://schemas.microsoft.com/office/drawing/2014/main" id="{51A704AA-2D3C-40EC-AFF5-40FBD0E03351}"/>
              </a:ext>
            </a:extLst>
          </p:cNvPr>
          <p:cNvSpPr/>
          <p:nvPr/>
        </p:nvSpPr>
        <p:spPr>
          <a:xfrm rot="16200000">
            <a:off x="1461613" y="4296949"/>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5" name="箭头: 虚尾 34">
            <a:extLst>
              <a:ext uri="{FF2B5EF4-FFF2-40B4-BE49-F238E27FC236}">
                <a16:creationId xmlns:a16="http://schemas.microsoft.com/office/drawing/2014/main" id="{B56D4899-A21F-4737-9A53-A56767B33027}"/>
              </a:ext>
            </a:extLst>
          </p:cNvPr>
          <p:cNvSpPr/>
          <p:nvPr/>
        </p:nvSpPr>
        <p:spPr>
          <a:xfrm rot="16200000">
            <a:off x="5513934" y="4285647"/>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nvGrpSpPr>
          <p:cNvPr id="39" name="组合 38">
            <a:extLst>
              <a:ext uri="{FF2B5EF4-FFF2-40B4-BE49-F238E27FC236}">
                <a16:creationId xmlns:a16="http://schemas.microsoft.com/office/drawing/2014/main" id="{BECE21DE-722E-4C7C-87E9-9CAD7537B6B3}"/>
              </a:ext>
            </a:extLst>
          </p:cNvPr>
          <p:cNvGrpSpPr/>
          <p:nvPr/>
        </p:nvGrpSpPr>
        <p:grpSpPr>
          <a:xfrm>
            <a:off x="3216330" y="5193117"/>
            <a:ext cx="850614" cy="383901"/>
            <a:chOff x="3093396" y="5077491"/>
            <a:chExt cx="765382" cy="589747"/>
          </a:xfrm>
        </p:grpSpPr>
        <p:sp>
          <p:nvSpPr>
            <p:cNvPr id="36" name="箭头: V 形 35">
              <a:extLst>
                <a:ext uri="{FF2B5EF4-FFF2-40B4-BE49-F238E27FC236}">
                  <a16:creationId xmlns:a16="http://schemas.microsoft.com/office/drawing/2014/main" id="{BB11746B-E463-40CA-AA1A-9078C5811021}"/>
                </a:ext>
              </a:extLst>
            </p:cNvPr>
            <p:cNvSpPr/>
            <p:nvPr/>
          </p:nvSpPr>
          <p:spPr>
            <a:xfrm>
              <a:off x="3093396" y="5079530"/>
              <a:ext cx="223736" cy="581968"/>
            </a:xfrm>
            <a:prstGeom prst="chevron">
              <a:avLst/>
            </a:prstGeom>
            <a:solidFill>
              <a:schemeClr val="tx2">
                <a:lumMod val="20000"/>
                <a:lumOff val="8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7" name="箭头: V 形 36">
              <a:extLst>
                <a:ext uri="{FF2B5EF4-FFF2-40B4-BE49-F238E27FC236}">
                  <a16:creationId xmlns:a16="http://schemas.microsoft.com/office/drawing/2014/main" id="{CDBC6358-BBC4-44AC-A2CA-C0EA74D78F72}"/>
                </a:ext>
              </a:extLst>
            </p:cNvPr>
            <p:cNvSpPr/>
            <p:nvPr/>
          </p:nvSpPr>
          <p:spPr>
            <a:xfrm>
              <a:off x="3364219" y="5077491"/>
              <a:ext cx="223736" cy="581968"/>
            </a:xfrm>
            <a:prstGeom prst="chevron">
              <a:avLst/>
            </a:prstGeom>
            <a:solidFill>
              <a:schemeClr val="tx2">
                <a:lumMod val="40000"/>
                <a:lumOff val="6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8" name="箭头: V 形 37">
              <a:extLst>
                <a:ext uri="{FF2B5EF4-FFF2-40B4-BE49-F238E27FC236}">
                  <a16:creationId xmlns:a16="http://schemas.microsoft.com/office/drawing/2014/main" id="{9D79C0C3-5234-4415-9092-EF41F2B821EB}"/>
                </a:ext>
              </a:extLst>
            </p:cNvPr>
            <p:cNvSpPr/>
            <p:nvPr/>
          </p:nvSpPr>
          <p:spPr>
            <a:xfrm>
              <a:off x="3635042" y="5085270"/>
              <a:ext cx="223736" cy="581968"/>
            </a:xfrm>
            <a:prstGeom prst="chevron">
              <a:avLst/>
            </a:prstGeom>
            <a:solidFill>
              <a:schemeClr val="tx2">
                <a:lumMod val="60000"/>
                <a:lumOff val="4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spTree>
    <p:extLst>
      <p:ext uri="{BB962C8B-B14F-4D97-AF65-F5344CB8AC3E}">
        <p14:creationId xmlns:p14="http://schemas.microsoft.com/office/powerpoint/2010/main" val="170246239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60970D58-6ECB-4C62-8ED7-7323D6733796}"/>
              </a:ext>
            </a:extLst>
          </p:cNvPr>
          <p:cNvGrpSpPr/>
          <p:nvPr/>
        </p:nvGrpSpPr>
        <p:grpSpPr>
          <a:xfrm>
            <a:off x="-6510" y="2023841"/>
            <a:ext cx="2131447" cy="525700"/>
            <a:chOff x="0" y="836920"/>
            <a:chExt cx="2159729" cy="525700"/>
          </a:xfrm>
        </p:grpSpPr>
        <p:sp>
          <p:nvSpPr>
            <p:cNvPr id="13" name="Freeform 190"/>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5" name="矩形 4"/>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二、研究目标与内容</a:t>
            </a:r>
          </a:p>
        </p:txBody>
      </p:sp>
      <p:sp>
        <p:nvSpPr>
          <p:cNvPr id="16" name="Rectangle 25"/>
          <p:cNvSpPr/>
          <p:nvPr/>
        </p:nvSpPr>
        <p:spPr>
          <a:xfrm>
            <a:off x="2131447" y="1623692"/>
            <a:ext cx="8830851" cy="1289905"/>
          </a:xfrm>
          <a:prstGeom prst="rect">
            <a:avLst/>
          </a:prstGeom>
          <a:ln w="19050">
            <a:solidFill>
              <a:schemeClr val="accent3"/>
            </a:solidFill>
            <a:prstDash val="dash"/>
          </a:ln>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在未知复杂</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边缘作战环境</a:t>
            </a:r>
            <a:r>
              <a:rPr lang="zh-CN" altLang="en-US" dirty="0">
                <a:solidFill>
                  <a:schemeClr val="tx1">
                    <a:lumMod val="75000"/>
                    <a:lumOff val="25000"/>
                  </a:schemeClr>
                </a:solidFill>
                <a:latin typeface="+mn-ea"/>
                <a:sym typeface="Arial" panose="020B0604020202020204" pitchFamily="34" charset="0"/>
              </a:rPr>
              <a:t>下，将</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深度强化学习</a:t>
            </a:r>
            <a:r>
              <a:rPr lang="zh-CN" altLang="en-US" dirty="0">
                <a:solidFill>
                  <a:schemeClr val="tx1">
                    <a:lumMod val="75000"/>
                    <a:lumOff val="25000"/>
                  </a:schemeClr>
                </a:solidFill>
                <a:latin typeface="+mn-ea"/>
                <a:sym typeface="Arial" panose="020B0604020202020204" pitchFamily="34" charset="0"/>
              </a:rPr>
              <a:t>应用在</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无人机集群控制</a:t>
            </a:r>
            <a:r>
              <a:rPr lang="zh-CN" altLang="en-US" dirty="0">
                <a:solidFill>
                  <a:schemeClr val="tx1">
                    <a:lumMod val="75000"/>
                    <a:lumOff val="25000"/>
                  </a:schemeClr>
                </a:solidFill>
                <a:latin typeface="+mn-ea"/>
                <a:sym typeface="Arial" panose="020B0604020202020204" pitchFamily="34" charset="0"/>
              </a:rPr>
              <a:t>中，能够使无人机集群在复杂的边缘化、信息化作战环境中实现集群的</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路径规划</a:t>
            </a:r>
            <a:r>
              <a:rPr lang="zh-CN" altLang="en-US" dirty="0">
                <a:solidFill>
                  <a:schemeClr val="tx1">
                    <a:lumMod val="75000"/>
                    <a:lumOff val="25000"/>
                  </a:schemeClr>
                </a:solidFill>
                <a:latin typeface="+mn-ea"/>
                <a:sym typeface="Arial" panose="020B0604020202020204" pitchFamily="34" charset="0"/>
              </a:rPr>
              <a:t>和</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动态避障</a:t>
            </a:r>
            <a:r>
              <a:rPr lang="zh-CN" altLang="en-US" dirty="0">
                <a:solidFill>
                  <a:schemeClr val="tx1">
                    <a:lumMod val="75000"/>
                    <a:lumOff val="25000"/>
                  </a:schemeClr>
                </a:solidFill>
                <a:latin typeface="+mn-ea"/>
                <a:sym typeface="Arial" panose="020B0604020202020204" pitchFamily="34" charset="0"/>
              </a:rPr>
              <a:t>，从而提高无人集群应对复杂边缘作战环境的</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智能化水平</a:t>
            </a:r>
            <a:r>
              <a:rPr lang="zh-CN" altLang="en-US" dirty="0">
                <a:solidFill>
                  <a:schemeClr val="tx1">
                    <a:lumMod val="75000"/>
                    <a:lumOff val="25000"/>
                  </a:schemeClr>
                </a:solidFill>
                <a:latin typeface="+mn-ea"/>
                <a:sym typeface="Arial" panose="020B0604020202020204" pitchFamily="34" charset="0"/>
              </a:rPr>
              <a:t>。</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8256" y="4590305"/>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2196267" y="3792704"/>
            <a:ext cx="8830851" cy="2120902"/>
          </a:xfrm>
          <a:prstGeom prst="rect">
            <a:avLst/>
          </a:prstGeom>
          <a:ln w="19050">
            <a:solidFill>
              <a:schemeClr val="accent3"/>
            </a:solidFill>
            <a:prstDash val="dash"/>
          </a:ln>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单无人机的自主控制为路径规划和自主避障，无人集群控制为集群路径规划和动态避障。故单无人机运动控制与无人集群控制无论从任务特点还是研究方法来说都具备相似性。</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dirty="0">
                <a:solidFill>
                  <a:schemeClr val="tx1">
                    <a:lumMod val="75000"/>
                    <a:lumOff val="25000"/>
                  </a:schemeClr>
                </a:solidFill>
                <a:latin typeface="+mn-ea"/>
                <a:sym typeface="Arial" panose="020B0604020202020204" pitchFamily="34" charset="0"/>
              </a:rPr>
              <a:t>1</a:t>
            </a:r>
            <a:r>
              <a:rPr lang="zh-CN" altLang="en-US" dirty="0">
                <a:solidFill>
                  <a:schemeClr val="tx1">
                    <a:lumMod val="75000"/>
                    <a:lumOff val="25000"/>
                  </a:schemeClr>
                </a:solidFill>
                <a:latin typeface="+mn-ea"/>
                <a:sym typeface="Arial" panose="020B0604020202020204" pitchFamily="34" charset="0"/>
              </a:rPr>
              <a:t>）以单智能体深度强化学习为基础，研究无人机在边缘环境下的自主控制问题</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dirty="0">
                <a:solidFill>
                  <a:schemeClr val="tx1">
                    <a:lumMod val="75000"/>
                    <a:lumOff val="25000"/>
                  </a:schemeClr>
                </a:solidFill>
                <a:latin typeface="+mn-ea"/>
                <a:sym typeface="Arial" panose="020B0604020202020204" pitchFamily="34" charset="0"/>
              </a:rPr>
              <a:t>2</a:t>
            </a:r>
            <a:r>
              <a:rPr lang="zh-CN" altLang="en-US" dirty="0">
                <a:solidFill>
                  <a:schemeClr val="tx1">
                    <a:lumMod val="75000"/>
                    <a:lumOff val="25000"/>
                  </a:schemeClr>
                </a:solidFill>
                <a:latin typeface="+mn-ea"/>
                <a:sym typeface="Arial" panose="020B0604020202020204" pitchFamily="34" charset="0"/>
              </a:rPr>
              <a:t>）以多智能体深度强化学习为基础，研究在边缘环境下无人集群控制问题</a:t>
            </a:r>
            <a:endParaRPr lang="en-US" altLang="zh-CN"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4998"/>
            <a:ext cx="3570209" cy="461665"/>
          </a:xfrm>
          <a:prstGeom prst="rect">
            <a:avLst/>
          </a:prstGeom>
        </p:spPr>
        <p:txBody>
          <a:bodyPr wrap="none">
            <a:spAutoFit/>
          </a:bodyPr>
          <a:lstStyle/>
          <a:p>
            <a:pPr algn="r"/>
            <a:r>
              <a:rPr lang="zh-CN" altLang="en-US" sz="2400" b="1" dirty="0">
                <a:solidFill>
                  <a:schemeClr val="bg1"/>
                </a:solidFill>
                <a:latin typeface="+mn-ea"/>
              </a:rPr>
              <a:t>三、拟解决的关键性问题</a:t>
            </a:r>
          </a:p>
        </p:txBody>
      </p:sp>
      <p:sp>
        <p:nvSpPr>
          <p:cNvPr id="16" name="Rectangle 25"/>
          <p:cNvSpPr/>
          <p:nvPr/>
        </p:nvSpPr>
        <p:spPr>
          <a:xfrm>
            <a:off x="515938" y="1090162"/>
            <a:ext cx="11160125" cy="5219506"/>
          </a:xfrm>
          <a:prstGeom prst="rect">
            <a:avLst/>
          </a:prstGeom>
        </p:spPr>
        <p:txBody>
          <a:bodyPr wrap="square">
            <a:spAutoFit/>
          </a:bodyPr>
          <a:lstStyle/>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1</a:t>
            </a:r>
            <a:r>
              <a:rPr lang="zh-CN" altLang="en-US" sz="1600" b="1" dirty="0">
                <a:solidFill>
                  <a:schemeClr val="tx1">
                    <a:lumMod val="75000"/>
                    <a:lumOff val="25000"/>
                  </a:schemeClr>
                </a:solidFill>
                <a:latin typeface="+mn-ea"/>
                <a:sym typeface="Arial" panose="020B0604020202020204" pitchFamily="34" charset="0"/>
              </a:rPr>
              <a:t>）基于单无人机与无人机编队问题的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马尔科夫决策（博弈）建模</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针对复杂的</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边缘作战场景</a:t>
            </a:r>
            <a:r>
              <a:rPr lang="zh-CN" altLang="en-US" sz="1600" dirty="0">
                <a:solidFill>
                  <a:schemeClr val="tx1">
                    <a:lumMod val="75000"/>
                    <a:lumOff val="25000"/>
                  </a:schemeClr>
                </a:solidFill>
                <a:latin typeface="+mn-ea"/>
                <a:sym typeface="Arial" panose="020B0604020202020204" pitchFamily="34" charset="0"/>
              </a:rPr>
              <a:t>，具体问题建立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无人机运动模型</a:t>
            </a:r>
            <a:r>
              <a:rPr lang="zh-CN" altLang="en-US" sz="1600" dirty="0">
                <a:solidFill>
                  <a:schemeClr val="tx1">
                    <a:lumMod val="75000"/>
                    <a:lumOff val="25000"/>
                  </a:schemeClr>
                </a:solidFill>
                <a:latin typeface="+mn-ea"/>
                <a:sym typeface="Arial" panose="020B0604020202020204" pitchFamily="34" charset="0"/>
              </a:rPr>
              <a:t>，建立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无人机视域模型</a:t>
            </a:r>
            <a:r>
              <a:rPr lang="zh-CN" altLang="en-US" sz="1600" dirty="0">
                <a:solidFill>
                  <a:schemeClr val="tx1">
                    <a:lumMod val="75000"/>
                    <a:lumOff val="25000"/>
                  </a:schemeClr>
                </a:solidFill>
                <a:latin typeface="+mn-ea"/>
                <a:sym typeface="Arial" panose="020B0604020202020204" pitchFamily="34" charset="0"/>
              </a:rPr>
              <a:t>，确定无人机的动作空间、状态空间和奖励函数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马尔可夫决策建模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，同时考虑无人机的通信能力，确定无人机编队的联合动作空间、状态空间和奖励函数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马尔可夫博弈建模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，采用深度神经网络对其进行</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特征提取</a:t>
            </a:r>
            <a:r>
              <a:rPr lang="zh-CN" altLang="en-US" sz="1600" dirty="0">
                <a:solidFill>
                  <a:schemeClr val="tx1">
                    <a:lumMod val="75000"/>
                    <a:lumOff val="25000"/>
                  </a:schemeClr>
                </a:solidFill>
                <a:latin typeface="+mn-ea"/>
                <a:sym typeface="Arial" panose="020B0604020202020204" pitchFamily="34" charset="0"/>
              </a:rPr>
              <a:t>。</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2</a:t>
            </a:r>
            <a:r>
              <a:rPr lang="zh-CN" altLang="en-US" sz="1600" b="1" dirty="0">
                <a:solidFill>
                  <a:schemeClr val="tx1">
                    <a:lumMod val="75000"/>
                    <a:lumOff val="25000"/>
                  </a:schemeClr>
                </a:solidFill>
                <a:latin typeface="+mn-ea"/>
                <a:sym typeface="Arial" panose="020B0604020202020204" pitchFamily="34" charset="0"/>
              </a:rPr>
              <a:t>）基于单智能体深度强化学习的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无人机路径规划和自主避障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将任务初步设定为无人机由</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初始区域</a:t>
            </a:r>
            <a:r>
              <a:rPr lang="zh-CN" altLang="en-US" sz="1600" dirty="0">
                <a:solidFill>
                  <a:schemeClr val="tx1">
                    <a:lumMod val="75000"/>
                    <a:lumOff val="25000"/>
                  </a:schemeClr>
                </a:solidFill>
                <a:latin typeface="+mn-ea"/>
                <a:sym typeface="Arial" panose="020B0604020202020204" pitchFamily="34" charset="0"/>
              </a:rPr>
              <a:t>航向</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目标区域</a:t>
            </a:r>
            <a:r>
              <a:rPr lang="zh-CN" altLang="en-US" sz="1600" dirty="0">
                <a:solidFill>
                  <a:schemeClr val="tx1">
                    <a:lumMod val="75000"/>
                    <a:lumOff val="25000"/>
                  </a:schemeClr>
                </a:solidFill>
                <a:latin typeface="+mn-ea"/>
                <a:sym typeface="Arial" panose="020B0604020202020204" pitchFamily="34" charset="0"/>
              </a:rPr>
              <a:t>的巡航任务，并且要求无人机在航行过程中</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避开障碍物</a:t>
            </a:r>
            <a:r>
              <a:rPr lang="zh-CN" altLang="en-US" sz="1600" dirty="0">
                <a:solidFill>
                  <a:schemeClr val="tx1">
                    <a:lumMod val="75000"/>
                    <a:lumOff val="25000"/>
                  </a:schemeClr>
                </a:solidFill>
                <a:latin typeface="+mn-ea"/>
                <a:sym typeface="Arial" panose="020B0604020202020204" pitchFamily="34" charset="0"/>
              </a:rPr>
              <a:t>。基于单智能体深度强化学习算法对无人机进行训练，使其能完成未知环境下的路径规划和自主避障任务。</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3</a:t>
            </a:r>
            <a:r>
              <a:rPr lang="zh-CN" altLang="en-US" sz="1600" b="1" dirty="0">
                <a:solidFill>
                  <a:schemeClr val="tx1">
                    <a:lumMod val="75000"/>
                    <a:lumOff val="25000"/>
                  </a:schemeClr>
                </a:solidFill>
                <a:latin typeface="+mn-ea"/>
                <a:sym typeface="Arial" panose="020B0604020202020204" pitchFamily="34" charset="0"/>
              </a:rPr>
              <a:t>）基于多智能体深度强化学习的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无人集群路径规划和动态避障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rPr>
              <a:t>在单无人机路径规划和避障的基础上，考虑无人机集群</a:t>
            </a:r>
            <a:r>
              <a:rPr lang="zh-CN" altLang="en-US" sz="1600" dirty="0">
                <a:solidFill>
                  <a:srgbClr val="FF0000"/>
                </a:solidFill>
                <a:effectLst>
                  <a:outerShdw blurRad="38100" dist="38100" dir="2700000" algn="tl">
                    <a:srgbClr val="000000">
                      <a:alpha val="43137"/>
                    </a:srgbClr>
                  </a:outerShdw>
                </a:effectLst>
                <a:latin typeface="+mn-ea"/>
              </a:rPr>
              <a:t>从无序状态以一定的编队队形</a:t>
            </a:r>
            <a:r>
              <a:rPr lang="zh-CN" altLang="en-US" sz="1600" dirty="0">
                <a:solidFill>
                  <a:schemeClr val="tx1">
                    <a:lumMod val="75000"/>
                    <a:lumOff val="25000"/>
                  </a:schemeClr>
                </a:solidFill>
                <a:latin typeface="+mn-ea"/>
              </a:rPr>
              <a:t>航向目标区域，并且在航行区域中存在障碍物。基于多智能体深度强化学习算法对无人机编队进行训练，使其能在避障过程中完成队形变换以成功避开障碍物并到达目标地。</a:t>
            </a:r>
            <a:endParaRPr lang="zh-CN" altLang="zh-CN" sz="1600" dirty="0">
              <a:solidFill>
                <a:schemeClr val="tx1">
                  <a:lumMod val="75000"/>
                  <a:lumOff val="25000"/>
                </a:schemeClr>
              </a:solidFill>
              <a:latin typeface="+mn-ea"/>
            </a:endParaRP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139669965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19312"/>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路径规划相关算法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077250262"/>
              </p:ext>
            </p:extLst>
          </p:nvPr>
        </p:nvGraphicFramePr>
        <p:xfrm>
          <a:off x="1044367" y="1822310"/>
          <a:ext cx="10118436" cy="4030961"/>
        </p:xfrm>
        <a:graphic>
          <a:graphicData uri="http://schemas.openxmlformats.org/drawingml/2006/table">
            <a:tbl>
              <a:tblPr firstRow="1" bandRow="1">
                <a:tableStyleId>{5C22544A-7EE6-4342-B048-85BDC9FD1C3A}</a:tableStyleId>
              </a:tblPr>
              <a:tblGrid>
                <a:gridCol w="2529609">
                  <a:extLst>
                    <a:ext uri="{9D8B030D-6E8A-4147-A177-3AD203B41FA5}">
                      <a16:colId xmlns:a16="http://schemas.microsoft.com/office/drawing/2014/main" val="4033028031"/>
                    </a:ext>
                  </a:extLst>
                </a:gridCol>
                <a:gridCol w="2529609">
                  <a:extLst>
                    <a:ext uri="{9D8B030D-6E8A-4147-A177-3AD203B41FA5}">
                      <a16:colId xmlns:a16="http://schemas.microsoft.com/office/drawing/2014/main" val="770379517"/>
                    </a:ext>
                  </a:extLst>
                </a:gridCol>
                <a:gridCol w="2529609">
                  <a:extLst>
                    <a:ext uri="{9D8B030D-6E8A-4147-A177-3AD203B41FA5}">
                      <a16:colId xmlns:a16="http://schemas.microsoft.com/office/drawing/2014/main" val="430895577"/>
                    </a:ext>
                  </a:extLst>
                </a:gridCol>
                <a:gridCol w="2529609">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en-US" altLang="zh-CN" sz="1800" b="1" i="0" kern="1200" dirty="0">
                          <a:solidFill>
                            <a:schemeClr val="dk1"/>
                          </a:solidFill>
                          <a:effectLst/>
                          <a:latin typeface="+mn-lt"/>
                          <a:ea typeface="+mn-ea"/>
                          <a:cs typeface="+mn-cs"/>
                        </a:rPr>
                        <a:t>A*</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图搜索，启发式搜索最短路径</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寻找最短路径</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不适用于动态环境</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计算复杂度可能较高</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en-US" altLang="zh-CN" sz="1800" b="1" i="0" kern="1200" dirty="0">
                          <a:solidFill>
                            <a:schemeClr val="dk1"/>
                          </a:solidFill>
                          <a:effectLst/>
                          <a:latin typeface="+mn-lt"/>
                          <a:ea typeface="+mn-ea"/>
                          <a:cs typeface="+mn-cs"/>
                        </a:rPr>
                        <a:t>D*</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在线实时规划，基于</a:t>
                      </a:r>
                      <a:r>
                        <a:rPr lang="en-US" altLang="zh-CN" sz="1800" b="0" i="0" kern="1200" dirty="0">
                          <a:solidFill>
                            <a:schemeClr val="dk1"/>
                          </a:solidFill>
                          <a:effectLst/>
                          <a:latin typeface="+mn-lt"/>
                          <a:ea typeface="+mn-ea"/>
                          <a:cs typeface="+mn-cs"/>
                        </a:rPr>
                        <a:t>A*</a:t>
                      </a:r>
                      <a:r>
                        <a:rPr lang="zh-CN" altLang="en-US" sz="1800" b="0" i="0" kern="1200" dirty="0">
                          <a:solidFill>
                            <a:schemeClr val="dk1"/>
                          </a:solidFill>
                          <a:effectLst/>
                          <a:latin typeface="+mn-lt"/>
                          <a:ea typeface="+mn-ea"/>
                          <a:cs typeface="+mn-cs"/>
                        </a:rPr>
                        <a:t>算法改进</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适应动态环境</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计算复杂度高</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不保证找到最短路径</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虚拟势场法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基于虚拟势场的相互作用规划路径</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直观且易于理解 </a:t>
                      </a:r>
                      <a:endParaRPr lang="en-US" altLang="zh-CN" sz="1800" b="0" i="0" kern="1200" dirty="0">
                        <a:solidFill>
                          <a:schemeClr val="dk1"/>
                        </a:solidFill>
                        <a:effectLst/>
                        <a:latin typeface="+mn-lt"/>
                        <a:ea typeface="+mn-ea"/>
                        <a:cs typeface="+mn-cs"/>
                      </a:endParaRPr>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存在悬停问题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难以处理动态障碍物</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zh-CN" altLang="en-US" sz="1800" b="1" i="0" kern="1200" dirty="0">
                          <a:solidFill>
                            <a:schemeClr val="dk1"/>
                          </a:solidFill>
                          <a:effectLst/>
                          <a:latin typeface="+mn-lt"/>
                          <a:ea typeface="+mn-ea"/>
                          <a:cs typeface="+mn-cs"/>
                        </a:rPr>
                        <a:t>快速探索随机树</a:t>
                      </a:r>
                      <a:endParaRPr lang="en-US" altLang="zh-CN" sz="1800" b="1" i="0" kern="1200" dirty="0">
                        <a:solidFill>
                          <a:schemeClr val="dk1"/>
                        </a:solidFill>
                        <a:effectLst/>
                        <a:latin typeface="+mn-lt"/>
                        <a:ea typeface="+mn-ea"/>
                        <a:cs typeface="+mn-cs"/>
                      </a:endParaRP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RRT</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通过随机采样和构建树形结构进行路径规划</a:t>
                      </a:r>
                      <a:endParaRPr lang="zh-CN" altLang="en-US" dirty="0"/>
                    </a:p>
                  </a:txBody>
                  <a:tcPr anchor="ctr"/>
                </a:tc>
                <a:tc>
                  <a:txBody>
                    <a:bodyPr/>
                    <a:lstStyle/>
                    <a:p>
                      <a:pPr marL="0" indent="0" algn="l">
                        <a:buFontTx/>
                        <a:buNone/>
                      </a:pPr>
                      <a:r>
                        <a:rPr lang="en-US" altLang="zh-CN" dirty="0"/>
                        <a:t>-</a:t>
                      </a:r>
                      <a:r>
                        <a:rPr lang="zh-CN" altLang="en-US" sz="1800" b="0" i="0" kern="1200" dirty="0">
                          <a:solidFill>
                            <a:schemeClr val="dk1"/>
                          </a:solidFill>
                          <a:effectLst/>
                          <a:latin typeface="+mn-lt"/>
                          <a:ea typeface="+mn-ea"/>
                          <a:cs typeface="+mn-cs"/>
                        </a:rPr>
                        <a:t>适用于高维、复杂空间</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不保证找到最短路径</a:t>
                      </a:r>
                      <a:endParaRPr lang="zh-CN" altLang="en-US" dirty="0"/>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避障算法相关研究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75554042"/>
              </p:ext>
            </p:extLst>
          </p:nvPr>
        </p:nvGraphicFramePr>
        <p:xfrm>
          <a:off x="1044367" y="1822310"/>
          <a:ext cx="10118436" cy="4038847"/>
        </p:xfrm>
        <a:graphic>
          <a:graphicData uri="http://schemas.openxmlformats.org/drawingml/2006/table">
            <a:tbl>
              <a:tblPr firstRow="1" bandRow="1">
                <a:tableStyleId>{5C22544A-7EE6-4342-B048-85BDC9FD1C3A}</a:tableStyleId>
              </a:tblPr>
              <a:tblGrid>
                <a:gridCol w="2529609">
                  <a:extLst>
                    <a:ext uri="{9D8B030D-6E8A-4147-A177-3AD203B41FA5}">
                      <a16:colId xmlns:a16="http://schemas.microsoft.com/office/drawing/2014/main" val="4033028031"/>
                    </a:ext>
                  </a:extLst>
                </a:gridCol>
                <a:gridCol w="2529609">
                  <a:extLst>
                    <a:ext uri="{9D8B030D-6E8A-4147-A177-3AD203B41FA5}">
                      <a16:colId xmlns:a16="http://schemas.microsoft.com/office/drawing/2014/main" val="770379517"/>
                    </a:ext>
                  </a:extLst>
                </a:gridCol>
                <a:gridCol w="2529609">
                  <a:extLst>
                    <a:ext uri="{9D8B030D-6E8A-4147-A177-3AD203B41FA5}">
                      <a16:colId xmlns:a16="http://schemas.microsoft.com/office/drawing/2014/main" val="430895577"/>
                    </a:ext>
                  </a:extLst>
                </a:gridCol>
                <a:gridCol w="2529609">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动态窗口法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基于速度</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转向空间进行规划，选择最优组合</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快速响应动态环境</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适用于小型机器人</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搜索效率低</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局部最小值问题可能出现</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代价地图法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利用代价地图规划路径，最小化总体代价</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考虑地形和代价信息</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灵活适应环境变化</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对于复杂地形计算复杂</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处理动态环境较困难</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人工势场法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模拟粒子间斥力和引力的势场</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直观且易于理解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简单实现</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存在悬停问题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难以处理动态障碍物</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zh-CN" altLang="en-US" sz="1800" b="1" i="0" kern="1200" dirty="0">
                          <a:solidFill>
                            <a:schemeClr val="dk1"/>
                          </a:solidFill>
                          <a:effectLst/>
                          <a:latin typeface="+mn-lt"/>
                          <a:ea typeface="+mn-ea"/>
                          <a:cs typeface="+mn-cs"/>
                        </a:rPr>
                        <a:t>模型预测控制</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利用动态模型和环境信息进行未来状态预测</a:t>
                      </a:r>
                      <a:endParaRPr lang="zh-CN" altLang="en-US" dirty="0"/>
                    </a:p>
                  </a:txBody>
                  <a:tcPr anchor="ctr"/>
                </a:tc>
                <a:tc>
                  <a:txBody>
                    <a:bodyPr/>
                    <a:lstStyle/>
                    <a:p>
                      <a:pPr marL="0" indent="0" algn="l">
                        <a:buFontTx/>
                        <a:buNone/>
                      </a:pPr>
                      <a:r>
                        <a:rPr lang="en-US" altLang="zh-CN" dirty="0"/>
                        <a:t>-  </a:t>
                      </a:r>
                      <a:r>
                        <a:rPr lang="zh-CN" altLang="en-US" dirty="0"/>
                        <a:t>适用于复杂动态环境 </a:t>
                      </a:r>
                      <a:endParaRPr lang="en-US" altLang="zh-CN" dirty="0"/>
                    </a:p>
                    <a:p>
                      <a:pPr marL="0" indent="0" algn="l">
                        <a:buFontTx/>
                        <a:buNone/>
                      </a:pPr>
                      <a:r>
                        <a:rPr lang="en-US" altLang="zh-CN" dirty="0"/>
                        <a:t>-  </a:t>
                      </a:r>
                      <a:r>
                        <a:rPr lang="zh-CN" altLang="en-US" dirty="0"/>
                        <a:t>高级别路径规划</a:t>
                      </a:r>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实时性要求高的场景较困难</a:t>
                      </a:r>
                      <a:endParaRPr lang="zh-CN" altLang="en-US" dirty="0"/>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10625908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2724</TotalTime>
  <Words>2038</Words>
  <Application>Microsoft Office PowerPoint</Application>
  <PresentationFormat>宽屏</PresentationFormat>
  <Paragraphs>255</Paragraphs>
  <Slides>18</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等线</vt:lpstr>
      <vt:lpstr>华康俪金黑W8(P)</vt:lpstr>
      <vt:lpstr>Arial</vt:lpstr>
      <vt:lpstr>Century Gothic</vt:lpstr>
      <vt:lpstr>Wingdings</vt:lpstr>
      <vt:lpstr>微软雅黑</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汪 思敏</cp:lastModifiedBy>
  <cp:revision>79</cp:revision>
  <dcterms:created xsi:type="dcterms:W3CDTF">2017-04-26T10:20:00Z</dcterms:created>
  <dcterms:modified xsi:type="dcterms:W3CDTF">2024-01-01T08:27:15Z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