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5" r:id="rId12"/>
    <p:sldId id="275" r:id="rId13"/>
    <p:sldId id="274" r:id="rId14"/>
    <p:sldId id="267" r:id="rId15"/>
    <p:sldId id="268" r:id="rId16"/>
    <p:sldId id="269" r:id="rId17"/>
    <p:sldId id="270" r:id="rId18"/>
    <p:sldId id="271" r:id="rId19"/>
    <p:sldId id="272"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Montserrat Medium" panose="00000600000000000000" pitchFamily="50" charset="0"/>
      <p:regular r:id="rId26"/>
      <p:bold r:id="rId27"/>
      <p:italic r:id="rId28"/>
      <p:boldItalic r:id="rId29"/>
    </p:embeddedFont>
    <p:embeddedFont>
      <p:font typeface="Raleway SemiBold" panose="020B0604020202020204" charset="0"/>
      <p:regular r:id="rId30"/>
      <p:bold r:id="rId31"/>
      <p:italic r:id="rId32"/>
      <p:boldItalic r:id="rId33"/>
    </p:embeddedFont>
    <p:embeddedFont>
      <p:font typeface="Raleway Medium" panose="020B0604020202020204" charset="0"/>
      <p:regular r:id="rId34"/>
      <p:bold r:id="rId35"/>
      <p:italic r:id="rId36"/>
      <p:boldItalic r:id="rId37"/>
    </p:embeddedFont>
    <p:embeddedFont>
      <p:font typeface="Raleway ExtraBold" panose="020B0604020202020204" charset="0"/>
      <p:bold r:id="rId38"/>
      <p:boldItalic r:id="rId39"/>
    </p:embeddedFont>
    <p:embeddedFont>
      <p:font typeface="Raleway"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nPSC+eTc1D5Rv5c1ngaWVmlvU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a0c2bff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13a0c2bffd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Pada program yang belum di update pada button tempat sampah, ketika ingin menghapus list daftar tugas tidak ada alert info mengenai konfirmasi ya atau tidaknya dalam melakukan perintah tersebut.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7d2ca49a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7d2ca49a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Berikut adalah halaman </a:t>
            </a:r>
            <a:r>
              <a:rPr lang="en-US" i="1">
                <a:solidFill>
                  <a:schemeClr val="dk1"/>
                </a:solidFill>
                <a:latin typeface="Times New Roman"/>
                <a:ea typeface="Times New Roman"/>
                <a:cs typeface="Times New Roman"/>
                <a:sym typeface="Times New Roman"/>
              </a:rPr>
              <a:t>App info </a:t>
            </a:r>
            <a:r>
              <a:rPr lang="en-US">
                <a:solidFill>
                  <a:schemeClr val="dk1"/>
                </a:solidFill>
                <a:latin typeface="Times New Roman"/>
                <a:ea typeface="Times New Roman"/>
                <a:cs typeface="Times New Roman"/>
                <a:sym typeface="Times New Roman"/>
              </a:rPr>
              <a:t>yang mana merupakan halaman yang menginformasikan spesifikasi dan detail serta Menampilkan Logo nama serta pemakaian penyimpanan dari Aplikasi yang dibuat.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a0c2bff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3a0c2bffd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Pada program yang belum di update pada button tempat sampah, ketika ingin menghapus list daftar tugas tidak ada alert info mengenai konfirmasi ya atau tidaknya dalam melakukan perintah tersebut.</a:t>
            </a:r>
            <a:endParaRPr/>
          </a:p>
        </p:txBody>
      </p:sp>
    </p:spTree>
    <p:extLst>
      <p:ext uri="{BB962C8B-B14F-4D97-AF65-F5344CB8AC3E}">
        <p14:creationId xmlns:p14="http://schemas.microsoft.com/office/powerpoint/2010/main" val="368285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a0c2bffd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3a0c2bffd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Pada program yang belum di update pada button tempat sampah, ketika ingin menghapus list daftar tugas tidak ada alert info mengenai konfirmasi ya atau tidaknya dalam melakukan perintah tersebut.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3a0c2bffd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13a0c2bffd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Pada slide ini ditampilkan listing program yang digunakan untuk membuat fitur penyelesaian tugas pada button ceklis, dapat dilihat pada tampilan aplikasinya.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37d2ca49a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37d2ca49a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Pada slide ini diperlihatkan Tabel Blackbox testing. </a:t>
            </a:r>
            <a:r>
              <a:rPr lang="en-US">
                <a:solidFill>
                  <a:srgbClr val="202124"/>
                </a:solidFill>
                <a:highlight>
                  <a:srgbClr val="FFFFFF"/>
                </a:highlight>
              </a:rPr>
              <a:t>Black Box Testing sendiri merupakan pengujian yang dapat dilakukan dengan melakukan pengamatan, pada hasil eksekusi melalui beberapa data uji dan memeriksa fungsional yang terdapat pada aplikasi.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37d2ca49a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37d2ca49a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37d2ca49a5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7d2ca49a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a134521f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1a134521f9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7d2ca49a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7d2ca49a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do reminder merupakan aplikasi pengingat daftar tugas-tugas yang harus dikerjakan, diselesaikan, diurutkan berdasarkan skala prioritas dan berdasarkan waktu tertentu, misalnya jam, hari atau minggu.To do reminder bagian dari perencanaan agar tugas-tugas yang hendak dikerjakan tidak bertabrakan satu dengan lainnya.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f6ab7ba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df6ab7ba7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Seperti yg pertama yaitu Studi Pustaka Melakukan studi pustaka terhadap beberapa artikel, buku dan jurnal ilmiah nasional sebagai pendukung dalam melakukan penelitian 2) Analisis Melakukan analisa terhadap kebutuhan yang diperlukan dalam pembuatan aplikasi 3) Desain Melakukan desain rancangan berupa cetak biru dari aplikasi yang akan dibuat 4) Implementasi Melakukan implementasi yakni pembuatan aplikasi sesuai dengan apa yang sudah dirancang 5) Pengujian Melakukan pengujian berupa blackbox testing untuk mengetahui apakah aplikasi berjalan dengan benar.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a134521f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1a134521f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Menghasilkan aplikasi pembuatan todolist dengan pengingat secara cepat dan praktis seperti menuliskan pada sebuah kertas tetapi dibuat melalui ponsel berbasis android.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a134521f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1a134521f9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SzPts val="1100"/>
              <a:buNone/>
            </a:pPr>
            <a:r>
              <a:rPr lang="en-US">
                <a:solidFill>
                  <a:schemeClr val="dk1"/>
                </a:solidFill>
                <a:latin typeface="Times New Roman"/>
                <a:ea typeface="Times New Roman"/>
                <a:cs typeface="Times New Roman"/>
                <a:sym typeface="Times New Roman"/>
              </a:rPr>
              <a:t>Bagian awal dari hasil dan pembahasan menampilkan hasil berupa tampilan. Berikut dibawah ini adalah bagian tampilan Homescreen android yang memperlihatkan icon dan aplikasi To do Reminder “Life Reminder”.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a134521f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11a134521f9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Berikut adalah halaman </a:t>
            </a:r>
            <a:r>
              <a:rPr lang="en-US" i="1">
                <a:solidFill>
                  <a:schemeClr val="dk1"/>
                </a:solidFill>
                <a:latin typeface="Times New Roman"/>
                <a:ea typeface="Times New Roman"/>
                <a:cs typeface="Times New Roman"/>
                <a:sym typeface="Times New Roman"/>
              </a:rPr>
              <a:t>to do </a:t>
            </a:r>
            <a:r>
              <a:rPr lang="en-US">
                <a:solidFill>
                  <a:schemeClr val="dk1"/>
                </a:solidFill>
                <a:latin typeface="Times New Roman"/>
                <a:ea typeface="Times New Roman"/>
                <a:cs typeface="Times New Roman"/>
                <a:sym typeface="Times New Roman"/>
              </a:rPr>
              <a:t>yang mana merupakan fitur utama dari aplikasi Life Reminder ini, aplikasi </a:t>
            </a:r>
            <a:r>
              <a:rPr lang="en-US" i="1">
                <a:solidFill>
                  <a:schemeClr val="dk1"/>
                </a:solidFill>
                <a:latin typeface="Times New Roman"/>
                <a:ea typeface="Times New Roman"/>
                <a:cs typeface="Times New Roman"/>
                <a:sym typeface="Times New Roman"/>
              </a:rPr>
              <a:t>to do reminder</a:t>
            </a:r>
            <a:r>
              <a:rPr lang="en-US">
                <a:solidFill>
                  <a:schemeClr val="dk1"/>
                </a:solidFill>
                <a:latin typeface="Times New Roman"/>
                <a:ea typeface="Times New Roman"/>
                <a:cs typeface="Times New Roman"/>
                <a:sym typeface="Times New Roman"/>
              </a:rPr>
              <a:t>. Dalam halaman ini dapat ditambahkan tugas-tugas yang akan atau hendak dikerjakan. Pada saat pengguna menekan tombol tambah pada halaman todo, aplikasi akan menampilkan form penambahan tugas yang berisi judul, tanggal dan batas waktu. Jika pengingat sesuai dengan jam yang sudah ditentukan maka akan muncul notifikasi pop-up memberitahukan tugas yang ada di list. Setelah tugas selesai pengguna dapat menyelesaikan listnya dengan menekan tombol ceklis dan jika ingin menghapus list yang ada maka pengguna dapat menekan tombol tempat sampah.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4018eefe3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24018eefe3_3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Berikut Tampilan dari Fitur yang ada di aplikasi Todo Reminder, terlihat form penambahan tugas yang digunakan untuk membuat daftar list tugas tugas yang ada. mulai dari membuat Judul daftar tugas, set tanggal dan batas tenggat waktu.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4018eefe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24018eefe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Tampilan di atas memperlihatkan ketika daftar tugas yang sudah dibuat sesuai dengan batas waktu yang ada, maka secara otomatis sistem akan memberitahukan / reminder melalui pop up notifikasi.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7"/>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7"/>
          <p:cNvGrpSpPr/>
          <p:nvPr/>
        </p:nvGrpSpPr>
        <p:grpSpPr>
          <a:xfrm>
            <a:off x="830392" y="1191256"/>
            <a:ext cx="745763" cy="45826"/>
            <a:chOff x="4580561" y="2589004"/>
            <a:chExt cx="1064464" cy="25200"/>
          </a:xfrm>
        </p:grpSpPr>
        <p:sp>
          <p:nvSpPr>
            <p:cNvPr id="12" name="Google Shape;1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7"/>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7"/>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6"/>
          <p:cNvGrpSpPr/>
          <p:nvPr/>
        </p:nvGrpSpPr>
        <p:grpSpPr>
          <a:xfrm>
            <a:off x="830392" y="4169130"/>
            <a:ext cx="745763" cy="45826"/>
            <a:chOff x="4580561" y="2589004"/>
            <a:chExt cx="1064464" cy="25200"/>
          </a:xfrm>
        </p:grpSpPr>
        <p:sp>
          <p:nvSpPr>
            <p:cNvPr id="77" name="Google Shape;77;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16"/>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6"/>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81" name="Google Shape;81;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8"/>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8"/>
          <p:cNvGrpSpPr/>
          <p:nvPr/>
        </p:nvGrpSpPr>
        <p:grpSpPr>
          <a:xfrm>
            <a:off x="830392" y="1191256"/>
            <a:ext cx="745763" cy="45826"/>
            <a:chOff x="4580561" y="2589004"/>
            <a:chExt cx="1064464" cy="25200"/>
          </a:xfrm>
        </p:grpSpPr>
        <p:sp>
          <p:nvSpPr>
            <p:cNvPr id="20" name="Google Shape;20;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8"/>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8"/>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8"/>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26"/>
        <p:cNvGrpSpPr/>
        <p:nvPr/>
      </p:nvGrpSpPr>
      <p:grpSpPr>
        <a:xfrm>
          <a:off x="0" y="0"/>
          <a:ext cx="0" cy="0"/>
          <a:chOff x="0" y="0"/>
          <a:chExt cx="0" cy="0"/>
        </a:xfrm>
      </p:grpSpPr>
      <p:grpSp>
        <p:nvGrpSpPr>
          <p:cNvPr id="27" name="Google Shape;27;p9"/>
          <p:cNvGrpSpPr/>
          <p:nvPr/>
        </p:nvGrpSpPr>
        <p:grpSpPr>
          <a:xfrm>
            <a:off x="830392" y="4169130"/>
            <a:ext cx="745763" cy="45826"/>
            <a:chOff x="4580561" y="2589004"/>
            <a:chExt cx="1064464" cy="25200"/>
          </a:xfrm>
        </p:grpSpPr>
        <p:sp>
          <p:nvSpPr>
            <p:cNvPr id="28" name="Google Shape;28;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1" name="Google Shape;31;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10"/>
          <p:cNvGrpSpPr/>
          <p:nvPr/>
        </p:nvGrpSpPr>
        <p:grpSpPr>
          <a:xfrm>
            <a:off x="830392" y="1191256"/>
            <a:ext cx="745763" cy="45826"/>
            <a:chOff x="4580561" y="2589004"/>
            <a:chExt cx="1064464" cy="25200"/>
          </a:xfrm>
        </p:grpSpPr>
        <p:sp>
          <p:nvSpPr>
            <p:cNvPr id="35" name="Google Shape;35;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10"/>
          <p:cNvSpPr txBox="1">
            <a:spLocks noGrp="1"/>
          </p:cNvSpPr>
          <p:nvPr>
            <p:ph type="title"/>
          </p:nvPr>
        </p:nvSpPr>
        <p:spPr>
          <a:xfrm>
            <a:off x="727650" y="598593"/>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8" name="Google Shape;38;p10"/>
          <p:cNvSpPr txBox="1">
            <a:spLocks noGrp="1"/>
          </p:cNvSpPr>
          <p:nvPr>
            <p:ph type="body" idx="1"/>
          </p:nvPr>
        </p:nvSpPr>
        <p:spPr>
          <a:xfrm>
            <a:off x="729450" y="1294544"/>
            <a:ext cx="7688700" cy="3045431"/>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9" name="Google Shape;39;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10"/>
          <p:cNvSpPr txBox="1"/>
          <p:nvPr/>
        </p:nvSpPr>
        <p:spPr>
          <a:xfrm>
            <a:off x="6292645" y="41925"/>
            <a:ext cx="2371880" cy="23337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Lato"/>
                <a:ea typeface="Lato"/>
                <a:cs typeface="Lato"/>
                <a:sym typeface="Lato"/>
              </a:rPr>
              <a:t>https://www.gunadarma.ac.id</a:t>
            </a:r>
            <a:endParaRPr sz="1200" b="0" i="0" u="none" strike="noStrike" cap="none">
              <a:solidFill>
                <a:srgbClr val="000000"/>
              </a:solidFill>
              <a:latin typeface="Lato"/>
              <a:ea typeface="Lato"/>
              <a:cs typeface="Lato"/>
              <a:sym typeface="Lato"/>
            </a:endParaRPr>
          </a:p>
        </p:txBody>
      </p:sp>
      <p:pic>
        <p:nvPicPr>
          <p:cNvPr id="41" name="Google Shape;41;p10"/>
          <p:cNvPicPr preferRelativeResize="0"/>
          <p:nvPr/>
        </p:nvPicPr>
        <p:blipFill rotWithShape="1">
          <a:blip r:embed="rId2">
            <a:alphaModFix/>
          </a:blip>
          <a:srcRect/>
          <a:stretch/>
        </p:blipFill>
        <p:spPr>
          <a:xfrm>
            <a:off x="740986" y="12428"/>
            <a:ext cx="1253725" cy="46813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2"/>
        <p:cNvGrpSpPr/>
        <p:nvPr/>
      </p:nvGrpSpPr>
      <p:grpSpPr>
        <a:xfrm>
          <a:off x="0" y="0"/>
          <a:ext cx="0" cy="0"/>
          <a:chOff x="0" y="0"/>
          <a:chExt cx="0" cy="0"/>
        </a:xfrm>
      </p:grpSpPr>
      <p:grpSp>
        <p:nvGrpSpPr>
          <p:cNvPr id="43" name="Google Shape;43;p11"/>
          <p:cNvGrpSpPr/>
          <p:nvPr/>
        </p:nvGrpSpPr>
        <p:grpSpPr>
          <a:xfrm>
            <a:off x="830392" y="1191256"/>
            <a:ext cx="745763" cy="45826"/>
            <a:chOff x="4580561" y="2589004"/>
            <a:chExt cx="1064464" cy="25200"/>
          </a:xfrm>
        </p:grpSpPr>
        <p:sp>
          <p:nvSpPr>
            <p:cNvPr id="44" name="Google Shape;4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1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 name="Google Shape;50;p12"/>
          <p:cNvGrpSpPr/>
          <p:nvPr/>
        </p:nvGrpSpPr>
        <p:grpSpPr>
          <a:xfrm>
            <a:off x="830392" y="1191256"/>
            <a:ext cx="745763" cy="45826"/>
            <a:chOff x="4580561" y="2589004"/>
            <a:chExt cx="1064464" cy="25200"/>
          </a:xfrm>
        </p:grpSpPr>
        <p:sp>
          <p:nvSpPr>
            <p:cNvPr id="51" name="Google Shape;51;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12"/>
          <p:cNvSpPr txBox="1">
            <a:spLocks noGrp="1"/>
          </p:cNvSpPr>
          <p:nvPr>
            <p:ph type="title"/>
          </p:nvPr>
        </p:nvSpPr>
        <p:spPr>
          <a:xfrm>
            <a:off x="727800" y="585759"/>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4" name="Google Shape;54;p12"/>
          <p:cNvSpPr txBox="1">
            <a:spLocks noGrp="1"/>
          </p:cNvSpPr>
          <p:nvPr>
            <p:ph type="body" idx="1"/>
          </p:nvPr>
        </p:nvSpPr>
        <p:spPr>
          <a:xfrm>
            <a:off x="729325" y="1307378"/>
            <a:ext cx="3774300" cy="3032597"/>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5" name="Google Shape;55;p12"/>
          <p:cNvSpPr txBox="1">
            <a:spLocks noGrp="1"/>
          </p:cNvSpPr>
          <p:nvPr>
            <p:ph type="body" idx="2"/>
          </p:nvPr>
        </p:nvSpPr>
        <p:spPr>
          <a:xfrm>
            <a:off x="4643604" y="1307378"/>
            <a:ext cx="3774300" cy="3032597"/>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6" name="Google Shape;56;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 name="Google Shape;59;p13"/>
          <p:cNvGrpSpPr/>
          <p:nvPr/>
        </p:nvGrpSpPr>
        <p:grpSpPr>
          <a:xfrm>
            <a:off x="830392" y="1191256"/>
            <a:ext cx="745763" cy="45826"/>
            <a:chOff x="4580561" y="2589004"/>
            <a:chExt cx="1064464" cy="25200"/>
          </a:xfrm>
        </p:grpSpPr>
        <p:sp>
          <p:nvSpPr>
            <p:cNvPr id="60" name="Google Shape;60;p1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p13"/>
          <p:cNvSpPr txBox="1">
            <a:spLocks noGrp="1"/>
          </p:cNvSpPr>
          <p:nvPr>
            <p:ph type="title"/>
          </p:nvPr>
        </p:nvSpPr>
        <p:spPr>
          <a:xfrm>
            <a:off x="727800" y="571927"/>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3" name="Google Shape;6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1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 name="Google Shape;66;p14"/>
          <p:cNvGrpSpPr/>
          <p:nvPr/>
        </p:nvGrpSpPr>
        <p:grpSpPr>
          <a:xfrm>
            <a:off x="830392" y="1191256"/>
            <a:ext cx="745763" cy="45826"/>
            <a:chOff x="4580561" y="2589004"/>
            <a:chExt cx="1064464" cy="25200"/>
          </a:xfrm>
        </p:grpSpPr>
        <p:sp>
          <p:nvSpPr>
            <p:cNvPr id="67" name="Google Shape;6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14"/>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0" name="Google Shape;70;p14"/>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1" name="Google Shape;71;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gwnbs.com/2020/06/aplikasi-pengingat-tugas-to-do-reminder-android.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680675" y="1167750"/>
            <a:ext cx="7805400" cy="195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US" sz="3800"/>
              <a:t>Perancangan Aplikasi Mobile</a:t>
            </a:r>
            <a:endParaRPr sz="3800"/>
          </a:p>
          <a:p>
            <a:pPr marL="0" lvl="0" indent="0" algn="l" rtl="0">
              <a:lnSpc>
                <a:spcPct val="100000"/>
              </a:lnSpc>
              <a:spcBef>
                <a:spcPts val="0"/>
              </a:spcBef>
              <a:spcAft>
                <a:spcPts val="0"/>
              </a:spcAft>
              <a:buSzPts val="4200"/>
              <a:buNone/>
            </a:pPr>
            <a:r>
              <a:rPr lang="en-US" sz="3800"/>
              <a:t>To Do Reminder Sederhana Berbasis Android</a:t>
            </a:r>
            <a:endParaRPr sz="3800"/>
          </a:p>
        </p:txBody>
      </p:sp>
      <p:sp>
        <p:nvSpPr>
          <p:cNvPr id="87" name="Google Shape;87;p1"/>
          <p:cNvSpPr txBox="1">
            <a:spLocks noGrp="1"/>
          </p:cNvSpPr>
          <p:nvPr>
            <p:ph type="subTitle" idx="1"/>
          </p:nvPr>
        </p:nvSpPr>
        <p:spPr>
          <a:xfrm>
            <a:off x="756875" y="3125850"/>
            <a:ext cx="3738900" cy="17808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2"/>
              </a:buClr>
              <a:buSzPts val="1600"/>
              <a:buFont typeface="Montserrat Medium"/>
              <a:buChar char="-"/>
            </a:pPr>
            <a:r>
              <a:rPr lang="en-US">
                <a:solidFill>
                  <a:schemeClr val="dk2"/>
                </a:solidFill>
                <a:latin typeface="Montserrat Medium"/>
                <a:ea typeface="Montserrat Medium"/>
                <a:cs typeface="Montserrat Medium"/>
                <a:sym typeface="Montserrat Medium"/>
              </a:rPr>
              <a:t>Andika Wahyu Permadi</a:t>
            </a:r>
            <a:endParaRPr>
              <a:solidFill>
                <a:schemeClr val="dk2"/>
              </a:solidFill>
              <a:latin typeface="Montserrat Medium"/>
              <a:ea typeface="Montserrat Medium"/>
              <a:cs typeface="Montserrat Medium"/>
              <a:sym typeface="Montserrat Medium"/>
            </a:endParaRPr>
          </a:p>
          <a:p>
            <a:pPr marL="457200" lvl="0" indent="-330200" algn="l" rtl="0">
              <a:lnSpc>
                <a:spcPct val="100000"/>
              </a:lnSpc>
              <a:spcBef>
                <a:spcPts val="0"/>
              </a:spcBef>
              <a:spcAft>
                <a:spcPts val="0"/>
              </a:spcAft>
              <a:buClr>
                <a:schemeClr val="dk2"/>
              </a:buClr>
              <a:buSzPts val="1600"/>
              <a:buFont typeface="Montserrat Medium"/>
              <a:buChar char="-"/>
            </a:pPr>
            <a:r>
              <a:rPr lang="en-US">
                <a:solidFill>
                  <a:schemeClr val="dk2"/>
                </a:solidFill>
                <a:latin typeface="Montserrat Medium"/>
                <a:ea typeface="Montserrat Medium"/>
                <a:cs typeface="Montserrat Medium"/>
                <a:sym typeface="Montserrat Medium"/>
              </a:rPr>
              <a:t>Ikin Sugiharto</a:t>
            </a:r>
            <a:endParaRPr>
              <a:solidFill>
                <a:schemeClr val="dk2"/>
              </a:solidFill>
              <a:latin typeface="Montserrat Medium"/>
              <a:ea typeface="Montserrat Medium"/>
              <a:cs typeface="Montserrat Medium"/>
              <a:sym typeface="Montserrat Medium"/>
            </a:endParaRPr>
          </a:p>
          <a:p>
            <a:pPr marL="457200" lvl="0" indent="-330200" algn="l" rtl="0">
              <a:lnSpc>
                <a:spcPct val="100000"/>
              </a:lnSpc>
              <a:spcBef>
                <a:spcPts val="0"/>
              </a:spcBef>
              <a:spcAft>
                <a:spcPts val="0"/>
              </a:spcAft>
              <a:buClr>
                <a:schemeClr val="dk2"/>
              </a:buClr>
              <a:buSzPts val="1600"/>
              <a:buFont typeface="Montserrat Medium"/>
              <a:buChar char="-"/>
            </a:pPr>
            <a:r>
              <a:rPr lang="en-US">
                <a:solidFill>
                  <a:schemeClr val="dk2"/>
                </a:solidFill>
                <a:latin typeface="Montserrat Medium"/>
                <a:ea typeface="Montserrat Medium"/>
                <a:cs typeface="Montserrat Medium"/>
                <a:sym typeface="Montserrat Medium"/>
              </a:rPr>
              <a:t>Muhammad Wisnu Azfar</a:t>
            </a:r>
            <a:endParaRPr>
              <a:solidFill>
                <a:schemeClr val="dk2"/>
              </a:solidFill>
              <a:latin typeface="Montserrat Medium"/>
              <a:ea typeface="Montserrat Medium"/>
              <a:cs typeface="Montserrat Medium"/>
              <a:sym typeface="Montserrat Medium"/>
            </a:endParaRPr>
          </a:p>
          <a:p>
            <a:pPr marL="457200" lvl="0" indent="-330200" algn="l" rtl="0">
              <a:lnSpc>
                <a:spcPct val="100000"/>
              </a:lnSpc>
              <a:spcBef>
                <a:spcPts val="0"/>
              </a:spcBef>
              <a:spcAft>
                <a:spcPts val="0"/>
              </a:spcAft>
              <a:buClr>
                <a:schemeClr val="dk2"/>
              </a:buClr>
              <a:buSzPts val="1600"/>
              <a:buFont typeface="Montserrat Medium"/>
              <a:buChar char="-"/>
            </a:pPr>
            <a:r>
              <a:rPr lang="en-US">
                <a:solidFill>
                  <a:schemeClr val="dk2"/>
                </a:solidFill>
                <a:latin typeface="Montserrat Medium"/>
                <a:ea typeface="Montserrat Medium"/>
                <a:cs typeface="Montserrat Medium"/>
                <a:sym typeface="Montserrat Medium"/>
              </a:rPr>
              <a:t>Muhammad Fadhil Alhafizh</a:t>
            </a:r>
            <a:endParaRPr>
              <a:solidFill>
                <a:schemeClr val="dk2"/>
              </a:solidFill>
              <a:latin typeface="Montserrat Medium"/>
              <a:ea typeface="Montserrat Medium"/>
              <a:cs typeface="Montserrat Medium"/>
              <a:sym typeface="Montserrat Medium"/>
            </a:endParaRPr>
          </a:p>
          <a:p>
            <a:pPr marL="457200" lvl="0" indent="-330200" algn="l" rtl="0">
              <a:lnSpc>
                <a:spcPct val="100000"/>
              </a:lnSpc>
              <a:spcBef>
                <a:spcPts val="0"/>
              </a:spcBef>
              <a:spcAft>
                <a:spcPts val="0"/>
              </a:spcAft>
              <a:buClr>
                <a:schemeClr val="dk2"/>
              </a:buClr>
              <a:buSzPts val="1600"/>
              <a:buFont typeface="Montserrat Medium"/>
              <a:buChar char="-"/>
            </a:pPr>
            <a:r>
              <a:rPr lang="en-US">
                <a:solidFill>
                  <a:schemeClr val="dk2"/>
                </a:solidFill>
                <a:latin typeface="Montserrat Medium"/>
                <a:ea typeface="Montserrat Medium"/>
                <a:cs typeface="Montserrat Medium"/>
                <a:sym typeface="Montserrat Medium"/>
              </a:rPr>
              <a:t>Nazhirul Wahidi</a:t>
            </a:r>
            <a:endParaRPr>
              <a:solidFill>
                <a:schemeClr val="dk2"/>
              </a:solidFill>
              <a:latin typeface="Montserrat Medium"/>
              <a:ea typeface="Montserrat Medium"/>
              <a:cs typeface="Montserrat Medium"/>
              <a:sym typeface="Montserrat Medium"/>
            </a:endParaRPr>
          </a:p>
          <a:p>
            <a:pPr marL="457200" lvl="0" indent="-330200" algn="l" rtl="0">
              <a:lnSpc>
                <a:spcPct val="100000"/>
              </a:lnSpc>
              <a:spcBef>
                <a:spcPts val="0"/>
              </a:spcBef>
              <a:spcAft>
                <a:spcPts val="0"/>
              </a:spcAft>
              <a:buClr>
                <a:schemeClr val="dk2"/>
              </a:buClr>
              <a:buSzPts val="1600"/>
              <a:buFont typeface="Montserrat Medium"/>
              <a:buChar char="-"/>
            </a:pPr>
            <a:r>
              <a:rPr lang="en-US">
                <a:solidFill>
                  <a:schemeClr val="dk2"/>
                </a:solidFill>
                <a:latin typeface="Montserrat Medium"/>
                <a:ea typeface="Montserrat Medium"/>
                <a:cs typeface="Montserrat Medium"/>
                <a:sym typeface="Montserrat Medium"/>
              </a:rPr>
              <a:t>Raka Sayidina Riyadi</a:t>
            </a:r>
            <a:endParaRPr>
              <a:solidFill>
                <a:schemeClr val="dk2"/>
              </a:solidFill>
              <a:latin typeface="Montserrat Medium"/>
              <a:ea typeface="Montserrat Medium"/>
              <a:cs typeface="Montserrat Medium"/>
              <a:sym typeface="Montserrat Medium"/>
            </a:endParaRPr>
          </a:p>
        </p:txBody>
      </p:sp>
      <p:sp>
        <p:nvSpPr>
          <p:cNvPr id="88" name="Google Shape;88;p1"/>
          <p:cNvSpPr txBox="1">
            <a:spLocks noGrp="1"/>
          </p:cNvSpPr>
          <p:nvPr>
            <p:ph type="subTitle" idx="1"/>
          </p:nvPr>
        </p:nvSpPr>
        <p:spPr>
          <a:xfrm>
            <a:off x="680675" y="5885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Kelompok  5 - 2IA02 </a:t>
            </a:r>
            <a:endParaRPr sz="1400" b="1">
              <a:solidFill>
                <a:schemeClr val="dk2"/>
              </a:solidFill>
            </a:endParaRPr>
          </a:p>
        </p:txBody>
      </p:sp>
      <p:pic>
        <p:nvPicPr>
          <p:cNvPr id="89" name="Google Shape;89;p1"/>
          <p:cNvPicPr preferRelativeResize="0"/>
          <p:nvPr/>
        </p:nvPicPr>
        <p:blipFill rotWithShape="1">
          <a:blip r:embed="rId3">
            <a:alphaModFix/>
          </a:blip>
          <a:srcRect t="38566" b="36895"/>
          <a:stretch/>
        </p:blipFill>
        <p:spPr>
          <a:xfrm>
            <a:off x="6925575" y="4486350"/>
            <a:ext cx="1712901" cy="420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g13a0c2bffdb_0_0"/>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179" name="Google Shape;179;g13a0c2bffdb_0_0"/>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pic>
        <p:nvPicPr>
          <p:cNvPr id="180" name="Google Shape;180;g13a0c2bffdb_0_0"/>
          <p:cNvPicPr preferRelativeResize="0"/>
          <p:nvPr/>
        </p:nvPicPr>
        <p:blipFill rotWithShape="1">
          <a:blip r:embed="rId4">
            <a:alphaModFix/>
          </a:blip>
          <a:srcRect r="8667" b="14799"/>
          <a:stretch/>
        </p:blipFill>
        <p:spPr>
          <a:xfrm>
            <a:off x="557850" y="1878600"/>
            <a:ext cx="7688699" cy="3093150"/>
          </a:xfrm>
          <a:prstGeom prst="rect">
            <a:avLst/>
          </a:prstGeom>
          <a:noFill/>
          <a:ln>
            <a:noFill/>
          </a:ln>
        </p:spPr>
      </p:pic>
      <p:sp>
        <p:nvSpPr>
          <p:cNvPr id="181" name="Google Shape;181;g13a0c2bffdb_0_0"/>
          <p:cNvSpPr txBox="1">
            <a:spLocks noGrp="1"/>
          </p:cNvSpPr>
          <p:nvPr>
            <p:ph type="title"/>
          </p:nvPr>
        </p:nvSpPr>
        <p:spPr>
          <a:xfrm>
            <a:off x="2185175" y="6089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2000"/>
              <a:t>Perbandingan Program (Sebelum / Sesudah)</a:t>
            </a:r>
            <a:endParaRPr sz="2000" i="1"/>
          </a:p>
        </p:txBody>
      </p:sp>
      <p:sp>
        <p:nvSpPr>
          <p:cNvPr id="182" name="Google Shape;182;g13a0c2bffdb_0_0"/>
          <p:cNvSpPr txBox="1">
            <a:spLocks noGrp="1"/>
          </p:cNvSpPr>
          <p:nvPr>
            <p:ph type="title"/>
          </p:nvPr>
        </p:nvSpPr>
        <p:spPr>
          <a:xfrm>
            <a:off x="557850" y="1419600"/>
            <a:ext cx="5972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1400"/>
              <a:t>Fitur Menghapus Daftar List pada Button Trash</a:t>
            </a:r>
            <a:endParaRPr sz="1400"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37d2ca49a5_0_82"/>
          <p:cNvSpPr txBox="1">
            <a:spLocks noGrp="1"/>
          </p:cNvSpPr>
          <p:nvPr>
            <p:ph type="body" idx="1"/>
          </p:nvPr>
        </p:nvSpPr>
        <p:spPr>
          <a:xfrm>
            <a:off x="729450" y="1383200"/>
            <a:ext cx="5685300" cy="126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SzPts val="1300"/>
              <a:buNone/>
            </a:pPr>
            <a:r>
              <a:rPr lang="en-US" sz="1800" b="1">
                <a:solidFill>
                  <a:srgbClr val="000000"/>
                </a:solidFill>
                <a:latin typeface="Raleway"/>
                <a:ea typeface="Raleway"/>
                <a:cs typeface="Raleway"/>
                <a:sym typeface="Raleway"/>
              </a:rPr>
              <a:t>Tampilan Halaman App Info</a:t>
            </a:r>
            <a:endParaRPr sz="1800" b="1">
              <a:solidFill>
                <a:srgbClr val="000000"/>
              </a:solidFill>
              <a:latin typeface="Raleway"/>
              <a:ea typeface="Raleway"/>
              <a:cs typeface="Raleway"/>
              <a:sym typeface="Raleway"/>
            </a:endParaRPr>
          </a:p>
        </p:txBody>
      </p:sp>
      <p:pic>
        <p:nvPicPr>
          <p:cNvPr id="168" name="Google Shape;168;g137d2ca49a5_0_82"/>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169" name="Google Shape;169;g137d2ca49a5_0_82"/>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pic>
        <p:nvPicPr>
          <p:cNvPr id="170" name="Google Shape;170;g137d2ca49a5_0_82"/>
          <p:cNvPicPr preferRelativeResize="0"/>
          <p:nvPr/>
        </p:nvPicPr>
        <p:blipFill rotWithShape="1">
          <a:blip r:embed="rId4">
            <a:alphaModFix/>
          </a:blip>
          <a:srcRect t="7220" b="16285"/>
          <a:stretch/>
        </p:blipFill>
        <p:spPr>
          <a:xfrm>
            <a:off x="4833000" y="778263"/>
            <a:ext cx="2430150" cy="3894075"/>
          </a:xfrm>
          <a:prstGeom prst="rect">
            <a:avLst/>
          </a:prstGeom>
          <a:noFill/>
          <a:ln>
            <a:noFill/>
          </a:ln>
        </p:spPr>
      </p:pic>
      <p:sp>
        <p:nvSpPr>
          <p:cNvPr id="171" name="Google Shape;171;g137d2ca49a5_0_82"/>
          <p:cNvSpPr/>
          <p:nvPr/>
        </p:nvSpPr>
        <p:spPr>
          <a:xfrm>
            <a:off x="5568825" y="1204450"/>
            <a:ext cx="958500" cy="807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137d2ca49a5_0_82"/>
          <p:cNvSpPr/>
          <p:nvPr/>
        </p:nvSpPr>
        <p:spPr>
          <a:xfrm>
            <a:off x="5143500" y="3331750"/>
            <a:ext cx="1535400" cy="457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g137d2ca49a5_0_82"/>
          <p:cNvCxnSpPr/>
          <p:nvPr/>
        </p:nvCxnSpPr>
        <p:spPr>
          <a:xfrm>
            <a:off x="1690250" y="1950025"/>
            <a:ext cx="3033300" cy="8772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650" y="598592"/>
            <a:ext cx="7398041" cy="579043"/>
          </a:xfrm>
        </p:spPr>
        <p:txBody>
          <a:bodyPr/>
          <a:lstStyle/>
          <a:p>
            <a:r>
              <a:rPr lang="en-US" sz="1600" dirty="0" smtClean="0"/>
              <a:t>Bug /(</a:t>
            </a:r>
            <a:r>
              <a:rPr lang="en-US" sz="1600" dirty="0" err="1" smtClean="0"/>
              <a:t>pemanfaatan</a:t>
            </a:r>
            <a:r>
              <a:rPr lang="en-US" sz="1600" dirty="0" smtClean="0"/>
              <a:t> coding yang </a:t>
            </a:r>
            <a:r>
              <a:rPr lang="en-US" sz="1600" dirty="0" err="1" smtClean="0"/>
              <a:t>menurut</a:t>
            </a:r>
            <a:r>
              <a:rPr lang="en-US" sz="1600" dirty="0" smtClean="0"/>
              <a:t> kami </a:t>
            </a:r>
            <a:r>
              <a:rPr lang="en-US" sz="1600" dirty="0" err="1" smtClean="0"/>
              <a:t>salah</a:t>
            </a:r>
            <a:r>
              <a:rPr lang="en-US" sz="1600" dirty="0" smtClean="0"/>
              <a:t>)</a:t>
            </a:r>
            <a:endParaRPr lang="en-US" sz="1600" dirty="0"/>
          </a:p>
        </p:txBody>
      </p:sp>
      <p:pic>
        <p:nvPicPr>
          <p:cNvPr id="4" name="Picture 3"/>
          <p:cNvPicPr>
            <a:picLocks noChangeAspect="1"/>
          </p:cNvPicPr>
          <p:nvPr/>
        </p:nvPicPr>
        <p:blipFill>
          <a:blip r:embed="rId2"/>
          <a:stretch>
            <a:fillRect/>
          </a:stretch>
        </p:blipFill>
        <p:spPr>
          <a:xfrm>
            <a:off x="1070190" y="1774391"/>
            <a:ext cx="7007220" cy="2446451"/>
          </a:xfrm>
          <a:prstGeom prst="rect">
            <a:avLst/>
          </a:prstGeom>
        </p:spPr>
      </p:pic>
      <p:sp>
        <p:nvSpPr>
          <p:cNvPr id="3" name="Text Placeholder 2"/>
          <p:cNvSpPr>
            <a:spLocks noGrp="1"/>
          </p:cNvSpPr>
          <p:nvPr>
            <p:ph type="body" idx="1"/>
          </p:nvPr>
        </p:nvSpPr>
        <p:spPr/>
        <p:txBody>
          <a:bodyPr/>
          <a:lstStyle/>
          <a:p>
            <a:r>
              <a:rPr lang="en-US" dirty="0" err="1" smtClean="0"/>
              <a:t>Mengirim</a:t>
            </a:r>
            <a:r>
              <a:rPr lang="en-US" dirty="0" smtClean="0"/>
              <a:t> </a:t>
            </a:r>
            <a:r>
              <a:rPr lang="en-US" dirty="0" err="1" smtClean="0"/>
              <a:t>tanggal</a:t>
            </a:r>
            <a:r>
              <a:rPr lang="en-US" dirty="0" smtClean="0"/>
              <a:t> format </a:t>
            </a:r>
            <a:r>
              <a:rPr lang="en-US" dirty="0" err="1" smtClean="0"/>
              <a:t>menjadi</a:t>
            </a:r>
            <a:r>
              <a:rPr lang="en-US" dirty="0" smtClean="0"/>
              <a:t> string </a:t>
            </a:r>
            <a:r>
              <a:rPr lang="en-US" dirty="0" err="1" smtClean="0"/>
              <a:t>ke</a:t>
            </a:r>
            <a:r>
              <a:rPr lang="en-US" dirty="0" smtClean="0"/>
              <a:t> database</a:t>
            </a:r>
            <a:endParaRPr lang="en-US" dirty="0"/>
          </a:p>
        </p:txBody>
      </p:sp>
    </p:spTree>
    <p:extLst>
      <p:ext uri="{BB962C8B-B14F-4D97-AF65-F5344CB8AC3E}">
        <p14:creationId xmlns:p14="http://schemas.microsoft.com/office/powerpoint/2010/main" val="65869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3a0c2bffdb_0_8"/>
          <p:cNvSpPr txBox="1">
            <a:spLocks noGrp="1"/>
          </p:cNvSpPr>
          <p:nvPr>
            <p:ph type="title"/>
          </p:nvPr>
        </p:nvSpPr>
        <p:spPr>
          <a:xfrm>
            <a:off x="2185175" y="6089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2000" dirty="0" err="1"/>
              <a:t>Perbandingan</a:t>
            </a:r>
            <a:r>
              <a:rPr lang="en-US" sz="2000" dirty="0"/>
              <a:t> Program (</a:t>
            </a:r>
            <a:r>
              <a:rPr lang="en-US" sz="2000" dirty="0" err="1"/>
              <a:t>Sebelum</a:t>
            </a:r>
            <a:r>
              <a:rPr lang="en-US" sz="2000" dirty="0"/>
              <a:t> / </a:t>
            </a:r>
            <a:r>
              <a:rPr lang="en-US" sz="2000" dirty="0" err="1"/>
              <a:t>Sesudah</a:t>
            </a:r>
            <a:r>
              <a:rPr lang="en-US" sz="2000" dirty="0" smtClean="0"/>
              <a:t>)</a:t>
            </a:r>
            <a:br>
              <a:rPr lang="en-US" sz="2000" dirty="0" smtClean="0"/>
            </a:br>
            <a:r>
              <a:rPr lang="en-US" sz="2000" dirty="0" err="1" smtClean="0"/>
              <a:t>Menambahkan</a:t>
            </a:r>
            <a:r>
              <a:rPr lang="en-US" sz="2000" dirty="0" smtClean="0"/>
              <a:t> </a:t>
            </a:r>
            <a:r>
              <a:rPr lang="en-US" sz="2000" dirty="0" err="1" smtClean="0"/>
              <a:t>fitur</a:t>
            </a:r>
            <a:r>
              <a:rPr lang="en-US" sz="2000" dirty="0" smtClean="0"/>
              <a:t> sort</a:t>
            </a:r>
            <a:endParaRPr sz="2000" i="1" dirty="0"/>
          </a:p>
        </p:txBody>
      </p:sp>
      <p:pic>
        <p:nvPicPr>
          <p:cNvPr id="188" name="Google Shape;188;g13a0c2bffdb_0_8"/>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189" name="Google Shape;189;g13a0c2bffdb_0_8"/>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540" y="1551709"/>
            <a:ext cx="4583565" cy="3221181"/>
          </a:xfrm>
          <a:prstGeom prst="rect">
            <a:avLst/>
          </a:prstGeom>
        </p:spPr>
      </p:pic>
      <p:pic>
        <p:nvPicPr>
          <p:cNvPr id="8" name="Google Shape;138;g11a134521f9_0_25"/>
          <p:cNvPicPr preferRelativeResize="0"/>
          <p:nvPr/>
        </p:nvPicPr>
        <p:blipFill rotWithShape="1">
          <a:blip r:embed="rId5">
            <a:alphaModFix/>
          </a:blip>
          <a:srcRect t="36936"/>
          <a:stretch/>
        </p:blipFill>
        <p:spPr>
          <a:xfrm>
            <a:off x="5413875" y="1530028"/>
            <a:ext cx="2503998" cy="3327210"/>
          </a:xfrm>
          <a:prstGeom prst="rect">
            <a:avLst/>
          </a:prstGeom>
          <a:noFill/>
          <a:ln>
            <a:noFill/>
          </a:ln>
        </p:spPr>
      </p:pic>
    </p:spTree>
    <p:extLst>
      <p:ext uri="{BB962C8B-B14F-4D97-AF65-F5344CB8AC3E}">
        <p14:creationId xmlns:p14="http://schemas.microsoft.com/office/powerpoint/2010/main" val="375168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3a0c2bffdb_0_8"/>
          <p:cNvSpPr txBox="1">
            <a:spLocks noGrp="1"/>
          </p:cNvSpPr>
          <p:nvPr>
            <p:ph type="title"/>
          </p:nvPr>
        </p:nvSpPr>
        <p:spPr>
          <a:xfrm>
            <a:off x="2185175" y="6089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2000"/>
              <a:t>Perbandingan Program (Sebelum / Sesudah)</a:t>
            </a:r>
            <a:endParaRPr sz="2000" i="1"/>
          </a:p>
        </p:txBody>
      </p:sp>
      <p:pic>
        <p:nvPicPr>
          <p:cNvPr id="188" name="Google Shape;188;g13a0c2bffdb_0_8"/>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189" name="Google Shape;189;g13a0c2bffdb_0_8"/>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pic>
        <p:nvPicPr>
          <p:cNvPr id="190" name="Google Shape;190;g13a0c2bffdb_0_8"/>
          <p:cNvPicPr preferRelativeResize="0"/>
          <p:nvPr/>
        </p:nvPicPr>
        <p:blipFill>
          <a:blip r:embed="rId4">
            <a:alphaModFix/>
          </a:blip>
          <a:stretch>
            <a:fillRect/>
          </a:stretch>
        </p:blipFill>
        <p:spPr>
          <a:xfrm>
            <a:off x="852726" y="1353700"/>
            <a:ext cx="4816824" cy="3616325"/>
          </a:xfrm>
          <a:prstGeom prst="rect">
            <a:avLst/>
          </a:prstGeom>
          <a:noFill/>
          <a:ln>
            <a:noFill/>
          </a:ln>
        </p:spPr>
      </p:pic>
      <p:pic>
        <p:nvPicPr>
          <p:cNvPr id="191" name="Google Shape;191;g13a0c2bffdb_0_8"/>
          <p:cNvPicPr preferRelativeResize="0"/>
          <p:nvPr/>
        </p:nvPicPr>
        <p:blipFill>
          <a:blip r:embed="rId5">
            <a:alphaModFix/>
          </a:blip>
          <a:stretch>
            <a:fillRect/>
          </a:stretch>
        </p:blipFill>
        <p:spPr>
          <a:xfrm>
            <a:off x="5920051" y="1353700"/>
            <a:ext cx="1686142" cy="3616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g13a0c2bffdb_0_19"/>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197" name="Google Shape;197;g13a0c2bffdb_0_19"/>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sp>
        <p:nvSpPr>
          <p:cNvPr id="198" name="Google Shape;198;g13a0c2bffdb_0_19"/>
          <p:cNvSpPr txBox="1">
            <a:spLocks noGrp="1"/>
          </p:cNvSpPr>
          <p:nvPr>
            <p:ph type="title"/>
          </p:nvPr>
        </p:nvSpPr>
        <p:spPr>
          <a:xfrm>
            <a:off x="2185175" y="608925"/>
            <a:ext cx="67368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1800"/>
              <a:t>Penambahan Fitur Penyelesaian Tugas pada Button Ceklis</a:t>
            </a:r>
            <a:endParaRPr sz="1800" i="1"/>
          </a:p>
        </p:txBody>
      </p:sp>
      <p:pic>
        <p:nvPicPr>
          <p:cNvPr id="199" name="Google Shape;199;g13a0c2bffdb_0_19"/>
          <p:cNvPicPr preferRelativeResize="0"/>
          <p:nvPr/>
        </p:nvPicPr>
        <p:blipFill>
          <a:blip r:embed="rId4">
            <a:alphaModFix/>
          </a:blip>
          <a:stretch>
            <a:fillRect/>
          </a:stretch>
        </p:blipFill>
        <p:spPr>
          <a:xfrm>
            <a:off x="852725" y="1353700"/>
            <a:ext cx="5026325" cy="3616325"/>
          </a:xfrm>
          <a:prstGeom prst="rect">
            <a:avLst/>
          </a:prstGeom>
          <a:noFill/>
          <a:ln>
            <a:noFill/>
          </a:ln>
        </p:spPr>
      </p:pic>
      <p:pic>
        <p:nvPicPr>
          <p:cNvPr id="200" name="Google Shape;200;g13a0c2bffdb_0_19"/>
          <p:cNvPicPr preferRelativeResize="0"/>
          <p:nvPr/>
        </p:nvPicPr>
        <p:blipFill>
          <a:blip r:embed="rId5">
            <a:alphaModFix/>
          </a:blip>
          <a:stretch>
            <a:fillRect/>
          </a:stretch>
        </p:blipFill>
        <p:spPr>
          <a:xfrm>
            <a:off x="6098023" y="1353700"/>
            <a:ext cx="1692927" cy="3616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37d2ca49a5_0_73"/>
          <p:cNvSpPr txBox="1">
            <a:spLocks noGrp="1"/>
          </p:cNvSpPr>
          <p:nvPr>
            <p:ph type="title"/>
          </p:nvPr>
        </p:nvSpPr>
        <p:spPr>
          <a:xfrm>
            <a:off x="727650" y="1389575"/>
            <a:ext cx="2051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000"/>
              <a:t>Blackbox Testing</a:t>
            </a:r>
            <a:endParaRPr sz="3000" i="1"/>
          </a:p>
        </p:txBody>
      </p:sp>
      <p:pic>
        <p:nvPicPr>
          <p:cNvPr id="206" name="Google Shape;206;g137d2ca49a5_0_73"/>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207" name="Google Shape;207;g137d2ca49a5_0_73"/>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pic>
        <p:nvPicPr>
          <p:cNvPr id="208" name="Google Shape;208;g137d2ca49a5_0_73"/>
          <p:cNvPicPr preferRelativeResize="0"/>
          <p:nvPr/>
        </p:nvPicPr>
        <p:blipFill>
          <a:blip r:embed="rId4">
            <a:alphaModFix/>
          </a:blip>
          <a:stretch>
            <a:fillRect/>
          </a:stretch>
        </p:blipFill>
        <p:spPr>
          <a:xfrm>
            <a:off x="2779350" y="902550"/>
            <a:ext cx="5880100" cy="391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37d2ca49a5_0_99"/>
          <p:cNvSpPr txBox="1">
            <a:spLocks noGrp="1"/>
          </p:cNvSpPr>
          <p:nvPr>
            <p:ph type="title"/>
          </p:nvPr>
        </p:nvSpPr>
        <p:spPr>
          <a:xfrm>
            <a:off x="727650" y="138957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000"/>
              <a:t>Kesimpulan</a:t>
            </a:r>
            <a:endParaRPr sz="3000" i="1"/>
          </a:p>
        </p:txBody>
      </p:sp>
      <p:sp>
        <p:nvSpPr>
          <p:cNvPr id="214" name="Google Shape;214;g137d2ca49a5_0_99"/>
          <p:cNvSpPr txBox="1">
            <a:spLocks noGrp="1"/>
          </p:cNvSpPr>
          <p:nvPr>
            <p:ph type="body" idx="1"/>
          </p:nvPr>
        </p:nvSpPr>
        <p:spPr>
          <a:xfrm>
            <a:off x="729450" y="2134950"/>
            <a:ext cx="7373700" cy="1911000"/>
          </a:xfrm>
          <a:prstGeom prst="rect">
            <a:avLst/>
          </a:prstGeom>
          <a:noFill/>
          <a:ln>
            <a:noFill/>
          </a:ln>
        </p:spPr>
        <p:txBody>
          <a:bodyPr spcFirstLastPara="1" wrap="square" lIns="91425" tIns="91425" rIns="91425" bIns="91425" anchor="t" anchorCtr="0">
            <a:noAutofit/>
          </a:bodyPr>
          <a:lstStyle/>
          <a:p>
            <a:pPr marL="153670" marR="135890" lvl="0" indent="179705" algn="just" rtl="0">
              <a:lnSpc>
                <a:spcPct val="100000"/>
              </a:lnSpc>
              <a:spcBef>
                <a:spcPts val="0"/>
              </a:spcBef>
              <a:spcAft>
                <a:spcPts val="0"/>
              </a:spcAft>
              <a:buNone/>
            </a:pPr>
            <a:r>
              <a:rPr lang="en-US" sz="1800">
                <a:solidFill>
                  <a:srgbClr val="000000"/>
                </a:solidFill>
                <a:latin typeface="Raleway Medium"/>
                <a:ea typeface="Raleway Medium"/>
                <a:cs typeface="Raleway Medium"/>
                <a:sym typeface="Raleway Medium"/>
              </a:rPr>
              <a:t>Dengan adanya aplikasi mobile </a:t>
            </a:r>
            <a:r>
              <a:rPr lang="en-US" sz="1800" i="1">
                <a:solidFill>
                  <a:srgbClr val="000000"/>
                </a:solidFill>
                <a:latin typeface="Raleway Medium"/>
                <a:ea typeface="Raleway Medium"/>
                <a:cs typeface="Raleway Medium"/>
                <a:sym typeface="Raleway Medium"/>
              </a:rPr>
              <a:t>to do reminder </a:t>
            </a:r>
            <a:r>
              <a:rPr lang="en-US" sz="1800">
                <a:solidFill>
                  <a:srgbClr val="000000"/>
                </a:solidFill>
                <a:latin typeface="Raleway Medium"/>
                <a:ea typeface="Raleway Medium"/>
                <a:cs typeface="Raleway Medium"/>
                <a:sym typeface="Raleway Medium"/>
              </a:rPr>
              <a:t>sederhana berbasis android ini dapat membantu dalam pembuatan </a:t>
            </a:r>
            <a:r>
              <a:rPr lang="en-US" sz="1800" i="1">
                <a:solidFill>
                  <a:srgbClr val="000000"/>
                </a:solidFill>
                <a:latin typeface="Raleway Medium"/>
                <a:ea typeface="Raleway Medium"/>
                <a:cs typeface="Raleway Medium"/>
                <a:sym typeface="Raleway Medium"/>
              </a:rPr>
              <a:t>to do list dengan pengingat </a:t>
            </a:r>
            <a:r>
              <a:rPr lang="en-US" sz="1800">
                <a:solidFill>
                  <a:srgbClr val="000000"/>
                </a:solidFill>
                <a:latin typeface="Raleway Medium"/>
                <a:ea typeface="Raleway Medium"/>
                <a:cs typeface="Raleway Medium"/>
                <a:sym typeface="Raleway Medium"/>
              </a:rPr>
              <a:t>secara cepat dan praktis, sehingga dalam melakukan tugas atau mengerjakan tugas atau pekerjaan dapat dilakukan secara runtut sesuai dengan skala prioritas serta rentang waktu yang sudah ditentukan.</a:t>
            </a:r>
            <a:endParaRPr sz="1800">
              <a:solidFill>
                <a:srgbClr val="000000"/>
              </a:solidFill>
              <a:latin typeface="Raleway Medium"/>
              <a:ea typeface="Raleway Medium"/>
              <a:cs typeface="Raleway Medium"/>
              <a:sym typeface="Raleway Medium"/>
            </a:endParaRPr>
          </a:p>
        </p:txBody>
      </p:sp>
      <p:pic>
        <p:nvPicPr>
          <p:cNvPr id="215" name="Google Shape;215;g137d2ca49a5_0_99"/>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216" name="Google Shape;216;g137d2ca49a5_0_99"/>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37d2ca49a5_0_110"/>
          <p:cNvSpPr txBox="1">
            <a:spLocks noGrp="1"/>
          </p:cNvSpPr>
          <p:nvPr>
            <p:ph type="title"/>
          </p:nvPr>
        </p:nvSpPr>
        <p:spPr>
          <a:xfrm>
            <a:off x="727650" y="138957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000"/>
              <a:t>Daftar Pustaka</a:t>
            </a:r>
            <a:endParaRPr sz="3000" i="1"/>
          </a:p>
        </p:txBody>
      </p:sp>
      <p:sp>
        <p:nvSpPr>
          <p:cNvPr id="222" name="Google Shape;222;g137d2ca49a5_0_110"/>
          <p:cNvSpPr txBox="1">
            <a:spLocks noGrp="1"/>
          </p:cNvSpPr>
          <p:nvPr>
            <p:ph type="body" idx="1"/>
          </p:nvPr>
        </p:nvSpPr>
        <p:spPr>
          <a:xfrm>
            <a:off x="729450" y="2134950"/>
            <a:ext cx="8124300" cy="2205600"/>
          </a:xfrm>
          <a:prstGeom prst="rect">
            <a:avLst/>
          </a:prstGeom>
          <a:noFill/>
          <a:ln>
            <a:noFill/>
          </a:ln>
        </p:spPr>
        <p:txBody>
          <a:bodyPr spcFirstLastPara="1" wrap="square" lIns="91425" tIns="91425" rIns="91425" bIns="91425" anchor="t" anchorCtr="0">
            <a:noAutofit/>
          </a:bodyPr>
          <a:lstStyle/>
          <a:p>
            <a:pPr marL="270510" lvl="0" indent="-372110" algn="l" rtl="0">
              <a:lnSpc>
                <a:spcPct val="100000"/>
              </a:lnSpc>
              <a:spcBef>
                <a:spcPts val="0"/>
              </a:spcBef>
              <a:spcAft>
                <a:spcPts val="0"/>
              </a:spcAft>
              <a:buClr>
                <a:srgbClr val="000000"/>
              </a:buClr>
              <a:buSzPts val="1600"/>
              <a:buFont typeface="Raleway Medium"/>
              <a:buAutoNum type="arabicPeriod"/>
            </a:pPr>
            <a:r>
              <a:rPr lang="en-US" sz="1600">
                <a:solidFill>
                  <a:srgbClr val="000000"/>
                </a:solidFill>
                <a:latin typeface="Raleway Medium"/>
                <a:ea typeface="Raleway Medium"/>
                <a:cs typeface="Raleway Medium"/>
                <a:sym typeface="Raleway Medium"/>
              </a:rPr>
              <a:t>K. I. R. Costa, “Rancang Bangun Aplikasi Mobile To Do List Sederhana Berbasis Android”, </a:t>
            </a:r>
            <a:r>
              <a:rPr lang="en-US" sz="1600" i="1">
                <a:solidFill>
                  <a:srgbClr val="000000"/>
                </a:solidFill>
                <a:latin typeface="Raleway Medium"/>
                <a:ea typeface="Raleway Medium"/>
                <a:cs typeface="Raleway Medium"/>
                <a:sym typeface="Raleway Medium"/>
              </a:rPr>
              <a:t>researchgate</a:t>
            </a:r>
            <a:r>
              <a:rPr lang="en-US" sz="1600">
                <a:solidFill>
                  <a:srgbClr val="000000"/>
                </a:solidFill>
                <a:latin typeface="Raleway Medium"/>
                <a:ea typeface="Raleway Medium"/>
                <a:cs typeface="Raleway Medium"/>
                <a:sym typeface="Raleway Medium"/>
              </a:rPr>
              <a:t>, vol. July, 7, 2021.</a:t>
            </a:r>
            <a:endParaRPr sz="1600">
              <a:solidFill>
                <a:srgbClr val="000000"/>
              </a:solidFill>
              <a:latin typeface="Raleway Medium"/>
              <a:ea typeface="Raleway Medium"/>
              <a:cs typeface="Raleway Medium"/>
              <a:sym typeface="Raleway Medium"/>
            </a:endParaRPr>
          </a:p>
          <a:p>
            <a:pPr marL="270510" lvl="0" indent="-372110" algn="l" rtl="0">
              <a:lnSpc>
                <a:spcPct val="100000"/>
              </a:lnSpc>
              <a:spcBef>
                <a:spcPts val="0"/>
              </a:spcBef>
              <a:spcAft>
                <a:spcPts val="0"/>
              </a:spcAft>
              <a:buClr>
                <a:srgbClr val="000000"/>
              </a:buClr>
              <a:buSzPts val="1600"/>
              <a:buFont typeface="Raleway Medium"/>
              <a:buAutoNum type="arabicPeriod"/>
            </a:pPr>
            <a:r>
              <a:rPr lang="en-US" sz="1600">
                <a:solidFill>
                  <a:srgbClr val="000000"/>
                </a:solidFill>
                <a:latin typeface="Raleway Medium"/>
                <a:ea typeface="Raleway Medium"/>
                <a:cs typeface="Raleway Medium"/>
                <a:sym typeface="Raleway Medium"/>
              </a:rPr>
              <a:t>R. Azmi, Rahmawati, “Perancangan Aplikasi Todolist Berbasis Android Menggunakkan Flutter SDK dan Database SQLITE”, proceeding.unindra,vol. Januari, 6, 2021.</a:t>
            </a:r>
            <a:endParaRPr sz="1600">
              <a:solidFill>
                <a:srgbClr val="000000"/>
              </a:solidFill>
              <a:latin typeface="Raleway Medium"/>
              <a:ea typeface="Raleway Medium"/>
              <a:cs typeface="Raleway Medium"/>
              <a:sym typeface="Raleway Medium"/>
            </a:endParaRPr>
          </a:p>
          <a:p>
            <a:pPr marL="270510" lvl="0" indent="-372110" algn="l" rtl="0">
              <a:lnSpc>
                <a:spcPct val="100000"/>
              </a:lnSpc>
              <a:spcBef>
                <a:spcPts val="0"/>
              </a:spcBef>
              <a:spcAft>
                <a:spcPts val="0"/>
              </a:spcAft>
              <a:buClr>
                <a:srgbClr val="000000"/>
              </a:buClr>
              <a:buSzPts val="1600"/>
              <a:buFont typeface="Raleway Medium"/>
              <a:buAutoNum type="arabicPeriod"/>
            </a:pPr>
            <a:r>
              <a:rPr lang="en-US" sz="1600">
                <a:solidFill>
                  <a:srgbClr val="000000"/>
                </a:solidFill>
                <a:latin typeface="Raleway Medium"/>
                <a:ea typeface="Raleway Medium"/>
                <a:cs typeface="Raleway Medium"/>
                <a:sym typeface="Raleway Medium"/>
              </a:rPr>
              <a:t>Gwnbs, “Aplikasi Pengingat Tugas (To Do Reminder) Android”, Juni, 2020. [Online]. Available:</a:t>
            </a:r>
            <a:r>
              <a:rPr lang="en-US" sz="1600" u="sng">
                <a:solidFill>
                  <a:srgbClr val="0563C1"/>
                </a:solidFill>
                <a:latin typeface="Raleway Medium"/>
                <a:ea typeface="Raleway Medium"/>
                <a:cs typeface="Raleway Medium"/>
                <a:sym typeface="Raleway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https://www.gwnbs.com/2020/06/aplikasi-pengingat-tugas-to-do-reminder-android.html</a:t>
            </a:r>
            <a:r>
              <a:rPr lang="en-US" sz="1600" u="sng">
                <a:solidFill>
                  <a:srgbClr val="000000"/>
                </a:solidFill>
                <a:latin typeface="Raleway Medium"/>
                <a:ea typeface="Raleway Medium"/>
                <a:cs typeface="Raleway Medium"/>
                <a:sym typeface="Raleway Medium"/>
              </a:rPr>
              <a:t>.</a:t>
            </a:r>
            <a:r>
              <a:rPr lang="en-US" sz="1600">
                <a:solidFill>
                  <a:srgbClr val="000000"/>
                </a:solidFill>
                <a:latin typeface="Raleway Medium"/>
                <a:ea typeface="Raleway Medium"/>
                <a:cs typeface="Raleway Medium"/>
                <a:sym typeface="Raleway Medium"/>
              </a:rPr>
              <a:t> [Accessed June. 21, 2022]</a:t>
            </a:r>
            <a:endParaRPr sz="1600">
              <a:solidFill>
                <a:srgbClr val="000000"/>
              </a:solidFill>
              <a:latin typeface="Raleway Medium"/>
              <a:ea typeface="Raleway Medium"/>
              <a:cs typeface="Raleway Medium"/>
              <a:sym typeface="Raleway Medium"/>
            </a:endParaRPr>
          </a:p>
          <a:p>
            <a:pPr marL="153670" marR="135890" lvl="0" indent="179705" algn="just" rtl="0">
              <a:lnSpc>
                <a:spcPct val="100000"/>
              </a:lnSpc>
              <a:spcBef>
                <a:spcPts val="0"/>
              </a:spcBef>
              <a:spcAft>
                <a:spcPts val="0"/>
              </a:spcAft>
              <a:buNone/>
            </a:pPr>
            <a:endParaRPr sz="1600">
              <a:solidFill>
                <a:srgbClr val="000000"/>
              </a:solidFill>
              <a:latin typeface="Raleway Medium"/>
              <a:ea typeface="Raleway Medium"/>
              <a:cs typeface="Raleway Medium"/>
              <a:sym typeface="Raleway Medium"/>
            </a:endParaRPr>
          </a:p>
        </p:txBody>
      </p:sp>
      <p:pic>
        <p:nvPicPr>
          <p:cNvPr id="223" name="Google Shape;223;g137d2ca49a5_0_110"/>
          <p:cNvPicPr preferRelativeResize="0"/>
          <p:nvPr/>
        </p:nvPicPr>
        <p:blipFill>
          <a:blip r:embed="rId4">
            <a:alphaModFix/>
          </a:blip>
          <a:stretch>
            <a:fillRect/>
          </a:stretch>
        </p:blipFill>
        <p:spPr>
          <a:xfrm>
            <a:off x="160525" y="647925"/>
            <a:ext cx="457200" cy="457200"/>
          </a:xfrm>
          <a:prstGeom prst="rect">
            <a:avLst/>
          </a:prstGeom>
          <a:noFill/>
          <a:ln>
            <a:noFill/>
          </a:ln>
        </p:spPr>
      </p:pic>
      <p:sp>
        <p:nvSpPr>
          <p:cNvPr id="224" name="Google Shape;224;g137d2ca49a5_0_110"/>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1a134521f9_0_60"/>
          <p:cNvSpPr txBox="1">
            <a:spLocks noGrp="1"/>
          </p:cNvSpPr>
          <p:nvPr>
            <p:ph type="title"/>
          </p:nvPr>
        </p:nvSpPr>
        <p:spPr>
          <a:xfrm>
            <a:off x="3262975" y="2571750"/>
            <a:ext cx="3523800" cy="859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4000">
                <a:solidFill>
                  <a:srgbClr val="000000"/>
                </a:solidFill>
              </a:rPr>
              <a:t>Terimakasih</a:t>
            </a:r>
            <a:endParaRPr sz="4000" b="0">
              <a:latin typeface="Raleway SemiBold"/>
              <a:ea typeface="Raleway SemiBold"/>
              <a:cs typeface="Raleway SemiBold"/>
              <a:sym typeface="Raleway SemiBold"/>
            </a:endParaRPr>
          </a:p>
        </p:txBody>
      </p:sp>
      <p:pic>
        <p:nvPicPr>
          <p:cNvPr id="230" name="Google Shape;230;g11a134521f9_0_60"/>
          <p:cNvPicPr preferRelativeResize="0"/>
          <p:nvPr/>
        </p:nvPicPr>
        <p:blipFill>
          <a:blip r:embed="rId3">
            <a:alphaModFix/>
          </a:blip>
          <a:stretch>
            <a:fillRect/>
          </a:stretch>
        </p:blipFill>
        <p:spPr>
          <a:xfrm>
            <a:off x="660774" y="1361825"/>
            <a:ext cx="744500" cy="744500"/>
          </a:xfrm>
          <a:prstGeom prst="rect">
            <a:avLst/>
          </a:prstGeom>
          <a:noFill/>
          <a:ln>
            <a:noFill/>
          </a:ln>
        </p:spPr>
      </p:pic>
      <p:sp>
        <p:nvSpPr>
          <p:cNvPr id="231" name="Google Shape;231;g11a134521f9_0_60"/>
          <p:cNvSpPr txBox="1">
            <a:spLocks noGrp="1"/>
          </p:cNvSpPr>
          <p:nvPr>
            <p:ph type="subTitle" idx="4294967295"/>
          </p:nvPr>
        </p:nvSpPr>
        <p:spPr>
          <a:xfrm>
            <a:off x="1343515" y="1361820"/>
            <a:ext cx="2507400" cy="34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000">
                <a:solidFill>
                  <a:srgbClr val="00A5EF"/>
                </a:solidFill>
                <a:latin typeface="Raleway ExtraBold"/>
                <a:ea typeface="Raleway ExtraBold"/>
                <a:cs typeface="Raleway ExtraBold"/>
                <a:sym typeface="Raleway ExtraBold"/>
              </a:rPr>
              <a:t>Todo Reminder</a:t>
            </a:r>
            <a:endParaRPr sz="2000">
              <a:solidFill>
                <a:srgbClr val="00A5EF"/>
              </a:solidFill>
              <a:latin typeface="Raleway ExtraBold"/>
              <a:ea typeface="Raleway ExtraBold"/>
              <a:cs typeface="Raleway ExtraBold"/>
              <a:sym typeface="Raleway ExtraBold"/>
            </a:endParaRPr>
          </a:p>
        </p:txBody>
      </p:sp>
      <p:pic>
        <p:nvPicPr>
          <p:cNvPr id="232" name="Google Shape;232;g11a134521f9_0_60"/>
          <p:cNvPicPr preferRelativeResize="0"/>
          <p:nvPr/>
        </p:nvPicPr>
        <p:blipFill rotWithShape="1">
          <a:blip r:embed="rId4">
            <a:alphaModFix/>
          </a:blip>
          <a:srcRect t="38566" b="36895"/>
          <a:stretch/>
        </p:blipFill>
        <p:spPr>
          <a:xfrm>
            <a:off x="1405263" y="1778666"/>
            <a:ext cx="1187433" cy="2913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a:t>Topik </a:t>
            </a:r>
            <a:endParaRPr/>
          </a:p>
          <a:p>
            <a:pPr marL="0" lvl="0" indent="0" algn="l" rtl="0">
              <a:lnSpc>
                <a:spcPct val="100000"/>
              </a:lnSpc>
              <a:spcBef>
                <a:spcPts val="0"/>
              </a:spcBef>
              <a:spcAft>
                <a:spcPts val="0"/>
              </a:spcAft>
              <a:buSzPts val="2600"/>
              <a:buNone/>
            </a:pPr>
            <a:r>
              <a:rPr lang="en-US"/>
              <a:t>Pembahasan</a:t>
            </a:r>
            <a:endParaRPr/>
          </a:p>
        </p:txBody>
      </p:sp>
      <p:sp>
        <p:nvSpPr>
          <p:cNvPr id="95" name="Google Shape;95;p2"/>
          <p:cNvSpPr txBox="1">
            <a:spLocks noGrp="1"/>
          </p:cNvSpPr>
          <p:nvPr>
            <p:ph type="body" idx="2"/>
          </p:nvPr>
        </p:nvSpPr>
        <p:spPr>
          <a:xfrm>
            <a:off x="4667325" y="1303274"/>
            <a:ext cx="4395600" cy="24957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chemeClr val="dk2"/>
              </a:buClr>
              <a:buSzPts val="1600"/>
              <a:buFont typeface="Raleway Medium"/>
              <a:buChar char="●"/>
            </a:pPr>
            <a:r>
              <a:rPr lang="en-US" sz="1800">
                <a:solidFill>
                  <a:schemeClr val="dk2"/>
                </a:solidFill>
                <a:latin typeface="Raleway Medium"/>
                <a:ea typeface="Raleway Medium"/>
                <a:cs typeface="Raleway Medium"/>
                <a:sym typeface="Raleway Medium"/>
              </a:rPr>
              <a:t>Latar Belakang</a:t>
            </a:r>
            <a:endParaRPr sz="1800">
              <a:solidFill>
                <a:schemeClr val="dk2"/>
              </a:solidFill>
              <a:latin typeface="Raleway Medium"/>
              <a:ea typeface="Raleway Medium"/>
              <a:cs typeface="Raleway Medium"/>
              <a:sym typeface="Raleway Medium"/>
            </a:endParaRPr>
          </a:p>
          <a:p>
            <a:pPr marL="457200" lvl="0" indent="-342900" algn="l" rtl="0">
              <a:lnSpc>
                <a:spcPct val="150000"/>
              </a:lnSpc>
              <a:spcBef>
                <a:spcPts val="0"/>
              </a:spcBef>
              <a:spcAft>
                <a:spcPts val="0"/>
              </a:spcAft>
              <a:buClr>
                <a:schemeClr val="dk2"/>
              </a:buClr>
              <a:buSzPts val="1800"/>
              <a:buFont typeface="Raleway Medium"/>
              <a:buChar char="●"/>
            </a:pPr>
            <a:r>
              <a:rPr lang="en-US" sz="1800">
                <a:solidFill>
                  <a:schemeClr val="dk2"/>
                </a:solidFill>
                <a:latin typeface="Raleway Medium"/>
                <a:ea typeface="Raleway Medium"/>
                <a:cs typeface="Raleway Medium"/>
                <a:sym typeface="Raleway Medium"/>
              </a:rPr>
              <a:t>Metode Penelitian</a:t>
            </a:r>
            <a:endParaRPr sz="1800">
              <a:solidFill>
                <a:schemeClr val="dk2"/>
              </a:solidFill>
              <a:latin typeface="Raleway Medium"/>
              <a:ea typeface="Raleway Medium"/>
              <a:cs typeface="Raleway Medium"/>
              <a:sym typeface="Raleway Medium"/>
            </a:endParaRPr>
          </a:p>
          <a:p>
            <a:pPr marL="457200" lvl="0" indent="-342900" algn="l" rtl="0">
              <a:lnSpc>
                <a:spcPct val="150000"/>
              </a:lnSpc>
              <a:spcBef>
                <a:spcPts val="0"/>
              </a:spcBef>
              <a:spcAft>
                <a:spcPts val="0"/>
              </a:spcAft>
              <a:buClr>
                <a:schemeClr val="dk2"/>
              </a:buClr>
              <a:buSzPts val="1800"/>
              <a:buFont typeface="Raleway Medium"/>
              <a:buChar char="●"/>
            </a:pPr>
            <a:r>
              <a:rPr lang="en-US" sz="1800">
                <a:solidFill>
                  <a:schemeClr val="dk2"/>
                </a:solidFill>
                <a:latin typeface="Raleway Medium"/>
                <a:ea typeface="Raleway Medium"/>
                <a:cs typeface="Raleway Medium"/>
                <a:sym typeface="Raleway Medium"/>
              </a:rPr>
              <a:t>Tujuan</a:t>
            </a:r>
            <a:endParaRPr sz="1800">
              <a:solidFill>
                <a:schemeClr val="dk2"/>
              </a:solidFill>
              <a:latin typeface="Raleway Medium"/>
              <a:ea typeface="Raleway Medium"/>
              <a:cs typeface="Raleway Medium"/>
              <a:sym typeface="Raleway Medium"/>
            </a:endParaRPr>
          </a:p>
          <a:p>
            <a:pPr marL="457200" lvl="0" indent="-342900" algn="l" rtl="0">
              <a:lnSpc>
                <a:spcPct val="150000"/>
              </a:lnSpc>
              <a:spcBef>
                <a:spcPts val="0"/>
              </a:spcBef>
              <a:spcAft>
                <a:spcPts val="0"/>
              </a:spcAft>
              <a:buClr>
                <a:schemeClr val="dk2"/>
              </a:buClr>
              <a:buSzPts val="1800"/>
              <a:buFont typeface="Raleway Medium"/>
              <a:buChar char="●"/>
            </a:pPr>
            <a:r>
              <a:rPr lang="en-US" sz="1800">
                <a:solidFill>
                  <a:schemeClr val="dk2"/>
                </a:solidFill>
                <a:latin typeface="Raleway Medium"/>
                <a:ea typeface="Raleway Medium"/>
                <a:cs typeface="Raleway Medium"/>
                <a:sym typeface="Raleway Medium"/>
              </a:rPr>
              <a:t>Hasil dan Pembahasan</a:t>
            </a:r>
            <a:endParaRPr sz="1800">
              <a:solidFill>
                <a:schemeClr val="dk2"/>
              </a:solidFill>
              <a:latin typeface="Raleway Medium"/>
              <a:ea typeface="Raleway Medium"/>
              <a:cs typeface="Raleway Medium"/>
              <a:sym typeface="Raleway Medium"/>
            </a:endParaRPr>
          </a:p>
          <a:p>
            <a:pPr marL="457200" lvl="0" indent="-342900" algn="l" rtl="0">
              <a:lnSpc>
                <a:spcPct val="150000"/>
              </a:lnSpc>
              <a:spcBef>
                <a:spcPts val="0"/>
              </a:spcBef>
              <a:spcAft>
                <a:spcPts val="0"/>
              </a:spcAft>
              <a:buClr>
                <a:schemeClr val="dk2"/>
              </a:buClr>
              <a:buSzPts val="1800"/>
              <a:buFont typeface="Raleway Medium"/>
              <a:buChar char="●"/>
            </a:pPr>
            <a:r>
              <a:rPr lang="en-US" sz="1800">
                <a:solidFill>
                  <a:schemeClr val="dk2"/>
                </a:solidFill>
                <a:latin typeface="Raleway Medium"/>
                <a:ea typeface="Raleway Medium"/>
                <a:cs typeface="Raleway Medium"/>
                <a:sym typeface="Raleway Medium"/>
              </a:rPr>
              <a:t>Kesimpulan</a:t>
            </a:r>
            <a:endParaRPr sz="1800">
              <a:solidFill>
                <a:schemeClr val="dk2"/>
              </a:solidFill>
              <a:latin typeface="Raleway Medium"/>
              <a:ea typeface="Raleway Medium"/>
              <a:cs typeface="Raleway Medium"/>
              <a:sym typeface="Raleway Medium"/>
            </a:endParaRPr>
          </a:p>
          <a:p>
            <a:pPr marL="457200" lvl="0" indent="-342900" algn="l" rtl="0">
              <a:lnSpc>
                <a:spcPct val="150000"/>
              </a:lnSpc>
              <a:spcBef>
                <a:spcPts val="0"/>
              </a:spcBef>
              <a:spcAft>
                <a:spcPts val="0"/>
              </a:spcAft>
              <a:buClr>
                <a:schemeClr val="dk2"/>
              </a:buClr>
              <a:buSzPts val="1800"/>
              <a:buFont typeface="Raleway Medium"/>
              <a:buChar char="●"/>
            </a:pPr>
            <a:r>
              <a:rPr lang="en-US" sz="1800">
                <a:solidFill>
                  <a:schemeClr val="dk2"/>
                </a:solidFill>
                <a:latin typeface="Raleway Medium"/>
                <a:ea typeface="Raleway Medium"/>
                <a:cs typeface="Raleway Medium"/>
                <a:sym typeface="Raleway Medium"/>
              </a:rPr>
              <a:t>Daftar Pustaka</a:t>
            </a:r>
            <a:endParaRPr sz="1800">
              <a:solidFill>
                <a:schemeClr val="dk2"/>
              </a:solidFill>
              <a:latin typeface="Raleway Medium"/>
              <a:ea typeface="Raleway Medium"/>
              <a:cs typeface="Raleway Medium"/>
              <a:sym typeface="Raleway Medium"/>
            </a:endParaRPr>
          </a:p>
        </p:txBody>
      </p:sp>
      <p:pic>
        <p:nvPicPr>
          <p:cNvPr id="96" name="Google Shape;96;p2"/>
          <p:cNvPicPr preferRelativeResize="0"/>
          <p:nvPr/>
        </p:nvPicPr>
        <p:blipFill>
          <a:blip r:embed="rId3">
            <a:alphaModFix/>
          </a:blip>
          <a:stretch>
            <a:fillRect/>
          </a:stretch>
        </p:blipFill>
        <p:spPr>
          <a:xfrm>
            <a:off x="160525" y="131350"/>
            <a:ext cx="457200" cy="457200"/>
          </a:xfrm>
          <a:prstGeom prst="rect">
            <a:avLst/>
          </a:prstGeom>
          <a:noFill/>
          <a:ln>
            <a:noFill/>
          </a:ln>
        </p:spPr>
      </p:pic>
      <p:sp>
        <p:nvSpPr>
          <p:cNvPr id="97" name="Google Shape;97;p2"/>
          <p:cNvSpPr txBox="1">
            <a:spLocks noGrp="1"/>
          </p:cNvSpPr>
          <p:nvPr>
            <p:ph type="subTitle" idx="1"/>
          </p:nvPr>
        </p:nvSpPr>
        <p:spPr>
          <a:xfrm>
            <a:off x="557850" y="140075"/>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pic>
        <p:nvPicPr>
          <p:cNvPr id="98" name="Google Shape;98;p2"/>
          <p:cNvPicPr preferRelativeResize="0"/>
          <p:nvPr/>
        </p:nvPicPr>
        <p:blipFill rotWithShape="1">
          <a:blip r:embed="rId4">
            <a:alphaModFix/>
          </a:blip>
          <a:srcRect t="38566" b="36895"/>
          <a:stretch/>
        </p:blipFill>
        <p:spPr>
          <a:xfrm>
            <a:off x="6925575" y="4486350"/>
            <a:ext cx="1712901" cy="420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g137d2ca49a5_0_20"/>
          <p:cNvPicPr preferRelativeResize="0"/>
          <p:nvPr/>
        </p:nvPicPr>
        <p:blipFill>
          <a:blip r:embed="rId3">
            <a:alphaModFix/>
          </a:blip>
          <a:stretch>
            <a:fillRect/>
          </a:stretch>
        </p:blipFill>
        <p:spPr>
          <a:xfrm>
            <a:off x="2447446" y="1994000"/>
            <a:ext cx="1155500" cy="1155500"/>
          </a:xfrm>
          <a:prstGeom prst="rect">
            <a:avLst/>
          </a:prstGeom>
          <a:noFill/>
          <a:ln>
            <a:noFill/>
          </a:ln>
        </p:spPr>
      </p:pic>
      <p:sp>
        <p:nvSpPr>
          <p:cNvPr id="104" name="Google Shape;104;g137d2ca49a5_0_20"/>
          <p:cNvSpPr txBox="1">
            <a:spLocks noGrp="1"/>
          </p:cNvSpPr>
          <p:nvPr>
            <p:ph type="subTitle" idx="4294967295"/>
          </p:nvPr>
        </p:nvSpPr>
        <p:spPr>
          <a:xfrm>
            <a:off x="3526750" y="2134838"/>
            <a:ext cx="30936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2800">
                <a:solidFill>
                  <a:srgbClr val="00A5EF"/>
                </a:solidFill>
                <a:latin typeface="Raleway ExtraBold"/>
                <a:ea typeface="Raleway ExtraBold"/>
                <a:cs typeface="Raleway ExtraBold"/>
                <a:sym typeface="Raleway ExtraBold"/>
              </a:rPr>
              <a:t>Todo Reminder</a:t>
            </a:r>
            <a:endParaRPr sz="2800">
              <a:solidFill>
                <a:srgbClr val="00A5EF"/>
              </a:solidFill>
              <a:latin typeface="Raleway ExtraBold"/>
              <a:ea typeface="Raleway ExtraBold"/>
              <a:cs typeface="Raleway ExtraBold"/>
              <a:sym typeface="Raleway ExtraBold"/>
            </a:endParaRPr>
          </a:p>
        </p:txBody>
      </p:sp>
      <p:pic>
        <p:nvPicPr>
          <p:cNvPr id="105" name="Google Shape;105;g137d2ca49a5_0_20"/>
          <p:cNvPicPr preferRelativeResize="0"/>
          <p:nvPr/>
        </p:nvPicPr>
        <p:blipFill rotWithShape="1">
          <a:blip r:embed="rId4">
            <a:alphaModFix/>
          </a:blip>
          <a:srcRect t="38566" b="36895"/>
          <a:stretch/>
        </p:blipFill>
        <p:spPr>
          <a:xfrm>
            <a:off x="3602938" y="2649163"/>
            <a:ext cx="1465124" cy="359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df6ab7ba7c_1_1"/>
          <p:cNvSpPr txBox="1">
            <a:spLocks noGrp="1"/>
          </p:cNvSpPr>
          <p:nvPr>
            <p:ph type="title"/>
          </p:nvPr>
        </p:nvSpPr>
        <p:spPr>
          <a:xfrm>
            <a:off x="727650" y="138957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000"/>
              <a:t>Metode Penelitian</a:t>
            </a:r>
            <a:endParaRPr sz="3000" i="1"/>
          </a:p>
        </p:txBody>
      </p:sp>
      <p:sp>
        <p:nvSpPr>
          <p:cNvPr id="111" name="Google Shape;111;gdf6ab7ba7c_1_1"/>
          <p:cNvSpPr txBox="1">
            <a:spLocks noGrp="1"/>
          </p:cNvSpPr>
          <p:nvPr>
            <p:ph type="body" idx="1"/>
          </p:nvPr>
        </p:nvSpPr>
        <p:spPr>
          <a:xfrm>
            <a:off x="729450" y="2134950"/>
            <a:ext cx="5685300" cy="126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SzPts val="1300"/>
              <a:buNone/>
            </a:pPr>
            <a:r>
              <a:rPr lang="en-US" sz="1800">
                <a:solidFill>
                  <a:srgbClr val="000000"/>
                </a:solidFill>
                <a:latin typeface="Raleway Medium"/>
                <a:ea typeface="Raleway Medium"/>
                <a:cs typeface="Raleway Medium"/>
                <a:sym typeface="Raleway Medium"/>
              </a:rPr>
              <a:t>Pembuatan aplikasi mobile sederhana berbasis android ini menggunakan bahasa pemrograman java dimulai pada tahap analisis, desain implementasi dan terakhir pengujian. </a:t>
            </a:r>
            <a:endParaRPr sz="1800">
              <a:solidFill>
                <a:srgbClr val="000000"/>
              </a:solidFill>
              <a:latin typeface="Raleway Medium"/>
              <a:ea typeface="Raleway Medium"/>
              <a:cs typeface="Raleway Medium"/>
              <a:sym typeface="Raleway Medium"/>
            </a:endParaRPr>
          </a:p>
        </p:txBody>
      </p:sp>
      <p:pic>
        <p:nvPicPr>
          <p:cNvPr id="112" name="Google Shape;112;gdf6ab7ba7c_1_1"/>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113" name="Google Shape;113;gdf6ab7ba7c_1_1"/>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11a134521f9_0_8"/>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119" name="Google Shape;119;g11a134521f9_0_8"/>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sp>
        <p:nvSpPr>
          <p:cNvPr id="120" name="Google Shape;120;g11a134521f9_0_8"/>
          <p:cNvSpPr txBox="1">
            <a:spLocks noGrp="1"/>
          </p:cNvSpPr>
          <p:nvPr>
            <p:ph type="title"/>
          </p:nvPr>
        </p:nvSpPr>
        <p:spPr>
          <a:xfrm>
            <a:off x="727650" y="138957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000"/>
              <a:t>Tujuan</a:t>
            </a:r>
            <a:endParaRPr sz="3000" i="1"/>
          </a:p>
        </p:txBody>
      </p:sp>
      <p:pic>
        <p:nvPicPr>
          <p:cNvPr id="121" name="Google Shape;121;g11a134521f9_0_8"/>
          <p:cNvPicPr preferRelativeResize="0"/>
          <p:nvPr/>
        </p:nvPicPr>
        <p:blipFill>
          <a:blip r:embed="rId4">
            <a:alphaModFix/>
          </a:blip>
          <a:stretch>
            <a:fillRect/>
          </a:stretch>
        </p:blipFill>
        <p:spPr>
          <a:xfrm>
            <a:off x="2212650" y="2237400"/>
            <a:ext cx="2221499" cy="2221499"/>
          </a:xfrm>
          <a:prstGeom prst="rect">
            <a:avLst/>
          </a:prstGeom>
          <a:noFill/>
          <a:ln>
            <a:noFill/>
          </a:ln>
        </p:spPr>
      </p:pic>
      <p:pic>
        <p:nvPicPr>
          <p:cNvPr id="122" name="Google Shape;122;g11a134521f9_0_8"/>
          <p:cNvPicPr preferRelativeResize="0"/>
          <p:nvPr/>
        </p:nvPicPr>
        <p:blipFill rotWithShape="1">
          <a:blip r:embed="rId5">
            <a:alphaModFix/>
          </a:blip>
          <a:srcRect/>
          <a:stretch/>
        </p:blipFill>
        <p:spPr>
          <a:xfrm>
            <a:off x="4727550" y="2159250"/>
            <a:ext cx="1784050" cy="2377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1a134521f9_0_13"/>
          <p:cNvSpPr txBox="1">
            <a:spLocks noGrp="1"/>
          </p:cNvSpPr>
          <p:nvPr>
            <p:ph type="title"/>
          </p:nvPr>
        </p:nvSpPr>
        <p:spPr>
          <a:xfrm>
            <a:off x="727650" y="138957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000"/>
              <a:t>Hasil dan Pembahasan</a:t>
            </a:r>
            <a:endParaRPr sz="3000" i="1"/>
          </a:p>
        </p:txBody>
      </p:sp>
      <p:sp>
        <p:nvSpPr>
          <p:cNvPr id="128" name="Google Shape;128;g11a134521f9_0_13"/>
          <p:cNvSpPr txBox="1">
            <a:spLocks noGrp="1"/>
          </p:cNvSpPr>
          <p:nvPr>
            <p:ph type="body" idx="1"/>
          </p:nvPr>
        </p:nvSpPr>
        <p:spPr>
          <a:xfrm>
            <a:off x="729450" y="2058750"/>
            <a:ext cx="5685300" cy="126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SzPts val="1300"/>
              <a:buNone/>
            </a:pPr>
            <a:r>
              <a:rPr lang="en-US" sz="1800">
                <a:solidFill>
                  <a:srgbClr val="000000"/>
                </a:solidFill>
                <a:latin typeface="Raleway Medium"/>
                <a:ea typeface="Raleway Medium"/>
                <a:cs typeface="Raleway Medium"/>
                <a:sym typeface="Raleway Medium"/>
              </a:rPr>
              <a:t>Tampilan Home Screen Menu Android</a:t>
            </a:r>
            <a:endParaRPr sz="1800">
              <a:solidFill>
                <a:srgbClr val="000000"/>
              </a:solidFill>
              <a:latin typeface="Raleway Medium"/>
              <a:ea typeface="Raleway Medium"/>
              <a:cs typeface="Raleway Medium"/>
              <a:sym typeface="Raleway Medium"/>
            </a:endParaRPr>
          </a:p>
        </p:txBody>
      </p:sp>
      <p:pic>
        <p:nvPicPr>
          <p:cNvPr id="129" name="Google Shape;129;g11a134521f9_0_13"/>
          <p:cNvPicPr preferRelativeResize="0"/>
          <p:nvPr/>
        </p:nvPicPr>
        <p:blipFill>
          <a:blip r:embed="rId3">
            <a:alphaModFix/>
          </a:blip>
          <a:stretch>
            <a:fillRect/>
          </a:stretch>
        </p:blipFill>
        <p:spPr>
          <a:xfrm>
            <a:off x="160525" y="647925"/>
            <a:ext cx="457200" cy="457200"/>
          </a:xfrm>
          <a:prstGeom prst="rect">
            <a:avLst/>
          </a:prstGeom>
          <a:noFill/>
          <a:ln>
            <a:noFill/>
          </a:ln>
        </p:spPr>
      </p:pic>
      <p:sp>
        <p:nvSpPr>
          <p:cNvPr id="130" name="Google Shape;130;g11a134521f9_0_13"/>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pic>
        <p:nvPicPr>
          <p:cNvPr id="131" name="Google Shape;131;g11a134521f9_0_13"/>
          <p:cNvPicPr preferRelativeResize="0"/>
          <p:nvPr/>
        </p:nvPicPr>
        <p:blipFill rotWithShape="1">
          <a:blip r:embed="rId4">
            <a:alphaModFix/>
          </a:blip>
          <a:srcRect b="44062"/>
          <a:stretch/>
        </p:blipFill>
        <p:spPr>
          <a:xfrm>
            <a:off x="5429800" y="1076953"/>
            <a:ext cx="2986550" cy="3530075"/>
          </a:xfrm>
          <a:prstGeom prst="rect">
            <a:avLst/>
          </a:prstGeom>
          <a:noFill/>
          <a:ln>
            <a:noFill/>
          </a:ln>
        </p:spPr>
      </p:pic>
      <p:sp>
        <p:nvSpPr>
          <p:cNvPr id="132" name="Google Shape;132;g11a134521f9_0_13"/>
          <p:cNvSpPr/>
          <p:nvPr/>
        </p:nvSpPr>
        <p:spPr>
          <a:xfrm>
            <a:off x="5490075" y="3000825"/>
            <a:ext cx="657900" cy="714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g11a134521f9_0_13"/>
          <p:cNvCxnSpPr/>
          <p:nvPr/>
        </p:nvCxnSpPr>
        <p:spPr>
          <a:xfrm>
            <a:off x="2304375" y="2495550"/>
            <a:ext cx="3033300" cy="8772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g11a134521f9_0_25"/>
          <p:cNvPicPr preferRelativeResize="0"/>
          <p:nvPr/>
        </p:nvPicPr>
        <p:blipFill rotWithShape="1">
          <a:blip r:embed="rId3">
            <a:alphaModFix/>
          </a:blip>
          <a:srcRect t="36936"/>
          <a:stretch/>
        </p:blipFill>
        <p:spPr>
          <a:xfrm>
            <a:off x="5413875" y="826713"/>
            <a:ext cx="3033300" cy="4030525"/>
          </a:xfrm>
          <a:prstGeom prst="rect">
            <a:avLst/>
          </a:prstGeom>
          <a:noFill/>
          <a:ln>
            <a:noFill/>
          </a:ln>
        </p:spPr>
      </p:pic>
      <p:sp>
        <p:nvSpPr>
          <p:cNvPr id="139" name="Google Shape;139;g11a134521f9_0_25"/>
          <p:cNvSpPr txBox="1">
            <a:spLocks noGrp="1"/>
          </p:cNvSpPr>
          <p:nvPr>
            <p:ph type="title"/>
          </p:nvPr>
        </p:nvSpPr>
        <p:spPr>
          <a:xfrm>
            <a:off x="727650" y="138957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000"/>
              <a:t>Hasil dan Pembahasan</a:t>
            </a:r>
            <a:endParaRPr sz="3000" i="1"/>
          </a:p>
        </p:txBody>
      </p:sp>
      <p:sp>
        <p:nvSpPr>
          <p:cNvPr id="140" name="Google Shape;140;g11a134521f9_0_25"/>
          <p:cNvSpPr txBox="1">
            <a:spLocks noGrp="1"/>
          </p:cNvSpPr>
          <p:nvPr>
            <p:ph type="body" idx="1"/>
          </p:nvPr>
        </p:nvSpPr>
        <p:spPr>
          <a:xfrm>
            <a:off x="729450" y="2058750"/>
            <a:ext cx="5685300" cy="126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SzPts val="1300"/>
              <a:buNone/>
            </a:pPr>
            <a:r>
              <a:rPr lang="en-US" sz="1800">
                <a:solidFill>
                  <a:srgbClr val="000000"/>
                </a:solidFill>
                <a:latin typeface="Raleway Medium"/>
                <a:ea typeface="Raleway Medium"/>
                <a:cs typeface="Raleway Medium"/>
                <a:sym typeface="Raleway Medium"/>
              </a:rPr>
              <a:t>Tampilan Halaman Todo Reminder</a:t>
            </a:r>
            <a:endParaRPr sz="1800">
              <a:solidFill>
                <a:srgbClr val="000000"/>
              </a:solidFill>
              <a:latin typeface="Raleway Medium"/>
              <a:ea typeface="Raleway Medium"/>
              <a:cs typeface="Raleway Medium"/>
              <a:sym typeface="Raleway Medium"/>
            </a:endParaRPr>
          </a:p>
        </p:txBody>
      </p:sp>
      <p:pic>
        <p:nvPicPr>
          <p:cNvPr id="141" name="Google Shape;141;g11a134521f9_0_25"/>
          <p:cNvPicPr preferRelativeResize="0"/>
          <p:nvPr/>
        </p:nvPicPr>
        <p:blipFill>
          <a:blip r:embed="rId4">
            <a:alphaModFix/>
          </a:blip>
          <a:stretch>
            <a:fillRect/>
          </a:stretch>
        </p:blipFill>
        <p:spPr>
          <a:xfrm>
            <a:off x="160525" y="647925"/>
            <a:ext cx="457200" cy="457200"/>
          </a:xfrm>
          <a:prstGeom prst="rect">
            <a:avLst/>
          </a:prstGeom>
          <a:noFill/>
          <a:ln>
            <a:noFill/>
          </a:ln>
        </p:spPr>
      </p:pic>
      <p:sp>
        <p:nvSpPr>
          <p:cNvPr id="142" name="Google Shape;142;g11a134521f9_0_25"/>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sp>
        <p:nvSpPr>
          <p:cNvPr id="143" name="Google Shape;143;g11a134521f9_0_25"/>
          <p:cNvSpPr/>
          <p:nvPr/>
        </p:nvSpPr>
        <p:spPr>
          <a:xfrm>
            <a:off x="6601575" y="3753450"/>
            <a:ext cx="657900" cy="714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g11a134521f9_0_25"/>
          <p:cNvSpPr/>
          <p:nvPr/>
        </p:nvSpPr>
        <p:spPr>
          <a:xfrm>
            <a:off x="5525675" y="835675"/>
            <a:ext cx="1291500" cy="877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11a134521f9_0_25"/>
          <p:cNvSpPr/>
          <p:nvPr/>
        </p:nvSpPr>
        <p:spPr>
          <a:xfrm>
            <a:off x="7507975" y="826725"/>
            <a:ext cx="828000" cy="647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g124018eefe3_3_23"/>
          <p:cNvPicPr preferRelativeResize="0"/>
          <p:nvPr/>
        </p:nvPicPr>
        <p:blipFill>
          <a:blip r:embed="rId3">
            <a:alphaModFix/>
          </a:blip>
          <a:stretch>
            <a:fillRect/>
          </a:stretch>
        </p:blipFill>
        <p:spPr>
          <a:xfrm>
            <a:off x="4282138" y="743675"/>
            <a:ext cx="1989171" cy="4000650"/>
          </a:xfrm>
          <a:prstGeom prst="rect">
            <a:avLst/>
          </a:prstGeom>
          <a:noFill/>
          <a:ln>
            <a:noFill/>
          </a:ln>
        </p:spPr>
      </p:pic>
      <p:pic>
        <p:nvPicPr>
          <p:cNvPr id="151" name="Google Shape;151;g124018eefe3_3_23"/>
          <p:cNvPicPr preferRelativeResize="0"/>
          <p:nvPr/>
        </p:nvPicPr>
        <p:blipFill>
          <a:blip r:embed="rId4">
            <a:alphaModFix/>
          </a:blip>
          <a:stretch>
            <a:fillRect/>
          </a:stretch>
        </p:blipFill>
        <p:spPr>
          <a:xfrm>
            <a:off x="2184297" y="743675"/>
            <a:ext cx="1989171" cy="3992633"/>
          </a:xfrm>
          <a:prstGeom prst="rect">
            <a:avLst/>
          </a:prstGeom>
          <a:noFill/>
          <a:ln>
            <a:noFill/>
          </a:ln>
        </p:spPr>
      </p:pic>
      <p:pic>
        <p:nvPicPr>
          <p:cNvPr id="152" name="Google Shape;152;g124018eefe3_3_23"/>
          <p:cNvPicPr preferRelativeResize="0"/>
          <p:nvPr/>
        </p:nvPicPr>
        <p:blipFill>
          <a:blip r:embed="rId5">
            <a:alphaModFix/>
          </a:blip>
          <a:stretch>
            <a:fillRect/>
          </a:stretch>
        </p:blipFill>
        <p:spPr>
          <a:xfrm>
            <a:off x="6379969" y="743675"/>
            <a:ext cx="1972456" cy="3984615"/>
          </a:xfrm>
          <a:prstGeom prst="rect">
            <a:avLst/>
          </a:prstGeom>
          <a:noFill/>
          <a:ln>
            <a:noFill/>
          </a:ln>
        </p:spPr>
      </p:pic>
      <p:pic>
        <p:nvPicPr>
          <p:cNvPr id="153" name="Google Shape;153;g124018eefe3_3_23"/>
          <p:cNvPicPr preferRelativeResize="0"/>
          <p:nvPr/>
        </p:nvPicPr>
        <p:blipFill>
          <a:blip r:embed="rId6">
            <a:alphaModFix/>
          </a:blip>
          <a:stretch>
            <a:fillRect/>
          </a:stretch>
        </p:blipFill>
        <p:spPr>
          <a:xfrm>
            <a:off x="160525" y="647925"/>
            <a:ext cx="457200" cy="457200"/>
          </a:xfrm>
          <a:prstGeom prst="rect">
            <a:avLst/>
          </a:prstGeom>
          <a:noFill/>
          <a:ln>
            <a:noFill/>
          </a:ln>
        </p:spPr>
      </p:pic>
      <p:sp>
        <p:nvSpPr>
          <p:cNvPr id="154" name="Google Shape;154;g124018eefe3_3_23"/>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124018eefe3_0_1"/>
          <p:cNvPicPr preferRelativeResize="0"/>
          <p:nvPr/>
        </p:nvPicPr>
        <p:blipFill>
          <a:blip r:embed="rId3">
            <a:alphaModFix/>
          </a:blip>
          <a:stretch>
            <a:fillRect/>
          </a:stretch>
        </p:blipFill>
        <p:spPr>
          <a:xfrm>
            <a:off x="2195950" y="743675"/>
            <a:ext cx="1965884" cy="3992625"/>
          </a:xfrm>
          <a:prstGeom prst="rect">
            <a:avLst/>
          </a:prstGeom>
          <a:noFill/>
          <a:ln>
            <a:noFill/>
          </a:ln>
        </p:spPr>
      </p:pic>
      <p:pic>
        <p:nvPicPr>
          <p:cNvPr id="160" name="Google Shape;160;g124018eefe3_0_1"/>
          <p:cNvPicPr preferRelativeResize="0"/>
          <p:nvPr/>
        </p:nvPicPr>
        <p:blipFill>
          <a:blip r:embed="rId4">
            <a:alphaModFix/>
          </a:blip>
          <a:stretch>
            <a:fillRect/>
          </a:stretch>
        </p:blipFill>
        <p:spPr>
          <a:xfrm>
            <a:off x="160525" y="647925"/>
            <a:ext cx="457200" cy="457200"/>
          </a:xfrm>
          <a:prstGeom prst="rect">
            <a:avLst/>
          </a:prstGeom>
          <a:noFill/>
          <a:ln>
            <a:noFill/>
          </a:ln>
        </p:spPr>
      </p:pic>
      <p:sp>
        <p:nvSpPr>
          <p:cNvPr id="161" name="Google Shape;161;g124018eefe3_0_1"/>
          <p:cNvSpPr txBox="1">
            <a:spLocks noGrp="1"/>
          </p:cNvSpPr>
          <p:nvPr>
            <p:ph type="subTitle" idx="4294967295"/>
          </p:nvPr>
        </p:nvSpPr>
        <p:spPr>
          <a:xfrm>
            <a:off x="557850" y="656650"/>
            <a:ext cx="2221500" cy="4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sz="1400" b="1">
                <a:solidFill>
                  <a:schemeClr val="dk2"/>
                </a:solidFill>
              </a:rPr>
              <a:t>Todo Reminder</a:t>
            </a:r>
            <a:endParaRPr sz="1400" b="1">
              <a:solidFill>
                <a:schemeClr val="dk2"/>
              </a:solidFill>
            </a:endParaRPr>
          </a:p>
        </p:txBody>
      </p:sp>
      <p:pic>
        <p:nvPicPr>
          <p:cNvPr id="162" name="Google Shape;162;g124018eefe3_0_1"/>
          <p:cNvPicPr preferRelativeResize="0"/>
          <p:nvPr/>
        </p:nvPicPr>
        <p:blipFill>
          <a:blip r:embed="rId5">
            <a:alphaModFix/>
          </a:blip>
          <a:stretch>
            <a:fillRect/>
          </a:stretch>
        </p:blipFill>
        <p:spPr>
          <a:xfrm>
            <a:off x="4284031" y="743675"/>
            <a:ext cx="1957519" cy="3968573"/>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844</Words>
  <Application>Microsoft Office PowerPoint</Application>
  <PresentationFormat>On-screen Show (16:9)</PresentationFormat>
  <Paragraphs>70</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Lato</vt:lpstr>
      <vt:lpstr>Montserrat Medium</vt:lpstr>
      <vt:lpstr>Raleway SemiBold</vt:lpstr>
      <vt:lpstr>Raleway Medium</vt:lpstr>
      <vt:lpstr>Arial</vt:lpstr>
      <vt:lpstr>Raleway ExtraBold</vt:lpstr>
      <vt:lpstr>Times New Roman</vt:lpstr>
      <vt:lpstr>Raleway</vt:lpstr>
      <vt:lpstr>Streamline</vt:lpstr>
      <vt:lpstr>Perancangan Aplikasi Mobile To Do Reminder Sederhana Berbasis Android</vt:lpstr>
      <vt:lpstr>Topik  Pembahasan</vt:lpstr>
      <vt:lpstr>PowerPoint Presentation</vt:lpstr>
      <vt:lpstr>Metode Penelitian</vt:lpstr>
      <vt:lpstr>Tujuan</vt:lpstr>
      <vt:lpstr>Hasil dan Pembahasan</vt:lpstr>
      <vt:lpstr>Hasil dan Pembahasan</vt:lpstr>
      <vt:lpstr>PowerPoint Presentation</vt:lpstr>
      <vt:lpstr>PowerPoint Presentation</vt:lpstr>
      <vt:lpstr>Perbandingan Program (Sebelum / Sesudah)</vt:lpstr>
      <vt:lpstr>PowerPoint Presentation</vt:lpstr>
      <vt:lpstr>Bug /(pemanfaatan coding yang menurut kami salah)</vt:lpstr>
      <vt:lpstr>Perbandingan Program (Sebelum / Sesudah) Menambahkan fitur sort</vt:lpstr>
      <vt:lpstr>Perbandingan Program (Sebelum / Sesudah)</vt:lpstr>
      <vt:lpstr>Penambahan Fitur Penyelesaian Tugas pada Button Ceklis</vt:lpstr>
      <vt:lpstr>Blackbox Testing</vt:lpstr>
      <vt:lpstr>Kesimpulan</vt:lpstr>
      <vt:lpstr>Daftar Pustaka</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Aplikasi Mobile To Do Reminder Sederhana Berbasis Android</dc:title>
  <dc:creator>I Komang Sugiartha</dc:creator>
  <cp:lastModifiedBy>azfar</cp:lastModifiedBy>
  <cp:revision>2</cp:revision>
  <dcterms:modified xsi:type="dcterms:W3CDTF">2022-07-01T00:57:29Z</dcterms:modified>
</cp:coreProperties>
</file>