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451" r:id="rId2"/>
    <p:sldId id="1537" r:id="rId3"/>
    <p:sldId id="1599" r:id="rId4"/>
    <p:sldId id="1598" r:id="rId5"/>
    <p:sldId id="1605" r:id="rId6"/>
    <p:sldId id="1604" r:id="rId7"/>
    <p:sldId id="1601" r:id="rId8"/>
    <p:sldId id="1602" r:id="rId9"/>
    <p:sldId id="1603" r:id="rId10"/>
    <p:sldId id="1576" r:id="rId11"/>
    <p:sldId id="1536" r:id="rId1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99FF"/>
    <a:srgbClr val="FF9999"/>
    <a:srgbClr val="FDD8D5"/>
    <a:srgbClr val="F8DADA"/>
    <a:srgbClr val="F4DEE8"/>
    <a:srgbClr val="FAF2D2"/>
    <a:srgbClr val="72BFC5"/>
    <a:srgbClr val="69C5D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8D213-6A5F-4A79-9200-A8E2970349B8}" v="4" dt="2023-03-03T05:34:36.473"/>
    <p1510:client id="{817D8B11-08CE-42D3-BBAC-F17214858873}" v="30" dt="2023-03-03T04:26:16.431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3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4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0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©2022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業務プロセス改善ミーティング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2023/3/3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8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/>
              <a:t>温度予測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389889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384792" y="4532287"/>
            <a:ext cx="7302008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SeeQ</a:t>
            </a:r>
            <a:r>
              <a:rPr lang="ja-JP" altLang="en-US" sz="2400" dirty="0">
                <a:cs typeface="Arial" panose="020B0604020202020204" pitchFamily="34" charset="0"/>
              </a:rPr>
              <a:t>　</a:t>
            </a:r>
            <a:r>
              <a:rPr lang="en-US" altLang="ja-JP" sz="2400" dirty="0">
                <a:cs typeface="Arial" panose="020B0604020202020204" pitchFamily="34" charset="0"/>
              </a:rPr>
              <a:t>Data Lab</a:t>
            </a:r>
            <a:r>
              <a:rPr lang="ja-JP" altLang="en-US" sz="2400" dirty="0">
                <a:cs typeface="Arial" panose="020B0604020202020204" pitchFamily="34" charset="0"/>
              </a:rPr>
              <a:t>の</a:t>
            </a:r>
            <a:r>
              <a:rPr lang="en-US" altLang="ja-JP" sz="2400" dirty="0"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cs typeface="Arial" panose="020B0604020202020204" pitchFamily="34" charset="0"/>
              </a:rPr>
              <a:t>環境構築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実装・テスト運用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042406-8BAA-5786-ED0E-72A374F4E95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進捗状況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5FB848-D0CD-6C18-5A4B-DDC38C99E39E}"/>
              </a:ext>
            </a:extLst>
          </p:cNvPr>
          <p:cNvSpPr txBox="1"/>
          <p:nvPr/>
        </p:nvSpPr>
        <p:spPr>
          <a:xfrm>
            <a:off x="1384792" y="1471678"/>
            <a:ext cx="7302008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cs typeface="Arial" panose="020B0604020202020204" pitchFamily="34" charset="0"/>
              </a:rPr>
              <a:t>で</a:t>
            </a:r>
            <a:r>
              <a:rPr lang="en-US" altLang="ja-JP" sz="2400" dirty="0">
                <a:cs typeface="Arial" panose="020B0604020202020204" pitchFamily="34" charset="0"/>
              </a:rPr>
              <a:t>30</a:t>
            </a:r>
            <a:r>
              <a:rPr lang="ja-JP" altLang="en-US" sz="2400" dirty="0">
                <a:cs typeface="Arial" panose="020B0604020202020204" pitchFamily="34" charset="0"/>
              </a:rPr>
              <a:t>分後の</a:t>
            </a:r>
            <a:r>
              <a:rPr lang="en-US" altLang="ja-JP" sz="2400" dirty="0">
                <a:cs typeface="Arial" panose="020B0604020202020204" pitchFamily="34" charset="0"/>
              </a:rPr>
              <a:t>BF</a:t>
            </a:r>
            <a:r>
              <a:rPr lang="ja-JP" altLang="en-US" sz="2400" dirty="0">
                <a:cs typeface="Arial" panose="020B0604020202020204" pitchFamily="34" charset="0"/>
              </a:rPr>
              <a:t>温度を予測するモデルを作成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LSTM</a:t>
            </a:r>
            <a:r>
              <a:rPr lang="ja-JP" altLang="en-US" sz="2400" dirty="0">
                <a:cs typeface="Arial" panose="020B0604020202020204" pitchFamily="34" charset="0"/>
              </a:rPr>
              <a:t>モデルで高精度な予測が実現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8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6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F69AA8-AA63-3807-9E07-CC0725122AD0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BF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温度が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230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℃に到達することを予防する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F979895-1E80-25F7-B365-4F72483EA920}"/>
              </a:ext>
            </a:extLst>
          </p:cNvPr>
          <p:cNvSpPr txBox="1"/>
          <p:nvPr/>
        </p:nvSpPr>
        <p:spPr>
          <a:xfrm>
            <a:off x="6206383" y="3749406"/>
            <a:ext cx="107324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BC7A35"/>
                </a:solidFill>
              </a:rPr>
              <a:t>銅ピース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E4C01A-165C-2314-0069-21ED72C30B3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1EE809D-C585-6F0B-2002-6ADDEE2D884A}"/>
              </a:ext>
            </a:extLst>
          </p:cNvPr>
          <p:cNvSpPr txBox="1"/>
          <p:nvPr/>
        </p:nvSpPr>
        <p:spPr>
          <a:xfrm>
            <a:off x="165386" y="2718937"/>
            <a:ext cx="8802769" cy="574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cs typeface="Arial" panose="020B0604020202020204" pitchFamily="34" charset="0"/>
              </a:rPr>
              <a:t>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機械学習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でモデルを作成し、未来の温度を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予測する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1910C2-DA38-B6FF-22B9-8E0B8583C4A3}"/>
              </a:ext>
            </a:extLst>
          </p:cNvPr>
          <p:cNvSpPr txBox="1"/>
          <p:nvPr/>
        </p:nvSpPr>
        <p:spPr>
          <a:xfrm>
            <a:off x="256032" y="213707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C30449-80B9-B8CA-090F-B90F54DD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3" y="3293518"/>
            <a:ext cx="8116274" cy="3402133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F75AE2-CDA2-4125-8842-6E26704CCDC3}"/>
              </a:ext>
            </a:extLst>
          </p:cNvPr>
          <p:cNvCxnSpPr>
            <a:cxnSpLocks/>
          </p:cNvCxnSpPr>
          <p:nvPr/>
        </p:nvCxnSpPr>
        <p:spPr>
          <a:xfrm>
            <a:off x="767166" y="3429000"/>
            <a:ext cx="77461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4E9576-99BF-D3C0-BF95-5F475934BD54}"/>
              </a:ext>
            </a:extLst>
          </p:cNvPr>
          <p:cNvSpPr txBox="1"/>
          <p:nvPr/>
        </p:nvSpPr>
        <p:spPr>
          <a:xfrm>
            <a:off x="4773480" y="3504794"/>
            <a:ext cx="1237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ja-JP" altLang="en-US" sz="20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管理温度</a:t>
            </a:r>
            <a:endParaRPr lang="en-US" altLang="ja-JP" sz="2000" dirty="0">
              <a:solidFill>
                <a:srgbClr val="FF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C37DF62-D512-2F05-AC42-BADCCEF82421}"/>
              </a:ext>
            </a:extLst>
          </p:cNvPr>
          <p:cNvCxnSpPr>
            <a:cxnSpLocks/>
          </p:cNvCxnSpPr>
          <p:nvPr/>
        </p:nvCxnSpPr>
        <p:spPr>
          <a:xfrm>
            <a:off x="4773480" y="3475627"/>
            <a:ext cx="0" cy="458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29CD1-7E6F-6EAB-876E-84238BBF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245A007-F725-87DA-DA71-5DA6C1AD7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F18949-ECD4-9999-2AFD-84CC96732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3"/>
          <a:stretch/>
        </p:blipFill>
        <p:spPr>
          <a:xfrm>
            <a:off x="256032" y="1659860"/>
            <a:ext cx="8621480" cy="484942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D13829-5C87-F9BB-F2EE-FDF150F1C9C3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機械学習の教材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0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8EDB8-DDFC-588C-C003-F59F67BA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4E31FB-1CFA-3D98-B563-CB982395A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07711F-635A-72F9-762E-51ED19C9956A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相関行列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D8E5DB-DAF9-F83B-CA75-E534361B213C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全体的に</a:t>
            </a:r>
            <a:r>
              <a:rPr lang="en-US" altLang="ja-JP" sz="2400" dirty="0">
                <a:solidFill>
                  <a:srgbClr val="333333"/>
                </a:solidFill>
                <a:cs typeface="Arial" panose="020B0604020202020204" pitchFamily="34" charset="0"/>
              </a:rPr>
              <a:t>BF</a:t>
            </a: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温度との相関小さい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D9E0CFA-7282-E4B5-B833-D64684AE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18" y="2088152"/>
            <a:ext cx="7009963" cy="43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8E114-1129-5313-9FD9-700C880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7713C1-2C77-BD38-D779-5E0E28B88D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620734BE-4694-46C6-B8EC-01F49234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69"/>
          <a:stretch/>
        </p:blipFill>
        <p:spPr>
          <a:xfrm>
            <a:off x="1562194" y="1728521"/>
            <a:ext cx="2536277" cy="43947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202E93-E909-64D4-6590-B9ECFF043C8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ja-JP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LSTM</a:t>
            </a: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でモデル作成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CCB14D1C-051C-9A57-B340-7D8B00DDA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01"/>
          <a:stretch/>
        </p:blipFill>
        <p:spPr>
          <a:xfrm>
            <a:off x="4694586" y="1728521"/>
            <a:ext cx="2726749" cy="43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8EDB8-DDFC-588C-C003-F59F67BA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4E31FB-1CFA-3D98-B563-CB982395A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8291ED2-DD3A-5BFC-CE74-B9F67CC2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86" y="1982372"/>
            <a:ext cx="6969769" cy="44353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2FFCE2-578F-6896-104F-E93BFD2E859C}"/>
              </a:ext>
            </a:extLst>
          </p:cNvPr>
          <p:cNvSpPr txBox="1"/>
          <p:nvPr/>
        </p:nvSpPr>
        <p:spPr>
          <a:xfrm>
            <a:off x="3117678" y="6190662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経過時間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[min]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1886F-D714-426F-FCDC-CD8A74036C09}"/>
              </a:ext>
            </a:extLst>
          </p:cNvPr>
          <p:cNvSpPr txBox="1"/>
          <p:nvPr/>
        </p:nvSpPr>
        <p:spPr>
          <a:xfrm rot="16200000">
            <a:off x="-594223" y="3973008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BF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入口温度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℃」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F0F1B1-4965-E8F9-318F-4C2F1F448EE7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学習データの予測結果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F4EA0A-082C-13CA-08CD-07EE77736521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学習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データは高精度で予測できた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191B93-8A40-7BDA-83B1-6A7982B995C0}"/>
              </a:ext>
            </a:extLst>
          </p:cNvPr>
          <p:cNvSpPr txBox="1"/>
          <p:nvPr/>
        </p:nvSpPr>
        <p:spPr>
          <a:xfrm>
            <a:off x="5350215" y="4869072"/>
            <a:ext cx="1453540" cy="869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0070C0"/>
                </a:solidFill>
                <a:cs typeface="Arial" panose="020B0604020202020204" pitchFamily="34" charset="0"/>
              </a:rPr>
              <a:t>青：実測値</a:t>
            </a:r>
            <a:endParaRPr lang="en-US" altLang="ja-JP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chemeClr val="accent2"/>
                </a:solidFill>
                <a:cs typeface="Arial" panose="020B0604020202020204" pitchFamily="34" charset="0"/>
              </a:rPr>
              <a:t>橙：予測値</a:t>
            </a:r>
            <a:endParaRPr lang="en-US" altLang="ja-JP" b="0" i="0" dirty="0"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6A36FA2-2273-BEBA-4600-ED9CC2AF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86" y="1974616"/>
            <a:ext cx="6897357" cy="44353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78EDB8-DDFC-588C-C003-F59F67BA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4E31FB-1CFA-3D98-B563-CB982395A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7270E1-411A-8457-F99E-E86E54D6790A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学習データの予測結果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0A51C5-6503-4FFE-F741-22908BDBC3CF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学習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データは高精度で予測できた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97323B-B8EB-CEBA-15D0-F0B68611E089}"/>
              </a:ext>
            </a:extLst>
          </p:cNvPr>
          <p:cNvSpPr txBox="1"/>
          <p:nvPr/>
        </p:nvSpPr>
        <p:spPr>
          <a:xfrm>
            <a:off x="3117678" y="6190662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経過時間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[min]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D4975-C380-BCDF-C03D-640433F53183}"/>
              </a:ext>
            </a:extLst>
          </p:cNvPr>
          <p:cNvSpPr txBox="1"/>
          <p:nvPr/>
        </p:nvSpPr>
        <p:spPr>
          <a:xfrm rot="16200000">
            <a:off x="-550723" y="3965252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333333"/>
                </a:solidFill>
                <a:cs typeface="Arial" panose="020B0604020202020204" pitchFamily="34" charset="0"/>
              </a:rPr>
              <a:t>予測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誤差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℃」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3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6DB4-253C-C4D0-0CCA-7FB2BFEE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45" y="1982372"/>
            <a:ext cx="7114596" cy="44353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2BCD27-E831-18F4-E1B8-63069EB8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EC7226-8BB2-7262-D531-346764D05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F73FE4-E17C-1A6A-E00B-720D1E767F58}"/>
              </a:ext>
            </a:extLst>
          </p:cNvPr>
          <p:cNvSpPr txBox="1"/>
          <p:nvPr/>
        </p:nvSpPr>
        <p:spPr>
          <a:xfrm>
            <a:off x="3117678" y="6190662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経過時間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[min]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0FE6C57-C544-6E46-A3F1-01FF25DB73CF}"/>
              </a:ext>
            </a:extLst>
          </p:cNvPr>
          <p:cNvSpPr txBox="1"/>
          <p:nvPr/>
        </p:nvSpPr>
        <p:spPr>
          <a:xfrm rot="16200000">
            <a:off x="-594223" y="3973008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BF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入口温度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℃」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4F52E8-E2DF-7127-FA99-00D4939F8BC9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テストデータの予測結果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4597A45-ECEA-02B2-7B9F-B79B3BC30CCF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テストデータも高精度で予測できた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E831E2-6989-F8ED-AFBF-6A78A9610052}"/>
              </a:ext>
            </a:extLst>
          </p:cNvPr>
          <p:cNvSpPr txBox="1"/>
          <p:nvPr/>
        </p:nvSpPr>
        <p:spPr>
          <a:xfrm>
            <a:off x="2390908" y="4954313"/>
            <a:ext cx="1453540" cy="869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0070C0"/>
                </a:solidFill>
                <a:cs typeface="Arial" panose="020B0604020202020204" pitchFamily="34" charset="0"/>
              </a:rPr>
              <a:t>青：実測値</a:t>
            </a:r>
            <a:endParaRPr lang="en-US" altLang="ja-JP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chemeClr val="accent2"/>
                </a:solidFill>
                <a:cs typeface="Arial" panose="020B0604020202020204" pitchFamily="34" charset="0"/>
              </a:rPr>
              <a:t>橙：予測値</a:t>
            </a:r>
            <a:endParaRPr lang="en-US" altLang="ja-JP" b="0" i="0" dirty="0"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4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2E7AF2-77A5-CE64-BE44-5099DDE4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86" y="1974616"/>
            <a:ext cx="7150802" cy="44353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14E19C2-44EE-C929-83F1-032BF7A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BF</a:t>
            </a:r>
            <a:r>
              <a:rPr kumimoji="1" lang="ja-JP" altLang="en-US" dirty="0"/>
              <a:t>温度予測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EBBC14A-C920-F3C0-E6FE-7A541211B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F2C461-840F-CF78-ADFE-B2706CA08607}"/>
              </a:ext>
            </a:extLst>
          </p:cNvPr>
          <p:cNvSpPr txBox="1"/>
          <p:nvPr/>
        </p:nvSpPr>
        <p:spPr>
          <a:xfrm>
            <a:off x="3117678" y="6190662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経過時間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[min]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FA211C-5CC8-4F28-F024-2B039E75B871}"/>
              </a:ext>
            </a:extLst>
          </p:cNvPr>
          <p:cNvSpPr txBox="1"/>
          <p:nvPr/>
        </p:nvSpPr>
        <p:spPr>
          <a:xfrm rot="16200000">
            <a:off x="-594223" y="3855621"/>
            <a:ext cx="28981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dirty="0">
                <a:solidFill>
                  <a:srgbClr val="333333"/>
                </a:solidFill>
                <a:cs typeface="Arial" panose="020B0604020202020204" pitchFamily="34" charset="0"/>
              </a:rPr>
              <a:t>予測誤差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ja-JP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[</a:t>
            </a:r>
            <a:r>
              <a:rPr lang="ja-JP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℃」</a:t>
            </a:r>
            <a:endParaRPr lang="en-US" altLang="ja-JP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012047-F60E-AF32-B741-64968D76D052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テストデータも高精度で予測できた</a:t>
            </a:r>
            <a:endParaRPr lang="en-US" altLang="ja-JP" sz="24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6D2D2A-83BC-C88F-906E-A00BFE37A255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テストデータの予測結果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9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11732</TotalTime>
  <Words>238</Words>
  <Application>Microsoft Office PowerPoint</Application>
  <PresentationFormat>画面に合わせる (4:3)</PresentationFormat>
  <Paragraphs>59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游ゴシック</vt:lpstr>
      <vt:lpstr>Arial</vt:lpstr>
      <vt:lpstr>Calibri</vt:lpstr>
      <vt:lpstr>Wingdings</vt:lpstr>
      <vt:lpstr>Office テーマ</vt:lpstr>
      <vt:lpstr>業務プロセス改善ミーティング 進捗報告（2023/3/3）</vt:lpstr>
      <vt:lpstr>BF温度予測</vt:lpstr>
      <vt:lpstr>BF温度予測</vt:lpstr>
      <vt:lpstr>BF温度予測</vt:lpstr>
      <vt:lpstr>BF温度予測</vt:lpstr>
      <vt:lpstr>BF温度予測</vt:lpstr>
      <vt:lpstr>BF温度予測</vt:lpstr>
      <vt:lpstr>BF温度予測</vt:lpstr>
      <vt:lpstr>BF温度予測</vt:lpstr>
      <vt:lpstr>BF温度予測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2023-03-03T05:35:16Z</dcterms:modified>
</cp:coreProperties>
</file>