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668" r:id="rId2"/>
    <p:sldId id="1238" r:id="rId3"/>
    <p:sldId id="1237" r:id="rId4"/>
    <p:sldId id="1275" r:id="rId5"/>
    <p:sldId id="1300" r:id="rId6"/>
    <p:sldId id="1255" r:id="rId7"/>
    <p:sldId id="1263" r:id="rId8"/>
    <p:sldId id="1252" r:id="rId9"/>
    <p:sldId id="1295" r:id="rId10"/>
    <p:sldId id="1299" r:id="rId11"/>
    <p:sldId id="1304" r:id="rId12"/>
    <p:sldId id="1312" r:id="rId13"/>
    <p:sldId id="1306" r:id="rId14"/>
    <p:sldId id="1307" r:id="rId15"/>
    <p:sldId id="1308" r:id="rId16"/>
    <p:sldId id="1309" r:id="rId17"/>
    <p:sldId id="1302" r:id="rId18"/>
    <p:sldId id="1301" r:id="rId19"/>
    <p:sldId id="1256" r:id="rId20"/>
    <p:sldId id="1313" r:id="rId21"/>
    <p:sldId id="1316" r:id="rId22"/>
    <p:sldId id="1317" r:id="rId23"/>
    <p:sldId id="1303" r:id="rId24"/>
    <p:sldId id="1250" r:id="rId25"/>
    <p:sldId id="1311" r:id="rId26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C8C93"/>
    <a:srgbClr val="FF9900"/>
    <a:srgbClr val="F2F6FA"/>
    <a:srgbClr val="CCECFF"/>
    <a:srgbClr val="FAF2D2"/>
    <a:srgbClr val="FFCCCC"/>
    <a:srgbClr val="FF99FF"/>
    <a:srgbClr val="EEE0DC"/>
    <a:srgbClr val="0D0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C0AAA-6344-409D-922E-D795B444251A}" v="277" dt="2022-09-26T04:44:01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1" autoAdjust="0"/>
    <p:restoredTop sz="96804" autoAdjust="0"/>
  </p:normalViewPr>
  <p:slideViewPr>
    <p:cSldViewPr snapToObjects="1">
      <p:cViewPr varScale="1">
        <p:scale>
          <a:sx n="96" d="100"/>
          <a:sy n="96" d="100"/>
        </p:scale>
        <p:origin x="1008" y="67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0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00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 dirty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2022.09.26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92384" y="335699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09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26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スクリュー管：計算条件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9920B-32BD-093A-12F4-A3D3BCE8A5B3}"/>
              </a:ext>
            </a:extLst>
          </p:cNvPr>
          <p:cNvSpPr txBox="1"/>
          <p:nvPr/>
        </p:nvSpPr>
        <p:spPr>
          <a:xfrm>
            <a:off x="632520" y="1282208"/>
            <a:ext cx="8640960" cy="18792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材料：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SUS310S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荷重条件：鉛直方向、自重のみ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温度条件：一律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800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回転：なし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pic>
        <p:nvPicPr>
          <p:cNvPr id="146" name="図 145">
            <a:extLst>
              <a:ext uri="{FF2B5EF4-FFF2-40B4-BE49-F238E27FC236}">
                <a16:creationId xmlns:a16="http://schemas.microsoft.com/office/drawing/2014/main" id="{CB46D4B8-3BC6-A7D1-5A1A-1D2ADB93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4640496"/>
            <a:ext cx="8619057" cy="1440160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4243BBAD-05B9-324F-54B1-6890A9D3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88" y="1592094"/>
            <a:ext cx="1609483" cy="2420322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6E8DE0-8D19-AC9E-9400-01AE3B8F3AFA}"/>
              </a:ext>
            </a:extLst>
          </p:cNvPr>
          <p:cNvCxnSpPr/>
          <p:nvPr/>
        </p:nvCxnSpPr>
        <p:spPr bwMode="auto">
          <a:xfrm>
            <a:off x="740532" y="4581128"/>
            <a:ext cx="0" cy="11287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8D598D5-6B2D-B980-9057-5F310C7F6D63}"/>
              </a:ext>
            </a:extLst>
          </p:cNvPr>
          <p:cNvCxnSpPr/>
          <p:nvPr/>
        </p:nvCxnSpPr>
        <p:spPr bwMode="auto">
          <a:xfrm>
            <a:off x="9201472" y="4581128"/>
            <a:ext cx="0" cy="11287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32CD9-F774-DF3A-3831-33ABBF273C3E}"/>
              </a:ext>
            </a:extLst>
          </p:cNvPr>
          <p:cNvSpPr txBox="1"/>
          <p:nvPr/>
        </p:nvSpPr>
        <p:spPr>
          <a:xfrm>
            <a:off x="203653" y="4211796"/>
            <a:ext cx="114576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完全固定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A13077-B4C4-957A-0F75-1BF884EB61E5}"/>
              </a:ext>
            </a:extLst>
          </p:cNvPr>
          <p:cNvSpPr txBox="1"/>
          <p:nvPr/>
        </p:nvSpPr>
        <p:spPr>
          <a:xfrm>
            <a:off x="8509054" y="3994165"/>
            <a:ext cx="138483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軸方向のみ自由</a:t>
            </a:r>
          </a:p>
        </p:txBody>
      </p:sp>
    </p:spTree>
    <p:extLst>
      <p:ext uri="{BB962C8B-B14F-4D97-AF65-F5344CB8AC3E}">
        <p14:creationId xmlns:p14="http://schemas.microsoft.com/office/powerpoint/2010/main" val="260681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スクリュー管：形状モデル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64" name="図 163" descr="櫛, 座る, 光, ナイフ が含まれている画像&#10;&#10;自動的に生成された説明">
            <a:extLst>
              <a:ext uri="{FF2B5EF4-FFF2-40B4-BE49-F238E27FC236}">
                <a16:creationId xmlns:a16="http://schemas.microsoft.com/office/drawing/2014/main" id="{C53EC8E5-B59E-5602-4492-9AD1EE32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48"/>
            <a:ext cx="9906000" cy="380952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CEDB49-CF6C-D677-DBF6-3E1D857277A7}"/>
              </a:ext>
            </a:extLst>
          </p:cNvPr>
          <p:cNvSpPr txBox="1"/>
          <p:nvPr/>
        </p:nvSpPr>
        <p:spPr>
          <a:xfrm>
            <a:off x="632520" y="1628800"/>
            <a:ext cx="248427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380352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181572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4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スクリュー管：鉛直方向変位量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4516405-5B2D-3782-EA39-FE4B42369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66"/>
          <a:stretch/>
        </p:blipFill>
        <p:spPr>
          <a:xfrm>
            <a:off x="-1" y="1268760"/>
            <a:ext cx="9906001" cy="306034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72B8CF-5A6E-BEDF-B5F0-935B3B06326F}"/>
              </a:ext>
            </a:extLst>
          </p:cNvPr>
          <p:cNvSpPr txBox="1"/>
          <p:nvPr/>
        </p:nvSpPr>
        <p:spPr>
          <a:xfrm>
            <a:off x="325697" y="4509120"/>
            <a:ext cx="8947783" cy="1881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上側ほど上方向、下側ほど下方向へ変位が大きくなる</a:t>
            </a:r>
            <a:endParaRPr lang="en-US" altLang="ja-JP" sz="2000" dirty="0">
              <a:solidFill>
                <a:srgbClr val="333333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最大変位量は、上方向 ＜ 下方向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u="sng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熱膨張の影響が支配的</a:t>
            </a: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CD800C0-961F-AEE9-0F86-053AFEA47E84}"/>
              </a:ext>
            </a:extLst>
          </p:cNvPr>
          <p:cNvSpPr/>
          <p:nvPr/>
        </p:nvSpPr>
        <p:spPr bwMode="auto">
          <a:xfrm rot="10800000">
            <a:off x="6933220" y="4581128"/>
            <a:ext cx="936103" cy="437750"/>
          </a:xfrm>
          <a:prstGeom prst="rightArrow">
            <a:avLst>
              <a:gd name="adj1" fmla="val 40178"/>
              <a:gd name="adj2" fmla="val 61251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E0E4362-01F9-52F0-8AD4-74AC7BDE5535}"/>
              </a:ext>
            </a:extLst>
          </p:cNvPr>
          <p:cNvSpPr/>
          <p:nvPr/>
        </p:nvSpPr>
        <p:spPr bwMode="auto">
          <a:xfrm rot="10800000">
            <a:off x="4556956" y="5039074"/>
            <a:ext cx="3312367" cy="437750"/>
          </a:xfrm>
          <a:prstGeom prst="rightArrow">
            <a:avLst>
              <a:gd name="adj1" fmla="val 40178"/>
              <a:gd name="adj2" fmla="val 61251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175F90-421D-DCF6-D34E-AD2329FD6E77}"/>
              </a:ext>
            </a:extLst>
          </p:cNvPr>
          <p:cNvSpPr txBox="1"/>
          <p:nvPr/>
        </p:nvSpPr>
        <p:spPr>
          <a:xfrm>
            <a:off x="7905681" y="4603463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+mn-cs"/>
              </a:rPr>
              <a:t>熱膨張の影響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595186-9A6C-EC3C-EFFB-27423E5F09BD}"/>
              </a:ext>
            </a:extLst>
          </p:cNvPr>
          <p:cNvSpPr txBox="1"/>
          <p:nvPr/>
        </p:nvSpPr>
        <p:spPr>
          <a:xfrm>
            <a:off x="7905328" y="5044117"/>
            <a:ext cx="1728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+mn-cs"/>
              </a:rPr>
              <a:t>たわみの影響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95CFA0-E50D-FDE1-253B-B73A195E8D91}"/>
              </a:ext>
            </a:extLst>
          </p:cNvPr>
          <p:cNvSpPr txBox="1"/>
          <p:nvPr/>
        </p:nvSpPr>
        <p:spPr>
          <a:xfrm>
            <a:off x="2317209" y="5389185"/>
            <a:ext cx="256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（</a:t>
            </a:r>
            <a:r>
              <a:rPr kumimoji="1" lang="en-US" altLang="ja-JP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2.90 mm</a:t>
            </a:r>
            <a:r>
              <a:rPr kumimoji="1" lang="ja-JP" altLang="en-US" sz="18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）  （</a:t>
            </a:r>
            <a:r>
              <a:rPr kumimoji="1" lang="en-US" altLang="ja-JP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3.11 mm</a:t>
            </a:r>
            <a:r>
              <a:rPr kumimoji="1" lang="ja-JP" alt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040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ケーシング：計算条件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6ADD7802-BE92-95FF-DC81-B52EE4ED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3" y="3789040"/>
            <a:ext cx="8675360" cy="1908213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41EB468-E721-E00C-8829-7F166FEA189E}"/>
              </a:ext>
            </a:extLst>
          </p:cNvPr>
          <p:cNvCxnSpPr/>
          <p:nvPr/>
        </p:nvCxnSpPr>
        <p:spPr bwMode="auto">
          <a:xfrm>
            <a:off x="812540" y="4641270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1AC191-AA31-9FC6-7F4C-DF82B180D6DD}"/>
              </a:ext>
            </a:extLst>
          </p:cNvPr>
          <p:cNvSpPr txBox="1"/>
          <p:nvPr/>
        </p:nvSpPr>
        <p:spPr>
          <a:xfrm>
            <a:off x="986363" y="4377376"/>
            <a:ext cx="114576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完全固定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64968F-E7E7-FBBD-3027-68D1E4816434}"/>
              </a:ext>
            </a:extLst>
          </p:cNvPr>
          <p:cNvSpPr txBox="1"/>
          <p:nvPr/>
        </p:nvSpPr>
        <p:spPr>
          <a:xfrm>
            <a:off x="7708624" y="4419980"/>
            <a:ext cx="138483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軸方向のみ自由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3337ED2-7A8B-113D-5240-DC8CEA9C85F0}"/>
              </a:ext>
            </a:extLst>
          </p:cNvPr>
          <p:cNvCxnSpPr/>
          <p:nvPr/>
        </p:nvCxnSpPr>
        <p:spPr bwMode="auto">
          <a:xfrm>
            <a:off x="812540" y="5037314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7D0AA1F-60BC-F5D4-A3C4-FB9DBB036844}"/>
              </a:ext>
            </a:extLst>
          </p:cNvPr>
          <p:cNvCxnSpPr/>
          <p:nvPr/>
        </p:nvCxnSpPr>
        <p:spPr bwMode="auto">
          <a:xfrm>
            <a:off x="8985448" y="4641270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7DF88F8-2EBC-4D8F-14B5-F3A02D1DD3D3}"/>
              </a:ext>
            </a:extLst>
          </p:cNvPr>
          <p:cNvCxnSpPr/>
          <p:nvPr/>
        </p:nvCxnSpPr>
        <p:spPr bwMode="auto">
          <a:xfrm>
            <a:off x="8985448" y="5037314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6B3AD6B-E7C0-DAC9-1B2A-9CBBCA4B80E2}"/>
              </a:ext>
            </a:extLst>
          </p:cNvPr>
          <p:cNvSpPr txBox="1"/>
          <p:nvPr/>
        </p:nvSpPr>
        <p:spPr>
          <a:xfrm>
            <a:off x="632520" y="1282208"/>
            <a:ext cx="8640960" cy="141756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材料：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SUS310S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荷重条件：鉛直方向、自重のみ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温度条件：一律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800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ケーシング：形状モデル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B820FB2C-C0AE-0991-26C7-C6AA4FF19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49"/>
            <a:ext cx="9906000" cy="3809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63E949-F3E0-C5B4-F812-F5DF0BAF4FFC}"/>
              </a:ext>
            </a:extLst>
          </p:cNvPr>
          <p:cNvSpPr txBox="1"/>
          <p:nvPr/>
        </p:nvSpPr>
        <p:spPr>
          <a:xfrm>
            <a:off x="632520" y="1628800"/>
            <a:ext cx="2340260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113600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766900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6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ケーシング：鉛直方向変位量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72B8CF-5A6E-BEDF-B5F0-935B3B06326F}"/>
              </a:ext>
            </a:extLst>
          </p:cNvPr>
          <p:cNvSpPr txBox="1"/>
          <p:nvPr/>
        </p:nvSpPr>
        <p:spPr>
          <a:xfrm>
            <a:off x="325697" y="4509120"/>
            <a:ext cx="8947783" cy="18792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上側ほど上方向、下側ほど下方向へ変位が大きくなる</a:t>
            </a:r>
            <a:endParaRPr lang="en-US" altLang="ja-JP" sz="2000" dirty="0">
              <a:solidFill>
                <a:srgbClr val="333333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最大変位量は、上方向 ≃ 下方向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u="sng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たわみの影響は見られない</a:t>
            </a: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u="sng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熱膨張の影響が支配的</a:t>
            </a: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CD800C0-961F-AEE9-0F86-053AFEA47E84}"/>
              </a:ext>
            </a:extLst>
          </p:cNvPr>
          <p:cNvSpPr/>
          <p:nvPr/>
        </p:nvSpPr>
        <p:spPr bwMode="auto">
          <a:xfrm rot="10800000">
            <a:off x="6933220" y="4581128"/>
            <a:ext cx="936103" cy="437750"/>
          </a:xfrm>
          <a:prstGeom prst="rightArrow">
            <a:avLst>
              <a:gd name="adj1" fmla="val 40178"/>
              <a:gd name="adj2" fmla="val 61251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175F90-421D-DCF6-D34E-AD2329FD6E77}"/>
              </a:ext>
            </a:extLst>
          </p:cNvPr>
          <p:cNvSpPr txBox="1"/>
          <p:nvPr/>
        </p:nvSpPr>
        <p:spPr>
          <a:xfrm>
            <a:off x="7905681" y="4603463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+mn-cs"/>
              </a:rPr>
              <a:t>熱膨張の影響</a:t>
            </a:r>
          </a:p>
        </p:txBody>
      </p:sp>
      <p:pic>
        <p:nvPicPr>
          <p:cNvPr id="4" name="図 3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9A59C0C8-6A85-9075-7E80-18AA471D3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0"/>
          <a:stretch/>
        </p:blipFill>
        <p:spPr>
          <a:xfrm>
            <a:off x="-789" y="1268749"/>
            <a:ext cx="9906000" cy="32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2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F50469-6661-4E18-3CEB-043D2D6CD362}"/>
              </a:ext>
            </a:extLst>
          </p:cNvPr>
          <p:cNvSpPr/>
          <p:nvPr/>
        </p:nvSpPr>
        <p:spPr bwMode="auto">
          <a:xfrm>
            <a:off x="5712443" y="1768497"/>
            <a:ext cx="147697" cy="3340294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A35A3193-BD6B-C601-EEC6-D3A572F9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02" y="2218328"/>
            <a:ext cx="3327011" cy="24904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Results &amp; Discussion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43119" y="716832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接触の有無</a:t>
                </a:r>
                <a:endParaRPr lang="en-US" altLang="ja-JP" sz="2000" kern="0" dirty="0"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38312-EFA3-2F6F-B251-EDA7B6533735}"/>
              </a:ext>
            </a:extLst>
          </p:cNvPr>
          <p:cNvSpPr txBox="1"/>
          <p:nvPr/>
        </p:nvSpPr>
        <p:spPr>
          <a:xfrm>
            <a:off x="2322538" y="5358698"/>
            <a:ext cx="181022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軸方向座標 </a:t>
            </a:r>
            <a:r>
              <a:rPr lang="en-US" altLang="ja-JP" sz="1400" dirty="0"/>
              <a:t>[mm]</a:t>
            </a:r>
            <a:endParaRPr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ADD9FC-C542-8EF7-86D1-EF85BF34DED8}"/>
              </a:ext>
            </a:extLst>
          </p:cNvPr>
          <p:cNvSpPr txBox="1"/>
          <p:nvPr/>
        </p:nvSpPr>
        <p:spPr>
          <a:xfrm rot="16200000">
            <a:off x="-692719" y="3425889"/>
            <a:ext cx="203469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鉛直方向座標 </a:t>
            </a:r>
            <a:r>
              <a:rPr lang="en-US" altLang="ja-JP" sz="1400" dirty="0"/>
              <a:t>[mm]</a:t>
            </a:r>
            <a:endParaRPr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A8BD73-6884-0882-0C56-6708B1C4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22" y="3269558"/>
            <a:ext cx="3739560" cy="469259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92AB033-3AEB-EAB0-3A75-7779AC11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5" y="1877237"/>
            <a:ext cx="5089708" cy="3488237"/>
          </a:xfrm>
          <a:prstGeom prst="rect">
            <a:avLst/>
          </a:prstGeom>
        </p:spPr>
      </p:pic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BD59584-29C6-44B7-049D-FFD423838F95}"/>
              </a:ext>
            </a:extLst>
          </p:cNvPr>
          <p:cNvCxnSpPr/>
          <p:nvPr/>
        </p:nvCxnSpPr>
        <p:spPr bwMode="auto">
          <a:xfrm>
            <a:off x="6122737" y="2759208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ACE6DB8-F502-D7DE-83D3-F7C7620C8F28}"/>
              </a:ext>
            </a:extLst>
          </p:cNvPr>
          <p:cNvCxnSpPr/>
          <p:nvPr/>
        </p:nvCxnSpPr>
        <p:spPr bwMode="auto">
          <a:xfrm>
            <a:off x="6122737" y="4127360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0615B7-D3CA-833E-EBB0-6C1F64F6B7FA}"/>
              </a:ext>
            </a:extLst>
          </p:cNvPr>
          <p:cNvSpPr txBox="1"/>
          <p:nvPr/>
        </p:nvSpPr>
        <p:spPr>
          <a:xfrm>
            <a:off x="6634502" y="2399902"/>
            <a:ext cx="22194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ケーシング上部内面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6DFBD3F-B9FB-F49E-6E3E-EC714167F7E6}"/>
              </a:ext>
            </a:extLst>
          </p:cNvPr>
          <p:cNvCxnSpPr/>
          <p:nvPr/>
        </p:nvCxnSpPr>
        <p:spPr bwMode="auto">
          <a:xfrm>
            <a:off x="6243033" y="3741621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5B09C60-084A-E4EA-E437-52C33D90FB36}"/>
              </a:ext>
            </a:extLst>
          </p:cNvPr>
          <p:cNvSpPr txBox="1"/>
          <p:nvPr/>
        </p:nvSpPr>
        <p:spPr>
          <a:xfrm>
            <a:off x="6790096" y="3734517"/>
            <a:ext cx="190821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スクリュー管下端</a:t>
            </a: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CD54098-6285-9AF3-D1E4-B16F0AD8A2EA}"/>
              </a:ext>
            </a:extLst>
          </p:cNvPr>
          <p:cNvCxnSpPr/>
          <p:nvPr/>
        </p:nvCxnSpPr>
        <p:spPr bwMode="auto">
          <a:xfrm>
            <a:off x="6243033" y="3267456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D670941-BCA5-BBD0-1C74-2334E72B1DF4}"/>
              </a:ext>
            </a:extLst>
          </p:cNvPr>
          <p:cNvSpPr txBox="1"/>
          <p:nvPr/>
        </p:nvSpPr>
        <p:spPr>
          <a:xfrm>
            <a:off x="6781701" y="2941029"/>
            <a:ext cx="190821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</a:rPr>
              <a:t>スクリュー管上端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F32FB9B-EA77-CC35-3F47-E9C08F4F71CB}"/>
              </a:ext>
            </a:extLst>
          </p:cNvPr>
          <p:cNvSpPr txBox="1"/>
          <p:nvPr/>
        </p:nvSpPr>
        <p:spPr>
          <a:xfrm>
            <a:off x="3164378" y="2193100"/>
            <a:ext cx="190821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</a:rPr>
              <a:t>スクリュー管上端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CECFC47-0A59-DBC6-6507-C19EE495E47F}"/>
              </a:ext>
            </a:extLst>
          </p:cNvPr>
          <p:cNvSpPr txBox="1"/>
          <p:nvPr/>
        </p:nvSpPr>
        <p:spPr>
          <a:xfrm>
            <a:off x="3170264" y="4207971"/>
            <a:ext cx="190821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スクリュー管下端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2C0086C-82A6-0B99-82FA-4484CBA23834}"/>
              </a:ext>
            </a:extLst>
          </p:cNvPr>
          <p:cNvSpPr txBox="1"/>
          <p:nvPr/>
        </p:nvSpPr>
        <p:spPr>
          <a:xfrm>
            <a:off x="1120561" y="1392780"/>
            <a:ext cx="421417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ケーシングとスクリュー管の境界座標比較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F68CB8-CED5-410C-61C8-F8358D975AA4}"/>
              </a:ext>
            </a:extLst>
          </p:cNvPr>
          <p:cNvSpPr txBox="1"/>
          <p:nvPr/>
        </p:nvSpPr>
        <p:spPr>
          <a:xfrm>
            <a:off x="6626107" y="4163433"/>
            <a:ext cx="22194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ケーシング下部内面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9BD3013-7D13-83D3-C23F-C7919F7EB77F}"/>
              </a:ext>
            </a:extLst>
          </p:cNvPr>
          <p:cNvSpPr txBox="1"/>
          <p:nvPr/>
        </p:nvSpPr>
        <p:spPr>
          <a:xfrm>
            <a:off x="3077993" y="1719916"/>
            <a:ext cx="22194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ケーシング上部内面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541FFF8-C386-9FFF-8381-78986F87D223}"/>
              </a:ext>
            </a:extLst>
          </p:cNvPr>
          <p:cNvSpPr txBox="1"/>
          <p:nvPr/>
        </p:nvSpPr>
        <p:spPr>
          <a:xfrm>
            <a:off x="3008784" y="4654217"/>
            <a:ext cx="22194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ケーシング下部内面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98FA82-8131-0995-E5A1-610953964283}"/>
              </a:ext>
            </a:extLst>
          </p:cNvPr>
          <p:cNvSpPr txBox="1"/>
          <p:nvPr/>
        </p:nvSpPr>
        <p:spPr>
          <a:xfrm>
            <a:off x="324626" y="5897225"/>
            <a:ext cx="8947783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上部・下部ともにケーシングとスクリュー管の接触は見られない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E5EC00-57D6-1E8B-F002-9B6BD0FB02D1}"/>
              </a:ext>
            </a:extLst>
          </p:cNvPr>
          <p:cNvSpPr/>
          <p:nvPr/>
        </p:nvSpPr>
        <p:spPr bwMode="auto">
          <a:xfrm>
            <a:off x="5811672" y="3429000"/>
            <a:ext cx="145478" cy="145478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3F80FA-5BB1-968F-A02A-AE6E516C0AC7}"/>
              </a:ext>
            </a:extLst>
          </p:cNvPr>
          <p:cNvSpPr txBox="1"/>
          <p:nvPr/>
        </p:nvSpPr>
        <p:spPr>
          <a:xfrm>
            <a:off x="5549970" y="3132127"/>
            <a:ext cx="66282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原点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4549D6-C963-5973-B0C3-73D8512469CE}"/>
              </a:ext>
            </a:extLst>
          </p:cNvPr>
          <p:cNvCxnSpPr>
            <a:stCxn id="7" idx="6"/>
          </p:cNvCxnSpPr>
          <p:nvPr/>
        </p:nvCxnSpPr>
        <p:spPr bwMode="auto">
          <a:xfrm flipV="1">
            <a:off x="5957150" y="3496247"/>
            <a:ext cx="3854712" cy="54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DD131C6-B78F-57E8-9479-4B253FB6A053}"/>
              </a:ext>
            </a:extLst>
          </p:cNvPr>
          <p:cNvCxnSpPr/>
          <p:nvPr/>
        </p:nvCxnSpPr>
        <p:spPr bwMode="auto">
          <a:xfrm flipV="1">
            <a:off x="5884560" y="1736812"/>
            <a:ext cx="0" cy="33655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E81F1A-1770-D1EE-7BC8-D96301719710}"/>
              </a:ext>
            </a:extLst>
          </p:cNvPr>
          <p:cNvSpPr txBox="1"/>
          <p:nvPr/>
        </p:nvSpPr>
        <p:spPr>
          <a:xfrm>
            <a:off x="5819000" y="1666413"/>
            <a:ext cx="66282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鉛直方向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171138-9469-2120-1741-9EC45FF37959}"/>
              </a:ext>
            </a:extLst>
          </p:cNvPr>
          <p:cNvSpPr txBox="1"/>
          <p:nvPr/>
        </p:nvSpPr>
        <p:spPr>
          <a:xfrm>
            <a:off x="9169892" y="3477985"/>
            <a:ext cx="82971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軸方向</a:t>
            </a:r>
          </a:p>
        </p:txBody>
      </p:sp>
    </p:spTree>
    <p:extLst>
      <p:ext uri="{BB962C8B-B14F-4D97-AF65-F5344CB8AC3E}">
        <p14:creationId xmlns:p14="http://schemas.microsoft.com/office/powerpoint/2010/main" val="191456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8EA6852-3C58-1BA8-7FF5-EAAF769FCF87}"/>
              </a:ext>
            </a:extLst>
          </p:cNvPr>
          <p:cNvSpPr/>
          <p:nvPr/>
        </p:nvSpPr>
        <p:spPr bwMode="auto">
          <a:xfrm>
            <a:off x="5712443" y="1768497"/>
            <a:ext cx="147697" cy="3340294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Results &amp; Discussion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43119" y="716832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クリアランスサイズ</a:t>
                </a:r>
                <a:endParaRPr lang="en-US" altLang="ja-JP" sz="2000" kern="0" dirty="0"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C5C510D8-9B85-8BE3-F977-A0870650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1" y="1664805"/>
            <a:ext cx="5027232" cy="327636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40B843E-A7BD-E7E0-3611-6B2DECB5324B}"/>
              </a:ext>
            </a:extLst>
          </p:cNvPr>
          <p:cNvCxnSpPr/>
          <p:nvPr/>
        </p:nvCxnSpPr>
        <p:spPr bwMode="auto">
          <a:xfrm>
            <a:off x="884548" y="2372301"/>
            <a:ext cx="4536504" cy="7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D87854-AE1D-C2F8-0244-F85AA8566E70}"/>
              </a:ext>
            </a:extLst>
          </p:cNvPr>
          <p:cNvSpPr txBox="1"/>
          <p:nvPr/>
        </p:nvSpPr>
        <p:spPr>
          <a:xfrm>
            <a:off x="1892661" y="2385586"/>
            <a:ext cx="370744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温度・荷重負荷前クリアランス：</a:t>
            </a:r>
            <a:r>
              <a:rPr lang="en-US" altLang="ja-JP" sz="1600" dirty="0"/>
              <a:t>5.6 mm</a:t>
            </a:r>
            <a:endParaRPr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24855F-B468-1868-1CF8-2F3758AB3DF7}"/>
              </a:ext>
            </a:extLst>
          </p:cNvPr>
          <p:cNvSpPr txBox="1"/>
          <p:nvPr/>
        </p:nvSpPr>
        <p:spPr>
          <a:xfrm>
            <a:off x="3341678" y="3501739"/>
            <a:ext cx="1908212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：上部クリアランス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：下部クリアランス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E8C2A45-06F8-3F3B-673A-D18CA192466E}"/>
              </a:ext>
            </a:extLst>
          </p:cNvPr>
          <p:cNvSpPr/>
          <p:nvPr/>
        </p:nvSpPr>
        <p:spPr bwMode="auto">
          <a:xfrm>
            <a:off x="3257842" y="3610982"/>
            <a:ext cx="180019" cy="180019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310D5831-0969-96D9-750E-DF141B2429C6}"/>
              </a:ext>
            </a:extLst>
          </p:cNvPr>
          <p:cNvSpPr/>
          <p:nvPr/>
        </p:nvSpPr>
        <p:spPr bwMode="auto">
          <a:xfrm>
            <a:off x="3235080" y="4083785"/>
            <a:ext cx="213196" cy="183790"/>
          </a:xfrm>
          <a:prstGeom prst="triangle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403A0E-B6A3-8B65-A9E3-BD380A9019D9}"/>
              </a:ext>
            </a:extLst>
          </p:cNvPr>
          <p:cNvSpPr txBox="1"/>
          <p:nvPr/>
        </p:nvSpPr>
        <p:spPr>
          <a:xfrm>
            <a:off x="436424" y="1297081"/>
            <a:ext cx="53086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ケーシングとスクリュー管の間のクリアランスサイズ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F6C9BA-2AB2-CF1B-32B9-71C026575988}"/>
              </a:ext>
            </a:extLst>
          </p:cNvPr>
          <p:cNvSpPr txBox="1"/>
          <p:nvPr/>
        </p:nvSpPr>
        <p:spPr>
          <a:xfrm rot="16200000">
            <a:off x="-536497" y="3116696"/>
            <a:ext cx="203469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クリアランスサイズ </a:t>
            </a:r>
            <a:r>
              <a:rPr lang="en-US" altLang="ja-JP" sz="1400" dirty="0"/>
              <a:t>[mm]</a:t>
            </a:r>
            <a:endParaRPr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B3D9D9-7A89-72AA-9A6E-B40B3050F6C7}"/>
              </a:ext>
            </a:extLst>
          </p:cNvPr>
          <p:cNvSpPr txBox="1"/>
          <p:nvPr/>
        </p:nvSpPr>
        <p:spPr>
          <a:xfrm>
            <a:off x="2247686" y="4941169"/>
            <a:ext cx="181022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軸方向座標 </a:t>
            </a:r>
            <a:r>
              <a:rPr lang="en-US" altLang="ja-JP" sz="1400" dirty="0"/>
              <a:t>[mm]</a:t>
            </a:r>
            <a:endParaRPr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B989FCA-DC94-9467-09CD-E2E7D6E73E2E}"/>
              </a:ext>
            </a:extLst>
          </p:cNvPr>
          <p:cNvSpPr txBox="1"/>
          <p:nvPr/>
        </p:nvSpPr>
        <p:spPr>
          <a:xfrm>
            <a:off x="324626" y="5373216"/>
            <a:ext cx="9164878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たわみの影響は小さく、</a:t>
            </a:r>
            <a:r>
              <a:rPr lang="ja-JP" altLang="en-US" sz="2000" dirty="0"/>
              <a:t>温度・荷重負荷前後でクリアランスはあまり変化しない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完全固定サイドに最も近いスクリューでのクリアランスが最小になる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B6E644-E47E-DDCE-5517-D8A188C2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02" y="2218328"/>
            <a:ext cx="3327011" cy="24904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F8A8BF-1377-CCF6-631D-4B1D7E127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22" y="3269558"/>
            <a:ext cx="3739560" cy="469259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372B47D-85B4-C3F4-1907-2B759CC247BD}"/>
              </a:ext>
            </a:extLst>
          </p:cNvPr>
          <p:cNvCxnSpPr/>
          <p:nvPr/>
        </p:nvCxnSpPr>
        <p:spPr bwMode="auto">
          <a:xfrm>
            <a:off x="6122737" y="4127360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E2882-88AF-6B0B-77E2-E29764CD686D}"/>
              </a:ext>
            </a:extLst>
          </p:cNvPr>
          <p:cNvCxnSpPr/>
          <p:nvPr/>
        </p:nvCxnSpPr>
        <p:spPr bwMode="auto">
          <a:xfrm>
            <a:off x="6243033" y="3741621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640BBF01-C79C-225F-A4D6-BF91D7A043E8}"/>
              </a:ext>
            </a:extLst>
          </p:cNvPr>
          <p:cNvSpPr/>
          <p:nvPr/>
        </p:nvSpPr>
        <p:spPr bwMode="auto">
          <a:xfrm>
            <a:off x="5811672" y="3429000"/>
            <a:ext cx="145478" cy="145478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2846002-F86F-08DB-0B89-D2A02D79DC78}"/>
              </a:ext>
            </a:extLst>
          </p:cNvPr>
          <p:cNvSpPr txBox="1"/>
          <p:nvPr/>
        </p:nvSpPr>
        <p:spPr>
          <a:xfrm>
            <a:off x="5549970" y="3132127"/>
            <a:ext cx="66282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原点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6858B-5B62-05B7-A287-1D94F51C65DD}"/>
              </a:ext>
            </a:extLst>
          </p:cNvPr>
          <p:cNvCxnSpPr>
            <a:stCxn id="23" idx="6"/>
          </p:cNvCxnSpPr>
          <p:nvPr/>
        </p:nvCxnSpPr>
        <p:spPr bwMode="auto">
          <a:xfrm flipV="1">
            <a:off x="5957150" y="3496247"/>
            <a:ext cx="3854712" cy="54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0E05FA0-84C8-5F86-1F68-A26587BC5F98}"/>
              </a:ext>
            </a:extLst>
          </p:cNvPr>
          <p:cNvSpPr txBox="1"/>
          <p:nvPr/>
        </p:nvSpPr>
        <p:spPr>
          <a:xfrm>
            <a:off x="9169892" y="3477985"/>
            <a:ext cx="82971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軸方向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A3D365D-2780-81E7-1EA3-A8109E37B686}"/>
              </a:ext>
            </a:extLst>
          </p:cNvPr>
          <p:cNvCxnSpPr/>
          <p:nvPr/>
        </p:nvCxnSpPr>
        <p:spPr bwMode="auto">
          <a:xfrm flipV="1">
            <a:off x="7185251" y="2759208"/>
            <a:ext cx="0" cy="508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6F3817C-1AF4-0E84-F569-C7BB006AD967}"/>
              </a:ext>
            </a:extLst>
          </p:cNvPr>
          <p:cNvCxnSpPr/>
          <p:nvPr/>
        </p:nvCxnSpPr>
        <p:spPr bwMode="auto">
          <a:xfrm flipV="1">
            <a:off x="7185251" y="3738817"/>
            <a:ext cx="0" cy="3885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B828DD4-FA25-9771-5618-4CB58212F4D6}"/>
              </a:ext>
            </a:extLst>
          </p:cNvPr>
          <p:cNvCxnSpPr/>
          <p:nvPr/>
        </p:nvCxnSpPr>
        <p:spPr bwMode="auto">
          <a:xfrm>
            <a:off x="6243033" y="3267456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2C82CEC-5EA6-674F-BFBC-380580BBCF89}"/>
              </a:ext>
            </a:extLst>
          </p:cNvPr>
          <p:cNvCxnSpPr/>
          <p:nvPr/>
        </p:nvCxnSpPr>
        <p:spPr bwMode="auto">
          <a:xfrm>
            <a:off x="6122737" y="2759208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56B5E-E3E8-822F-D3F4-0636E83BB819}"/>
              </a:ext>
            </a:extLst>
          </p:cNvPr>
          <p:cNvSpPr txBox="1"/>
          <p:nvPr/>
        </p:nvSpPr>
        <p:spPr>
          <a:xfrm>
            <a:off x="7267177" y="3775476"/>
            <a:ext cx="164626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下部クリアランス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648615-E5AA-577C-86F3-7CEBA3745A96}"/>
              </a:ext>
            </a:extLst>
          </p:cNvPr>
          <p:cNvSpPr txBox="1"/>
          <p:nvPr/>
        </p:nvSpPr>
        <p:spPr>
          <a:xfrm>
            <a:off x="7267176" y="2836249"/>
            <a:ext cx="164626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上部クリアランス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1235EA0-BE32-00A1-DAF0-911B07B703D5}"/>
              </a:ext>
            </a:extLst>
          </p:cNvPr>
          <p:cNvSpPr/>
          <p:nvPr/>
        </p:nvSpPr>
        <p:spPr bwMode="auto">
          <a:xfrm>
            <a:off x="988485" y="2413268"/>
            <a:ext cx="247079" cy="217195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B10BC40-8477-3967-8750-85BA530490C5}"/>
              </a:ext>
            </a:extLst>
          </p:cNvPr>
          <p:cNvSpPr/>
          <p:nvPr/>
        </p:nvSpPr>
        <p:spPr bwMode="auto">
          <a:xfrm>
            <a:off x="6154834" y="3178689"/>
            <a:ext cx="247079" cy="650996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矢印: 環状 44">
            <a:extLst>
              <a:ext uri="{FF2B5EF4-FFF2-40B4-BE49-F238E27FC236}">
                <a16:creationId xmlns:a16="http://schemas.microsoft.com/office/drawing/2014/main" id="{582712ED-C573-3E41-D807-15F65ADEBA3D}"/>
              </a:ext>
            </a:extLst>
          </p:cNvPr>
          <p:cNvSpPr/>
          <p:nvPr/>
        </p:nvSpPr>
        <p:spPr bwMode="auto">
          <a:xfrm flipV="1">
            <a:off x="6088090" y="2091710"/>
            <a:ext cx="1788696" cy="2035650"/>
          </a:xfrm>
          <a:prstGeom prst="circularArrow">
            <a:avLst>
              <a:gd name="adj1" fmla="val 8305"/>
              <a:gd name="adj2" fmla="val 1145923"/>
              <a:gd name="adj3" fmla="val 9735664"/>
              <a:gd name="adj4" fmla="val 5522616"/>
              <a:gd name="adj5" fmla="val 11982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矢印: 環状 45">
            <a:extLst>
              <a:ext uri="{FF2B5EF4-FFF2-40B4-BE49-F238E27FC236}">
                <a16:creationId xmlns:a16="http://schemas.microsoft.com/office/drawing/2014/main" id="{045636D3-1FC5-CA83-EA68-0283F9B56DE5}"/>
              </a:ext>
            </a:extLst>
          </p:cNvPr>
          <p:cNvSpPr/>
          <p:nvPr/>
        </p:nvSpPr>
        <p:spPr bwMode="auto">
          <a:xfrm>
            <a:off x="922580" y="1857690"/>
            <a:ext cx="1818807" cy="1716788"/>
          </a:xfrm>
          <a:prstGeom prst="circularArrow">
            <a:avLst>
              <a:gd name="adj1" fmla="val 8305"/>
              <a:gd name="adj2" fmla="val 1145923"/>
              <a:gd name="adj3" fmla="val 9735664"/>
              <a:gd name="adj4" fmla="val 5813655"/>
              <a:gd name="adj5" fmla="val 11982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EC86855-9591-9C3A-7186-29AAA488BF57}"/>
              </a:ext>
            </a:extLst>
          </p:cNvPr>
          <p:cNvSpPr txBox="1"/>
          <p:nvPr/>
        </p:nvSpPr>
        <p:spPr>
          <a:xfrm>
            <a:off x="6981634" y="2117350"/>
            <a:ext cx="238403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クリアランス最小部分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589A875-7E31-70FE-8A3B-0979B193D568}"/>
              </a:ext>
            </a:extLst>
          </p:cNvPr>
          <p:cNvCxnSpPr/>
          <p:nvPr/>
        </p:nvCxnSpPr>
        <p:spPr bwMode="auto">
          <a:xfrm flipV="1">
            <a:off x="5884560" y="1736812"/>
            <a:ext cx="0" cy="33655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347FBF2-7379-99F2-6EB7-61AB52FE5BC7}"/>
              </a:ext>
            </a:extLst>
          </p:cNvPr>
          <p:cNvSpPr txBox="1"/>
          <p:nvPr/>
        </p:nvSpPr>
        <p:spPr>
          <a:xfrm>
            <a:off x="5819000" y="1666413"/>
            <a:ext cx="66282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鉛直方向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AB8DBB-8C7C-3D64-2B9C-2E14EB28D855}"/>
              </a:ext>
            </a:extLst>
          </p:cNvPr>
          <p:cNvSpPr txBox="1"/>
          <p:nvPr/>
        </p:nvSpPr>
        <p:spPr>
          <a:xfrm>
            <a:off x="1805822" y="3210924"/>
            <a:ext cx="238403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クリアランス最小部分</a:t>
            </a:r>
          </a:p>
        </p:txBody>
      </p:sp>
    </p:spTree>
    <p:extLst>
      <p:ext uri="{BB962C8B-B14F-4D97-AF65-F5344CB8AC3E}">
        <p14:creationId xmlns:p14="http://schemas.microsoft.com/office/powerpoint/2010/main" val="41149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Results &amp; Discussion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43119" y="716832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クリアランスサイズ</a:t>
                </a:r>
                <a:endParaRPr lang="en-US" altLang="ja-JP" sz="2000" kern="0" dirty="0"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292378C1-1ECE-77CC-1F7D-15EEADC022E0}"/>
              </a:ext>
            </a:extLst>
          </p:cNvPr>
          <p:cNvGraphicFramePr>
            <a:graphicFrameLocks noGrp="1"/>
          </p:cNvGraphicFramePr>
          <p:nvPr/>
        </p:nvGraphicFramePr>
        <p:xfrm>
          <a:off x="650588" y="1793493"/>
          <a:ext cx="4869718" cy="2751631"/>
        </p:xfrm>
        <a:graphic>
          <a:graphicData uri="http://schemas.openxmlformats.org/drawingml/2006/table">
            <a:tbl>
              <a:tblPr firstRow="1" firstCol="1" lastRow="1" bandRow="1">
                <a:tableStyleId>{21E4AEA4-8DFA-4A89-87EB-49C32662AFE0}</a:tableStyleId>
              </a:tblPr>
              <a:tblGrid>
                <a:gridCol w="2288030">
                  <a:extLst>
                    <a:ext uri="{9D8B030D-6E8A-4147-A177-3AD203B41FA5}">
                      <a16:colId xmlns:a16="http://schemas.microsoft.com/office/drawing/2014/main" val="2539984526"/>
                    </a:ext>
                  </a:extLst>
                </a:gridCol>
                <a:gridCol w="1290844">
                  <a:extLst>
                    <a:ext uri="{9D8B030D-6E8A-4147-A177-3AD203B41FA5}">
                      <a16:colId xmlns:a16="http://schemas.microsoft.com/office/drawing/2014/main" val="3650283097"/>
                    </a:ext>
                  </a:extLst>
                </a:gridCol>
                <a:gridCol w="1290844">
                  <a:extLst>
                    <a:ext uri="{9D8B030D-6E8A-4147-A177-3AD203B41FA5}">
                      <a16:colId xmlns:a16="http://schemas.microsoft.com/office/drawing/2014/main" val="1888876361"/>
                    </a:ext>
                  </a:extLst>
                </a:gridCol>
              </a:tblGrid>
              <a:tr h="68081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上部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下部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90284"/>
                  </a:ext>
                </a:extLst>
              </a:tr>
              <a:tr h="6902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ケーシング　変位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+2.51</a:t>
                      </a:r>
                      <a:endParaRPr kumimoji="1" lang="ja-JP" altLang="en-US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-2.51</a:t>
                      </a:r>
                      <a:endParaRPr kumimoji="1" lang="ja-JP" altLang="en-US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63684"/>
                  </a:ext>
                </a:extLst>
              </a:tr>
              <a:tr h="6902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スクリュー管　変位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+2.90</a:t>
                      </a:r>
                      <a:endParaRPr kumimoji="1" lang="ja-JP" altLang="en-US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-2.92</a:t>
                      </a:r>
                      <a:endParaRPr kumimoji="1" lang="ja-JP" altLang="en-US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862313"/>
                  </a:ext>
                </a:extLst>
              </a:tr>
              <a:tr h="6902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クリアランス　変化量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-0.39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-0.41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98749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71919B1-10A0-4AD8-FB82-CE7D687274A1}"/>
              </a:ext>
            </a:extLst>
          </p:cNvPr>
          <p:cNvSpPr/>
          <p:nvPr/>
        </p:nvSpPr>
        <p:spPr bwMode="auto">
          <a:xfrm>
            <a:off x="5712443" y="1768497"/>
            <a:ext cx="147697" cy="3340294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80AAD8-AF1F-5AED-0E4D-F6AE9E94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02" y="2218328"/>
            <a:ext cx="3327011" cy="24904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D5B051-A96F-C79B-72AD-D00E1C67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22" y="3269558"/>
            <a:ext cx="3739560" cy="469259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382394-D482-ED11-2CFA-AA9AE9632204}"/>
              </a:ext>
            </a:extLst>
          </p:cNvPr>
          <p:cNvCxnSpPr/>
          <p:nvPr/>
        </p:nvCxnSpPr>
        <p:spPr bwMode="auto">
          <a:xfrm>
            <a:off x="6122737" y="4127360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F6BEB1C-D509-609E-44AB-B5EF9796D97D}"/>
              </a:ext>
            </a:extLst>
          </p:cNvPr>
          <p:cNvCxnSpPr/>
          <p:nvPr/>
        </p:nvCxnSpPr>
        <p:spPr bwMode="auto">
          <a:xfrm>
            <a:off x="6243033" y="3741621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73B24EF6-4BE8-A404-D34B-4229426B917D}"/>
              </a:ext>
            </a:extLst>
          </p:cNvPr>
          <p:cNvSpPr/>
          <p:nvPr/>
        </p:nvSpPr>
        <p:spPr bwMode="auto">
          <a:xfrm>
            <a:off x="5811672" y="3429000"/>
            <a:ext cx="145478" cy="145478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8F6E5F-1F7F-DEE9-B2FC-18E7EC6DB020}"/>
              </a:ext>
            </a:extLst>
          </p:cNvPr>
          <p:cNvSpPr txBox="1"/>
          <p:nvPr/>
        </p:nvSpPr>
        <p:spPr>
          <a:xfrm>
            <a:off x="5549970" y="3132127"/>
            <a:ext cx="66282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原点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1B555C3-F3F0-8941-A196-F5C5F2CB3998}"/>
              </a:ext>
            </a:extLst>
          </p:cNvPr>
          <p:cNvCxnSpPr>
            <a:stCxn id="9" idx="6"/>
          </p:cNvCxnSpPr>
          <p:nvPr/>
        </p:nvCxnSpPr>
        <p:spPr bwMode="auto">
          <a:xfrm flipV="1">
            <a:off x="5957150" y="3496247"/>
            <a:ext cx="3854712" cy="54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ACE485-FA3C-0BDB-B8A3-245F54ED91E2}"/>
              </a:ext>
            </a:extLst>
          </p:cNvPr>
          <p:cNvSpPr txBox="1"/>
          <p:nvPr/>
        </p:nvSpPr>
        <p:spPr>
          <a:xfrm>
            <a:off x="9169892" y="3477985"/>
            <a:ext cx="82971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軸方向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133D1A-2652-5C43-A518-C0D28F967102}"/>
              </a:ext>
            </a:extLst>
          </p:cNvPr>
          <p:cNvCxnSpPr/>
          <p:nvPr/>
        </p:nvCxnSpPr>
        <p:spPr bwMode="auto">
          <a:xfrm flipV="1">
            <a:off x="7185251" y="2759208"/>
            <a:ext cx="0" cy="508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FA0FFD9-CD3E-467B-D6E6-709742544326}"/>
              </a:ext>
            </a:extLst>
          </p:cNvPr>
          <p:cNvCxnSpPr/>
          <p:nvPr/>
        </p:nvCxnSpPr>
        <p:spPr bwMode="auto">
          <a:xfrm flipV="1">
            <a:off x="7185251" y="3738817"/>
            <a:ext cx="0" cy="3885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0AFE3CF-0C3A-B8F7-2106-1C00ED7735AF}"/>
              </a:ext>
            </a:extLst>
          </p:cNvPr>
          <p:cNvCxnSpPr/>
          <p:nvPr/>
        </p:nvCxnSpPr>
        <p:spPr bwMode="auto">
          <a:xfrm>
            <a:off x="6243033" y="3267456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F9E9CF-6AB3-1026-DF59-C28C7C7EF9E7}"/>
              </a:ext>
            </a:extLst>
          </p:cNvPr>
          <p:cNvCxnSpPr/>
          <p:nvPr/>
        </p:nvCxnSpPr>
        <p:spPr bwMode="auto">
          <a:xfrm>
            <a:off x="6122737" y="2759208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B322099-C33F-9CE7-63A0-62AEDDAF6222}"/>
              </a:ext>
            </a:extLst>
          </p:cNvPr>
          <p:cNvSpPr txBox="1"/>
          <p:nvPr/>
        </p:nvSpPr>
        <p:spPr>
          <a:xfrm>
            <a:off x="7267177" y="3775476"/>
            <a:ext cx="164626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下部クリアランス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6F8B28-7481-64A2-A425-46C030791926}"/>
              </a:ext>
            </a:extLst>
          </p:cNvPr>
          <p:cNvSpPr txBox="1"/>
          <p:nvPr/>
        </p:nvSpPr>
        <p:spPr>
          <a:xfrm>
            <a:off x="7267176" y="2836249"/>
            <a:ext cx="164626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上部クリアランス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DF3C572-1E4F-C14B-144B-175AFCF995E2}"/>
              </a:ext>
            </a:extLst>
          </p:cNvPr>
          <p:cNvSpPr/>
          <p:nvPr/>
        </p:nvSpPr>
        <p:spPr bwMode="auto">
          <a:xfrm>
            <a:off x="6154834" y="3178689"/>
            <a:ext cx="247079" cy="650996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矢印: 環状 19">
            <a:extLst>
              <a:ext uri="{FF2B5EF4-FFF2-40B4-BE49-F238E27FC236}">
                <a16:creationId xmlns:a16="http://schemas.microsoft.com/office/drawing/2014/main" id="{B9E44D65-9B2D-DF01-666A-B2C484B48752}"/>
              </a:ext>
            </a:extLst>
          </p:cNvPr>
          <p:cNvSpPr/>
          <p:nvPr/>
        </p:nvSpPr>
        <p:spPr bwMode="auto">
          <a:xfrm flipV="1">
            <a:off x="6088090" y="2091710"/>
            <a:ext cx="1788696" cy="2035650"/>
          </a:xfrm>
          <a:prstGeom prst="circularArrow">
            <a:avLst>
              <a:gd name="adj1" fmla="val 8305"/>
              <a:gd name="adj2" fmla="val 1145923"/>
              <a:gd name="adj3" fmla="val 9735664"/>
              <a:gd name="adj4" fmla="val 5522616"/>
              <a:gd name="adj5" fmla="val 11982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E168234-FC3B-0CC6-9D57-319D13E5DC29}"/>
              </a:ext>
            </a:extLst>
          </p:cNvPr>
          <p:cNvCxnSpPr/>
          <p:nvPr/>
        </p:nvCxnSpPr>
        <p:spPr bwMode="auto">
          <a:xfrm flipV="1">
            <a:off x="5884560" y="1736812"/>
            <a:ext cx="0" cy="33655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927A2E-51E8-A89F-6D66-AB296ED7CDA8}"/>
              </a:ext>
            </a:extLst>
          </p:cNvPr>
          <p:cNvSpPr txBox="1"/>
          <p:nvPr/>
        </p:nvSpPr>
        <p:spPr>
          <a:xfrm>
            <a:off x="5819000" y="1666413"/>
            <a:ext cx="66282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鉛直方向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441E85-F766-809F-E321-E4B26821B26A}"/>
              </a:ext>
            </a:extLst>
          </p:cNvPr>
          <p:cNvSpPr txBox="1"/>
          <p:nvPr/>
        </p:nvSpPr>
        <p:spPr>
          <a:xfrm>
            <a:off x="436424" y="1297081"/>
            <a:ext cx="53086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クリアランスの最小部分における変化量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024B0B-0F90-411B-D163-831F906067A5}"/>
              </a:ext>
            </a:extLst>
          </p:cNvPr>
          <p:cNvSpPr txBox="1"/>
          <p:nvPr/>
        </p:nvSpPr>
        <p:spPr>
          <a:xfrm>
            <a:off x="324626" y="5373216"/>
            <a:ext cx="9164878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クリアランスの減少量は高々</a:t>
            </a:r>
            <a:r>
              <a:rPr lang="en-US" altLang="ja-JP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0.41 mm</a:t>
            </a: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程度であり、クリアランス</a:t>
            </a:r>
            <a:r>
              <a:rPr lang="en-US" altLang="ja-JP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5.6 mm</a:t>
            </a: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は十分に余裕のある値であるといえる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D6C947-629E-9660-172A-CE4D4979B5AF}"/>
              </a:ext>
            </a:extLst>
          </p:cNvPr>
          <p:cNvSpPr txBox="1"/>
          <p:nvPr/>
        </p:nvSpPr>
        <p:spPr>
          <a:xfrm>
            <a:off x="6981634" y="2117350"/>
            <a:ext cx="238403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クリアランス最小部分</a:t>
            </a:r>
          </a:p>
        </p:txBody>
      </p:sp>
    </p:spTree>
    <p:extLst>
      <p:ext uri="{BB962C8B-B14F-4D97-AF65-F5344CB8AC3E}">
        <p14:creationId xmlns:p14="http://schemas.microsoft.com/office/powerpoint/2010/main" val="1416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Summary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まとめ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9181021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中試酸化炉　</a:t>
            </a:r>
            <a:r>
              <a:rPr lang="en-US" altLang="ja-JP" sz="2000" dirty="0">
                <a:cs typeface="Arial" panose="020B0604020202020204" pitchFamily="34" charset="0"/>
              </a:rPr>
              <a:t>800</a:t>
            </a:r>
            <a:r>
              <a:rPr lang="ja-JP" altLang="en-US" sz="2000" dirty="0">
                <a:cs typeface="Arial" panose="020B0604020202020204" pitchFamily="34" charset="0"/>
              </a:rPr>
              <a:t>℃条件でのシミュレーションを行った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cs typeface="Arial" panose="020B0604020202020204" pitchFamily="34" charset="0"/>
              </a:rPr>
              <a:t>たわみよりも熱膨張による影響の方が支配的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上部・下部ともにケーシングとスクリュー管の接触は見られない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熱膨張により、クリアランスサイズは温度・荷重負荷前より大きくなる</a:t>
            </a:r>
            <a:endParaRPr lang="en-US" altLang="ja-JP" sz="2000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1148FDF-37B1-FDF1-EB2B-7610F2ACFFA6}"/>
              </a:ext>
            </a:extLst>
          </p:cNvPr>
          <p:cNvGrpSpPr/>
          <p:nvPr/>
        </p:nvGrpSpPr>
        <p:grpSpPr>
          <a:xfrm>
            <a:off x="325697" y="3682608"/>
            <a:ext cx="9253028" cy="414065"/>
            <a:chOff x="384872" y="1258017"/>
            <a:chExt cx="8435276" cy="41406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C4682D2-0C06-D5DD-3CCB-A2FE60826FCB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778E6C9-6676-7337-C5B3-9DAABD9F54A5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A533852E-3DC9-3F6C-A97B-19B03173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4C4701-8967-5AE4-01B6-523356FC4C3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26FD40-A6D0-C373-113F-8353833EF978}"/>
              </a:ext>
            </a:extLst>
          </p:cNvPr>
          <p:cNvSpPr txBox="1"/>
          <p:nvPr/>
        </p:nvSpPr>
        <p:spPr>
          <a:xfrm>
            <a:off x="624598" y="4234536"/>
            <a:ext cx="8655225" cy="958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小試酸化炉のシミュレーション結果解析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報告書・技術資料作成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接合プロセスデータ抽出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6060FB2D-A1CD-2BC7-9768-98A51CB9F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60591"/>
              </p:ext>
            </p:extLst>
          </p:nvPr>
        </p:nvGraphicFramePr>
        <p:xfrm>
          <a:off x="-15552" y="1280561"/>
          <a:ext cx="7272808" cy="513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019924" imgH="5667267" progId="Acrobat.Document.DC">
                  <p:embed/>
                </p:oleObj>
              </mc:Choice>
              <mc:Fallback>
                <p:oleObj name="Acrobat Document" r:id="rId2" imgW="8019924" imgH="5667267" progId="Acrobat.Document.DC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6060FB2D-A1CD-2BC7-9768-98A51CB9F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552" y="1280561"/>
                        <a:ext cx="7272808" cy="5139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背景と目的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6" name="Picture 2" descr="パソコンに熱中する人のイラスト（女性） | かわいいフリー素材集 いらすとや">
            <a:extLst>
              <a:ext uri="{FF2B5EF4-FFF2-40B4-BE49-F238E27FC236}">
                <a16:creationId xmlns:a16="http://schemas.microsoft.com/office/drawing/2014/main" id="{B6B2EA7C-64A5-2D5A-0561-ADCFF0AF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88" y="3715569"/>
            <a:ext cx="1531585" cy="1352153"/>
          </a:xfrm>
          <a:prstGeom prst="rect">
            <a:avLst/>
          </a:prstGeom>
          <a:noFill/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77984C-63E8-9311-3D5D-795ACB78DEB2}"/>
              </a:ext>
            </a:extLst>
          </p:cNvPr>
          <p:cNvSpPr txBox="1"/>
          <p:nvPr/>
        </p:nvSpPr>
        <p:spPr>
          <a:xfrm>
            <a:off x="6922186" y="3023664"/>
            <a:ext cx="2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紙のデータシートを記入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2FDF9C-747E-0F08-1470-0AD05E53FAD5}"/>
              </a:ext>
            </a:extLst>
          </p:cNvPr>
          <p:cNvSpPr txBox="1"/>
          <p:nvPr/>
        </p:nvSpPr>
        <p:spPr>
          <a:xfrm>
            <a:off x="6934119" y="4979288"/>
            <a:ext cx="281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dirty="0">
                <a:cs typeface="Arial" panose="020B0604020202020204" pitchFamily="34" charset="0"/>
              </a:rPr>
              <a:t>データシートの各項目を</a:t>
            </a:r>
            <a:r>
              <a:rPr kumimoji="1" lang="en-US" altLang="ja-JP" sz="1800" b="0" dirty="0">
                <a:cs typeface="Arial" panose="020B0604020202020204" pitchFamily="34" charset="0"/>
              </a:rPr>
              <a:t>Excel</a:t>
            </a:r>
            <a:r>
              <a:rPr kumimoji="1" lang="ja-JP" altLang="en-US" sz="1800" b="0" dirty="0">
                <a:cs typeface="Arial" panose="020B0604020202020204" pitchFamily="34" charset="0"/>
              </a:rPr>
              <a:t>に入力</a:t>
            </a:r>
          </a:p>
        </p:txBody>
      </p:sp>
      <p:sp>
        <p:nvSpPr>
          <p:cNvPr id="18" name="矢印: 環状 17">
            <a:extLst>
              <a:ext uri="{FF2B5EF4-FFF2-40B4-BE49-F238E27FC236}">
                <a16:creationId xmlns:a16="http://schemas.microsoft.com/office/drawing/2014/main" id="{B0F1A338-FAE3-48F2-04F0-2804CE8BAB11}"/>
              </a:ext>
            </a:extLst>
          </p:cNvPr>
          <p:cNvSpPr/>
          <p:nvPr/>
        </p:nvSpPr>
        <p:spPr bwMode="auto">
          <a:xfrm flipV="1">
            <a:off x="6445576" y="2478950"/>
            <a:ext cx="2813991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矢印: 環状 19">
            <a:extLst>
              <a:ext uri="{FF2B5EF4-FFF2-40B4-BE49-F238E27FC236}">
                <a16:creationId xmlns:a16="http://schemas.microsoft.com/office/drawing/2014/main" id="{B1B24125-C64D-B6A1-90F2-12655436BAD1}"/>
              </a:ext>
            </a:extLst>
          </p:cNvPr>
          <p:cNvSpPr/>
          <p:nvPr/>
        </p:nvSpPr>
        <p:spPr bwMode="auto">
          <a:xfrm flipH="1" flipV="1">
            <a:off x="5421052" y="5290864"/>
            <a:ext cx="2525808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E2A3113-8A66-1B98-1D16-0ABA698334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20"/>
          <a:stretch/>
        </p:blipFill>
        <p:spPr>
          <a:xfrm>
            <a:off x="7830175" y="5641728"/>
            <a:ext cx="715731" cy="67826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FFD3B0-DE8F-E36F-3D64-B92D7BCD8D9E}"/>
              </a:ext>
            </a:extLst>
          </p:cNvPr>
          <p:cNvSpPr txBox="1"/>
          <p:nvPr/>
        </p:nvSpPr>
        <p:spPr>
          <a:xfrm>
            <a:off x="3177537" y="4115228"/>
            <a:ext cx="3924436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 dirty="0">
                <a:cs typeface="Arial" panose="020B0604020202020204" pitchFamily="34" charset="0"/>
              </a:rPr>
              <a:t>目的</a:t>
            </a:r>
            <a:endParaRPr lang="en-US" altLang="ja-JP" sz="1800" b="1" u="sng" dirty="0">
              <a:cs typeface="Arial" panose="020B0604020202020204" pitchFamily="34" charset="0"/>
            </a:endParaRPr>
          </a:p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PI</a:t>
            </a:r>
            <a:r>
              <a:rPr lang="ja-JP" altLang="en-US" sz="1800" dirty="0">
                <a:cs typeface="Arial" panose="020B0604020202020204" pitchFamily="34" charset="0"/>
              </a:rPr>
              <a:t>データからデータシートに必要な</a:t>
            </a:r>
            <a:endParaRPr lang="en-US" altLang="ja-JP" sz="1800" dirty="0">
              <a:cs typeface="Arial" panose="020B0604020202020204" pitchFamily="34" charset="0"/>
            </a:endParaRPr>
          </a:p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データを自動で抽出する仕組みを作る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1028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041499CA-CF3E-3263-AC70-CB5DA766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15" y="1466438"/>
            <a:ext cx="949524" cy="1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コンピューターを使うロボットのイラスト">
            <a:extLst>
              <a:ext uri="{FF2B5EF4-FFF2-40B4-BE49-F238E27FC236}">
                <a16:creationId xmlns:a16="http://schemas.microsoft.com/office/drawing/2014/main" id="{9F803F6A-AC95-B3C3-F9A7-1ED5EA28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49" y="2507078"/>
            <a:ext cx="1716400" cy="16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乗算記号 23">
            <a:extLst>
              <a:ext uri="{FF2B5EF4-FFF2-40B4-BE49-F238E27FC236}">
                <a16:creationId xmlns:a16="http://schemas.microsoft.com/office/drawing/2014/main" id="{5F46EC4E-98C3-F7C0-1E59-A90CDBA840CA}"/>
              </a:ext>
            </a:extLst>
          </p:cNvPr>
          <p:cNvSpPr/>
          <p:nvPr/>
        </p:nvSpPr>
        <p:spPr bwMode="auto">
          <a:xfrm>
            <a:off x="6011288" y="-118857"/>
            <a:ext cx="4657424" cy="7668852"/>
          </a:xfrm>
          <a:prstGeom prst="mathMultiply">
            <a:avLst>
              <a:gd name="adj1" fmla="val 6459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03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20" grpId="0" animBg="1"/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SeeQ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を活用した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PI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データの解析</a:t>
                </a: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F01149AD-DE74-EE1B-388A-90153E2A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3" y="1495165"/>
            <a:ext cx="9304176" cy="41983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487DF8-E40F-F082-E6C6-165B4355399D}"/>
              </a:ext>
            </a:extLst>
          </p:cNvPr>
          <p:cNvSpPr txBox="1"/>
          <p:nvPr/>
        </p:nvSpPr>
        <p:spPr>
          <a:xfrm>
            <a:off x="378128" y="5892669"/>
            <a:ext cx="8947783" cy="496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各接合工程のカプセル分けが完了</a:t>
            </a: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9DEEE0-54ED-C97E-08EE-CC466ECC2830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BD5492A-2433-CFE7-81BC-236A3BF1FB53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34B45E9-C3F2-CC9A-2A66-7D8859FB829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02D57AC-740F-3A94-CC2F-C00A145F26C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OSAB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　小試酸化炉　シミュレーション</a:t>
                </a: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12007C1-9CFB-4F9E-32F8-AC9718F47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19CF006-65A9-7EE6-E6D7-CFDA74A9DAB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CAF5F88-4D8E-7A01-0D59-60E281E277B2}"/>
              </a:ext>
            </a:extLst>
          </p:cNvPr>
          <p:cNvGrpSpPr/>
          <p:nvPr/>
        </p:nvGrpSpPr>
        <p:grpSpPr>
          <a:xfrm>
            <a:off x="325697" y="3682608"/>
            <a:ext cx="9253028" cy="414065"/>
            <a:chOff x="384872" y="1258017"/>
            <a:chExt cx="8435276" cy="41406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7197BA7-4FEB-77E1-BEAB-A9496FE66D4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7E47B502-9893-3CE2-1559-B692189DE42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第三製造部　接合プロセスデータ抽出</a:t>
                </a:r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02C9B8D-8B8C-C3A1-7A99-52F694481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C40B11F-0BC1-63D0-F8D2-1699E7845004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A5D529-75CD-8813-27A0-B09750031BFD}"/>
              </a:ext>
            </a:extLst>
          </p:cNvPr>
          <p:cNvSpPr txBox="1"/>
          <p:nvPr/>
        </p:nvSpPr>
        <p:spPr>
          <a:xfrm>
            <a:off x="624598" y="4234536"/>
            <a:ext cx="8655225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を活用した接合プロセスデータ抽出システム</a:t>
            </a:r>
            <a:r>
              <a:rPr lang="ja-JP" altLang="en-US" sz="2000">
                <a:cs typeface="Arial" panose="020B0604020202020204" pitchFamily="34" charset="0"/>
              </a:rPr>
              <a:t>の構築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D583898-7678-3077-641C-0E7E52D75A55}"/>
              </a:ext>
            </a:extLst>
          </p:cNvPr>
          <p:cNvSpPr txBox="1"/>
          <p:nvPr/>
        </p:nvSpPr>
        <p:spPr>
          <a:xfrm>
            <a:off x="635987" y="1268749"/>
            <a:ext cx="8655225" cy="958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小試酸化炉のシミュレーション結果解析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報告書・技術資料作成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0B60F9-5C75-78B3-113B-FAE1909CD2A7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進捗状況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95118"/>
              </p:ext>
            </p:extLst>
          </p:nvPr>
        </p:nvGraphicFramePr>
        <p:xfrm>
          <a:off x="195244" y="801214"/>
          <a:ext cx="9474284" cy="299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7815534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3251652039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2515874007"/>
                    </a:ext>
                  </a:extLst>
                </a:gridCol>
                <a:gridCol w="412258">
                  <a:extLst>
                    <a:ext uri="{9D8B030D-6E8A-4147-A177-3AD203B41FA5}">
                      <a16:colId xmlns:a16="http://schemas.microsoft.com/office/drawing/2014/main" val="3193292072"/>
                    </a:ext>
                  </a:extLst>
                </a:gridCol>
              </a:tblGrid>
              <a:tr h="108200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552AA22-C138-ABED-57C5-B18EDE386B30}"/>
              </a:ext>
            </a:extLst>
          </p:cNvPr>
          <p:cNvCxnSpPr>
            <a:cxnSpLocks/>
          </p:cNvCxnSpPr>
          <p:nvPr/>
        </p:nvCxnSpPr>
        <p:spPr bwMode="auto">
          <a:xfrm>
            <a:off x="5346952" y="2298612"/>
            <a:ext cx="0" cy="459489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3B0624-B6ED-7788-4496-418DF4675893}"/>
              </a:ext>
            </a:extLst>
          </p:cNvPr>
          <p:cNvSpPr txBox="1"/>
          <p:nvPr/>
        </p:nvSpPr>
        <p:spPr>
          <a:xfrm>
            <a:off x="4808984" y="2347254"/>
            <a:ext cx="107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業プロ</a:t>
            </a:r>
            <a:r>
              <a:rPr kumimoji="1" lang="en-US" altLang="ja-JP" sz="1400" dirty="0">
                <a:cs typeface="Arial" panose="020B0604020202020204" pitchFamily="34" charset="0"/>
              </a:rPr>
              <a:t>MTG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33DF029-3A57-BADF-DC4D-EF7708010BDB}"/>
              </a:ext>
            </a:extLst>
          </p:cNvPr>
          <p:cNvCxnSpPr>
            <a:cxnSpLocks/>
          </p:cNvCxnSpPr>
          <p:nvPr/>
        </p:nvCxnSpPr>
        <p:spPr bwMode="auto">
          <a:xfrm>
            <a:off x="9453500" y="728193"/>
            <a:ext cx="0" cy="317231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6D3962E-7486-FE3E-6CD1-AE4A679DC70F}"/>
              </a:ext>
            </a:extLst>
          </p:cNvPr>
          <p:cNvCxnSpPr/>
          <p:nvPr/>
        </p:nvCxnSpPr>
        <p:spPr bwMode="auto">
          <a:xfrm>
            <a:off x="2252700" y="1957107"/>
            <a:ext cx="3003928" cy="9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29A22DC-CC17-E198-6D52-CCF5702EA3CB}"/>
              </a:ext>
            </a:extLst>
          </p:cNvPr>
          <p:cNvSpPr txBox="1"/>
          <p:nvPr/>
        </p:nvSpPr>
        <p:spPr>
          <a:xfrm>
            <a:off x="2593578" y="1958225"/>
            <a:ext cx="23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シミュレーション結果解析・報告書作成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3FC6C93-4AAD-DB54-A26A-C640A1A83B73}"/>
              </a:ext>
            </a:extLst>
          </p:cNvPr>
          <p:cNvCxnSpPr>
            <a:cxnSpLocks/>
          </p:cNvCxnSpPr>
          <p:nvPr/>
        </p:nvCxnSpPr>
        <p:spPr bwMode="auto">
          <a:xfrm>
            <a:off x="4502705" y="3144424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0F2A3-0142-A26D-D42A-21A59F357CB6}"/>
              </a:ext>
            </a:extLst>
          </p:cNvPr>
          <p:cNvSpPr txBox="1"/>
          <p:nvPr/>
        </p:nvSpPr>
        <p:spPr>
          <a:xfrm>
            <a:off x="4157717" y="33604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午後休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A0CA7E-6D21-0573-C23B-8982D8F38F22}"/>
              </a:ext>
            </a:extLst>
          </p:cNvPr>
          <p:cNvSpPr txBox="1"/>
          <p:nvPr/>
        </p:nvSpPr>
        <p:spPr>
          <a:xfrm>
            <a:off x="7153259" y="34684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年休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3D75984-D81B-8E0D-566B-6FB79BD95087}"/>
              </a:ext>
            </a:extLst>
          </p:cNvPr>
          <p:cNvCxnSpPr/>
          <p:nvPr/>
        </p:nvCxnSpPr>
        <p:spPr bwMode="auto">
          <a:xfrm>
            <a:off x="6750489" y="3396452"/>
            <a:ext cx="128970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52C8DF4-46D5-592C-58F2-24FA52E35BF5}"/>
              </a:ext>
            </a:extLst>
          </p:cNvPr>
          <p:cNvCxnSpPr>
            <a:cxnSpLocks/>
          </p:cNvCxnSpPr>
          <p:nvPr/>
        </p:nvCxnSpPr>
        <p:spPr bwMode="auto">
          <a:xfrm>
            <a:off x="6574765" y="3140968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3DBAA8-A352-72D2-0FF5-7CC25B68C4BE}"/>
              </a:ext>
            </a:extLst>
          </p:cNvPr>
          <p:cNvSpPr txBox="1"/>
          <p:nvPr/>
        </p:nvSpPr>
        <p:spPr>
          <a:xfrm>
            <a:off x="6140011" y="3396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敬老の日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628E4C-81E1-7ADC-21A5-7E5994F18EB1}"/>
              </a:ext>
            </a:extLst>
          </p:cNvPr>
          <p:cNvCxnSpPr>
            <a:cxnSpLocks/>
          </p:cNvCxnSpPr>
          <p:nvPr/>
        </p:nvCxnSpPr>
        <p:spPr bwMode="auto">
          <a:xfrm>
            <a:off x="8229357" y="3144424"/>
            <a:ext cx="0" cy="756084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D0D134F-96FA-FAF5-EE6B-AC62E3B971A8}"/>
              </a:ext>
            </a:extLst>
          </p:cNvPr>
          <p:cNvSpPr txBox="1"/>
          <p:nvPr/>
        </p:nvSpPr>
        <p:spPr>
          <a:xfrm>
            <a:off x="7794605" y="34324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秋分の日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3CAB7FD-98E0-41C3-1EE8-ABD1D8DAABD7}"/>
              </a:ext>
            </a:extLst>
          </p:cNvPr>
          <p:cNvSpPr txBox="1"/>
          <p:nvPr/>
        </p:nvSpPr>
        <p:spPr>
          <a:xfrm>
            <a:off x="4030634" y="269933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cs typeface="Arial" panose="020B0604020202020204" pitchFamily="34" charset="0"/>
              </a:rPr>
              <a:t>第三製造部</a:t>
            </a:r>
            <a:endParaRPr kumimoji="1" lang="en-US" altLang="ja-JP" sz="1400" dirty="0">
              <a:cs typeface="Arial" panose="020B0604020202020204" pitchFamily="34" charset="0"/>
            </a:endParaRPr>
          </a:p>
          <a:p>
            <a:pPr algn="ctr"/>
            <a:r>
              <a:rPr lang="ja-JP" altLang="en-US" sz="1400" dirty="0">
                <a:cs typeface="Arial" panose="020B0604020202020204" pitchFamily="34" charset="0"/>
              </a:rPr>
              <a:t>打ち合わせ・現場見学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449DF98-043F-9071-6405-06C126128D4C}"/>
              </a:ext>
            </a:extLst>
          </p:cNvPr>
          <p:cNvCxnSpPr>
            <a:cxnSpLocks/>
          </p:cNvCxnSpPr>
          <p:nvPr/>
        </p:nvCxnSpPr>
        <p:spPr bwMode="auto">
          <a:xfrm>
            <a:off x="4953000" y="2645123"/>
            <a:ext cx="0" cy="691186"/>
          </a:xfrm>
          <a:prstGeom prst="line">
            <a:avLst/>
          </a:prstGeom>
          <a:ln w="38100">
            <a:solidFill>
              <a:srgbClr val="3C8C93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8D700E-21D2-2744-6C43-C2E03DD32F5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DCA3310-59B6-05F0-9C75-9AC9E9DD6A03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3F0BA50-A4C2-8F02-8FAF-09EE7C7F32E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依頼内容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E6A8421-17DF-4C20-DB1B-0E13BF3BA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9A4E455-ADC3-1D0D-611D-CD20DB2C462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F7F69D-C714-F556-EEAF-673DB4905684}"/>
              </a:ext>
            </a:extLst>
          </p:cNvPr>
          <p:cNvSpPr txBox="1"/>
          <p:nvPr/>
        </p:nvSpPr>
        <p:spPr>
          <a:xfrm>
            <a:off x="632519" y="1268761"/>
            <a:ext cx="5257227" cy="2802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OSAB</a:t>
            </a:r>
            <a:r>
              <a:rPr lang="ja-JP" altLang="en-US" sz="2000" dirty="0">
                <a:cs typeface="Arial" panose="020B0604020202020204" pitchFamily="34" charset="0"/>
              </a:rPr>
              <a:t>小試酸化炉をスケールアップし、中試酸化炉の新設を検討中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熱影響で内管がたわみ、ケーシングに接触することが懸念される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シミュレーションによりたわみ量を計算し、設計資料としたい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58371A2-B807-E3EE-0FB3-0191334E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23" y="1188177"/>
            <a:ext cx="355350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637974-C6A4-48D7-1482-85B68443A67F}"/>
              </a:ext>
            </a:extLst>
          </p:cNvPr>
          <p:cNvSpPr txBox="1"/>
          <p:nvPr/>
        </p:nvSpPr>
        <p:spPr>
          <a:xfrm>
            <a:off x="632520" y="1268760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シミュレーション計算により、ケーシングとスクリューの接触の有無を検証する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7CB14C-820F-61E7-78A4-47707C25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2" y="2325234"/>
            <a:ext cx="7621302" cy="207364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B71740F-4150-8193-FA2A-58A16A21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07" y="2832971"/>
            <a:ext cx="8432673" cy="105817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5DE69C-5502-1D47-C910-CBF351C456C9}"/>
              </a:ext>
            </a:extLst>
          </p:cNvPr>
          <p:cNvSpPr txBox="1"/>
          <p:nvPr/>
        </p:nvSpPr>
        <p:spPr>
          <a:xfrm>
            <a:off x="8767295" y="3722693"/>
            <a:ext cx="6932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内管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35D21E-9CB7-ACE0-B20F-BE0A80AB1748}"/>
              </a:ext>
            </a:extLst>
          </p:cNvPr>
          <p:cNvSpPr txBox="1"/>
          <p:nvPr/>
        </p:nvSpPr>
        <p:spPr>
          <a:xfrm>
            <a:off x="7364988" y="4407586"/>
            <a:ext cx="11870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スクリュー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9B90B7-20AF-D680-12DD-6C3BABE04CD3}"/>
              </a:ext>
            </a:extLst>
          </p:cNvPr>
          <p:cNvCxnSpPr/>
          <p:nvPr/>
        </p:nvCxnSpPr>
        <p:spPr bwMode="auto">
          <a:xfrm flipV="1">
            <a:off x="8184192" y="3891146"/>
            <a:ext cx="114229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CEBA03A-CF4E-92E4-179C-52348A3DA6EF}"/>
              </a:ext>
            </a:extLst>
          </p:cNvPr>
          <p:cNvCxnSpPr/>
          <p:nvPr/>
        </p:nvCxnSpPr>
        <p:spPr bwMode="auto">
          <a:xfrm flipV="1">
            <a:off x="7930789" y="3903040"/>
            <a:ext cx="0" cy="474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450203-2A83-E460-361F-30520A7A29C0}"/>
              </a:ext>
            </a:extLst>
          </p:cNvPr>
          <p:cNvCxnSpPr/>
          <p:nvPr/>
        </p:nvCxnSpPr>
        <p:spPr bwMode="auto">
          <a:xfrm flipH="1" flipV="1">
            <a:off x="7518925" y="3891146"/>
            <a:ext cx="227335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7BE15B-354A-7C6A-5707-12920A33FB01}"/>
              </a:ext>
            </a:extLst>
          </p:cNvPr>
          <p:cNvSpPr txBox="1"/>
          <p:nvPr/>
        </p:nvSpPr>
        <p:spPr>
          <a:xfrm>
            <a:off x="1434249" y="2259235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1A65245-0DC3-C657-D747-98163E53D84E}"/>
              </a:ext>
            </a:extLst>
          </p:cNvPr>
          <p:cNvSpPr/>
          <p:nvPr/>
        </p:nvSpPr>
        <p:spPr bwMode="auto">
          <a:xfrm>
            <a:off x="1218029" y="2730769"/>
            <a:ext cx="7452828" cy="2044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4B47AD1-4167-57FC-5FCA-33E6B625C595}"/>
              </a:ext>
            </a:extLst>
          </p:cNvPr>
          <p:cNvSpPr/>
          <p:nvPr/>
        </p:nvSpPr>
        <p:spPr bwMode="auto">
          <a:xfrm>
            <a:off x="1225797" y="3803627"/>
            <a:ext cx="7452828" cy="2044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AB9822-A22F-0063-C266-782644837E12}"/>
              </a:ext>
            </a:extLst>
          </p:cNvPr>
          <p:cNvSpPr txBox="1"/>
          <p:nvPr/>
        </p:nvSpPr>
        <p:spPr>
          <a:xfrm>
            <a:off x="3669216" y="1991929"/>
            <a:ext cx="304090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たわみによる接触が懸念</a:t>
            </a:r>
          </a:p>
        </p:txBody>
      </p:sp>
      <p:sp>
        <p:nvSpPr>
          <p:cNvPr id="27" name="矢印: 環状 26">
            <a:extLst>
              <a:ext uri="{FF2B5EF4-FFF2-40B4-BE49-F238E27FC236}">
                <a16:creationId xmlns:a16="http://schemas.microsoft.com/office/drawing/2014/main" id="{8F1D9085-468E-60D4-CAF4-05EB8C5780BE}"/>
              </a:ext>
            </a:extLst>
          </p:cNvPr>
          <p:cNvSpPr/>
          <p:nvPr/>
        </p:nvSpPr>
        <p:spPr bwMode="auto">
          <a:xfrm flipV="1">
            <a:off x="2720752" y="1896290"/>
            <a:ext cx="2346733" cy="2283204"/>
          </a:xfrm>
          <a:prstGeom prst="circularArrow">
            <a:avLst>
              <a:gd name="adj1" fmla="val 7445"/>
              <a:gd name="adj2" fmla="val 1064318"/>
              <a:gd name="adj3" fmla="val 8439658"/>
              <a:gd name="adj4" fmla="val 5522616"/>
              <a:gd name="adj5" fmla="val 12952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矢印: 環状 27">
            <a:extLst>
              <a:ext uri="{FF2B5EF4-FFF2-40B4-BE49-F238E27FC236}">
                <a16:creationId xmlns:a16="http://schemas.microsoft.com/office/drawing/2014/main" id="{A844468B-F11D-AD42-12C7-79E3C34A4836}"/>
              </a:ext>
            </a:extLst>
          </p:cNvPr>
          <p:cNvSpPr/>
          <p:nvPr/>
        </p:nvSpPr>
        <p:spPr bwMode="auto">
          <a:xfrm flipH="1" flipV="1">
            <a:off x="4755175" y="1880828"/>
            <a:ext cx="3150153" cy="3846838"/>
          </a:xfrm>
          <a:prstGeom prst="circularArrow">
            <a:avLst>
              <a:gd name="adj1" fmla="val 5536"/>
              <a:gd name="adj2" fmla="val 788467"/>
              <a:gd name="adj3" fmla="val 9915658"/>
              <a:gd name="adj4" fmla="val 5783512"/>
              <a:gd name="adj5" fmla="val 9964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241ED4B-3342-96DA-12CC-FAF92C75D066}"/>
              </a:ext>
            </a:extLst>
          </p:cNvPr>
          <p:cNvGrpSpPr/>
          <p:nvPr/>
        </p:nvGrpSpPr>
        <p:grpSpPr>
          <a:xfrm>
            <a:off x="336194" y="4905164"/>
            <a:ext cx="9253028" cy="414065"/>
            <a:chOff x="384872" y="1258017"/>
            <a:chExt cx="8435276" cy="41406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45240EBF-036F-B705-D8F1-5F4AC974F08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543A5E-E269-22A8-1743-D792A9DD137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アプローチ方法</a:t>
                </a:r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BCF7632-D80F-9A7B-662F-33D127A1F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9F594EC-64C2-B674-69AF-324B7BA59E9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AE74B00-1D25-C95F-248F-80513C75504B}"/>
              </a:ext>
            </a:extLst>
          </p:cNvPr>
          <p:cNvSpPr txBox="1"/>
          <p:nvPr/>
        </p:nvSpPr>
        <p:spPr>
          <a:xfrm>
            <a:off x="615307" y="5471735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ADINA</a:t>
            </a:r>
            <a:r>
              <a:rPr lang="ja-JP" altLang="en-US" sz="2000" u="sng" dirty="0">
                <a:cs typeface="Arial" panose="020B0604020202020204" pitchFamily="34" charset="0"/>
              </a:rPr>
              <a:t>を用いたシミュレーション計算を行う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計算モデルの簡略化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71" name="図 70">
            <a:extLst>
              <a:ext uri="{FF2B5EF4-FFF2-40B4-BE49-F238E27FC236}">
                <a16:creationId xmlns:a16="http://schemas.microsoft.com/office/drawing/2014/main" id="{EDB2F318-1F65-CC88-0DC7-8C140015F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506" r="32110"/>
          <a:stretch/>
        </p:blipFill>
        <p:spPr>
          <a:xfrm rot="16200000">
            <a:off x="2289205" y="44123"/>
            <a:ext cx="1835609" cy="4860948"/>
          </a:xfrm>
          <a:prstGeom prst="rect">
            <a:avLst/>
          </a:prstGeom>
        </p:spPr>
      </p:pic>
      <p:sp>
        <p:nvSpPr>
          <p:cNvPr id="80" name="矢印: 右 79">
            <a:extLst>
              <a:ext uri="{FF2B5EF4-FFF2-40B4-BE49-F238E27FC236}">
                <a16:creationId xmlns:a16="http://schemas.microsoft.com/office/drawing/2014/main" id="{18AD5C71-903C-EF05-97E7-A4733A65ABE1}"/>
              </a:ext>
            </a:extLst>
          </p:cNvPr>
          <p:cNvSpPr/>
          <p:nvPr/>
        </p:nvSpPr>
        <p:spPr bwMode="auto">
          <a:xfrm rot="5400000">
            <a:off x="2521754" y="3567101"/>
            <a:ext cx="1211001" cy="826700"/>
          </a:xfrm>
          <a:prstGeom prst="rightArrow">
            <a:avLst>
              <a:gd name="adj1" fmla="val 40178"/>
              <a:gd name="adj2" fmla="val 3429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C26920-0F1B-FBDC-407B-EC1EDCFDDA3A}"/>
              </a:ext>
            </a:extLst>
          </p:cNvPr>
          <p:cNvSpPr txBox="1"/>
          <p:nvPr/>
        </p:nvSpPr>
        <p:spPr>
          <a:xfrm>
            <a:off x="5547287" y="2319016"/>
            <a:ext cx="147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らせん構造</a:t>
            </a:r>
            <a:endParaRPr lang="en-US" altLang="ja-JP" sz="1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F19266F-A7DE-31F9-A8C3-34EA9D3B1899}"/>
              </a:ext>
            </a:extLst>
          </p:cNvPr>
          <p:cNvSpPr txBox="1"/>
          <p:nvPr/>
        </p:nvSpPr>
        <p:spPr>
          <a:xfrm>
            <a:off x="381689" y="4555945"/>
            <a:ext cx="299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u="sng" dirty="0"/>
              <a:t>計算で仮定したスクリュー管</a:t>
            </a:r>
            <a:endParaRPr lang="en-US" altLang="ja-JP" sz="1800" u="sng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2B59C28-FFE8-B4A0-92CF-FBF92585FE7A}"/>
              </a:ext>
            </a:extLst>
          </p:cNvPr>
          <p:cNvSpPr txBox="1"/>
          <p:nvPr/>
        </p:nvSpPr>
        <p:spPr>
          <a:xfrm>
            <a:off x="5710336" y="3790061"/>
            <a:ext cx="3581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簡略化のため、スクリュー管は円筒重ね合わせ構造で計算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E31883-AC51-3212-8134-787705661450}"/>
              </a:ext>
            </a:extLst>
          </p:cNvPr>
          <p:cNvSpPr txBox="1"/>
          <p:nvPr/>
        </p:nvSpPr>
        <p:spPr>
          <a:xfrm>
            <a:off x="337267" y="1268749"/>
            <a:ext cx="224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u="sng" dirty="0"/>
              <a:t>実際のスクリュー管</a:t>
            </a:r>
            <a:endParaRPr lang="en-US" altLang="ja-JP" sz="1800" u="sng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4A0CEAC-00D2-A86D-9925-6A52A4AA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2523" y="4988559"/>
            <a:ext cx="4428972" cy="146477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53AC6B-F16E-0EF1-B5FB-AB6FC9C7819E}"/>
              </a:ext>
            </a:extLst>
          </p:cNvPr>
          <p:cNvSpPr txBox="1"/>
          <p:nvPr/>
        </p:nvSpPr>
        <p:spPr>
          <a:xfrm>
            <a:off x="5547287" y="5536281"/>
            <a:ext cx="2267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円筒重ね合わせ構造</a:t>
            </a:r>
            <a:endParaRPr lang="en-US" altLang="ja-JP" sz="18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EBC7AA5-DDF4-355A-9811-AC0F32E3F994}"/>
              </a:ext>
            </a:extLst>
          </p:cNvPr>
          <p:cNvSpPr txBox="1"/>
          <p:nvPr/>
        </p:nvSpPr>
        <p:spPr>
          <a:xfrm>
            <a:off x="2649842" y="3537012"/>
            <a:ext cx="95482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形状の簡略化</a:t>
            </a:r>
          </a:p>
        </p:txBody>
      </p:sp>
    </p:spTree>
    <p:extLst>
      <p:ext uri="{BB962C8B-B14F-4D97-AF65-F5344CB8AC3E}">
        <p14:creationId xmlns:p14="http://schemas.microsoft.com/office/powerpoint/2010/main" val="374992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3D248D4-040F-4104-0E40-2AC3EAE5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44859"/>
            <a:ext cx="7621302" cy="2073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計算モデルの簡略化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A1B8BF-339B-572A-F3E7-1526327307C4}"/>
              </a:ext>
            </a:extLst>
          </p:cNvPr>
          <p:cNvSpPr txBox="1"/>
          <p:nvPr/>
        </p:nvSpPr>
        <p:spPr>
          <a:xfrm>
            <a:off x="8779720" y="2842318"/>
            <a:ext cx="6932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内管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A38EC-E065-2CC4-1AC4-5F2E12392C25}"/>
              </a:ext>
            </a:extLst>
          </p:cNvPr>
          <p:cNvSpPr txBox="1"/>
          <p:nvPr/>
        </p:nvSpPr>
        <p:spPr>
          <a:xfrm>
            <a:off x="7377413" y="3527211"/>
            <a:ext cx="11870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スクリュー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523AE3-E69D-B5EE-9EE8-FD2CDEE41D6D}"/>
              </a:ext>
            </a:extLst>
          </p:cNvPr>
          <p:cNvCxnSpPr/>
          <p:nvPr/>
        </p:nvCxnSpPr>
        <p:spPr bwMode="auto">
          <a:xfrm flipV="1">
            <a:off x="8196617" y="3010771"/>
            <a:ext cx="114229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0DBF1D6-9047-FB94-A2B6-2CBAE2B05A71}"/>
              </a:ext>
            </a:extLst>
          </p:cNvPr>
          <p:cNvCxnSpPr/>
          <p:nvPr/>
        </p:nvCxnSpPr>
        <p:spPr bwMode="auto">
          <a:xfrm flipV="1">
            <a:off x="7943214" y="3022665"/>
            <a:ext cx="0" cy="474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F26A09-673F-4D1E-1450-C7D15EA16813}"/>
              </a:ext>
            </a:extLst>
          </p:cNvPr>
          <p:cNvCxnSpPr/>
          <p:nvPr/>
        </p:nvCxnSpPr>
        <p:spPr bwMode="auto">
          <a:xfrm flipH="1" flipV="1">
            <a:off x="7531350" y="3010771"/>
            <a:ext cx="227335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CFCF21-A07E-C441-21D0-BA4277DFE4EE}"/>
              </a:ext>
            </a:extLst>
          </p:cNvPr>
          <p:cNvSpPr txBox="1"/>
          <p:nvPr/>
        </p:nvSpPr>
        <p:spPr>
          <a:xfrm>
            <a:off x="1446674" y="1378860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861B300-A3B0-1FF7-E2B4-164C94C2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2" y="1952596"/>
            <a:ext cx="8432673" cy="10581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8A6AA2A-982C-EEEF-3D52-EF1C0BF1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3" y="4617132"/>
            <a:ext cx="3704713" cy="1008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244C6D3-968B-2931-1AE9-2E5EE895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4796256"/>
            <a:ext cx="4303298" cy="540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FAD645-C9AD-F76B-BAA5-DB8FAC60E443}"/>
              </a:ext>
            </a:extLst>
          </p:cNvPr>
          <p:cNvSpPr txBox="1"/>
          <p:nvPr/>
        </p:nvSpPr>
        <p:spPr>
          <a:xfrm>
            <a:off x="1608080" y="5682113"/>
            <a:ext cx="7565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形状が複雑なため、ケーシングとスクリュー管（内管＋スクリュー）に分け、それぞれでシミュレーション計算を行った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EE1C6F5D-E6A5-0C17-455C-0D4C284D0021}"/>
              </a:ext>
            </a:extLst>
          </p:cNvPr>
          <p:cNvSpPr/>
          <p:nvPr/>
        </p:nvSpPr>
        <p:spPr bwMode="auto">
          <a:xfrm rot="5400000">
            <a:off x="4217160" y="3519405"/>
            <a:ext cx="1211001" cy="826700"/>
          </a:xfrm>
          <a:prstGeom prst="rightArrow">
            <a:avLst>
              <a:gd name="adj1" fmla="val 40178"/>
              <a:gd name="adj2" fmla="val 2983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A0E76C-DAD5-A5A8-C950-9781496630A7}"/>
              </a:ext>
            </a:extLst>
          </p:cNvPr>
          <p:cNvSpPr txBox="1"/>
          <p:nvPr/>
        </p:nvSpPr>
        <p:spPr>
          <a:xfrm>
            <a:off x="4345248" y="3489316"/>
            <a:ext cx="95482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形状を二分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371A33F-D5C6-763D-957F-BAE41932EBE7}"/>
              </a:ext>
            </a:extLst>
          </p:cNvPr>
          <p:cNvSpPr txBox="1"/>
          <p:nvPr/>
        </p:nvSpPr>
        <p:spPr>
          <a:xfrm>
            <a:off x="1916547" y="4416978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722335-D91D-33DE-809D-8F28B5055F21}"/>
              </a:ext>
            </a:extLst>
          </p:cNvPr>
          <p:cNvSpPr txBox="1"/>
          <p:nvPr/>
        </p:nvSpPr>
        <p:spPr>
          <a:xfrm>
            <a:off x="6676276" y="4415856"/>
            <a:ext cx="140227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F0"/>
                </a:solidFill>
              </a:rPr>
              <a:t>スクリュー管</a:t>
            </a:r>
          </a:p>
        </p:txBody>
      </p:sp>
    </p:spTree>
    <p:extLst>
      <p:ext uri="{BB962C8B-B14F-4D97-AF65-F5344CB8AC3E}">
        <p14:creationId xmlns:p14="http://schemas.microsoft.com/office/powerpoint/2010/main" val="189789453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56663</TotalTime>
  <Words>903</Words>
  <Application>Microsoft Office PowerPoint</Application>
  <PresentationFormat>A4 210 x 297 mm</PresentationFormat>
  <Paragraphs>226</Paragraphs>
  <Slides>25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5" baseType="lpstr">
      <vt:lpstr>Meiryo UI</vt:lpstr>
      <vt:lpstr>ＭＳ Ｐゴシック</vt:lpstr>
      <vt:lpstr>Osaka</vt:lpstr>
      <vt:lpstr>Yu Gothic UI</vt:lpstr>
      <vt:lpstr>メイリオ</vt:lpstr>
      <vt:lpstr>Arial</vt:lpstr>
      <vt:lpstr>Candara</vt:lpstr>
      <vt:lpstr>Wingdings</vt:lpstr>
      <vt:lpstr>デザインの設定</vt:lpstr>
      <vt:lpstr>Acrobat Document</vt:lpstr>
      <vt:lpstr>PowerPoint プレゼンテーション</vt:lpstr>
      <vt:lpstr>目次</vt:lpstr>
      <vt:lpstr>目次</vt:lpstr>
      <vt:lpstr>進捗状況</vt:lpstr>
      <vt:lpstr>目次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OSAB　中試酸化炉　シミュレーション</vt:lpstr>
      <vt:lpstr>Results &amp; Discussion</vt:lpstr>
      <vt:lpstr>Results &amp; Discussion</vt:lpstr>
      <vt:lpstr>Results &amp; Discussion</vt:lpstr>
      <vt:lpstr>Summary</vt:lpstr>
      <vt:lpstr>目次</vt:lpstr>
      <vt:lpstr>第三製造部　接合プロセスデータ抽出</vt:lpstr>
      <vt:lpstr>第三製造部　接合プロセスデータ抽出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1562</cp:revision>
  <cp:lastPrinted>2019-10-24T00:49:45Z</cp:lastPrinted>
  <dcterms:created xsi:type="dcterms:W3CDTF">2013-06-14T07:38:38Z</dcterms:created>
  <dcterms:modified xsi:type="dcterms:W3CDTF">2022-09-26T04:59:03Z</dcterms:modified>
</cp:coreProperties>
</file>