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1451" r:id="rId2"/>
    <p:sldId id="1453" r:id="rId3"/>
    <p:sldId id="1562" r:id="rId4"/>
    <p:sldId id="1539" r:id="rId5"/>
    <p:sldId id="1563" r:id="rId6"/>
    <p:sldId id="1548" r:id="rId7"/>
    <p:sldId id="1555" r:id="rId8"/>
    <p:sldId id="1569" r:id="rId9"/>
    <p:sldId id="1570" r:id="rId10"/>
    <p:sldId id="1557" r:id="rId11"/>
    <p:sldId id="1564" r:id="rId12"/>
    <p:sldId id="1537" r:id="rId13"/>
    <p:sldId id="1574" r:id="rId14"/>
    <p:sldId id="1572" r:id="rId15"/>
    <p:sldId id="1573" r:id="rId16"/>
    <p:sldId id="1577" r:id="rId17"/>
    <p:sldId id="1575" r:id="rId18"/>
    <p:sldId id="1578" r:id="rId19"/>
    <p:sldId id="1576" r:id="rId20"/>
    <p:sldId id="1565" r:id="rId21"/>
    <p:sldId id="1540" r:id="rId22"/>
    <p:sldId id="1536" r:id="rId23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8D5"/>
    <a:srgbClr val="F8DADA"/>
    <a:srgbClr val="F4DEE8"/>
    <a:srgbClr val="FAF2D2"/>
    <a:srgbClr val="FF9999"/>
    <a:srgbClr val="0070C0"/>
    <a:srgbClr val="CC99FF"/>
    <a:srgbClr val="72BFC5"/>
    <a:srgbClr val="69C5D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8B48A-E87D-4F61-A52F-E4C22EA634EB}" v="281" dt="2023-01-30T00:41:05.793"/>
    <p1510:client id="{33028F6D-A05B-45B3-BB2D-5C9F1EE881F5}" v="1" dt="2023-01-30T07:08:56.142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0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06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2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96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3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5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49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5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76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9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/>
              <a:t>©2022 Denka Co., Ltd.</a:t>
            </a:r>
            <a:endParaRPr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2023/1/30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88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95A69F-D01A-8771-E009-76556A5F0DD4}"/>
              </a:ext>
            </a:extLst>
          </p:cNvPr>
          <p:cNvSpPr txBox="1"/>
          <p:nvPr/>
        </p:nvSpPr>
        <p:spPr>
          <a:xfrm>
            <a:off x="256032" y="1371770"/>
            <a:ext cx="8640961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</a:pPr>
            <a:r>
              <a:rPr lang="en-US" altLang="ja-JP" sz="2400" dirty="0">
                <a:cs typeface="Arial" panose="020B0604020202020204" pitchFamily="34" charset="0"/>
              </a:rPr>
              <a:t>Foster</a:t>
            </a:r>
            <a:r>
              <a:rPr lang="ja-JP" altLang="en-US" sz="2400" dirty="0">
                <a:cs typeface="Arial" panose="020B0604020202020204" pitchFamily="34" charset="0"/>
              </a:rPr>
              <a:t>型構造関数の計算手法を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70C0"/>
              </a:buClr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スペクトル分離法</a:t>
            </a:r>
            <a:r>
              <a:rPr lang="ja-JP" altLang="en-US" sz="2400" dirty="0">
                <a:cs typeface="Arial" panose="020B0604020202020204" pitchFamily="34" charset="0"/>
              </a:rPr>
              <a:t>から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離散化積分法</a:t>
            </a:r>
            <a:r>
              <a:rPr lang="ja-JP" altLang="en-US" sz="2400" dirty="0">
                <a:cs typeface="Arial" panose="020B0604020202020204" pitchFamily="34" charset="0"/>
              </a:rPr>
              <a:t>に転換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9B6B11CE-09F7-7B37-1193-644076210B7F}"/>
              </a:ext>
            </a:extLst>
          </p:cNvPr>
          <p:cNvSpPr/>
          <p:nvPr/>
        </p:nvSpPr>
        <p:spPr>
          <a:xfrm rot="10800000">
            <a:off x="4046160" y="2692456"/>
            <a:ext cx="1060704" cy="27758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4A15DD-E66E-2881-D2C7-71A6421473EC}"/>
              </a:ext>
            </a:extLst>
          </p:cNvPr>
          <p:cNvSpPr txBox="1"/>
          <p:nvPr/>
        </p:nvSpPr>
        <p:spPr>
          <a:xfrm>
            <a:off x="2431598" y="3136612"/>
            <a:ext cx="4289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計算精度が大幅に向上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4121123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1482764" y="4784014"/>
            <a:ext cx="6168015" cy="1682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他の測定条件についての検証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ADINA</a:t>
            </a:r>
            <a:r>
              <a:rPr lang="ja-JP" altLang="en-US" sz="2400" dirty="0">
                <a:cs typeface="Arial" panose="020B0604020202020204" pitchFamily="34" charset="0"/>
              </a:rPr>
              <a:t>の過渡熱計算結果についての検証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技術資料の作成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3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樹脂レール　シミュレーション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1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18970A-7BA0-43F1-BD2B-72C9927D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1" y="3356364"/>
            <a:ext cx="7925578" cy="328768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F69AA8-AA63-3807-9E07-CC0725122AD0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樹脂レールを銅ピースが詰まらず最後まで流れる条件の検討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1968FBF-1FB1-89A3-203E-B366C653F27B}"/>
              </a:ext>
            </a:extLst>
          </p:cNvPr>
          <p:cNvSpPr/>
          <p:nvPr/>
        </p:nvSpPr>
        <p:spPr bwMode="auto">
          <a:xfrm rot="20305694">
            <a:off x="2840768" y="5680922"/>
            <a:ext cx="1323784" cy="582472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EAB50A-09CC-DBE7-4F7F-5E02ED7020B9}"/>
              </a:ext>
            </a:extLst>
          </p:cNvPr>
          <p:cNvSpPr txBox="1"/>
          <p:nvPr/>
        </p:nvSpPr>
        <p:spPr>
          <a:xfrm>
            <a:off x="1039645" y="5602826"/>
            <a:ext cx="66897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上蓋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22C0C1-0D76-7D43-4C6A-6CD426D098BD}"/>
              </a:ext>
            </a:extLst>
          </p:cNvPr>
          <p:cNvSpPr txBox="1"/>
          <p:nvPr/>
        </p:nvSpPr>
        <p:spPr>
          <a:xfrm>
            <a:off x="5316781" y="5548261"/>
            <a:ext cx="131535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樹脂レール滑走部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F979895-1E80-25F7-B365-4F72483EA920}"/>
              </a:ext>
            </a:extLst>
          </p:cNvPr>
          <p:cNvSpPr txBox="1"/>
          <p:nvPr/>
        </p:nvSpPr>
        <p:spPr>
          <a:xfrm>
            <a:off x="6206383" y="3749406"/>
            <a:ext cx="107324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BC7A35"/>
                </a:solidFill>
              </a:rPr>
              <a:t>銅ピース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93F1DB-2B45-F7B3-37A1-5045B4C1904C}"/>
              </a:ext>
            </a:extLst>
          </p:cNvPr>
          <p:cNvSpPr txBox="1"/>
          <p:nvPr/>
        </p:nvSpPr>
        <p:spPr>
          <a:xfrm>
            <a:off x="2650861" y="5273299"/>
            <a:ext cx="182758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solidFill>
                  <a:srgbClr val="FF0000"/>
                </a:solidFill>
              </a:rPr>
              <a:t>詰まりやすい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3E4C01A-165C-2314-0069-21ED72C30B3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1EE809D-C585-6F0B-2002-6ADDEE2D884A}"/>
              </a:ext>
            </a:extLst>
          </p:cNvPr>
          <p:cNvSpPr txBox="1"/>
          <p:nvPr/>
        </p:nvSpPr>
        <p:spPr>
          <a:xfrm>
            <a:off x="165386" y="2718937"/>
            <a:ext cx="8802769" cy="574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ADINA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で銅板の流れる様子をシミュレーション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1910C2-DA38-B6FF-22B9-8E0B8583C4A3}"/>
              </a:ext>
            </a:extLst>
          </p:cNvPr>
          <p:cNvSpPr txBox="1"/>
          <p:nvPr/>
        </p:nvSpPr>
        <p:spPr>
          <a:xfrm>
            <a:off x="256032" y="213707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CDE591-B0A1-84B8-CB5E-7C0C369142B5}"/>
              </a:ext>
            </a:extLst>
          </p:cNvPr>
          <p:cNvSpPr txBox="1"/>
          <p:nvPr/>
        </p:nvSpPr>
        <p:spPr>
          <a:xfrm>
            <a:off x="3922685" y="4177510"/>
            <a:ext cx="175735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傾斜角</a:t>
            </a:r>
            <a:r>
              <a:rPr lang="ja-JP" altLang="en-US" sz="1800" dirty="0">
                <a:solidFill>
                  <a:srgbClr val="FF0000"/>
                </a:solidFill>
              </a:rPr>
              <a:t>が緩いと途中で止まる</a:t>
            </a:r>
          </a:p>
        </p:txBody>
      </p:sp>
    </p:spTree>
    <p:extLst>
      <p:ext uri="{BB962C8B-B14F-4D97-AF65-F5344CB8AC3E}">
        <p14:creationId xmlns:p14="http://schemas.microsoft.com/office/powerpoint/2010/main" val="5061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ED10AA7-5BBA-7CFF-61CC-FA5973B348F7}"/>
              </a:ext>
            </a:extLst>
          </p:cNvPr>
          <p:cNvSpPr/>
          <p:nvPr/>
        </p:nvSpPr>
        <p:spPr bwMode="auto">
          <a:xfrm>
            <a:off x="2286000" y="2595849"/>
            <a:ext cx="2286000" cy="3764823"/>
          </a:xfrm>
          <a:prstGeom prst="rect">
            <a:avLst/>
          </a:prstGeom>
          <a:solidFill>
            <a:srgbClr val="FAF2D2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349DBC-A7CC-740F-1B84-C5F62882EEC0}"/>
              </a:ext>
            </a:extLst>
          </p:cNvPr>
          <p:cNvSpPr/>
          <p:nvPr/>
        </p:nvSpPr>
        <p:spPr bwMode="auto">
          <a:xfrm>
            <a:off x="4572000" y="2595849"/>
            <a:ext cx="2286000" cy="3764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3207259-E591-FE02-62A4-FC9CAC760455}"/>
              </a:ext>
            </a:extLst>
          </p:cNvPr>
          <p:cNvSpPr/>
          <p:nvPr/>
        </p:nvSpPr>
        <p:spPr bwMode="auto">
          <a:xfrm>
            <a:off x="6858000" y="2595849"/>
            <a:ext cx="2286000" cy="3764823"/>
          </a:xfrm>
          <a:prstGeom prst="rect">
            <a:avLst/>
          </a:prstGeom>
          <a:solidFill>
            <a:srgbClr val="FDD8D5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B1A8986-6F0E-24D2-A1EE-0C4130F640F5}"/>
              </a:ext>
            </a:extLst>
          </p:cNvPr>
          <p:cNvSpPr/>
          <p:nvPr/>
        </p:nvSpPr>
        <p:spPr bwMode="auto">
          <a:xfrm>
            <a:off x="0" y="2595849"/>
            <a:ext cx="2286000" cy="3764823"/>
          </a:xfrm>
          <a:prstGeom prst="rect">
            <a:avLst/>
          </a:prstGeom>
          <a:solidFill>
            <a:srgbClr val="CCECFF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C41E23-AEAC-4DCA-9271-20C92E55D074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シミュレーションの流れ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1D2887E-23FB-A282-6783-3A04B5D97387}"/>
              </a:ext>
            </a:extLst>
          </p:cNvPr>
          <p:cNvSpPr/>
          <p:nvPr/>
        </p:nvSpPr>
        <p:spPr>
          <a:xfrm rot="21340178">
            <a:off x="105205" y="1674662"/>
            <a:ext cx="8969944" cy="576064"/>
          </a:xfrm>
          <a:prstGeom prst="rightArrow">
            <a:avLst/>
          </a:prstGeom>
          <a:gradFill flip="none" rotWithShape="1">
            <a:gsLst>
              <a:gs pos="0">
                <a:srgbClr val="FFFFFF"/>
              </a:gs>
              <a:gs pos="6000">
                <a:srgbClr val="FFFFFF">
                  <a:lumMod val="95000"/>
                </a:srgbClr>
              </a:gs>
              <a:gs pos="62000">
                <a:srgbClr val="FFFFFF">
                  <a:lumMod val="85000"/>
                </a:srgbClr>
              </a:gs>
              <a:gs pos="100000">
                <a:srgbClr val="FFFFFF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D52A07-0FD0-1662-59D5-405B0CB548BA}"/>
              </a:ext>
            </a:extLst>
          </p:cNvPr>
          <p:cNvGrpSpPr/>
          <p:nvPr/>
        </p:nvGrpSpPr>
        <p:grpSpPr>
          <a:xfrm>
            <a:off x="932515" y="2024084"/>
            <a:ext cx="420970" cy="420970"/>
            <a:chOff x="1416078" y="6062616"/>
            <a:chExt cx="420970" cy="420970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7B0317E7-AF07-7A6E-9835-4744BC804A79}"/>
                </a:ext>
              </a:extLst>
            </p:cNvPr>
            <p:cNvSpPr/>
            <p:nvPr/>
          </p:nvSpPr>
          <p:spPr>
            <a:xfrm>
              <a:off x="1559496" y="6206034"/>
              <a:ext cx="134134" cy="13413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64E21BB-88A8-F392-673B-B383E3A48057}"/>
                </a:ext>
              </a:extLst>
            </p:cNvPr>
            <p:cNvSpPr/>
            <p:nvPr/>
          </p:nvSpPr>
          <p:spPr>
            <a:xfrm>
              <a:off x="1416078" y="6062616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1FBD43E-15BD-B49C-6811-C01693480655}"/>
              </a:ext>
            </a:extLst>
          </p:cNvPr>
          <p:cNvGrpSpPr/>
          <p:nvPr/>
        </p:nvGrpSpPr>
        <p:grpSpPr>
          <a:xfrm>
            <a:off x="3218515" y="1831983"/>
            <a:ext cx="420970" cy="420970"/>
            <a:chOff x="4124457" y="5862307"/>
            <a:chExt cx="420970" cy="42097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CE0580B-A816-03F5-38E0-1601ADF43204}"/>
                </a:ext>
              </a:extLst>
            </p:cNvPr>
            <p:cNvSpPr/>
            <p:nvPr/>
          </p:nvSpPr>
          <p:spPr>
            <a:xfrm>
              <a:off x="4267875" y="6005725"/>
              <a:ext cx="134134" cy="134134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476DCDB-7858-3535-DCA5-8081446F572E}"/>
                </a:ext>
              </a:extLst>
            </p:cNvPr>
            <p:cNvSpPr/>
            <p:nvPr/>
          </p:nvSpPr>
          <p:spPr>
            <a:xfrm>
              <a:off x="4124457" y="5862307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0126629-B4C1-93DD-58B4-D249F75A697C}"/>
              </a:ext>
            </a:extLst>
          </p:cNvPr>
          <p:cNvGrpSpPr/>
          <p:nvPr/>
        </p:nvGrpSpPr>
        <p:grpSpPr>
          <a:xfrm>
            <a:off x="5504514" y="1679019"/>
            <a:ext cx="420970" cy="420970"/>
            <a:chOff x="6832836" y="5657572"/>
            <a:chExt cx="420970" cy="42097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D9D7200-927A-2B06-1470-CAC5485EF8B8}"/>
                </a:ext>
              </a:extLst>
            </p:cNvPr>
            <p:cNvSpPr/>
            <p:nvPr/>
          </p:nvSpPr>
          <p:spPr>
            <a:xfrm>
              <a:off x="6976254" y="5800990"/>
              <a:ext cx="134134" cy="134134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89FA9E3E-0454-4869-677B-E90181F99F4E}"/>
                </a:ext>
              </a:extLst>
            </p:cNvPr>
            <p:cNvSpPr/>
            <p:nvPr/>
          </p:nvSpPr>
          <p:spPr>
            <a:xfrm>
              <a:off x="6832836" y="5657572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BDED0AF-59C4-241C-AC44-01D60032FC2B}"/>
              </a:ext>
            </a:extLst>
          </p:cNvPr>
          <p:cNvGrpSpPr/>
          <p:nvPr/>
        </p:nvGrpSpPr>
        <p:grpSpPr>
          <a:xfrm>
            <a:off x="7790513" y="1497639"/>
            <a:ext cx="420970" cy="420970"/>
            <a:chOff x="9541216" y="5445822"/>
            <a:chExt cx="420970" cy="42097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F0407A3-CF34-0D94-853F-09977858715E}"/>
                </a:ext>
              </a:extLst>
            </p:cNvPr>
            <p:cNvSpPr/>
            <p:nvPr/>
          </p:nvSpPr>
          <p:spPr>
            <a:xfrm>
              <a:off x="9684634" y="5589240"/>
              <a:ext cx="134134" cy="13413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F71D1E8C-FBD5-3198-00D5-DC6EB174EC94}"/>
                </a:ext>
              </a:extLst>
            </p:cNvPr>
            <p:cNvSpPr/>
            <p:nvPr/>
          </p:nvSpPr>
          <p:spPr>
            <a:xfrm>
              <a:off x="9541216" y="5445822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40BDFC0-F499-0C73-83D2-D6BDB9DF3469}"/>
              </a:ext>
            </a:extLst>
          </p:cNvPr>
          <p:cNvSpPr/>
          <p:nvPr/>
        </p:nvSpPr>
        <p:spPr>
          <a:xfrm>
            <a:off x="177845" y="2715228"/>
            <a:ext cx="1930310" cy="1266581"/>
          </a:xfrm>
          <a:prstGeom prst="roundRect">
            <a:avLst>
              <a:gd name="adj" fmla="val 803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01</a:t>
            </a: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計算モデル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作成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DFA59DD-D1CB-4D95-C0D0-87AAD96870F5}"/>
              </a:ext>
            </a:extLst>
          </p:cNvPr>
          <p:cNvCxnSpPr>
            <a:cxnSpLocks/>
            <a:stCxn id="23" idx="0"/>
            <a:endCxn id="13" idx="4"/>
          </p:cNvCxnSpPr>
          <p:nvPr/>
        </p:nvCxnSpPr>
        <p:spPr>
          <a:xfrm flipV="1">
            <a:off x="1143000" y="2445054"/>
            <a:ext cx="0" cy="27017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141D950-C6A0-3B5A-DBBD-162047066DCB}"/>
              </a:ext>
            </a:extLst>
          </p:cNvPr>
          <p:cNvSpPr/>
          <p:nvPr/>
        </p:nvSpPr>
        <p:spPr>
          <a:xfrm>
            <a:off x="2463845" y="2715228"/>
            <a:ext cx="1930310" cy="1269402"/>
          </a:xfrm>
          <a:prstGeom prst="roundRect">
            <a:avLst>
              <a:gd name="adj" fmla="val 803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02</a:t>
            </a: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レール形状の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静解析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334BE-C624-4040-8B16-352A6AFDEA29}"/>
              </a:ext>
            </a:extLst>
          </p:cNvPr>
          <p:cNvSpPr/>
          <p:nvPr/>
        </p:nvSpPr>
        <p:spPr>
          <a:xfrm>
            <a:off x="4749844" y="2703179"/>
            <a:ext cx="1930310" cy="1269402"/>
          </a:xfrm>
          <a:prstGeom prst="roundRect">
            <a:avLst>
              <a:gd name="adj" fmla="val 8031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03</a:t>
            </a: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銅ピースの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動解析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5DA3073-CA1D-C709-1F2E-2411C45E8191}"/>
              </a:ext>
            </a:extLst>
          </p:cNvPr>
          <p:cNvSpPr/>
          <p:nvPr/>
        </p:nvSpPr>
        <p:spPr>
          <a:xfrm>
            <a:off x="7035844" y="2707466"/>
            <a:ext cx="1930308" cy="1266582"/>
          </a:xfrm>
          <a:prstGeom prst="roundRect">
            <a:avLst>
              <a:gd name="adj" fmla="val 8031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04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他条件計算・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計算結果解析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27A7A22-7D7D-930F-33B8-9A9557C9FF1F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3429000" y="2252953"/>
            <a:ext cx="0" cy="46227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AEB40BC-929D-3610-6BB8-D28A2E9E7EBF}"/>
              </a:ext>
            </a:extLst>
          </p:cNvPr>
          <p:cNvCxnSpPr>
            <a:cxnSpLocks/>
            <a:stCxn id="26" idx="0"/>
            <a:endCxn id="19" idx="4"/>
          </p:cNvCxnSpPr>
          <p:nvPr/>
        </p:nvCxnSpPr>
        <p:spPr>
          <a:xfrm flipV="1">
            <a:off x="5714999" y="2099989"/>
            <a:ext cx="0" cy="60319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C21EF24-45BC-4948-9C7C-7E19134F500B}"/>
              </a:ext>
            </a:extLst>
          </p:cNvPr>
          <p:cNvCxnSpPr>
            <a:cxnSpLocks/>
            <a:stCxn id="27" idx="0"/>
            <a:endCxn id="22" idx="4"/>
          </p:cNvCxnSpPr>
          <p:nvPr/>
        </p:nvCxnSpPr>
        <p:spPr>
          <a:xfrm flipV="1">
            <a:off x="8000998" y="1918609"/>
            <a:ext cx="0" cy="78885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C7282D5-1714-E62F-4D2B-5F747E30275B}"/>
              </a:ext>
            </a:extLst>
          </p:cNvPr>
          <p:cNvSpPr txBox="1"/>
          <p:nvPr/>
        </p:nvSpPr>
        <p:spPr>
          <a:xfrm>
            <a:off x="297564" y="4149265"/>
            <a:ext cx="1690872" cy="1879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形状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固定条件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荷重条件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接触条件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3AE682F-2D9F-0926-F282-76207D099669}"/>
              </a:ext>
            </a:extLst>
          </p:cNvPr>
          <p:cNvSpPr txBox="1"/>
          <p:nvPr/>
        </p:nvSpPr>
        <p:spPr>
          <a:xfrm>
            <a:off x="2302975" y="4603633"/>
            <a:ext cx="2252048" cy="955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レールに傾斜を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つける過程の解析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30F4071-5405-86BA-8543-0FA6E9BAD1AB}"/>
              </a:ext>
            </a:extLst>
          </p:cNvPr>
          <p:cNvSpPr txBox="1"/>
          <p:nvPr/>
        </p:nvSpPr>
        <p:spPr>
          <a:xfrm>
            <a:off x="4588975" y="4603632"/>
            <a:ext cx="2252048" cy="955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レール上を銅板が動く過程の解析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9E7782-0564-3C83-E19F-2DFCA98FE927}"/>
              </a:ext>
            </a:extLst>
          </p:cNvPr>
          <p:cNvSpPr txBox="1"/>
          <p:nvPr/>
        </p:nvSpPr>
        <p:spPr>
          <a:xfrm>
            <a:off x="6874975" y="4380097"/>
            <a:ext cx="2252048" cy="1417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レールの傾斜角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dirty="0">
                <a:cs typeface="Arial" panose="020B0604020202020204" pitchFamily="34" charset="0"/>
              </a:rPr>
              <a:t>変化させて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dirty="0">
                <a:cs typeface="Arial" panose="020B0604020202020204" pitchFamily="34" charset="0"/>
              </a:rPr>
              <a:t>上下限界の検討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3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709E4-6657-8106-74BC-E4DC8B8D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34AD63-1EA7-B4D5-FD38-ADA47C4E8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7FE9F8-DE60-C632-073B-C45048EC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4" y="1469874"/>
            <a:ext cx="8767844" cy="52408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FB937AC-A929-70F0-6C85-86E8CBDA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88" y="4447476"/>
            <a:ext cx="2417668" cy="15414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9713D09-7F3D-E4A7-CD17-78F5A7443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943" y="1559276"/>
            <a:ext cx="3808934" cy="20486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71F3E-12F5-6F49-FB85-1AF2306B2B58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形状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97D5F6-3AA5-F531-0E95-02556FA08806}"/>
              </a:ext>
            </a:extLst>
          </p:cNvPr>
          <p:cNvSpPr/>
          <p:nvPr/>
        </p:nvSpPr>
        <p:spPr>
          <a:xfrm>
            <a:off x="7772400" y="1505875"/>
            <a:ext cx="1142786" cy="7608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CBBB0F-B477-6848-8E33-2EE3DBA30803}"/>
              </a:ext>
            </a:extLst>
          </p:cNvPr>
          <p:cNvSpPr txBox="1"/>
          <p:nvPr/>
        </p:nvSpPr>
        <p:spPr>
          <a:xfrm>
            <a:off x="4310990" y="4403714"/>
            <a:ext cx="141723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n w="1270">
                  <a:noFill/>
                </a:ln>
                <a:solidFill>
                  <a:srgbClr val="00B0F0"/>
                </a:solidFill>
              </a:rPr>
              <a:t>樹脂レール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727842-5057-EBC0-ED1F-80E4BE291BDB}"/>
              </a:ext>
            </a:extLst>
          </p:cNvPr>
          <p:cNvSpPr txBox="1"/>
          <p:nvPr/>
        </p:nvSpPr>
        <p:spPr>
          <a:xfrm>
            <a:off x="2326839" y="2624844"/>
            <a:ext cx="141723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n w="1270">
                  <a:noFill/>
                </a:ln>
                <a:solidFill>
                  <a:srgbClr val="92D050"/>
                </a:solidFill>
              </a:rPr>
              <a:t>ストッパー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4CE3E4-0BF4-E7A8-81F2-829ED2185629}"/>
              </a:ext>
            </a:extLst>
          </p:cNvPr>
          <p:cNvSpPr txBox="1"/>
          <p:nvPr/>
        </p:nvSpPr>
        <p:spPr>
          <a:xfrm>
            <a:off x="3035456" y="1561452"/>
            <a:ext cx="135766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n w="1270">
                  <a:noFill/>
                </a:ln>
                <a:solidFill>
                  <a:srgbClr val="FF9999"/>
                </a:solidFill>
              </a:rPr>
              <a:t>銅ピース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C8C2F4-D5FA-95F7-5D9D-0E3C2290D742}"/>
              </a:ext>
            </a:extLst>
          </p:cNvPr>
          <p:cNvSpPr txBox="1"/>
          <p:nvPr/>
        </p:nvSpPr>
        <p:spPr>
          <a:xfrm>
            <a:off x="1497951" y="4713723"/>
            <a:ext cx="141723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n w="3175">
                  <a:noFill/>
                </a:ln>
                <a:solidFill>
                  <a:srgbClr val="FFC000"/>
                </a:solidFill>
              </a:rPr>
              <a:t>上蓋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8B44B20-FC35-5A34-92D9-A01F03F69146}"/>
              </a:ext>
            </a:extLst>
          </p:cNvPr>
          <p:cNvSpPr txBox="1"/>
          <p:nvPr/>
        </p:nvSpPr>
        <p:spPr>
          <a:xfrm>
            <a:off x="2206567" y="5683116"/>
            <a:ext cx="4738571" cy="574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u="sng" dirty="0">
                <a:effectLst/>
                <a:cs typeface="Arial" panose="020B0604020202020204" pitchFamily="34" charset="0"/>
              </a:rPr>
              <a:t>ストッパーで銅ピースの動きを抑制</a:t>
            </a:r>
            <a:endParaRPr lang="en-US" altLang="ja-JP" sz="2400" b="0" i="0" u="sng" dirty="0">
              <a:effectLst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B3A9B4C-7B29-B7D8-2DAF-B7229B3CF7CF}"/>
              </a:ext>
            </a:extLst>
          </p:cNvPr>
          <p:cNvSpPr/>
          <p:nvPr/>
        </p:nvSpPr>
        <p:spPr>
          <a:xfrm>
            <a:off x="839943" y="1530531"/>
            <a:ext cx="3808934" cy="207735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環状 25">
            <a:extLst>
              <a:ext uri="{FF2B5EF4-FFF2-40B4-BE49-F238E27FC236}">
                <a16:creationId xmlns:a16="http://schemas.microsoft.com/office/drawing/2014/main" id="{7E15A712-691C-177C-A5F8-E1013B42755F}"/>
              </a:ext>
            </a:extLst>
          </p:cNvPr>
          <p:cNvSpPr/>
          <p:nvPr/>
        </p:nvSpPr>
        <p:spPr bwMode="auto">
          <a:xfrm rot="10800000" flipV="1">
            <a:off x="4202208" y="917464"/>
            <a:ext cx="4675304" cy="2875275"/>
          </a:xfrm>
          <a:prstGeom prst="circularArrow">
            <a:avLst>
              <a:gd name="adj1" fmla="val 5684"/>
              <a:gd name="adj2" fmla="val 600888"/>
              <a:gd name="adj3" fmla="val 19760541"/>
              <a:gd name="adj4" fmla="val 13171948"/>
              <a:gd name="adj5" fmla="val 11563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32" name="Picture 8" descr="虫眼鏡のイラスト | 商用OKの無料イラスト素材サイト ツカッテ">
            <a:extLst>
              <a:ext uri="{FF2B5EF4-FFF2-40B4-BE49-F238E27FC236}">
                <a16:creationId xmlns:a16="http://schemas.microsoft.com/office/drawing/2014/main" id="{99300595-76DE-C873-1B1A-FC565334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55" y="862939"/>
            <a:ext cx="687319" cy="68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9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23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709E4-6657-8106-74BC-E4DC8B8D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34AD63-1EA7-B4D5-FD38-ADA47C4E8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71F3E-12F5-6F49-FB85-1AF2306B2B58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レール形状の静解析結果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15" name="静解析結果">
            <a:hlinkClick r:id="" action="ppaction://media"/>
            <a:extLst>
              <a:ext uri="{FF2B5EF4-FFF2-40B4-BE49-F238E27FC236}">
                <a16:creationId xmlns:a16="http://schemas.microsoft.com/office/drawing/2014/main" id="{238D56CB-0881-B4ED-277E-FA54FD78B0F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9601" t="664" r="29043" b="2856"/>
          <a:stretch/>
        </p:blipFill>
        <p:spPr>
          <a:xfrm>
            <a:off x="731792" y="1392279"/>
            <a:ext cx="7669960" cy="53084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AB54A54-82D0-6721-9BCC-0136A188A11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6221" y="1810961"/>
            <a:ext cx="1311625" cy="12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3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709E4-6657-8106-74BC-E4DC8B8D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34AD63-1EA7-B4D5-FD38-ADA47C4E8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71F3E-12F5-6F49-FB85-1AF2306B2B58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レール形状の静解析結果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16" name="静解析結果_違う角度から">
            <a:hlinkClick r:id="" action="ppaction://media"/>
            <a:extLst>
              <a:ext uri="{FF2B5EF4-FFF2-40B4-BE49-F238E27FC236}">
                <a16:creationId xmlns:a16="http://schemas.microsoft.com/office/drawing/2014/main" id="{878DB939-999D-170F-19B2-F97268E84D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2034" t="1952" r="33136" b="2859"/>
          <a:stretch/>
        </p:blipFill>
        <p:spPr>
          <a:xfrm>
            <a:off x="2040690" y="1392279"/>
            <a:ext cx="5052164" cy="508662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E5D40F9-9A76-C8A7-BBEC-C8850C928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383" y="4972792"/>
            <a:ext cx="2688448" cy="17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3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709E4-6657-8106-74BC-E4DC8B8D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34AD63-1EA7-B4D5-FD38-ADA47C4E8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71F3E-12F5-6F49-FB85-1AF2306B2B58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銅ピースの動解析結果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4" name="POM2mm_h200_違う角度から">
            <a:hlinkClick r:id="" action="ppaction://media"/>
            <a:extLst>
              <a:ext uri="{FF2B5EF4-FFF2-40B4-BE49-F238E27FC236}">
                <a16:creationId xmlns:a16="http://schemas.microsoft.com/office/drawing/2014/main" id="{1308178E-80B3-F83F-D490-DB57F0467D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4357" t="4210" r="40388" b="5156"/>
          <a:stretch/>
        </p:blipFill>
        <p:spPr>
          <a:xfrm>
            <a:off x="1850398" y="1503335"/>
            <a:ext cx="5432747" cy="51454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BB09B5A-1BA5-D597-AC1A-A23D73CAB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383" y="4972792"/>
            <a:ext cx="2688448" cy="17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709E4-6657-8106-74BC-E4DC8B8D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34AD63-1EA7-B4D5-FD38-ADA47C4E8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71F3E-12F5-6F49-FB85-1AF2306B2B58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銅ピースの動解析結果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5" name="POM2mm_dynamic_h200mm">
            <a:hlinkClick r:id="" action="ppaction://media"/>
            <a:extLst>
              <a:ext uri="{FF2B5EF4-FFF2-40B4-BE49-F238E27FC236}">
                <a16:creationId xmlns:a16="http://schemas.microsoft.com/office/drawing/2014/main" id="{DDB93561-D717-7AE5-BEFF-59EEC10392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4941" t="15481" r="28279" b="13209"/>
          <a:stretch/>
        </p:blipFill>
        <p:spPr>
          <a:xfrm>
            <a:off x="120285" y="2316996"/>
            <a:ext cx="8903429" cy="35026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FE3E41B-413B-A276-F6C7-14B73D3FBE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5887" y="5065605"/>
            <a:ext cx="1311625" cy="12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95A69F-D01A-8771-E009-76556A5F0DD4}"/>
              </a:ext>
            </a:extLst>
          </p:cNvPr>
          <p:cNvSpPr txBox="1"/>
          <p:nvPr/>
        </p:nvSpPr>
        <p:spPr>
          <a:xfrm>
            <a:off x="256032" y="1371770"/>
            <a:ext cx="8640961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静解析</a:t>
            </a:r>
            <a:r>
              <a:rPr lang="ja-JP" altLang="en-US" sz="2400" dirty="0">
                <a:cs typeface="Arial" panose="020B0604020202020204" pitchFamily="34" charset="0"/>
              </a:rPr>
              <a:t>と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動解析</a:t>
            </a:r>
            <a:r>
              <a:rPr lang="ja-JP" altLang="en-US" sz="2400" dirty="0">
                <a:cs typeface="Arial" panose="020B0604020202020204" pitchFamily="34" charset="0"/>
              </a:rPr>
              <a:t>を組み合わせた解析を実施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9B6B11CE-09F7-7B37-1193-644076210B7F}"/>
              </a:ext>
            </a:extLst>
          </p:cNvPr>
          <p:cNvSpPr/>
          <p:nvPr/>
        </p:nvSpPr>
        <p:spPr>
          <a:xfrm rot="10800000">
            <a:off x="4036420" y="2250960"/>
            <a:ext cx="1060704" cy="27758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4A15DD-E66E-2881-D2C7-71A6421473EC}"/>
              </a:ext>
            </a:extLst>
          </p:cNvPr>
          <p:cNvSpPr txBox="1"/>
          <p:nvPr/>
        </p:nvSpPr>
        <p:spPr>
          <a:xfrm>
            <a:off x="718500" y="2771951"/>
            <a:ext cx="769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2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1</a:t>
            </a:r>
            <a:r>
              <a:rPr lang="ja-JP" altLang="en-US" sz="32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ケースについてシミュレーション完了！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4121123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2043525" y="4752831"/>
            <a:ext cx="5065971" cy="1682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レールの傾斜角を変えて計算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計算結果の解析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技術資料の作成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8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構造関数　計算手法開発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樹脂レール　シミュレーション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樹脂レール　シミュレーション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2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21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20704"/>
              </p:ext>
            </p:extLst>
          </p:nvPr>
        </p:nvGraphicFramePr>
        <p:xfrm>
          <a:off x="256032" y="802123"/>
          <a:ext cx="8676000" cy="5879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67802836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8569243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347382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9651587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759276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126346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</a:tblGrid>
              <a:tr h="27000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7000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1694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47470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08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28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88416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69AA57B-E7DF-5A18-2FBB-538E51CF9B6C}"/>
              </a:ext>
            </a:extLst>
          </p:cNvPr>
          <p:cNvSpPr txBox="1"/>
          <p:nvPr/>
        </p:nvSpPr>
        <p:spPr>
          <a:xfrm>
            <a:off x="2235318" y="6343820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基本情報技術者②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458C36E-85C0-49C5-8620-6A3AA439273B}"/>
              </a:ext>
            </a:extLst>
          </p:cNvPr>
          <p:cNvSpPr/>
          <p:nvPr/>
        </p:nvSpPr>
        <p:spPr bwMode="auto">
          <a:xfrm>
            <a:off x="2889564" y="622954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0B4969F-8DFC-ED57-BA3F-466E5D3FF177}"/>
              </a:ext>
            </a:extLst>
          </p:cNvPr>
          <p:cNvCxnSpPr>
            <a:cxnSpLocks/>
          </p:cNvCxnSpPr>
          <p:nvPr/>
        </p:nvCxnSpPr>
        <p:spPr bwMode="auto">
          <a:xfrm>
            <a:off x="6156268" y="1374506"/>
            <a:ext cx="0" cy="53071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A3F01FB7-E302-57DA-1CC4-5413424EF638}"/>
              </a:ext>
            </a:extLst>
          </p:cNvPr>
          <p:cNvSpPr/>
          <p:nvPr/>
        </p:nvSpPr>
        <p:spPr bwMode="auto">
          <a:xfrm>
            <a:off x="3517627" y="2881251"/>
            <a:ext cx="53948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接触判定プログラム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A4C015D0-CE8B-D80F-0D82-E199A9CB5902}"/>
              </a:ext>
            </a:extLst>
          </p:cNvPr>
          <p:cNvSpPr/>
          <p:nvPr/>
        </p:nvSpPr>
        <p:spPr bwMode="auto">
          <a:xfrm>
            <a:off x="3504702" y="1725784"/>
            <a:ext cx="61984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E8E7A3A3-2164-25CC-0286-D9B097292A88}"/>
              </a:ext>
            </a:extLst>
          </p:cNvPr>
          <p:cNvSpPr/>
          <p:nvPr/>
        </p:nvSpPr>
        <p:spPr bwMode="auto">
          <a:xfrm>
            <a:off x="2842401" y="5548718"/>
            <a:ext cx="67210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プロセスデータ前処理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BF01F2B5-D02D-8C93-4C96-8D9528571510}"/>
              </a:ext>
            </a:extLst>
          </p:cNvPr>
          <p:cNvSpPr/>
          <p:nvPr/>
        </p:nvSpPr>
        <p:spPr bwMode="auto">
          <a:xfrm>
            <a:off x="3510085" y="5548718"/>
            <a:ext cx="1430501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データ分析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5" name="矢印: 五方向 44">
            <a:extLst>
              <a:ext uri="{FF2B5EF4-FFF2-40B4-BE49-F238E27FC236}">
                <a16:creationId xmlns:a16="http://schemas.microsoft.com/office/drawing/2014/main" id="{29312F11-D9C3-CC79-89BC-F4C22F99D7BA}"/>
              </a:ext>
            </a:extLst>
          </p:cNvPr>
          <p:cNvSpPr/>
          <p:nvPr/>
        </p:nvSpPr>
        <p:spPr bwMode="auto">
          <a:xfrm>
            <a:off x="3133182" y="4963542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DA51798-E7D9-9DD1-68E8-3D6DE7411D0F}"/>
              </a:ext>
            </a:extLst>
          </p:cNvPr>
          <p:cNvSpPr txBox="1"/>
          <p:nvPr/>
        </p:nvSpPr>
        <p:spPr>
          <a:xfrm>
            <a:off x="2924295" y="3546805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08BB95B-F644-7F00-B309-1C4C23A04871}"/>
              </a:ext>
            </a:extLst>
          </p:cNvPr>
          <p:cNvSpPr/>
          <p:nvPr/>
        </p:nvSpPr>
        <p:spPr bwMode="auto">
          <a:xfrm>
            <a:off x="3187430" y="348580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星: 5 pt 51">
            <a:extLst>
              <a:ext uri="{FF2B5EF4-FFF2-40B4-BE49-F238E27FC236}">
                <a16:creationId xmlns:a16="http://schemas.microsoft.com/office/drawing/2014/main" id="{091754C3-9C64-D8EF-356B-7AC47F4335FE}"/>
              </a:ext>
            </a:extLst>
          </p:cNvPr>
          <p:cNvSpPr/>
          <p:nvPr/>
        </p:nvSpPr>
        <p:spPr bwMode="auto">
          <a:xfrm>
            <a:off x="5085898" y="3471620"/>
            <a:ext cx="234454" cy="234454"/>
          </a:xfrm>
          <a:prstGeom prst="star5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矢印: 五方向 54">
            <a:extLst>
              <a:ext uri="{FF2B5EF4-FFF2-40B4-BE49-F238E27FC236}">
                <a16:creationId xmlns:a16="http://schemas.microsoft.com/office/drawing/2014/main" id="{1BD56C1E-53D8-923C-80DA-E65182F2714C}"/>
              </a:ext>
            </a:extLst>
          </p:cNvPr>
          <p:cNvSpPr/>
          <p:nvPr/>
        </p:nvSpPr>
        <p:spPr bwMode="auto">
          <a:xfrm>
            <a:off x="3823214" y="3481250"/>
            <a:ext cx="1184929" cy="27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資料作成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8" name="矢印: 五方向 57">
            <a:extLst>
              <a:ext uri="{FF2B5EF4-FFF2-40B4-BE49-F238E27FC236}">
                <a16:creationId xmlns:a16="http://schemas.microsoft.com/office/drawing/2014/main" id="{335E798D-42B4-1CE7-FDEC-23D409B4AAD6}"/>
              </a:ext>
            </a:extLst>
          </p:cNvPr>
          <p:cNvSpPr/>
          <p:nvPr/>
        </p:nvSpPr>
        <p:spPr bwMode="auto">
          <a:xfrm>
            <a:off x="5195989" y="1725784"/>
            <a:ext cx="47609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精度改善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9" name="矢印: 五方向 58">
            <a:extLst>
              <a:ext uri="{FF2B5EF4-FFF2-40B4-BE49-F238E27FC236}">
                <a16:creationId xmlns:a16="http://schemas.microsoft.com/office/drawing/2014/main" id="{2AEBF42C-027A-6F89-A300-CC1DB53B9A7B}"/>
              </a:ext>
            </a:extLst>
          </p:cNvPr>
          <p:cNvSpPr/>
          <p:nvPr/>
        </p:nvSpPr>
        <p:spPr bwMode="auto">
          <a:xfrm>
            <a:off x="5692233" y="1725784"/>
            <a:ext cx="730151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2590B777-8C2E-0258-0459-744F9CCA709B}"/>
              </a:ext>
            </a:extLst>
          </p:cNvPr>
          <p:cNvSpPr/>
          <p:nvPr/>
        </p:nvSpPr>
        <p:spPr bwMode="auto">
          <a:xfrm>
            <a:off x="5561310" y="2881251"/>
            <a:ext cx="55278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計算</a:t>
            </a:r>
            <a:endParaRPr kumimoji="0" lang="en-US" altLang="ja-JP" sz="1200" kern="0" dirty="0">
              <a:solidFill>
                <a:srgbClr val="FFFFFF"/>
              </a:solidFill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モデル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4228C14F-82DF-48C9-73B6-12B1653C8FE8}"/>
              </a:ext>
            </a:extLst>
          </p:cNvPr>
          <p:cNvSpPr/>
          <p:nvPr/>
        </p:nvSpPr>
        <p:spPr bwMode="auto">
          <a:xfrm>
            <a:off x="6203942" y="2881251"/>
            <a:ext cx="372768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EF417A7E-C7A7-FBDD-2498-464DC09E0102}"/>
              </a:ext>
            </a:extLst>
          </p:cNvPr>
          <p:cNvSpPr/>
          <p:nvPr/>
        </p:nvSpPr>
        <p:spPr bwMode="auto">
          <a:xfrm>
            <a:off x="6359469" y="3818862"/>
            <a:ext cx="730156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7F71F0CC-4EBE-4F63-50FC-50AFF6E8C124}"/>
              </a:ext>
            </a:extLst>
          </p:cNvPr>
          <p:cNvSpPr/>
          <p:nvPr/>
        </p:nvSpPr>
        <p:spPr bwMode="auto">
          <a:xfrm>
            <a:off x="6359469" y="4384807"/>
            <a:ext cx="730154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9" name="矢印: 五方向 68">
            <a:extLst>
              <a:ext uri="{FF2B5EF4-FFF2-40B4-BE49-F238E27FC236}">
                <a16:creationId xmlns:a16="http://schemas.microsoft.com/office/drawing/2014/main" id="{5EC1D8B3-F813-144A-8846-B3478A8E688F}"/>
              </a:ext>
            </a:extLst>
          </p:cNvPr>
          <p:cNvSpPr/>
          <p:nvPr/>
        </p:nvSpPr>
        <p:spPr bwMode="auto">
          <a:xfrm>
            <a:off x="6226625" y="4951979"/>
            <a:ext cx="1319272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ロット－開始時刻紐づけシステム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1E393F15-BF48-7C09-FFE3-2C92D7A0C491}"/>
              </a:ext>
            </a:extLst>
          </p:cNvPr>
          <p:cNvSpPr/>
          <p:nvPr/>
        </p:nvSpPr>
        <p:spPr bwMode="auto">
          <a:xfrm>
            <a:off x="6249183" y="5545580"/>
            <a:ext cx="1430501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データピックアップ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データ抽出システム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B46FC4-A1FF-308D-AAA7-35D123967904}"/>
              </a:ext>
            </a:extLst>
          </p:cNvPr>
          <p:cNvSpPr txBox="1"/>
          <p:nvPr/>
        </p:nvSpPr>
        <p:spPr>
          <a:xfrm>
            <a:off x="7739557" y="6343820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QC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検定</a:t>
            </a: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級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EE8D0E-8D35-D2B2-57E3-5E22044C1387}"/>
              </a:ext>
            </a:extLst>
          </p:cNvPr>
          <p:cNvSpPr/>
          <p:nvPr/>
        </p:nvSpPr>
        <p:spPr bwMode="auto">
          <a:xfrm>
            <a:off x="8393803" y="622954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BECD338-4D39-1FC0-F91A-EF8E48903089}"/>
              </a:ext>
            </a:extLst>
          </p:cNvPr>
          <p:cNvSpPr txBox="1"/>
          <p:nvPr/>
        </p:nvSpPr>
        <p:spPr>
          <a:xfrm>
            <a:off x="4689351" y="3704105"/>
            <a:ext cx="102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成果発表会</a:t>
            </a:r>
          </a:p>
        </p:txBody>
      </p:sp>
    </p:spTree>
    <p:extLst>
      <p:ext uri="{BB962C8B-B14F-4D97-AF65-F5344CB8AC3E}">
        <p14:creationId xmlns:p14="http://schemas.microsoft.com/office/powerpoint/2010/main" val="195037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樹脂レール　シミュレーション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2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81304"/>
              </p:ext>
            </p:extLst>
          </p:nvPr>
        </p:nvGraphicFramePr>
        <p:xfrm>
          <a:off x="256030" y="833119"/>
          <a:ext cx="8693910" cy="392976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21222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349133">
                  <a:extLst>
                    <a:ext uri="{9D8B030D-6E8A-4147-A177-3AD203B41FA5}">
                      <a16:colId xmlns:a16="http://schemas.microsoft.com/office/drawing/2014/main" val="3192088139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534883298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685692430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423473827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452347458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284772387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30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16942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36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打ち合わせ・行事等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1436"/>
                  </a:ext>
                </a:extLst>
              </a:tr>
            </a:tbl>
          </a:graphicData>
        </a:graphic>
      </p:graphicFrame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4EB2057-1577-BD12-1B4B-7D736279C19D}"/>
              </a:ext>
            </a:extLst>
          </p:cNvPr>
          <p:cNvSpPr/>
          <p:nvPr/>
        </p:nvSpPr>
        <p:spPr bwMode="auto">
          <a:xfrm>
            <a:off x="6179400" y="3128692"/>
            <a:ext cx="856073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懇談会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資料作成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891FFA-84F2-0F7A-11BE-4D0FE8523B89}"/>
              </a:ext>
            </a:extLst>
          </p:cNvPr>
          <p:cNvSpPr txBox="1"/>
          <p:nvPr/>
        </p:nvSpPr>
        <p:spPr>
          <a:xfrm>
            <a:off x="3101550" y="39605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成果発表会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BDDB427-1552-6C8F-496F-34F6063A37F4}"/>
              </a:ext>
            </a:extLst>
          </p:cNvPr>
          <p:cNvSpPr/>
          <p:nvPr/>
        </p:nvSpPr>
        <p:spPr bwMode="auto">
          <a:xfrm>
            <a:off x="3507850" y="381810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BD7E3243-2A35-2F42-9E71-86092639514F}"/>
              </a:ext>
            </a:extLst>
          </p:cNvPr>
          <p:cNvSpPr/>
          <p:nvPr/>
        </p:nvSpPr>
        <p:spPr bwMode="auto">
          <a:xfrm>
            <a:off x="1942852" y="1831551"/>
            <a:ext cx="908838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離散化検討</a:t>
            </a: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650299AD-7DBF-3225-6D61-F6D1EDAEC221}"/>
              </a:ext>
            </a:extLst>
          </p:cNvPr>
          <p:cNvSpPr/>
          <p:nvPr/>
        </p:nvSpPr>
        <p:spPr bwMode="auto">
          <a:xfrm>
            <a:off x="2843941" y="1831550"/>
            <a:ext cx="516263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条件検討</a:t>
            </a: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D04F6F7D-D84C-5658-587F-E2CE636BD16E}"/>
              </a:ext>
            </a:extLst>
          </p:cNvPr>
          <p:cNvSpPr/>
          <p:nvPr/>
        </p:nvSpPr>
        <p:spPr bwMode="auto">
          <a:xfrm>
            <a:off x="3372167" y="1826977"/>
            <a:ext cx="5553220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技術資料作成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DCC80930-CDF5-F7C9-39D5-BEC767EBF033}"/>
              </a:ext>
            </a:extLst>
          </p:cNvPr>
          <p:cNvSpPr/>
          <p:nvPr/>
        </p:nvSpPr>
        <p:spPr bwMode="auto">
          <a:xfrm>
            <a:off x="3372167" y="2475590"/>
            <a:ext cx="2237961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モデル修正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D97DBE-DA68-5314-D86D-6328C2DAE23E}"/>
              </a:ext>
            </a:extLst>
          </p:cNvPr>
          <p:cNvSpPr txBox="1"/>
          <p:nvPr/>
        </p:nvSpPr>
        <p:spPr>
          <a:xfrm>
            <a:off x="3795167" y="4411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年休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3B43B4F-255D-D1FC-1E11-933A9C3E0183}"/>
              </a:ext>
            </a:extLst>
          </p:cNvPr>
          <p:cNvSpPr/>
          <p:nvPr/>
        </p:nvSpPr>
        <p:spPr bwMode="auto">
          <a:xfrm>
            <a:off x="3970634" y="426950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CD4E5FE-ACD4-E38A-87C9-7948F2EDE4FC}"/>
              </a:ext>
            </a:extLst>
          </p:cNvPr>
          <p:cNvSpPr/>
          <p:nvPr/>
        </p:nvSpPr>
        <p:spPr bwMode="auto">
          <a:xfrm>
            <a:off x="5630894" y="2481055"/>
            <a:ext cx="3257076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解析方法見直し</a:t>
            </a:r>
          </a:p>
        </p:txBody>
      </p:sp>
    </p:spTree>
    <p:extLst>
      <p:ext uri="{BB962C8B-B14F-4D97-AF65-F5344CB8AC3E}">
        <p14:creationId xmlns:p14="http://schemas.microsoft.com/office/powerpoint/2010/main" val="3051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構造関数　計算手法開発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樹脂レール　シミュレーション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239159" y="1558475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数値解析により基板構成から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構造関数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を出力する手法の開発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1C1F01-417A-C923-E6DC-8B266B3A9126}"/>
              </a:ext>
            </a:extLst>
          </p:cNvPr>
          <p:cNvSpPr txBox="1"/>
          <p:nvPr/>
        </p:nvSpPr>
        <p:spPr>
          <a:xfrm>
            <a:off x="165387" y="3155857"/>
            <a:ext cx="8802769" cy="574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過渡熱変化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から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構造関数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へ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の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計算アルゴリズムを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で作成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2" name="Picture 2" descr="fig.2">
            <a:extLst>
              <a:ext uri="{FF2B5EF4-FFF2-40B4-BE49-F238E27FC236}">
                <a16:creationId xmlns:a16="http://schemas.microsoft.com/office/drawing/2014/main" id="{0CEEA758-EEEC-30AC-A0B7-B4628373C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12824" r="6765" b="19472"/>
          <a:stretch/>
        </p:blipFill>
        <p:spPr bwMode="auto">
          <a:xfrm>
            <a:off x="5648295" y="4198026"/>
            <a:ext cx="2794189" cy="20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210B48F-E76F-97FA-E1F2-A7AF3615BC21}"/>
              </a:ext>
            </a:extLst>
          </p:cNvPr>
          <p:cNvGrpSpPr/>
          <p:nvPr/>
        </p:nvGrpSpPr>
        <p:grpSpPr>
          <a:xfrm>
            <a:off x="555571" y="4252469"/>
            <a:ext cx="2936186" cy="2056383"/>
            <a:chOff x="655182" y="4090574"/>
            <a:chExt cx="3348373" cy="2345062"/>
          </a:xfrm>
        </p:grpSpPr>
        <p:pic>
          <p:nvPicPr>
            <p:cNvPr id="14" name="Picture 4" descr="fig.1">
              <a:extLst>
                <a:ext uri="{FF2B5EF4-FFF2-40B4-BE49-F238E27FC236}">
                  <a16:creationId xmlns:a16="http://schemas.microsoft.com/office/drawing/2014/main" id="{E2616B79-BEA3-F096-3569-BBCF272CCC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" t="50199" r="33129" b="1146"/>
            <a:stretch/>
          </p:blipFill>
          <p:spPr bwMode="auto">
            <a:xfrm>
              <a:off x="655182" y="4090574"/>
              <a:ext cx="3348373" cy="234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5222DE4-C482-EB5B-D756-F60D53C712CB}"/>
                </a:ext>
              </a:extLst>
            </p:cNvPr>
            <p:cNvSpPr/>
            <p:nvPr/>
          </p:nvSpPr>
          <p:spPr bwMode="auto">
            <a:xfrm>
              <a:off x="3888761" y="4265981"/>
              <a:ext cx="114794" cy="288032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6" name="矢印: 右 15">
            <a:extLst>
              <a:ext uri="{FF2B5EF4-FFF2-40B4-BE49-F238E27FC236}">
                <a16:creationId xmlns:a16="http://schemas.microsoft.com/office/drawing/2014/main" id="{AD680703-2912-0A8E-C622-A9970AA1B061}"/>
              </a:ext>
            </a:extLst>
          </p:cNvPr>
          <p:cNvSpPr/>
          <p:nvPr/>
        </p:nvSpPr>
        <p:spPr bwMode="auto">
          <a:xfrm>
            <a:off x="3760044" y="4790828"/>
            <a:ext cx="1619964" cy="873496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Arial" panose="020B0604020202020204" pitchFamily="34" charset="0"/>
              </a:rPr>
              <a:t>Python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Arial" panose="020B0604020202020204" pitchFamily="34" charset="0"/>
              </a:rPr>
              <a:t>コード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A2A833-003E-9F53-062F-91F1D710F53E}"/>
              </a:ext>
            </a:extLst>
          </p:cNvPr>
          <p:cNvSpPr txBox="1"/>
          <p:nvPr/>
        </p:nvSpPr>
        <p:spPr>
          <a:xfrm>
            <a:off x="1360376" y="388313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過渡熱変化</a:t>
            </a:r>
            <a:r>
              <a:rPr kumimoji="1" lang="en-US" altLang="ja-JP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[1]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9951DC-7790-1BDC-2C1F-30AED6400D3F}"/>
              </a:ext>
            </a:extLst>
          </p:cNvPr>
          <p:cNvSpPr txBox="1"/>
          <p:nvPr/>
        </p:nvSpPr>
        <p:spPr>
          <a:xfrm>
            <a:off x="1328057" y="6389188"/>
            <a:ext cx="77098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1200" dirty="0">
                <a:cs typeface="Arial" panose="020B0604020202020204" pitchFamily="34" charset="0"/>
              </a:rPr>
              <a:t>[1] </a:t>
            </a:r>
            <a:r>
              <a:rPr lang="ja-JP" altLang="en-US" sz="1200" dirty="0">
                <a:cs typeface="Arial" panose="020B0604020202020204" pitchFamily="34" charset="0"/>
              </a:rPr>
              <a:t>http://cs2.toray.co.jp/news/trc/news_rd01.nsf/0/95D6600470A82E1F4925806B001232B2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A5C54E-6FBF-AFF6-9A20-E8528ED98954}"/>
              </a:ext>
            </a:extLst>
          </p:cNvPr>
          <p:cNvSpPr txBox="1"/>
          <p:nvPr/>
        </p:nvSpPr>
        <p:spPr>
          <a:xfrm>
            <a:off x="6504107" y="387449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構造関数</a:t>
            </a:r>
            <a:r>
              <a:rPr kumimoji="1" lang="en-US" altLang="ja-JP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[1]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5D4308-C0CC-EAE6-A059-0440BE9F0376}"/>
              </a:ext>
            </a:extLst>
          </p:cNvPr>
          <p:cNvSpPr txBox="1"/>
          <p:nvPr/>
        </p:nvSpPr>
        <p:spPr>
          <a:xfrm>
            <a:off x="256032" y="2540037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7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B4FA4CB-A959-2A1A-E340-85029173911B}"/>
              </a:ext>
            </a:extLst>
          </p:cNvPr>
          <p:cNvGrpSpPr/>
          <p:nvPr/>
        </p:nvGrpSpPr>
        <p:grpSpPr>
          <a:xfrm>
            <a:off x="300643" y="748480"/>
            <a:ext cx="8541257" cy="382214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800621A-DC44-1E2B-CF86-C3FCBA13EEA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CC4B78E-4C39-501C-6FA4-FEE321E6BC2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389586">
                  <a:defRPr/>
                </a:pPr>
                <a:r>
                  <a:rPr lang="ja-JP" altLang="en-US" sz="2000" kern="0" dirty="0">
                    <a:solidFill>
                      <a:srgbClr val="000000"/>
                    </a:solidFill>
                    <a:latin typeface="ＭＳ Ｐゴシック"/>
                    <a:ea typeface="ＭＳ Ｐゴシック"/>
                  </a:rPr>
                  <a:t>構造関数計算の流れ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AA0A20F5-3A3E-01BE-56B3-E3258BCCD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63C1720-9CB4-0319-56B7-4E7B215E0C5D}"/>
                </a:ext>
              </a:extLst>
            </p:cNvPr>
            <p:cNvSpPr/>
            <p:nvPr/>
          </p:nvSpPr>
          <p:spPr>
            <a:xfrm>
              <a:off x="432669" y="1318528"/>
              <a:ext cx="6574597" cy="34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>
                <a:defRPr/>
              </a:pPr>
              <a:endParaRPr lang="ja-JP" altLang="en-US" sz="1477" b="1" kern="0">
                <a:solidFill>
                  <a:srgbClr val="1F497D"/>
                </a:solidFill>
                <a:latin typeface="ＭＳ Ｐゴシック"/>
                <a:ea typeface="ＭＳ Ｐゴシック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フローチャート: 処理 31">
                <a:extLst>
                  <a:ext uri="{FF2B5EF4-FFF2-40B4-BE49-F238E27FC236}">
                    <a16:creationId xmlns:a16="http://schemas.microsoft.com/office/drawing/2014/main" id="{86C752D7-268D-DBA7-B165-96FD23566EE0}"/>
                  </a:ext>
                </a:extLst>
              </p:cNvPr>
              <p:cNvSpPr/>
              <p:nvPr/>
            </p:nvSpPr>
            <p:spPr bwMode="auto">
              <a:xfrm>
                <a:off x="252025" y="1381340"/>
                <a:ext cx="8649513" cy="395744"/>
              </a:xfrm>
              <a:prstGeom prst="flowChartProcess">
                <a:avLst/>
              </a:prstGeom>
              <a:solidFill>
                <a:srgbClr val="DAEDEF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温度の過渡応答 </a:t>
                </a: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を測定</a:t>
                </a:r>
              </a:p>
            </p:txBody>
          </p:sp>
        </mc:Choice>
        <mc:Fallback xmlns="">
          <p:sp>
            <p:nvSpPr>
              <p:cNvPr id="32" name="フローチャート: 処理 31">
                <a:extLst>
                  <a:ext uri="{FF2B5EF4-FFF2-40B4-BE49-F238E27FC236}">
                    <a16:creationId xmlns:a16="http://schemas.microsoft.com/office/drawing/2014/main" id="{86C752D7-268D-DBA7-B165-96FD23566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25" y="1381340"/>
                <a:ext cx="8649513" cy="395744"/>
              </a:xfrm>
              <a:prstGeom prst="flowChartProcess">
                <a:avLst/>
              </a:prstGeom>
              <a:blipFill>
                <a:blip r:embed="rId2"/>
                <a:stretch>
                  <a:fillRect t="-14493" b="-1304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ローチャート: 処理 32">
            <a:extLst>
              <a:ext uri="{FF2B5EF4-FFF2-40B4-BE49-F238E27FC236}">
                <a16:creationId xmlns:a16="http://schemas.microsoft.com/office/drawing/2014/main" id="{1CE09C21-F88C-DB8F-AF18-D6D9B8BFB4FF}"/>
              </a:ext>
            </a:extLst>
          </p:cNvPr>
          <p:cNvSpPr/>
          <p:nvPr/>
        </p:nvSpPr>
        <p:spPr bwMode="auto">
          <a:xfrm>
            <a:off x="252815" y="1381340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1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フローチャート: 組合せ 33">
            <a:extLst>
              <a:ext uri="{FF2B5EF4-FFF2-40B4-BE49-F238E27FC236}">
                <a16:creationId xmlns:a16="http://schemas.microsoft.com/office/drawing/2014/main" id="{E40884F2-B5CE-D328-7FBE-79C7C577283A}"/>
              </a:ext>
            </a:extLst>
          </p:cNvPr>
          <p:cNvSpPr/>
          <p:nvPr/>
        </p:nvSpPr>
        <p:spPr bwMode="auto">
          <a:xfrm>
            <a:off x="4230391" y="1836662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フローチャート: 処理 34">
                <a:extLst>
                  <a:ext uri="{FF2B5EF4-FFF2-40B4-BE49-F238E27FC236}">
                    <a16:creationId xmlns:a16="http://schemas.microsoft.com/office/drawing/2014/main" id="{D5AB7750-7598-7110-08E3-FD34192FCB7A}"/>
                  </a:ext>
                </a:extLst>
              </p:cNvPr>
              <p:cNvSpPr/>
              <p:nvPr/>
            </p:nvSpPr>
            <p:spPr bwMode="auto">
              <a:xfrm>
                <a:off x="252026" y="2024540"/>
                <a:ext cx="8649513" cy="395744"/>
              </a:xfrm>
              <a:prstGeom prst="flowChartProcess">
                <a:avLst/>
              </a:prstGeom>
              <a:solidFill>
                <a:srgbClr val="DAEDEF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データの前処理（データトリミング・ノイズ除去）</a:t>
                </a:r>
              </a:p>
            </p:txBody>
          </p:sp>
        </mc:Choice>
        <mc:Fallback xmlns="">
          <p:sp>
            <p:nvSpPr>
              <p:cNvPr id="35" name="フローチャート: 処理 34">
                <a:extLst>
                  <a:ext uri="{FF2B5EF4-FFF2-40B4-BE49-F238E27FC236}">
                    <a16:creationId xmlns:a16="http://schemas.microsoft.com/office/drawing/2014/main" id="{D5AB7750-7598-7110-08E3-FD34192FC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26" y="2024540"/>
                <a:ext cx="8649513" cy="395744"/>
              </a:xfrm>
              <a:prstGeom prst="flowChartProcess">
                <a:avLst/>
              </a:prstGeom>
              <a:blipFill>
                <a:blip r:embed="rId3"/>
                <a:stretch>
                  <a:fillRect t="-14493" b="-1449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フローチャート: 処理 35">
            <a:extLst>
              <a:ext uri="{FF2B5EF4-FFF2-40B4-BE49-F238E27FC236}">
                <a16:creationId xmlns:a16="http://schemas.microsoft.com/office/drawing/2014/main" id="{BD497750-9812-7E8C-8B9E-C2B0B42B67AF}"/>
              </a:ext>
            </a:extLst>
          </p:cNvPr>
          <p:cNvSpPr/>
          <p:nvPr/>
        </p:nvSpPr>
        <p:spPr bwMode="auto">
          <a:xfrm>
            <a:off x="252816" y="2024540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2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フローチャート: 組合せ 36">
            <a:extLst>
              <a:ext uri="{FF2B5EF4-FFF2-40B4-BE49-F238E27FC236}">
                <a16:creationId xmlns:a16="http://schemas.microsoft.com/office/drawing/2014/main" id="{A7AB5E98-04C3-79A9-9BC2-04F31EAEFA4F}"/>
              </a:ext>
            </a:extLst>
          </p:cNvPr>
          <p:cNvSpPr/>
          <p:nvPr/>
        </p:nvSpPr>
        <p:spPr bwMode="auto">
          <a:xfrm>
            <a:off x="4230392" y="2479862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フローチャート: 処理 37">
                <a:extLst>
                  <a:ext uri="{FF2B5EF4-FFF2-40B4-BE49-F238E27FC236}">
                    <a16:creationId xmlns:a16="http://schemas.microsoft.com/office/drawing/2014/main" id="{281B75A5-4487-47C4-C0C1-C2F461E6C2A7}"/>
                  </a:ext>
                </a:extLst>
              </p:cNvPr>
              <p:cNvSpPr/>
              <p:nvPr/>
            </p:nvSpPr>
            <p:spPr bwMode="auto">
              <a:xfrm>
                <a:off x="252819" y="2667740"/>
                <a:ext cx="8648636" cy="395744"/>
              </a:xfrm>
              <a:prstGeom prst="flowChartProcess">
                <a:avLst/>
              </a:prstGeom>
              <a:solidFill>
                <a:srgbClr val="DAEDEF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ja-JP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ln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として、</a:t>
                </a: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を </a:t>
                </a: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に変換後、</a:t>
                </a:r>
                <a14:m>
                  <m:oMath xmlns:m="http://schemas.openxmlformats.org/officeDocument/2006/math"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ja-JP" altLang="en-US" sz="2000" kern="0" dirty="0">
                    <a:solidFill>
                      <a:srgbClr val="000000"/>
                    </a:solidFill>
                  </a:rPr>
                  <a:t> を</a:t>
                </a:r>
                <a:r>
                  <a:rPr kumimoji="0" lang="en-US" altLang="ja-JP" sz="20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ja-JP" sz="20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0" lang="ja-JP" altLang="en-US" sz="2000" kern="0" dirty="0">
                    <a:solidFill>
                      <a:srgbClr val="000000"/>
                    </a:solidFill>
                  </a:rPr>
                  <a:t> で微分</a:t>
                </a:r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38" name="フローチャート: 処理 37">
                <a:extLst>
                  <a:ext uri="{FF2B5EF4-FFF2-40B4-BE49-F238E27FC236}">
                    <a16:creationId xmlns:a16="http://schemas.microsoft.com/office/drawing/2014/main" id="{281B75A5-4487-47C4-C0C1-C2F461E6C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819" y="2667740"/>
                <a:ext cx="8648636" cy="395744"/>
              </a:xfrm>
              <a:prstGeom prst="flowChartProcess">
                <a:avLst/>
              </a:prstGeom>
              <a:blipFill>
                <a:blip r:embed="rId4"/>
                <a:stretch>
                  <a:fillRect t="-14493" b="-1304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A7E54C69-04F0-93A2-7F5A-81278C84DE8E}"/>
              </a:ext>
            </a:extLst>
          </p:cNvPr>
          <p:cNvSpPr/>
          <p:nvPr/>
        </p:nvSpPr>
        <p:spPr bwMode="auto">
          <a:xfrm>
            <a:off x="252732" y="2667740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3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フローチャート: 組合せ 39">
            <a:extLst>
              <a:ext uri="{FF2B5EF4-FFF2-40B4-BE49-F238E27FC236}">
                <a16:creationId xmlns:a16="http://schemas.microsoft.com/office/drawing/2014/main" id="{EC5DC2F3-25E3-28B1-036E-BAD82672DE1D}"/>
              </a:ext>
            </a:extLst>
          </p:cNvPr>
          <p:cNvSpPr/>
          <p:nvPr/>
        </p:nvSpPr>
        <p:spPr bwMode="auto">
          <a:xfrm>
            <a:off x="4230308" y="3123062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フローチャート: 処理 40">
            <a:extLst>
              <a:ext uri="{FF2B5EF4-FFF2-40B4-BE49-F238E27FC236}">
                <a16:creationId xmlns:a16="http://schemas.microsoft.com/office/drawing/2014/main" id="{AC7DFA6C-91BD-F880-BEC1-642F1A37A737}"/>
              </a:ext>
            </a:extLst>
          </p:cNvPr>
          <p:cNvSpPr/>
          <p:nvPr/>
        </p:nvSpPr>
        <p:spPr bwMode="auto">
          <a:xfrm>
            <a:off x="252819" y="3306928"/>
            <a:ext cx="8648721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sz="2000" kern="0" dirty="0">
                <a:solidFill>
                  <a:srgbClr val="000000"/>
                </a:solidFill>
                <a:latin typeface="メイリオ"/>
              </a:rPr>
              <a:t>逆畳み込み計算をして時定数スペクトルを取得</a:t>
            </a:r>
            <a:endParaRPr kumimoji="0" lang="ja-JP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61544E2A-4720-5915-2F69-9E0A734945B2}"/>
              </a:ext>
            </a:extLst>
          </p:cNvPr>
          <p:cNvSpPr/>
          <p:nvPr/>
        </p:nvSpPr>
        <p:spPr bwMode="auto">
          <a:xfrm>
            <a:off x="252817" y="3306928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4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フローチャート: 組合せ 42">
            <a:extLst>
              <a:ext uri="{FF2B5EF4-FFF2-40B4-BE49-F238E27FC236}">
                <a16:creationId xmlns:a16="http://schemas.microsoft.com/office/drawing/2014/main" id="{7A1473F2-DE87-A8D8-14B4-C21A2F573324}"/>
              </a:ext>
            </a:extLst>
          </p:cNvPr>
          <p:cNvSpPr/>
          <p:nvPr/>
        </p:nvSpPr>
        <p:spPr bwMode="auto">
          <a:xfrm>
            <a:off x="4230393" y="3762250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ABCAAD63-2A6F-06D8-5F5F-9D88F0B66B76}"/>
              </a:ext>
            </a:extLst>
          </p:cNvPr>
          <p:cNvSpPr/>
          <p:nvPr/>
        </p:nvSpPr>
        <p:spPr bwMode="auto">
          <a:xfrm>
            <a:off x="251236" y="3946116"/>
            <a:ext cx="8649513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時定数スペクトルを離散化して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Foster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型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RC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モデルに変換</a:t>
            </a:r>
          </a:p>
        </p:txBody>
      </p:sp>
      <p:sp>
        <p:nvSpPr>
          <p:cNvPr id="45" name="フローチャート: 処理 44">
            <a:extLst>
              <a:ext uri="{FF2B5EF4-FFF2-40B4-BE49-F238E27FC236}">
                <a16:creationId xmlns:a16="http://schemas.microsoft.com/office/drawing/2014/main" id="{4FD72D55-240D-BAF8-C3DF-394EB883A619}"/>
              </a:ext>
            </a:extLst>
          </p:cNvPr>
          <p:cNvSpPr/>
          <p:nvPr/>
        </p:nvSpPr>
        <p:spPr bwMode="auto">
          <a:xfrm>
            <a:off x="252026" y="3946116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5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フローチャート: 組合せ 45">
            <a:extLst>
              <a:ext uri="{FF2B5EF4-FFF2-40B4-BE49-F238E27FC236}">
                <a16:creationId xmlns:a16="http://schemas.microsoft.com/office/drawing/2014/main" id="{A16C7B7D-0C27-6C12-238E-DB210B2A5235}"/>
              </a:ext>
            </a:extLst>
          </p:cNvPr>
          <p:cNvSpPr/>
          <p:nvPr/>
        </p:nvSpPr>
        <p:spPr bwMode="auto">
          <a:xfrm>
            <a:off x="4229602" y="4401438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0F718FC0-2622-38DA-C626-627CA2EC0C43}"/>
              </a:ext>
            </a:extLst>
          </p:cNvPr>
          <p:cNvSpPr/>
          <p:nvPr/>
        </p:nvSpPr>
        <p:spPr bwMode="auto">
          <a:xfrm>
            <a:off x="251236" y="4593328"/>
            <a:ext cx="8650305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Foster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型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RC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モデルを</a:t>
            </a:r>
            <a:r>
              <a:rPr kumimoji="0" lang="en-US" altLang="ja-JP" sz="2000" kern="0" dirty="0" err="1">
                <a:solidFill>
                  <a:srgbClr val="000000"/>
                </a:solidFill>
                <a:cs typeface="Arial" panose="020B0604020202020204" pitchFamily="34" charset="0"/>
              </a:rPr>
              <a:t>Cauer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型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RC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モデルに変換</a:t>
            </a:r>
          </a:p>
        </p:txBody>
      </p:sp>
      <p:sp>
        <p:nvSpPr>
          <p:cNvPr id="48" name="フローチャート: 処理 47">
            <a:extLst>
              <a:ext uri="{FF2B5EF4-FFF2-40B4-BE49-F238E27FC236}">
                <a16:creationId xmlns:a16="http://schemas.microsoft.com/office/drawing/2014/main" id="{25F6289A-E77F-05A4-9C45-0313F58AA1EF}"/>
              </a:ext>
            </a:extLst>
          </p:cNvPr>
          <p:cNvSpPr/>
          <p:nvPr/>
        </p:nvSpPr>
        <p:spPr bwMode="auto">
          <a:xfrm>
            <a:off x="252818" y="4593328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6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フローチャート: 組合せ 48">
            <a:extLst>
              <a:ext uri="{FF2B5EF4-FFF2-40B4-BE49-F238E27FC236}">
                <a16:creationId xmlns:a16="http://schemas.microsoft.com/office/drawing/2014/main" id="{E824692A-66F8-F7C1-F905-326B20D9F778}"/>
              </a:ext>
            </a:extLst>
          </p:cNvPr>
          <p:cNvSpPr/>
          <p:nvPr/>
        </p:nvSpPr>
        <p:spPr bwMode="auto">
          <a:xfrm>
            <a:off x="4230394" y="5048650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フローチャート: 処理 49">
            <a:extLst>
              <a:ext uri="{FF2B5EF4-FFF2-40B4-BE49-F238E27FC236}">
                <a16:creationId xmlns:a16="http://schemas.microsoft.com/office/drawing/2014/main" id="{EDC15A11-252A-41F6-D6AD-03A045B3D89A}"/>
              </a:ext>
            </a:extLst>
          </p:cNvPr>
          <p:cNvSpPr/>
          <p:nvPr/>
        </p:nvSpPr>
        <p:spPr bwMode="auto">
          <a:xfrm>
            <a:off x="252819" y="5232516"/>
            <a:ext cx="8648723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2000" kern="0" dirty="0" err="1">
                <a:solidFill>
                  <a:srgbClr val="000000"/>
                </a:solidFill>
                <a:cs typeface="Arial" panose="020B0604020202020204" pitchFamily="34" charset="0"/>
              </a:rPr>
              <a:t>Cauer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型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RC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モデルの</a:t>
            </a:r>
            <a:r>
              <a:rPr kumimoji="0" lang="en-US" altLang="ja-JP" sz="2000" kern="0" dirty="0">
                <a:solidFill>
                  <a:srgbClr val="000000"/>
                </a:solidFill>
                <a:cs typeface="Arial" panose="020B0604020202020204" pitchFamily="34" charset="0"/>
              </a:rPr>
              <a:t>C,R</a:t>
            </a:r>
            <a:r>
              <a:rPr kumimoji="0" lang="ja-JP" altLang="en-US" sz="2000" kern="0" dirty="0">
                <a:solidFill>
                  <a:srgbClr val="000000"/>
                </a:solidFill>
                <a:cs typeface="Arial" panose="020B0604020202020204" pitchFamily="34" charset="0"/>
              </a:rPr>
              <a:t>の累積値から構造関数を取得</a:t>
            </a:r>
            <a:endParaRPr kumimoji="0" lang="en-US" altLang="ja-JP" sz="2000" kern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1" name="フローチャート: 処理 50">
            <a:extLst>
              <a:ext uri="{FF2B5EF4-FFF2-40B4-BE49-F238E27FC236}">
                <a16:creationId xmlns:a16="http://schemas.microsoft.com/office/drawing/2014/main" id="{53E1C735-50F0-BE45-DD20-841F66519DA2}"/>
              </a:ext>
            </a:extLst>
          </p:cNvPr>
          <p:cNvSpPr/>
          <p:nvPr/>
        </p:nvSpPr>
        <p:spPr bwMode="auto">
          <a:xfrm>
            <a:off x="252819" y="5232516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7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フローチャート: 組合せ 51">
            <a:extLst>
              <a:ext uri="{FF2B5EF4-FFF2-40B4-BE49-F238E27FC236}">
                <a16:creationId xmlns:a16="http://schemas.microsoft.com/office/drawing/2014/main" id="{18710F45-9C55-2965-DA2A-0BDF1EF26A30}"/>
              </a:ext>
            </a:extLst>
          </p:cNvPr>
          <p:cNvSpPr/>
          <p:nvPr/>
        </p:nvSpPr>
        <p:spPr bwMode="auto">
          <a:xfrm>
            <a:off x="4230395" y="5687838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フローチャート: 処理 52">
            <a:extLst>
              <a:ext uri="{FF2B5EF4-FFF2-40B4-BE49-F238E27FC236}">
                <a16:creationId xmlns:a16="http://schemas.microsoft.com/office/drawing/2014/main" id="{783D1597-53A8-8A74-3B6E-5C0543775A88}"/>
              </a:ext>
            </a:extLst>
          </p:cNvPr>
          <p:cNvSpPr/>
          <p:nvPr/>
        </p:nvSpPr>
        <p:spPr bwMode="auto">
          <a:xfrm>
            <a:off x="251236" y="5877572"/>
            <a:ext cx="8649513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過渡熱応答から構造関数を出力するシステムとして実装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4" name="フローチャート: 処理 53">
            <a:extLst>
              <a:ext uri="{FF2B5EF4-FFF2-40B4-BE49-F238E27FC236}">
                <a16:creationId xmlns:a16="http://schemas.microsoft.com/office/drawing/2014/main" id="{E06F3548-C89A-C9D5-F8E7-951AE0C8FDB9}"/>
              </a:ext>
            </a:extLst>
          </p:cNvPr>
          <p:cNvSpPr/>
          <p:nvPr/>
        </p:nvSpPr>
        <p:spPr bwMode="auto">
          <a:xfrm>
            <a:off x="252026" y="5877572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8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813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28D757-9BB5-6E95-49C1-2F4824DF1991}"/>
              </a:ext>
            </a:extLst>
          </p:cNvPr>
          <p:cNvSpPr/>
          <p:nvPr/>
        </p:nvSpPr>
        <p:spPr bwMode="auto">
          <a:xfrm>
            <a:off x="0" y="2696705"/>
            <a:ext cx="4571999" cy="3981682"/>
          </a:xfrm>
          <a:prstGeom prst="rect">
            <a:avLst/>
          </a:prstGeom>
          <a:solidFill>
            <a:srgbClr val="CCECFF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7DA3387-1D51-F33C-AE8F-4AEB7BF37684}"/>
              </a:ext>
            </a:extLst>
          </p:cNvPr>
          <p:cNvSpPr/>
          <p:nvPr/>
        </p:nvSpPr>
        <p:spPr bwMode="auto">
          <a:xfrm>
            <a:off x="4571999" y="2696705"/>
            <a:ext cx="4572001" cy="3981682"/>
          </a:xfrm>
          <a:prstGeom prst="rect">
            <a:avLst/>
          </a:prstGeom>
          <a:solidFill>
            <a:srgbClr val="FAF2D2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今回の取り組み内容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304131-1D10-3C20-83FB-F6E5BC9FE115}"/>
              </a:ext>
            </a:extLst>
          </p:cNvPr>
          <p:cNvSpPr txBox="1"/>
          <p:nvPr/>
        </p:nvSpPr>
        <p:spPr>
          <a:xfrm>
            <a:off x="239159" y="1339226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Step 5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の「</a:t>
            </a: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Foster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型構造関数の計算」手法の見直し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9658486-E4B5-C841-2CD2-ACED08FBC898}"/>
              </a:ext>
            </a:extLst>
          </p:cNvPr>
          <p:cNvGrpSpPr/>
          <p:nvPr/>
        </p:nvGrpSpPr>
        <p:grpSpPr>
          <a:xfrm>
            <a:off x="256032" y="3387937"/>
            <a:ext cx="3631491" cy="2571078"/>
            <a:chOff x="882949" y="3977012"/>
            <a:chExt cx="3631491" cy="2571078"/>
          </a:xfrm>
        </p:grpSpPr>
        <p:pic>
          <p:nvPicPr>
            <p:cNvPr id="13" name="図 12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D24F92FF-68D9-7286-5792-227B89F50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836" y="3977012"/>
              <a:ext cx="3200604" cy="21308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090B8082-1BFB-12CE-965D-DBCA6E50D5E0}"/>
                    </a:ext>
                  </a:extLst>
                </p:cNvPr>
                <p:cNvSpPr txBox="1"/>
                <p:nvPr/>
              </p:nvSpPr>
              <p:spPr>
                <a:xfrm>
                  <a:off x="882949" y="4418958"/>
                  <a:ext cx="430887" cy="124694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ja-JP" altLang="en-US" sz="1600" dirty="0">
                      <a:solidFill>
                        <a:schemeClr val="tx1"/>
                      </a:solidFill>
                    </a:rPr>
                    <a:t>強度 </a:t>
                  </a:r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ja-JP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851CC27E-71C6-2FDA-5915-6D69746C9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49" y="4418958"/>
                  <a:ext cx="430887" cy="1246943"/>
                </a:xfrm>
                <a:prstGeom prst="rect">
                  <a:avLst/>
                </a:prstGeom>
                <a:blipFill>
                  <a:blip r:embed="rId7"/>
                  <a:stretch>
                    <a:fillRect r="-42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A09FB41-03AD-EC76-4B2C-1E506D8B92C7}"/>
                    </a:ext>
                  </a:extLst>
                </p:cNvPr>
                <p:cNvSpPr txBox="1"/>
                <p:nvPr/>
              </p:nvSpPr>
              <p:spPr>
                <a:xfrm rot="5400000">
                  <a:off x="2755682" y="5505536"/>
                  <a:ext cx="430887" cy="1654221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ja-JP" altLang="en-US" sz="1600" dirty="0"/>
                    <a:t>対数時定数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+mj-ea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ea typeface="+mj-ea"/>
                        </a:rPr>
                        <m:t>n</m:t>
                      </m:r>
                      <m:r>
                        <a:rPr lang="en-US" altLang="ja-JP" sz="1600" b="0" i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881701F5-8D84-9317-89DC-F88635B16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755682" y="5505536"/>
                  <a:ext cx="430887" cy="1654221"/>
                </a:xfrm>
                <a:prstGeom prst="rect">
                  <a:avLst/>
                </a:prstGeom>
                <a:blipFill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8DF02F6-2A02-C058-D5D1-4BFC8FF3BCE5}"/>
              </a:ext>
            </a:extLst>
          </p:cNvPr>
          <p:cNvSpPr/>
          <p:nvPr/>
        </p:nvSpPr>
        <p:spPr bwMode="auto">
          <a:xfrm>
            <a:off x="5683761" y="2832809"/>
            <a:ext cx="2936721" cy="439174"/>
          </a:xfrm>
          <a:prstGeom prst="round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離散化積分法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DB7F388-3C86-5CD1-4C1A-260FC3F9F728}"/>
              </a:ext>
            </a:extLst>
          </p:cNvPr>
          <p:cNvSpPr/>
          <p:nvPr/>
        </p:nvSpPr>
        <p:spPr bwMode="auto">
          <a:xfrm>
            <a:off x="875847" y="2832809"/>
            <a:ext cx="2936721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スペクトル分離法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EDD19D5-17BC-E965-7C01-D6FDA0D6EDBD}"/>
              </a:ext>
            </a:extLst>
          </p:cNvPr>
          <p:cNvGrpSpPr/>
          <p:nvPr/>
        </p:nvGrpSpPr>
        <p:grpSpPr>
          <a:xfrm>
            <a:off x="5062587" y="3387937"/>
            <a:ext cx="3635255" cy="2573414"/>
            <a:chOff x="4678585" y="3977011"/>
            <a:chExt cx="3635255" cy="2573414"/>
          </a:xfrm>
        </p:grpSpPr>
        <p:pic>
          <p:nvPicPr>
            <p:cNvPr id="7" name="図 6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8CAAF9F0-4BDD-FBEB-0CB7-20CD1A3C2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236" y="3977011"/>
              <a:ext cx="3200604" cy="21308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959384B-DCAD-0303-DB45-476EC543B49B}"/>
                    </a:ext>
                  </a:extLst>
                </p:cNvPr>
                <p:cNvSpPr txBox="1"/>
                <p:nvPr/>
              </p:nvSpPr>
              <p:spPr>
                <a:xfrm>
                  <a:off x="4678585" y="4420474"/>
                  <a:ext cx="430887" cy="124694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ja-JP" altLang="en-US" sz="1600" dirty="0">
                      <a:solidFill>
                        <a:schemeClr val="tx1"/>
                      </a:solidFill>
                    </a:rPr>
                    <a:t>強度 </a:t>
                  </a:r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ja-JP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CC39773-B0B5-0FD5-3F5F-EBB33DFC1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585" y="4420474"/>
                  <a:ext cx="430887" cy="1246943"/>
                </a:xfrm>
                <a:prstGeom prst="rect">
                  <a:avLst/>
                </a:prstGeom>
                <a:blipFill>
                  <a:blip r:embed="rId10"/>
                  <a:stretch>
                    <a:fillRect r="-56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B16E852B-FC1C-1BF3-D923-614E2818B386}"/>
                    </a:ext>
                  </a:extLst>
                </p:cNvPr>
                <p:cNvSpPr txBox="1"/>
                <p:nvPr/>
              </p:nvSpPr>
              <p:spPr>
                <a:xfrm rot="5400000">
                  <a:off x="6753780" y="5507871"/>
                  <a:ext cx="430887" cy="1654221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ja-JP" altLang="en-US" sz="1600" dirty="0"/>
                    <a:t>対数時定数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+mj-ea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ea typeface="+mj-ea"/>
                        </a:rPr>
                        <m:t>n</m:t>
                      </m:r>
                      <m:r>
                        <a:rPr lang="en-US" altLang="ja-JP" sz="1600" b="0" i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D85961A5-C560-B9FD-54E5-303C151FB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53780" y="5507871"/>
                  <a:ext cx="430887" cy="1654221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DDDE6AA-ADC5-A96C-CB06-A1529E817F2D}"/>
              </a:ext>
            </a:extLst>
          </p:cNvPr>
          <p:cNvCxnSpPr>
            <a:cxnSpLocks/>
          </p:cNvCxnSpPr>
          <p:nvPr/>
        </p:nvCxnSpPr>
        <p:spPr>
          <a:xfrm>
            <a:off x="6817658" y="5197180"/>
            <a:ext cx="0" cy="13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E038A5B-A793-0053-249B-B752DF84AC30}"/>
              </a:ext>
            </a:extLst>
          </p:cNvPr>
          <p:cNvCxnSpPr>
            <a:cxnSpLocks/>
          </p:cNvCxnSpPr>
          <p:nvPr/>
        </p:nvCxnSpPr>
        <p:spPr>
          <a:xfrm>
            <a:off x="6901274" y="4894963"/>
            <a:ext cx="0" cy="43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E489495-9070-A454-3BBC-60D49AB6FB39}"/>
              </a:ext>
            </a:extLst>
          </p:cNvPr>
          <p:cNvCxnSpPr>
            <a:cxnSpLocks/>
          </p:cNvCxnSpPr>
          <p:nvPr/>
        </p:nvCxnSpPr>
        <p:spPr>
          <a:xfrm>
            <a:off x="6984890" y="4451371"/>
            <a:ext cx="0" cy="877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F2E62A4-A079-A32F-3259-860D3046C917}"/>
              </a:ext>
            </a:extLst>
          </p:cNvPr>
          <p:cNvCxnSpPr>
            <a:cxnSpLocks/>
          </p:cNvCxnSpPr>
          <p:nvPr/>
        </p:nvCxnSpPr>
        <p:spPr>
          <a:xfrm>
            <a:off x="7068506" y="3829416"/>
            <a:ext cx="0" cy="1499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27164EA-96F5-75B1-95B4-5DD2FEDF2E7A}"/>
              </a:ext>
            </a:extLst>
          </p:cNvPr>
          <p:cNvCxnSpPr>
            <a:cxnSpLocks/>
          </p:cNvCxnSpPr>
          <p:nvPr/>
        </p:nvCxnSpPr>
        <p:spPr>
          <a:xfrm>
            <a:off x="7152122" y="4451371"/>
            <a:ext cx="0" cy="877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ECA3930-F412-1C95-FD52-91B45446646A}"/>
              </a:ext>
            </a:extLst>
          </p:cNvPr>
          <p:cNvCxnSpPr>
            <a:cxnSpLocks/>
          </p:cNvCxnSpPr>
          <p:nvPr/>
        </p:nvCxnSpPr>
        <p:spPr>
          <a:xfrm>
            <a:off x="7235738" y="4894963"/>
            <a:ext cx="0" cy="43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B2EDAA6-2507-41D1-032B-4B34CFE9F686}"/>
              </a:ext>
            </a:extLst>
          </p:cNvPr>
          <p:cNvCxnSpPr>
            <a:cxnSpLocks/>
          </p:cNvCxnSpPr>
          <p:nvPr/>
        </p:nvCxnSpPr>
        <p:spPr>
          <a:xfrm>
            <a:off x="7319354" y="5111939"/>
            <a:ext cx="0" cy="216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9C30B4A-5D9B-961C-8230-22E0F922B2EF}"/>
              </a:ext>
            </a:extLst>
          </p:cNvPr>
          <p:cNvCxnSpPr>
            <a:cxnSpLocks/>
          </p:cNvCxnSpPr>
          <p:nvPr/>
        </p:nvCxnSpPr>
        <p:spPr>
          <a:xfrm>
            <a:off x="7402970" y="5184915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C4975C1-6434-B093-4982-20D195173F29}"/>
              </a:ext>
            </a:extLst>
          </p:cNvPr>
          <p:cNvCxnSpPr>
            <a:cxnSpLocks/>
          </p:cNvCxnSpPr>
          <p:nvPr/>
        </p:nvCxnSpPr>
        <p:spPr>
          <a:xfrm>
            <a:off x="7486586" y="5102900"/>
            <a:ext cx="0" cy="226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C2DEE9-8437-2505-22A7-E0A4C8DA88FB}"/>
              </a:ext>
            </a:extLst>
          </p:cNvPr>
          <p:cNvCxnSpPr>
            <a:cxnSpLocks/>
          </p:cNvCxnSpPr>
          <p:nvPr/>
        </p:nvCxnSpPr>
        <p:spPr>
          <a:xfrm>
            <a:off x="7570202" y="5184915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179810-2AA0-D542-8C6B-B2B8838FC3E7}"/>
              </a:ext>
            </a:extLst>
          </p:cNvPr>
          <p:cNvSpPr txBox="1"/>
          <p:nvPr/>
        </p:nvSpPr>
        <p:spPr>
          <a:xfrm>
            <a:off x="162716" y="6110063"/>
            <a:ext cx="4249009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各スペクトル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の時定数・面積から計算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E8D234E-C4D7-64AD-6E35-24C3D80B74D9}"/>
              </a:ext>
            </a:extLst>
          </p:cNvPr>
          <p:cNvSpPr txBox="1"/>
          <p:nvPr/>
        </p:nvSpPr>
        <p:spPr>
          <a:xfrm>
            <a:off x="4776769" y="6110063"/>
            <a:ext cx="4249009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離散化積分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した時定数・面積から計算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14DC1A-9C97-3CDC-71FB-6877E5242FF7}"/>
              </a:ext>
            </a:extLst>
          </p:cNvPr>
          <p:cNvSpPr txBox="1"/>
          <p:nvPr/>
        </p:nvSpPr>
        <p:spPr>
          <a:xfrm>
            <a:off x="256032" y="2082975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構造関数計算過程の比較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6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28D757-9BB5-6E95-49C1-2F4824DF1991}"/>
              </a:ext>
            </a:extLst>
          </p:cNvPr>
          <p:cNvSpPr/>
          <p:nvPr/>
        </p:nvSpPr>
        <p:spPr bwMode="auto">
          <a:xfrm>
            <a:off x="0" y="2696705"/>
            <a:ext cx="4571999" cy="3981682"/>
          </a:xfrm>
          <a:prstGeom prst="rect">
            <a:avLst/>
          </a:prstGeom>
          <a:solidFill>
            <a:srgbClr val="CCECFF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7DA3387-1D51-F33C-AE8F-4AEB7BF37684}"/>
              </a:ext>
            </a:extLst>
          </p:cNvPr>
          <p:cNvSpPr/>
          <p:nvPr/>
        </p:nvSpPr>
        <p:spPr bwMode="auto">
          <a:xfrm>
            <a:off x="4571999" y="2696705"/>
            <a:ext cx="4572001" cy="3981682"/>
          </a:xfrm>
          <a:prstGeom prst="rect">
            <a:avLst/>
          </a:prstGeom>
          <a:solidFill>
            <a:srgbClr val="FAF2D2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今回の取り組み内容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8DF02F6-2A02-C058-D5D1-4BFC8FF3BCE5}"/>
              </a:ext>
            </a:extLst>
          </p:cNvPr>
          <p:cNvSpPr/>
          <p:nvPr/>
        </p:nvSpPr>
        <p:spPr bwMode="auto">
          <a:xfrm>
            <a:off x="5683761" y="2832809"/>
            <a:ext cx="2936721" cy="439174"/>
          </a:xfrm>
          <a:prstGeom prst="round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離散化積分法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DB7F388-3C86-5CD1-4C1A-260FC3F9F728}"/>
              </a:ext>
            </a:extLst>
          </p:cNvPr>
          <p:cNvSpPr/>
          <p:nvPr/>
        </p:nvSpPr>
        <p:spPr bwMode="auto">
          <a:xfrm>
            <a:off x="875847" y="2832809"/>
            <a:ext cx="2936721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スペクトル分離法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179810-2AA0-D542-8C6B-B2B8838FC3E7}"/>
              </a:ext>
            </a:extLst>
          </p:cNvPr>
          <p:cNvSpPr txBox="1"/>
          <p:nvPr/>
        </p:nvSpPr>
        <p:spPr>
          <a:xfrm>
            <a:off x="162716" y="6110063"/>
            <a:ext cx="4249009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要素数少ない、</a:t>
            </a: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精度△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E8D234E-C4D7-64AD-6E35-24C3D80B74D9}"/>
              </a:ext>
            </a:extLst>
          </p:cNvPr>
          <p:cNvSpPr txBox="1"/>
          <p:nvPr/>
        </p:nvSpPr>
        <p:spPr>
          <a:xfrm>
            <a:off x="4776769" y="6110063"/>
            <a:ext cx="4249009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要素数多い、</a:t>
            </a: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精度◎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14DC1A-9C97-3CDC-71FB-6877E5242FF7}"/>
              </a:ext>
            </a:extLst>
          </p:cNvPr>
          <p:cNvSpPr txBox="1"/>
          <p:nvPr/>
        </p:nvSpPr>
        <p:spPr>
          <a:xfrm>
            <a:off x="256032" y="2082975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構造関数計算結果の比較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23" name="図 22" descr="グラフ&#10;&#10;自動的に生成された説明">
            <a:extLst>
              <a:ext uri="{FF2B5EF4-FFF2-40B4-BE49-F238E27FC236}">
                <a16:creationId xmlns:a16="http://schemas.microsoft.com/office/drawing/2014/main" id="{892F763F-4FB2-9E4D-CE48-6D187CBF6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" b="11230"/>
          <a:stretch/>
        </p:blipFill>
        <p:spPr>
          <a:xfrm>
            <a:off x="5122187" y="3308452"/>
            <a:ext cx="3673100" cy="237815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CE4402C-08F8-F942-CE71-EC6D340CA777}"/>
              </a:ext>
            </a:extLst>
          </p:cNvPr>
          <p:cNvSpPr txBox="1"/>
          <p:nvPr/>
        </p:nvSpPr>
        <p:spPr>
          <a:xfrm>
            <a:off x="162716" y="3482662"/>
            <a:ext cx="400110" cy="2150285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累積熱容量 </a:t>
            </a:r>
            <a:r>
              <a:rPr lang="en-US" altLang="ja-JP" sz="1400" dirty="0">
                <a:solidFill>
                  <a:schemeClr val="tx1"/>
                </a:solidFill>
              </a:rPr>
              <a:t>[W</a:t>
            </a:r>
            <a:r>
              <a:rPr lang="ja-JP" altLang="en-US" sz="1400" dirty="0">
                <a:solidFill>
                  <a:schemeClr val="tx1"/>
                </a:solidFill>
              </a:rPr>
              <a:t>・</a:t>
            </a:r>
            <a:r>
              <a:rPr lang="en-US" altLang="ja-JP" sz="1400" dirty="0">
                <a:solidFill>
                  <a:schemeClr val="tx1"/>
                </a:solidFill>
              </a:rPr>
              <a:t>s/K]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70F7D22-943D-5664-B68A-FED15F8D7107}"/>
              </a:ext>
            </a:extLst>
          </p:cNvPr>
          <p:cNvSpPr txBox="1"/>
          <p:nvPr/>
        </p:nvSpPr>
        <p:spPr>
          <a:xfrm rot="5400000">
            <a:off x="2085943" y="4822022"/>
            <a:ext cx="400110" cy="2150285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累積熱容量 </a:t>
            </a:r>
            <a:r>
              <a:rPr lang="en-US" altLang="ja-JP" sz="1400" dirty="0">
                <a:solidFill>
                  <a:schemeClr val="tx1"/>
                </a:solidFill>
              </a:rPr>
              <a:t>[K</a:t>
            </a:r>
            <a:r>
              <a:rPr lang="ja-JP" altLang="en-US" sz="1400" dirty="0">
                <a:solidFill>
                  <a:schemeClr val="tx1"/>
                </a:solidFill>
              </a:rPr>
              <a:t>・</a:t>
            </a:r>
            <a:r>
              <a:rPr lang="en-US" altLang="ja-JP" sz="1400" dirty="0"/>
              <a:t>W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958A91A-D4F1-2750-EC94-8CE202FD899B}"/>
              </a:ext>
            </a:extLst>
          </p:cNvPr>
          <p:cNvSpPr txBox="1"/>
          <p:nvPr/>
        </p:nvSpPr>
        <p:spPr>
          <a:xfrm rot="5400000">
            <a:off x="6758681" y="4789611"/>
            <a:ext cx="400110" cy="2150285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累積熱容量 </a:t>
            </a:r>
            <a:r>
              <a:rPr lang="en-US" altLang="ja-JP" sz="1400" dirty="0">
                <a:solidFill>
                  <a:schemeClr val="tx1"/>
                </a:solidFill>
              </a:rPr>
              <a:t>[K</a:t>
            </a:r>
            <a:r>
              <a:rPr lang="ja-JP" altLang="en-US" sz="1400" dirty="0">
                <a:solidFill>
                  <a:schemeClr val="tx1"/>
                </a:solidFill>
              </a:rPr>
              <a:t>・</a:t>
            </a:r>
            <a:r>
              <a:rPr lang="en-US" altLang="ja-JP" sz="1400" dirty="0"/>
              <a:t>W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2F59CFD-C514-570B-BFD9-858065000D0F}"/>
              </a:ext>
            </a:extLst>
          </p:cNvPr>
          <p:cNvSpPr txBox="1"/>
          <p:nvPr/>
        </p:nvSpPr>
        <p:spPr>
          <a:xfrm>
            <a:off x="4722077" y="3477223"/>
            <a:ext cx="400110" cy="2150285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累積熱容量 </a:t>
            </a:r>
            <a:r>
              <a:rPr lang="en-US" altLang="ja-JP" sz="1400" dirty="0">
                <a:solidFill>
                  <a:schemeClr val="tx1"/>
                </a:solidFill>
              </a:rPr>
              <a:t>[W</a:t>
            </a:r>
            <a:r>
              <a:rPr lang="ja-JP" altLang="en-US" sz="1400" dirty="0">
                <a:solidFill>
                  <a:schemeClr val="tx1"/>
                </a:solidFill>
              </a:rPr>
              <a:t>・</a:t>
            </a:r>
            <a:r>
              <a:rPr lang="en-US" altLang="ja-JP" sz="1400" dirty="0">
                <a:solidFill>
                  <a:schemeClr val="tx1"/>
                </a:solidFill>
              </a:rPr>
              <a:t>s/K]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8934607B-8AAD-B2BB-EE8E-43C229DD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5" y="3340451"/>
            <a:ext cx="3627664" cy="2356658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04B333B-3973-3BF9-5AAF-BAED778B65CF}"/>
              </a:ext>
            </a:extLst>
          </p:cNvPr>
          <p:cNvSpPr txBox="1"/>
          <p:nvPr/>
        </p:nvSpPr>
        <p:spPr>
          <a:xfrm>
            <a:off x="239159" y="1339226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Step 5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の「</a:t>
            </a: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Foster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型構造関数の計算」手法の見直し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5972</TotalTime>
  <Words>886</Words>
  <Application>Microsoft Office PowerPoint</Application>
  <PresentationFormat>画面に合わせる (4:3)</PresentationFormat>
  <Paragraphs>276</Paragraphs>
  <Slides>22</Slides>
  <Notes>13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ＭＳ Ｐゴシック</vt:lpstr>
      <vt:lpstr>メイリオ</vt:lpstr>
      <vt:lpstr>游ゴシック</vt:lpstr>
      <vt:lpstr>Arial</vt:lpstr>
      <vt:lpstr>Calibri</vt:lpstr>
      <vt:lpstr>Cambria Math</vt:lpstr>
      <vt:lpstr>Wingdings</vt:lpstr>
      <vt:lpstr>Office テーマ</vt:lpstr>
      <vt:lpstr>計算科学G ミーティング 進捗報告（2023/1/30）</vt:lpstr>
      <vt:lpstr>PowerPoint プレゼンテーション</vt:lpstr>
      <vt:lpstr>PowerPoint プレゼンテーション</vt:lpstr>
      <vt:lpstr>進捗状況</vt:lpstr>
      <vt:lpstr>PowerPoint プレゼンテーション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PowerPoint プレゼンテーション</vt:lpstr>
      <vt:lpstr>樹脂レール　シミュレーション</vt:lpstr>
      <vt:lpstr>樹脂レール　シミュレーション</vt:lpstr>
      <vt:lpstr>樹脂レール　シミュレーション</vt:lpstr>
      <vt:lpstr>樹脂レール　シミュレーション</vt:lpstr>
      <vt:lpstr>樹脂レール　シミュレーション</vt:lpstr>
      <vt:lpstr>樹脂レール　シミュレーション</vt:lpstr>
      <vt:lpstr>樹脂レール　シミュレーション</vt:lpstr>
      <vt:lpstr>樹脂レール　シミュレーション</vt:lpstr>
      <vt:lpstr>PowerPoint プレゼンテーション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2023-01-30T07:10:20Z</dcterms:modified>
</cp:coreProperties>
</file>