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1451" r:id="rId2"/>
    <p:sldId id="1453" r:id="rId3"/>
    <p:sldId id="1562" r:id="rId4"/>
    <p:sldId id="1539" r:id="rId5"/>
    <p:sldId id="1563" r:id="rId6"/>
    <p:sldId id="1548" r:id="rId7"/>
    <p:sldId id="1555" r:id="rId8"/>
    <p:sldId id="1577" r:id="rId9"/>
    <p:sldId id="1578" r:id="rId10"/>
    <p:sldId id="1580" r:id="rId11"/>
    <p:sldId id="1581" r:id="rId12"/>
    <p:sldId id="1587" r:id="rId13"/>
    <p:sldId id="1584" r:id="rId14"/>
    <p:sldId id="1586" r:id="rId15"/>
    <p:sldId id="1585" r:id="rId16"/>
    <p:sldId id="1588" r:id="rId17"/>
    <p:sldId id="1589" r:id="rId18"/>
    <p:sldId id="1590" r:id="rId19"/>
    <p:sldId id="1557" r:id="rId20"/>
    <p:sldId id="1564" r:id="rId21"/>
    <p:sldId id="1537" r:id="rId22"/>
    <p:sldId id="1574" r:id="rId23"/>
    <p:sldId id="1576" r:id="rId24"/>
    <p:sldId id="1565" r:id="rId25"/>
    <p:sldId id="1540" r:id="rId26"/>
    <p:sldId id="1536" r:id="rId27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DD8D5"/>
    <a:srgbClr val="F8DADA"/>
    <a:srgbClr val="F4DEE8"/>
    <a:srgbClr val="FAF2D2"/>
    <a:srgbClr val="FF9999"/>
    <a:srgbClr val="0070C0"/>
    <a:srgbClr val="72BFC5"/>
    <a:srgbClr val="69C5D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437B8-C9D5-4D66-ACE1-C276E827CDB0}" v="700" dt="2023-02-13T01:48:29.289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868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01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253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513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88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74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54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762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942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0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28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066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50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96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0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3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1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79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558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0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/>
              <a:t>©2022 Denka Co., Ltd.</a:t>
            </a:r>
            <a:endParaRPr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G 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2023/2/13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88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取り組み①：パラメータの適正化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23955DD-E08A-F4EE-4A28-65EDD946C98D}"/>
                  </a:ext>
                </a:extLst>
              </p:cNvPr>
              <p:cNvSpPr txBox="1"/>
              <p:nvPr/>
            </p:nvSpPr>
            <p:spPr>
              <a:xfrm>
                <a:off x="2116097" y="2514720"/>
                <a:ext cx="3558111" cy="12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ja-JP" alt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ja-JP" alt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ja-JP" alt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ja-JP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ja-JP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ja-JP" alt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ja-JP" alt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ja-JP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ja-JP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ja-JP" altLang="en-US" sz="20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ja-JP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ja-JP" alt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ja-JP" altLang="en-US" sz="2000" b="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R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ja-JP" altLang="en-US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ja-JP" altLang="en-US" sz="20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23955DD-E08A-F4EE-4A28-65EDD946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97" y="2514720"/>
                <a:ext cx="3558111" cy="1289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64AEDF-7B66-E8A1-9E59-9CDC9842F1A8}"/>
              </a:ext>
            </a:extLst>
          </p:cNvPr>
          <p:cNvSpPr txBox="1"/>
          <p:nvPr/>
        </p:nvSpPr>
        <p:spPr>
          <a:xfrm>
            <a:off x="239159" y="1339226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RMSE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の最小化により、各パラメータの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適正値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を取得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781CFCF4-EF60-F202-C530-5F1584EF1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24810"/>
              </p:ext>
            </p:extLst>
          </p:nvPr>
        </p:nvGraphicFramePr>
        <p:xfrm>
          <a:off x="128016" y="5198775"/>
          <a:ext cx="8877512" cy="94996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68216">
                  <a:extLst>
                    <a:ext uri="{9D8B030D-6E8A-4147-A177-3AD203B41FA5}">
                      <a16:colId xmlns:a16="http://schemas.microsoft.com/office/drawing/2014/main" val="2273509870"/>
                    </a:ext>
                  </a:extLst>
                </a:gridCol>
                <a:gridCol w="1268216">
                  <a:extLst>
                    <a:ext uri="{9D8B030D-6E8A-4147-A177-3AD203B41FA5}">
                      <a16:colId xmlns:a16="http://schemas.microsoft.com/office/drawing/2014/main" val="3923363652"/>
                    </a:ext>
                  </a:extLst>
                </a:gridCol>
                <a:gridCol w="1268216">
                  <a:extLst>
                    <a:ext uri="{9D8B030D-6E8A-4147-A177-3AD203B41FA5}">
                      <a16:colId xmlns:a16="http://schemas.microsoft.com/office/drawing/2014/main" val="170286012"/>
                    </a:ext>
                  </a:extLst>
                </a:gridCol>
                <a:gridCol w="1268216">
                  <a:extLst>
                    <a:ext uri="{9D8B030D-6E8A-4147-A177-3AD203B41FA5}">
                      <a16:colId xmlns:a16="http://schemas.microsoft.com/office/drawing/2014/main" val="1164318433"/>
                    </a:ext>
                  </a:extLst>
                </a:gridCol>
                <a:gridCol w="1268216">
                  <a:extLst>
                    <a:ext uri="{9D8B030D-6E8A-4147-A177-3AD203B41FA5}">
                      <a16:colId xmlns:a16="http://schemas.microsoft.com/office/drawing/2014/main" val="4256062861"/>
                    </a:ext>
                  </a:extLst>
                </a:gridCol>
                <a:gridCol w="1268216">
                  <a:extLst>
                    <a:ext uri="{9D8B030D-6E8A-4147-A177-3AD203B41FA5}">
                      <a16:colId xmlns:a16="http://schemas.microsoft.com/office/drawing/2014/main" val="4220726989"/>
                    </a:ext>
                  </a:extLst>
                </a:gridCol>
                <a:gridCol w="1268216">
                  <a:extLst>
                    <a:ext uri="{9D8B030D-6E8A-4147-A177-3AD203B41FA5}">
                      <a16:colId xmlns:a16="http://schemas.microsoft.com/office/drawing/2014/main" val="69737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800" kern="100">
                          <a:effectLst/>
                        </a:rPr>
                        <a:t>パラメータ</a:t>
                      </a:r>
                      <a:endParaRPr lang="ja-JP" altLang="ja-JP" sz="1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600" kern="100" dirty="0">
                          <a:effectLst/>
                        </a:rPr>
                        <a:t>開始列</a:t>
                      </a:r>
                      <a:endParaRPr lang="ja-JP" alt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600" kern="100" dirty="0">
                          <a:effectLst/>
                        </a:rPr>
                        <a:t>平滑化窓数</a:t>
                      </a:r>
                      <a:endParaRPr lang="ja-JP" alt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600" kern="100" dirty="0">
                          <a:effectLst/>
                        </a:rPr>
                        <a:t>逆畳み込み初期値</a:t>
                      </a:r>
                      <a:endParaRPr lang="ja-JP" alt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600" kern="100" dirty="0">
                          <a:effectLst/>
                        </a:rPr>
                        <a:t>逆畳み込み計算回数</a:t>
                      </a:r>
                      <a:endParaRPr lang="ja-JP" alt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600" kern="100" dirty="0">
                          <a:effectLst/>
                        </a:rPr>
                        <a:t>逆畳み込みプロット数</a:t>
                      </a:r>
                      <a:endParaRPr lang="ja-JP" alt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600" kern="100" dirty="0">
                          <a:effectLst/>
                        </a:rPr>
                        <a:t>連分数展開要素数</a:t>
                      </a:r>
                      <a:endParaRPr lang="ja-JP" alt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50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適正値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2500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500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440815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0559E16-6D67-84AC-5708-57253B58728C}"/>
              </a:ext>
            </a:extLst>
          </p:cNvPr>
          <p:cNvSpPr/>
          <p:nvPr/>
        </p:nvSpPr>
        <p:spPr bwMode="auto">
          <a:xfrm>
            <a:off x="2792944" y="4620523"/>
            <a:ext cx="3558111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各パラメータの適正値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5A2405-AFCC-0D51-1DCC-072F9894A766}"/>
              </a:ext>
            </a:extLst>
          </p:cNvPr>
          <p:cNvSpPr/>
          <p:nvPr/>
        </p:nvSpPr>
        <p:spPr>
          <a:xfrm>
            <a:off x="6522043" y="2414970"/>
            <a:ext cx="2316139" cy="1489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二乗平均平方根誤差</a:t>
            </a:r>
            <a:endParaRPr lang="en-US" altLang="ja-JP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/>
                </a:solidFill>
              </a:rPr>
              <a:t>累積熱抵抗計算値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累積熱抵抗測定値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2B69904-B6FC-923C-467E-1E0280E274A8}"/>
                  </a:ext>
                </a:extLst>
              </p:cNvPr>
              <p:cNvSpPr/>
              <p:nvPr/>
            </p:nvSpPr>
            <p:spPr>
              <a:xfrm>
                <a:off x="5733778" y="2420520"/>
                <a:ext cx="788265" cy="14836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ja-JP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ja-JP" altLang="en-US" sz="1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altLang="ja-JP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algn="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ja-JP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ja-JP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ja-JP" altLang="en-US" sz="1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a:rPr lang="ja-JP" alt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2B69904-B6FC-923C-467E-1E0280E27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778" y="2420520"/>
                <a:ext cx="788265" cy="1483662"/>
              </a:xfrm>
              <a:prstGeom prst="rect">
                <a:avLst/>
              </a:prstGeom>
              <a:blipFill>
                <a:blip r:embed="rId4"/>
                <a:stretch>
                  <a:fillRect r="-26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53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取り組み①：パラメータの適正化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64AEDF-7B66-E8A1-9E59-9CDC9842F1A8}"/>
              </a:ext>
            </a:extLst>
          </p:cNvPr>
          <p:cNvSpPr txBox="1"/>
          <p:nvPr/>
        </p:nvSpPr>
        <p:spPr>
          <a:xfrm>
            <a:off x="239159" y="1339226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パラメータの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適正化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により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計算精度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が向上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7" name="図 16" descr="グラフ, ヒストグラム&#10;&#10;自動的に生成された説明">
            <a:extLst>
              <a:ext uri="{FF2B5EF4-FFF2-40B4-BE49-F238E27FC236}">
                <a16:creationId xmlns:a16="http://schemas.microsoft.com/office/drawing/2014/main" id="{C00DFB8E-D34E-5309-9F19-B0F9B99A21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r="20763" b="10717"/>
          <a:stretch/>
        </p:blipFill>
        <p:spPr>
          <a:xfrm>
            <a:off x="922148" y="2716736"/>
            <a:ext cx="3363133" cy="326560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5D58F3-159E-FA55-0FD8-5494F96D11E4}"/>
              </a:ext>
            </a:extLst>
          </p:cNvPr>
          <p:cNvSpPr txBox="1"/>
          <p:nvPr/>
        </p:nvSpPr>
        <p:spPr>
          <a:xfrm>
            <a:off x="491261" y="3067398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計算値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0792A2-48B4-7841-7DA6-439FA3D71CFB}"/>
              </a:ext>
            </a:extLst>
          </p:cNvPr>
          <p:cNvSpPr txBox="1"/>
          <p:nvPr/>
        </p:nvSpPr>
        <p:spPr>
          <a:xfrm rot="5400000">
            <a:off x="2388270" y="4917415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測定値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33620C4A-D97D-3754-1789-2B68F740EEF0}"/>
              </a:ext>
            </a:extLst>
          </p:cNvPr>
          <p:cNvSpPr/>
          <p:nvPr/>
        </p:nvSpPr>
        <p:spPr bwMode="auto">
          <a:xfrm>
            <a:off x="4716168" y="5213779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6555409-C25F-4785-FE73-E55D8E8B1A60}"/>
              </a:ext>
            </a:extLst>
          </p:cNvPr>
          <p:cNvSpPr txBox="1"/>
          <p:nvPr/>
        </p:nvSpPr>
        <p:spPr>
          <a:xfrm>
            <a:off x="5772557" y="5040128"/>
            <a:ext cx="260578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計算値</a:t>
            </a:r>
            <a:r>
              <a:rPr lang="ja-JP" altLang="en-US" sz="2400" dirty="0"/>
              <a:t>と</a:t>
            </a:r>
            <a:r>
              <a:rPr lang="ja-JP" altLang="en-US" sz="2400" dirty="0">
                <a:solidFill>
                  <a:srgbClr val="FF0000"/>
                </a:solidFill>
              </a:rPr>
              <a:t>測定値</a:t>
            </a:r>
            <a:r>
              <a:rPr lang="ja-JP" altLang="en-US" sz="2400" dirty="0"/>
              <a:t>が高い精度で一致！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CD06991-289B-DD98-10D7-45992F488FE6}"/>
              </a:ext>
            </a:extLst>
          </p:cNvPr>
          <p:cNvSpPr/>
          <p:nvPr/>
        </p:nvSpPr>
        <p:spPr bwMode="auto">
          <a:xfrm>
            <a:off x="824657" y="2252104"/>
            <a:ext cx="3558111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計算値と測定値の比較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A57EFD-DBD7-9263-D894-04C13B048D0E}"/>
              </a:ext>
            </a:extLst>
          </p:cNvPr>
          <p:cNvSpPr txBox="1"/>
          <p:nvPr/>
        </p:nvSpPr>
        <p:spPr>
          <a:xfrm>
            <a:off x="4320776" y="2778955"/>
            <a:ext cx="2723535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/>
              <a:t>ライン上では</a:t>
            </a:r>
            <a:endParaRPr lang="en-US" altLang="ja-JP" sz="2000" dirty="0"/>
          </a:p>
          <a:p>
            <a:pPr algn="ctr"/>
            <a:r>
              <a:rPr lang="ja-JP" altLang="en-US" sz="2000" dirty="0">
                <a:solidFill>
                  <a:srgbClr val="FF0000"/>
                </a:solidFill>
              </a:rPr>
              <a:t>計算値</a:t>
            </a:r>
            <a:r>
              <a:rPr lang="ja-JP" altLang="en-US" sz="2000" dirty="0"/>
              <a:t>と</a:t>
            </a:r>
            <a:r>
              <a:rPr lang="ja-JP" altLang="en-US" sz="2000" dirty="0">
                <a:solidFill>
                  <a:srgbClr val="FF0000"/>
                </a:solidFill>
              </a:rPr>
              <a:t>測定値</a:t>
            </a:r>
            <a:r>
              <a:rPr lang="ja-JP" altLang="en-US" sz="2000" dirty="0"/>
              <a:t>が一致</a:t>
            </a: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6E4728FD-A8D2-6F35-A696-D81CBBF702CB}"/>
              </a:ext>
            </a:extLst>
          </p:cNvPr>
          <p:cNvSpPr/>
          <p:nvPr/>
        </p:nvSpPr>
        <p:spPr>
          <a:xfrm rot="8831425">
            <a:off x="2844407" y="2049597"/>
            <a:ext cx="2285713" cy="2285713"/>
          </a:xfrm>
          <a:prstGeom prst="circularArrow">
            <a:avLst>
              <a:gd name="adj1" fmla="val 10433"/>
              <a:gd name="adj2" fmla="val 1366736"/>
              <a:gd name="adj3" fmla="val 19746185"/>
              <a:gd name="adj4" fmla="val 14184960"/>
              <a:gd name="adj5" fmla="val 125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1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取り組み②：他の実験条件についての検証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64AEDF-7B66-E8A1-9E59-9CDC9842F1A8}"/>
              </a:ext>
            </a:extLst>
          </p:cNvPr>
          <p:cNvSpPr txBox="1"/>
          <p:nvPr/>
        </p:nvSpPr>
        <p:spPr>
          <a:xfrm>
            <a:off x="239159" y="1339226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白板</a:t>
            </a: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3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種</a:t>
            </a: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×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グリス</a:t>
            </a: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2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種＝</a:t>
            </a: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6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条件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での実験結果を検証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24" name="表 42">
            <a:extLst>
              <a:ext uri="{FF2B5EF4-FFF2-40B4-BE49-F238E27FC236}">
                <a16:creationId xmlns:a16="http://schemas.microsoft.com/office/drawing/2014/main" id="{8B344D37-5C4D-3E40-A1C3-649090F48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8390"/>
              </p:ext>
            </p:extLst>
          </p:nvPr>
        </p:nvGraphicFramePr>
        <p:xfrm>
          <a:off x="5355177" y="3085273"/>
          <a:ext cx="35392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04">
                  <a:extLst>
                    <a:ext uri="{9D8B030D-6E8A-4147-A177-3AD203B41FA5}">
                      <a16:colId xmlns:a16="http://schemas.microsoft.com/office/drawing/2014/main" val="3978293969"/>
                    </a:ext>
                  </a:extLst>
                </a:gridCol>
                <a:gridCol w="1769604">
                  <a:extLst>
                    <a:ext uri="{9D8B030D-6E8A-4147-A177-3AD203B41FA5}">
                      <a16:colId xmlns:a16="http://schemas.microsoft.com/office/drawing/2014/main" val="3604293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白板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グリス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G-747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G-779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高熱伝導</a:t>
                      </a:r>
                      <a:r>
                        <a:rPr kumimoji="1" lang="en-US" altLang="ja-JP" dirty="0"/>
                        <a:t>SNP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G-747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82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高熱伝導</a:t>
                      </a:r>
                      <a:r>
                        <a:rPr kumimoji="1" lang="en-US" altLang="ja-JP" dirty="0"/>
                        <a:t>SNP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G-779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57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アルミナ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G-747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1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アルミナ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G-779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388951"/>
                  </a:ext>
                </a:extLst>
              </a:tr>
            </a:tbl>
          </a:graphicData>
        </a:graphic>
      </p:graphicFrame>
      <p:pic>
        <p:nvPicPr>
          <p:cNvPr id="25" name="図 24">
            <a:extLst>
              <a:ext uri="{FF2B5EF4-FFF2-40B4-BE49-F238E27FC236}">
                <a16:creationId xmlns:a16="http://schemas.microsoft.com/office/drawing/2014/main" id="{DC2EF62B-A0D6-96EB-756B-719486B1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0" y="3413498"/>
            <a:ext cx="5193304" cy="2001423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44AF94E-42B1-E103-EB90-FA5CA02CDF25}"/>
              </a:ext>
            </a:extLst>
          </p:cNvPr>
          <p:cNvSpPr/>
          <p:nvPr/>
        </p:nvSpPr>
        <p:spPr bwMode="auto">
          <a:xfrm>
            <a:off x="6091892" y="2531205"/>
            <a:ext cx="2065777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実験条件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0B94885-AD58-1BCF-4607-5C5B4334B96C}"/>
              </a:ext>
            </a:extLst>
          </p:cNvPr>
          <p:cNvSpPr/>
          <p:nvPr/>
        </p:nvSpPr>
        <p:spPr bwMode="auto">
          <a:xfrm>
            <a:off x="1235171" y="2908655"/>
            <a:ext cx="2313939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基板構成図</a:t>
            </a:r>
          </a:p>
        </p:txBody>
      </p:sp>
    </p:spTree>
    <p:extLst>
      <p:ext uri="{BB962C8B-B14F-4D97-AF65-F5344CB8AC3E}">
        <p14:creationId xmlns:p14="http://schemas.microsoft.com/office/powerpoint/2010/main" val="411749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取り組み②：他の実験条件についての検証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DBFFBE5-BCC5-8DA4-20B1-B2D4DC242CE3}"/>
              </a:ext>
            </a:extLst>
          </p:cNvPr>
          <p:cNvSpPr/>
          <p:nvPr/>
        </p:nvSpPr>
        <p:spPr bwMode="auto">
          <a:xfrm>
            <a:off x="2004923" y="1926172"/>
            <a:ext cx="5123698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白板：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SNP</a:t>
            </a: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の構造関数計算結果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A184D5C-4A94-74D4-2061-390090CFB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47" y="2324746"/>
            <a:ext cx="6799882" cy="45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取り組み②：他の実験条件についての検証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6" name="図 5" descr="ヒストグラム&#10;&#10;自動的に生成された説明">
            <a:extLst>
              <a:ext uri="{FF2B5EF4-FFF2-40B4-BE49-F238E27FC236}">
                <a16:creationId xmlns:a16="http://schemas.microsoft.com/office/drawing/2014/main" id="{362A5278-3EAE-78CD-84F5-C3D14FA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6" y="2324746"/>
            <a:ext cx="6799882" cy="453325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AE201D9-6F50-ADE4-26DB-09E77621557A}"/>
              </a:ext>
            </a:extLst>
          </p:cNvPr>
          <p:cNvSpPr/>
          <p:nvPr/>
        </p:nvSpPr>
        <p:spPr bwMode="auto">
          <a:xfrm>
            <a:off x="2004923" y="1926172"/>
            <a:ext cx="5123698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白板：高熱伝導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SNP</a:t>
            </a: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の構造関数計算結果</a:t>
            </a:r>
          </a:p>
        </p:txBody>
      </p:sp>
    </p:spTree>
    <p:extLst>
      <p:ext uri="{BB962C8B-B14F-4D97-AF65-F5344CB8AC3E}">
        <p14:creationId xmlns:p14="http://schemas.microsoft.com/office/powerpoint/2010/main" val="59354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ACD5089-5276-02AF-6F60-D5AAFF45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0" y="2324746"/>
            <a:ext cx="6799882" cy="45332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取り組み②：他の実験条件についての検証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55885EE-AA15-584A-8353-94E36A9BA199}"/>
              </a:ext>
            </a:extLst>
          </p:cNvPr>
          <p:cNvSpPr/>
          <p:nvPr/>
        </p:nvSpPr>
        <p:spPr bwMode="auto">
          <a:xfrm>
            <a:off x="2004923" y="1926172"/>
            <a:ext cx="5123698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白板：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SNP</a:t>
            </a: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の構造関数計算結果</a:t>
            </a:r>
          </a:p>
        </p:txBody>
      </p:sp>
    </p:spTree>
    <p:extLst>
      <p:ext uri="{BB962C8B-B14F-4D97-AF65-F5344CB8AC3E}">
        <p14:creationId xmlns:p14="http://schemas.microsoft.com/office/powerpoint/2010/main" val="62404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取り組み②：他の実験条件についての検証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E8794993-EE6A-A91B-527C-938895E0CC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3" r="20433" b="11441"/>
          <a:stretch/>
        </p:blipFill>
        <p:spPr>
          <a:xfrm>
            <a:off x="689209" y="3095784"/>
            <a:ext cx="3402344" cy="3239153"/>
          </a:xfrm>
          <a:prstGeom prst="rect">
            <a:avLst/>
          </a:prstGeom>
        </p:spPr>
      </p:pic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606F0D61-C03E-7208-A551-54F01B5ED1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1" r="21619" b="11440"/>
          <a:stretch/>
        </p:blipFill>
        <p:spPr>
          <a:xfrm>
            <a:off x="5377906" y="3095783"/>
            <a:ext cx="3308889" cy="3239154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25681A-7C47-42DF-BD10-AB0497DF4328}"/>
              </a:ext>
            </a:extLst>
          </p:cNvPr>
          <p:cNvSpPr/>
          <p:nvPr/>
        </p:nvSpPr>
        <p:spPr bwMode="auto">
          <a:xfrm>
            <a:off x="1150611" y="2705601"/>
            <a:ext cx="2440325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グリス：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G-747</a:t>
            </a:r>
            <a:endParaRPr lang="ja-JP" altLang="en-US" sz="2000" b="1" dirty="0">
              <a:solidFill>
                <a:srgbClr val="FFFFFF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35DE39-2F6F-CBAB-516D-4340984203B3}"/>
              </a:ext>
            </a:extLst>
          </p:cNvPr>
          <p:cNvSpPr txBox="1"/>
          <p:nvPr/>
        </p:nvSpPr>
        <p:spPr>
          <a:xfrm>
            <a:off x="258322" y="3389138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計算値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ECEAA9-6EB2-FC88-C85A-FA8E83864098}"/>
              </a:ext>
            </a:extLst>
          </p:cNvPr>
          <p:cNvSpPr txBox="1"/>
          <p:nvPr/>
        </p:nvSpPr>
        <p:spPr>
          <a:xfrm rot="5400000">
            <a:off x="2155331" y="5239155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測定値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65DD73-8E39-552C-B841-5B63B4728F43}"/>
              </a:ext>
            </a:extLst>
          </p:cNvPr>
          <p:cNvSpPr txBox="1"/>
          <p:nvPr/>
        </p:nvSpPr>
        <p:spPr>
          <a:xfrm>
            <a:off x="4951701" y="3389138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計算値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5294EF-0BC3-E751-4DF0-F739FB353680}"/>
              </a:ext>
            </a:extLst>
          </p:cNvPr>
          <p:cNvSpPr txBox="1"/>
          <p:nvPr/>
        </p:nvSpPr>
        <p:spPr>
          <a:xfrm rot="5400000">
            <a:off x="6848710" y="5239155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測定値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D754542-1DF7-ABD0-1F2D-95B2A2653B97}"/>
              </a:ext>
            </a:extLst>
          </p:cNvPr>
          <p:cNvSpPr/>
          <p:nvPr/>
        </p:nvSpPr>
        <p:spPr bwMode="auto">
          <a:xfrm>
            <a:off x="5843990" y="2705601"/>
            <a:ext cx="2440325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グリス：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G-779</a:t>
            </a:r>
            <a:endParaRPr lang="ja-JP" altLang="en-US" sz="2000" b="1" dirty="0">
              <a:solidFill>
                <a:srgbClr val="FFFFFF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6758687-63AF-F7A0-C353-8BB1AA22D8E3}"/>
              </a:ext>
            </a:extLst>
          </p:cNvPr>
          <p:cNvSpPr/>
          <p:nvPr/>
        </p:nvSpPr>
        <p:spPr bwMode="auto">
          <a:xfrm>
            <a:off x="1150611" y="1936813"/>
            <a:ext cx="7133704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白板：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SNP</a:t>
            </a: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の計算値と測定値の比較</a:t>
            </a:r>
          </a:p>
        </p:txBody>
      </p:sp>
    </p:spTree>
    <p:extLst>
      <p:ext uri="{BB962C8B-B14F-4D97-AF65-F5344CB8AC3E}">
        <p14:creationId xmlns:p14="http://schemas.microsoft.com/office/powerpoint/2010/main" val="293501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D6F910FB-C60E-95A6-EFA9-9473AAD14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r="22308" b="11441"/>
          <a:stretch/>
        </p:blipFill>
        <p:spPr>
          <a:xfrm>
            <a:off x="5370157" y="3091399"/>
            <a:ext cx="3276341" cy="3239153"/>
          </a:xfrm>
          <a:prstGeom prst="rect">
            <a:avLst/>
          </a:prstGeom>
        </p:spPr>
      </p:pic>
      <p:pic>
        <p:nvPicPr>
          <p:cNvPr id="18" name="図 17" descr="グラフ&#10;&#10;自動的に生成された説明">
            <a:extLst>
              <a:ext uri="{FF2B5EF4-FFF2-40B4-BE49-F238E27FC236}">
                <a16:creationId xmlns:a16="http://schemas.microsoft.com/office/drawing/2014/main" id="{31D09830-D32D-EC9C-E20F-C0167EEAA0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r="22308" b="11441"/>
          <a:stretch/>
        </p:blipFill>
        <p:spPr>
          <a:xfrm>
            <a:off x="713143" y="3089717"/>
            <a:ext cx="3276341" cy="3239153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55885EE-AA15-584A-8353-94E36A9BA199}"/>
              </a:ext>
            </a:extLst>
          </p:cNvPr>
          <p:cNvSpPr/>
          <p:nvPr/>
        </p:nvSpPr>
        <p:spPr bwMode="auto">
          <a:xfrm>
            <a:off x="1150611" y="1936813"/>
            <a:ext cx="7133704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白板：高熱伝導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SNP</a:t>
            </a: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の計算値と測定値の比較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取り組み②：他の実験条件についての検証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25681A-7C47-42DF-BD10-AB0497DF4328}"/>
              </a:ext>
            </a:extLst>
          </p:cNvPr>
          <p:cNvSpPr/>
          <p:nvPr/>
        </p:nvSpPr>
        <p:spPr bwMode="auto">
          <a:xfrm>
            <a:off x="1150611" y="2705601"/>
            <a:ext cx="2440325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グリス：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G-747</a:t>
            </a:r>
            <a:endParaRPr lang="ja-JP" altLang="en-US" sz="2000" b="1" dirty="0">
              <a:solidFill>
                <a:srgbClr val="FFFFFF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35DE39-2F6F-CBAB-516D-4340984203B3}"/>
              </a:ext>
            </a:extLst>
          </p:cNvPr>
          <p:cNvSpPr txBox="1"/>
          <p:nvPr/>
        </p:nvSpPr>
        <p:spPr>
          <a:xfrm>
            <a:off x="258322" y="3389138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計算値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ECEAA9-6EB2-FC88-C85A-FA8E83864098}"/>
              </a:ext>
            </a:extLst>
          </p:cNvPr>
          <p:cNvSpPr txBox="1"/>
          <p:nvPr/>
        </p:nvSpPr>
        <p:spPr>
          <a:xfrm rot="5400000">
            <a:off x="2155331" y="5239155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測定値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65DD73-8E39-552C-B841-5B63B4728F43}"/>
              </a:ext>
            </a:extLst>
          </p:cNvPr>
          <p:cNvSpPr txBox="1"/>
          <p:nvPr/>
        </p:nvSpPr>
        <p:spPr>
          <a:xfrm>
            <a:off x="4951701" y="3389138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計算値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5294EF-0BC3-E751-4DF0-F739FB353680}"/>
              </a:ext>
            </a:extLst>
          </p:cNvPr>
          <p:cNvSpPr txBox="1"/>
          <p:nvPr/>
        </p:nvSpPr>
        <p:spPr>
          <a:xfrm rot="5400000">
            <a:off x="6848710" y="5239155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測定値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D754542-1DF7-ABD0-1F2D-95B2A2653B97}"/>
              </a:ext>
            </a:extLst>
          </p:cNvPr>
          <p:cNvSpPr/>
          <p:nvPr/>
        </p:nvSpPr>
        <p:spPr bwMode="auto">
          <a:xfrm>
            <a:off x="5843990" y="2705601"/>
            <a:ext cx="2440325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グリス：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G-779</a:t>
            </a:r>
            <a:endParaRPr lang="ja-JP" altLang="en-US" sz="2000" b="1" dirty="0">
              <a:solidFill>
                <a:srgbClr val="FFFFFF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82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C6322DC3-CA53-5A2F-890C-F065713B8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6" r="21364" b="11497"/>
          <a:stretch/>
        </p:blipFill>
        <p:spPr>
          <a:xfrm>
            <a:off x="5393404" y="3089486"/>
            <a:ext cx="3308890" cy="3237106"/>
          </a:xfrm>
          <a:prstGeom prst="rect">
            <a:avLst/>
          </a:prstGeom>
        </p:spPr>
      </p:pic>
      <p:pic>
        <p:nvPicPr>
          <p:cNvPr id="17" name="図 16" descr="グラフ, ヒストグラム&#10;&#10;自動的に生成された説明">
            <a:extLst>
              <a:ext uri="{FF2B5EF4-FFF2-40B4-BE49-F238E27FC236}">
                <a16:creationId xmlns:a16="http://schemas.microsoft.com/office/drawing/2014/main" id="{390F5E69-59F5-9705-D0FA-8CC2CD47A8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8" r="22238" b="11497"/>
          <a:stretch/>
        </p:blipFill>
        <p:spPr>
          <a:xfrm>
            <a:off x="585898" y="3090083"/>
            <a:ext cx="3402344" cy="323710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取り組み②：他の実験条件についての検証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25681A-7C47-42DF-BD10-AB0497DF4328}"/>
              </a:ext>
            </a:extLst>
          </p:cNvPr>
          <p:cNvSpPr/>
          <p:nvPr/>
        </p:nvSpPr>
        <p:spPr bwMode="auto">
          <a:xfrm>
            <a:off x="1150611" y="2705601"/>
            <a:ext cx="2440325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グリス：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G-747</a:t>
            </a:r>
            <a:endParaRPr lang="ja-JP" altLang="en-US" sz="2000" b="1" dirty="0">
              <a:solidFill>
                <a:srgbClr val="FFFFFF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35DE39-2F6F-CBAB-516D-4340984203B3}"/>
              </a:ext>
            </a:extLst>
          </p:cNvPr>
          <p:cNvSpPr txBox="1"/>
          <p:nvPr/>
        </p:nvSpPr>
        <p:spPr>
          <a:xfrm>
            <a:off x="258322" y="3389138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計算値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ECEAA9-6EB2-FC88-C85A-FA8E83864098}"/>
              </a:ext>
            </a:extLst>
          </p:cNvPr>
          <p:cNvSpPr txBox="1"/>
          <p:nvPr/>
        </p:nvSpPr>
        <p:spPr>
          <a:xfrm rot="5400000">
            <a:off x="2155331" y="5239155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測定値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65DD73-8E39-552C-B841-5B63B4728F43}"/>
              </a:ext>
            </a:extLst>
          </p:cNvPr>
          <p:cNvSpPr txBox="1"/>
          <p:nvPr/>
        </p:nvSpPr>
        <p:spPr>
          <a:xfrm>
            <a:off x="4951701" y="3389138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計算値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5294EF-0BC3-E751-4DF0-F739FB353680}"/>
              </a:ext>
            </a:extLst>
          </p:cNvPr>
          <p:cNvSpPr txBox="1"/>
          <p:nvPr/>
        </p:nvSpPr>
        <p:spPr>
          <a:xfrm rot="5400000">
            <a:off x="6848710" y="5239155"/>
            <a:ext cx="430887" cy="2564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累積熱</a:t>
            </a:r>
            <a:r>
              <a:rPr lang="ja-JP" altLang="en-US" sz="1600" dirty="0"/>
              <a:t>抵抗</a:t>
            </a:r>
            <a:r>
              <a:rPr lang="ja-JP" altLang="en-US" sz="1600" dirty="0">
                <a:solidFill>
                  <a:srgbClr val="FF0000"/>
                </a:solidFill>
              </a:rPr>
              <a:t>測定値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[K</a:t>
            </a:r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/>
              <a:t>W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D754542-1DF7-ABD0-1F2D-95B2A2653B97}"/>
              </a:ext>
            </a:extLst>
          </p:cNvPr>
          <p:cNvSpPr/>
          <p:nvPr/>
        </p:nvSpPr>
        <p:spPr bwMode="auto">
          <a:xfrm>
            <a:off x="5843990" y="2705601"/>
            <a:ext cx="2440325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グリス：</a:t>
            </a:r>
            <a:r>
              <a:rPr lang="en-US" altLang="ja-JP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G-779</a:t>
            </a:r>
            <a:endParaRPr lang="ja-JP" altLang="en-US" sz="2000" b="1" dirty="0">
              <a:solidFill>
                <a:srgbClr val="FFFFFF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D5A4485-3C78-3749-683F-CE884BCA3A79}"/>
              </a:ext>
            </a:extLst>
          </p:cNvPr>
          <p:cNvSpPr/>
          <p:nvPr/>
        </p:nvSpPr>
        <p:spPr bwMode="auto">
          <a:xfrm>
            <a:off x="1150611" y="1936813"/>
            <a:ext cx="7133704" cy="438128"/>
          </a:xfrm>
          <a:prstGeom prst="roundRect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000" b="1" dirty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</a:rPr>
              <a:t>白板：アルミナの計算値と測定値の比較</a:t>
            </a:r>
          </a:p>
        </p:txBody>
      </p:sp>
    </p:spTree>
    <p:extLst>
      <p:ext uri="{BB962C8B-B14F-4D97-AF65-F5344CB8AC3E}">
        <p14:creationId xmlns:p14="http://schemas.microsoft.com/office/powerpoint/2010/main" val="330636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95A69F-D01A-8771-E009-76556A5F0DD4}"/>
              </a:ext>
            </a:extLst>
          </p:cNvPr>
          <p:cNvSpPr txBox="1"/>
          <p:nvPr/>
        </p:nvSpPr>
        <p:spPr>
          <a:xfrm>
            <a:off x="256032" y="1371770"/>
            <a:ext cx="8640961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</a:pPr>
            <a:r>
              <a:rPr lang="ja-JP" altLang="en-US" sz="2400" dirty="0">
                <a:cs typeface="Arial" panose="020B0604020202020204" pitchFamily="34" charset="0"/>
              </a:rPr>
              <a:t>パラメータの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適正化</a:t>
            </a:r>
            <a:endParaRPr lang="en-US" altLang="ja-JP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9B6B11CE-09F7-7B37-1193-644076210B7F}"/>
              </a:ext>
            </a:extLst>
          </p:cNvPr>
          <p:cNvSpPr/>
          <p:nvPr/>
        </p:nvSpPr>
        <p:spPr>
          <a:xfrm rot="10800000">
            <a:off x="4036419" y="2044129"/>
            <a:ext cx="1060704" cy="277586"/>
          </a:xfrm>
          <a:prstGeom prst="triangl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4A15DD-E66E-2881-D2C7-71A6421473EC}"/>
              </a:ext>
            </a:extLst>
          </p:cNvPr>
          <p:cNvSpPr txBox="1"/>
          <p:nvPr/>
        </p:nvSpPr>
        <p:spPr>
          <a:xfrm>
            <a:off x="2119211" y="2501117"/>
            <a:ext cx="4914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計算精度</a:t>
            </a:r>
            <a:r>
              <a:rPr lang="ja-JP" altLang="en-US" sz="3200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が大幅に向上！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4748802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1482764" y="5411693"/>
            <a:ext cx="6168015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ADINA</a:t>
            </a:r>
            <a:r>
              <a:rPr lang="ja-JP" altLang="en-US" sz="2400" dirty="0">
                <a:cs typeface="Arial" panose="020B0604020202020204" pitchFamily="34" charset="0"/>
              </a:rPr>
              <a:t>の過渡熱計算結果についての検証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技術資料の作成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DA3452-9B5C-2307-ABFD-1C66F71C8A57}"/>
              </a:ext>
            </a:extLst>
          </p:cNvPr>
          <p:cNvSpPr txBox="1"/>
          <p:nvPr/>
        </p:nvSpPr>
        <p:spPr>
          <a:xfrm>
            <a:off x="1416210" y="3897455"/>
            <a:ext cx="6320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他の実験条件</a:t>
            </a:r>
            <a:r>
              <a:rPr lang="ja-JP" altLang="en-US" sz="3200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でも</a:t>
            </a:r>
            <a:r>
              <a:rPr lang="ja-JP" altLang="en-US" sz="3200" dirty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高精度</a:t>
            </a:r>
            <a:r>
              <a:rPr lang="ja-JP" altLang="en-US" sz="3200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で計算！</a:t>
            </a:r>
          </a:p>
        </p:txBody>
      </p:sp>
      <p:sp>
        <p:nvSpPr>
          <p:cNvPr id="5" name="加算記号 4">
            <a:extLst>
              <a:ext uri="{FF2B5EF4-FFF2-40B4-BE49-F238E27FC236}">
                <a16:creationId xmlns:a16="http://schemas.microsoft.com/office/drawing/2014/main" id="{DAB42BE4-D4BF-B756-BDF8-8DC1822505F9}"/>
              </a:ext>
            </a:extLst>
          </p:cNvPr>
          <p:cNvSpPr/>
          <p:nvPr/>
        </p:nvSpPr>
        <p:spPr>
          <a:xfrm>
            <a:off x="4119310" y="3023229"/>
            <a:ext cx="914400" cy="914400"/>
          </a:xfrm>
          <a:prstGeom prst="mathPlus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7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構造関数　計算手法開発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樹脂レール　シミュレーション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樹脂レール　シミュレーション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14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21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18970A-7BA0-43F1-BD2B-72C9927D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1" y="3356364"/>
            <a:ext cx="7925578" cy="328768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F69AA8-AA63-3807-9E07-CC0725122AD0}"/>
              </a:ext>
            </a:extLst>
          </p:cNvPr>
          <p:cNvSpPr txBox="1"/>
          <p:nvPr/>
        </p:nvSpPr>
        <p:spPr>
          <a:xfrm>
            <a:off x="508635" y="1400035"/>
            <a:ext cx="811627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樹脂レールを銅ピースが詰まらず最後まで流れる条件の検討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1968FBF-1FB1-89A3-203E-B366C653F27B}"/>
              </a:ext>
            </a:extLst>
          </p:cNvPr>
          <p:cNvSpPr/>
          <p:nvPr/>
        </p:nvSpPr>
        <p:spPr bwMode="auto">
          <a:xfrm rot="20305694">
            <a:off x="2840768" y="5680922"/>
            <a:ext cx="1323784" cy="582472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EAB50A-09CC-DBE7-4F7F-5E02ED7020B9}"/>
              </a:ext>
            </a:extLst>
          </p:cNvPr>
          <p:cNvSpPr txBox="1"/>
          <p:nvPr/>
        </p:nvSpPr>
        <p:spPr>
          <a:xfrm>
            <a:off x="1039645" y="5602826"/>
            <a:ext cx="66897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上蓋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22C0C1-0D76-7D43-4C6A-6CD426D098BD}"/>
              </a:ext>
            </a:extLst>
          </p:cNvPr>
          <p:cNvSpPr txBox="1"/>
          <p:nvPr/>
        </p:nvSpPr>
        <p:spPr>
          <a:xfrm>
            <a:off x="5316781" y="5548261"/>
            <a:ext cx="1315355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70C0"/>
                </a:solidFill>
              </a:rPr>
              <a:t>樹脂レール滑走部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F979895-1E80-25F7-B365-4F72483EA920}"/>
              </a:ext>
            </a:extLst>
          </p:cNvPr>
          <p:cNvSpPr txBox="1"/>
          <p:nvPr/>
        </p:nvSpPr>
        <p:spPr>
          <a:xfrm>
            <a:off x="6206383" y="3749406"/>
            <a:ext cx="107324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BC7A35"/>
                </a:solidFill>
              </a:rPr>
              <a:t>銅ピース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93F1DB-2B45-F7B3-37A1-5045B4C1904C}"/>
              </a:ext>
            </a:extLst>
          </p:cNvPr>
          <p:cNvSpPr txBox="1"/>
          <p:nvPr/>
        </p:nvSpPr>
        <p:spPr>
          <a:xfrm>
            <a:off x="2650861" y="5273299"/>
            <a:ext cx="182758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solidFill>
                  <a:srgbClr val="FF0000"/>
                </a:solidFill>
              </a:rPr>
              <a:t>詰まりやすい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3E4C01A-165C-2314-0069-21ED72C30B3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1EE809D-C585-6F0B-2002-6ADDEE2D884A}"/>
              </a:ext>
            </a:extLst>
          </p:cNvPr>
          <p:cNvSpPr txBox="1"/>
          <p:nvPr/>
        </p:nvSpPr>
        <p:spPr>
          <a:xfrm>
            <a:off x="165386" y="2718937"/>
            <a:ext cx="8802769" cy="574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ADINA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で銅板の流れる様子をシミュレーション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1910C2-DA38-B6FF-22B9-8E0B8583C4A3}"/>
              </a:ext>
            </a:extLst>
          </p:cNvPr>
          <p:cNvSpPr txBox="1"/>
          <p:nvPr/>
        </p:nvSpPr>
        <p:spPr>
          <a:xfrm>
            <a:off x="256032" y="2137070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CDE591-B0A1-84B8-CB5E-7C0C369142B5}"/>
              </a:ext>
            </a:extLst>
          </p:cNvPr>
          <p:cNvSpPr txBox="1"/>
          <p:nvPr/>
        </p:nvSpPr>
        <p:spPr>
          <a:xfrm>
            <a:off x="3922685" y="4177510"/>
            <a:ext cx="175735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傾斜角</a:t>
            </a:r>
            <a:r>
              <a:rPr lang="ja-JP" altLang="en-US" sz="1800" dirty="0">
                <a:solidFill>
                  <a:srgbClr val="FF0000"/>
                </a:solidFill>
              </a:rPr>
              <a:t>が緩いと途中で止まる</a:t>
            </a:r>
          </a:p>
        </p:txBody>
      </p:sp>
    </p:spTree>
    <p:extLst>
      <p:ext uri="{BB962C8B-B14F-4D97-AF65-F5344CB8AC3E}">
        <p14:creationId xmlns:p14="http://schemas.microsoft.com/office/powerpoint/2010/main" val="5061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ED10AA7-5BBA-7CFF-61CC-FA5973B348F7}"/>
              </a:ext>
            </a:extLst>
          </p:cNvPr>
          <p:cNvSpPr/>
          <p:nvPr/>
        </p:nvSpPr>
        <p:spPr bwMode="auto">
          <a:xfrm>
            <a:off x="2286000" y="2595849"/>
            <a:ext cx="2286000" cy="3764823"/>
          </a:xfrm>
          <a:prstGeom prst="rect">
            <a:avLst/>
          </a:prstGeom>
          <a:solidFill>
            <a:srgbClr val="FAF2D2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349DBC-A7CC-740F-1B84-C5F62882EEC0}"/>
              </a:ext>
            </a:extLst>
          </p:cNvPr>
          <p:cNvSpPr/>
          <p:nvPr/>
        </p:nvSpPr>
        <p:spPr bwMode="auto">
          <a:xfrm>
            <a:off x="4572000" y="2595849"/>
            <a:ext cx="2286000" cy="3764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3207259-E591-FE02-62A4-FC9CAC760455}"/>
              </a:ext>
            </a:extLst>
          </p:cNvPr>
          <p:cNvSpPr/>
          <p:nvPr/>
        </p:nvSpPr>
        <p:spPr bwMode="auto">
          <a:xfrm>
            <a:off x="6858000" y="2595849"/>
            <a:ext cx="2286000" cy="3764823"/>
          </a:xfrm>
          <a:prstGeom prst="rect">
            <a:avLst/>
          </a:prstGeom>
          <a:solidFill>
            <a:srgbClr val="FDD8D5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B1A8986-6F0E-24D2-A1EE-0C4130F640F5}"/>
              </a:ext>
            </a:extLst>
          </p:cNvPr>
          <p:cNvSpPr/>
          <p:nvPr/>
        </p:nvSpPr>
        <p:spPr bwMode="auto">
          <a:xfrm>
            <a:off x="0" y="2595849"/>
            <a:ext cx="2286000" cy="3764823"/>
          </a:xfrm>
          <a:prstGeom prst="rect">
            <a:avLst/>
          </a:prstGeom>
          <a:solidFill>
            <a:srgbClr val="CCECFF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C41E23-AEAC-4DCA-9271-20C92E55D074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シミュレーションの流れ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1D2887E-23FB-A282-6783-3A04B5D97387}"/>
              </a:ext>
            </a:extLst>
          </p:cNvPr>
          <p:cNvSpPr/>
          <p:nvPr/>
        </p:nvSpPr>
        <p:spPr>
          <a:xfrm rot="21340178">
            <a:off x="105205" y="1674662"/>
            <a:ext cx="8969944" cy="576064"/>
          </a:xfrm>
          <a:prstGeom prst="rightArrow">
            <a:avLst/>
          </a:prstGeom>
          <a:gradFill flip="none" rotWithShape="1">
            <a:gsLst>
              <a:gs pos="0">
                <a:srgbClr val="FFFFFF"/>
              </a:gs>
              <a:gs pos="6000">
                <a:srgbClr val="FFFFFF">
                  <a:lumMod val="95000"/>
                </a:srgbClr>
              </a:gs>
              <a:gs pos="62000">
                <a:srgbClr val="FFFFFF">
                  <a:lumMod val="85000"/>
                </a:srgbClr>
              </a:gs>
              <a:gs pos="100000">
                <a:srgbClr val="FFFFFF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D52A07-0FD0-1662-59D5-405B0CB548BA}"/>
              </a:ext>
            </a:extLst>
          </p:cNvPr>
          <p:cNvGrpSpPr/>
          <p:nvPr/>
        </p:nvGrpSpPr>
        <p:grpSpPr>
          <a:xfrm>
            <a:off x="932515" y="2024084"/>
            <a:ext cx="420970" cy="420970"/>
            <a:chOff x="1416078" y="6062616"/>
            <a:chExt cx="420970" cy="420970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7B0317E7-AF07-7A6E-9835-4744BC804A79}"/>
                </a:ext>
              </a:extLst>
            </p:cNvPr>
            <p:cNvSpPr/>
            <p:nvPr/>
          </p:nvSpPr>
          <p:spPr>
            <a:xfrm>
              <a:off x="1559496" y="6206034"/>
              <a:ext cx="134134" cy="13413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64E21BB-88A8-F392-673B-B383E3A48057}"/>
                </a:ext>
              </a:extLst>
            </p:cNvPr>
            <p:cNvSpPr/>
            <p:nvPr/>
          </p:nvSpPr>
          <p:spPr>
            <a:xfrm>
              <a:off x="1416078" y="6062616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1FBD43E-15BD-B49C-6811-C01693480655}"/>
              </a:ext>
            </a:extLst>
          </p:cNvPr>
          <p:cNvGrpSpPr/>
          <p:nvPr/>
        </p:nvGrpSpPr>
        <p:grpSpPr>
          <a:xfrm>
            <a:off x="3218515" y="1831983"/>
            <a:ext cx="420970" cy="420970"/>
            <a:chOff x="4124457" y="5862307"/>
            <a:chExt cx="420970" cy="42097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CE0580B-A816-03F5-38E0-1601ADF43204}"/>
                </a:ext>
              </a:extLst>
            </p:cNvPr>
            <p:cNvSpPr/>
            <p:nvPr/>
          </p:nvSpPr>
          <p:spPr>
            <a:xfrm>
              <a:off x="4267875" y="6005725"/>
              <a:ext cx="134134" cy="134134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476DCDB-7858-3535-DCA5-8081446F572E}"/>
                </a:ext>
              </a:extLst>
            </p:cNvPr>
            <p:cNvSpPr/>
            <p:nvPr/>
          </p:nvSpPr>
          <p:spPr>
            <a:xfrm>
              <a:off x="4124457" y="5862307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0126629-B4C1-93DD-58B4-D249F75A697C}"/>
              </a:ext>
            </a:extLst>
          </p:cNvPr>
          <p:cNvGrpSpPr/>
          <p:nvPr/>
        </p:nvGrpSpPr>
        <p:grpSpPr>
          <a:xfrm>
            <a:off x="5504514" y="1679019"/>
            <a:ext cx="420970" cy="420970"/>
            <a:chOff x="6832836" y="5657572"/>
            <a:chExt cx="420970" cy="42097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D9D7200-927A-2B06-1470-CAC5485EF8B8}"/>
                </a:ext>
              </a:extLst>
            </p:cNvPr>
            <p:cNvSpPr/>
            <p:nvPr/>
          </p:nvSpPr>
          <p:spPr>
            <a:xfrm>
              <a:off x="6976254" y="5800990"/>
              <a:ext cx="134134" cy="134134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89FA9E3E-0454-4869-677B-E90181F99F4E}"/>
                </a:ext>
              </a:extLst>
            </p:cNvPr>
            <p:cNvSpPr/>
            <p:nvPr/>
          </p:nvSpPr>
          <p:spPr>
            <a:xfrm>
              <a:off x="6832836" y="5657572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BDED0AF-59C4-241C-AC44-01D60032FC2B}"/>
              </a:ext>
            </a:extLst>
          </p:cNvPr>
          <p:cNvGrpSpPr/>
          <p:nvPr/>
        </p:nvGrpSpPr>
        <p:grpSpPr>
          <a:xfrm>
            <a:off x="7790513" y="1497639"/>
            <a:ext cx="420970" cy="420970"/>
            <a:chOff x="9541216" y="5445822"/>
            <a:chExt cx="420970" cy="42097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F0407A3-CF34-0D94-853F-09977858715E}"/>
                </a:ext>
              </a:extLst>
            </p:cNvPr>
            <p:cNvSpPr/>
            <p:nvPr/>
          </p:nvSpPr>
          <p:spPr>
            <a:xfrm>
              <a:off x="9684634" y="5589240"/>
              <a:ext cx="134134" cy="13413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F71D1E8C-FBD5-3198-00D5-DC6EB174EC94}"/>
                </a:ext>
              </a:extLst>
            </p:cNvPr>
            <p:cNvSpPr/>
            <p:nvPr/>
          </p:nvSpPr>
          <p:spPr>
            <a:xfrm>
              <a:off x="9541216" y="5445822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40BDFC0-F499-0C73-83D2-D6BDB9DF3469}"/>
              </a:ext>
            </a:extLst>
          </p:cNvPr>
          <p:cNvSpPr/>
          <p:nvPr/>
        </p:nvSpPr>
        <p:spPr>
          <a:xfrm>
            <a:off x="177845" y="2715228"/>
            <a:ext cx="1930310" cy="1266581"/>
          </a:xfrm>
          <a:prstGeom prst="roundRect">
            <a:avLst>
              <a:gd name="adj" fmla="val 803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01</a:t>
            </a: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計算モデル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作成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DFA59DD-D1CB-4D95-C0D0-87AAD96870F5}"/>
              </a:ext>
            </a:extLst>
          </p:cNvPr>
          <p:cNvCxnSpPr>
            <a:cxnSpLocks/>
            <a:stCxn id="23" idx="0"/>
            <a:endCxn id="13" idx="4"/>
          </p:cNvCxnSpPr>
          <p:nvPr/>
        </p:nvCxnSpPr>
        <p:spPr>
          <a:xfrm flipV="1">
            <a:off x="1143000" y="2445054"/>
            <a:ext cx="0" cy="27017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141D950-C6A0-3B5A-DBBD-162047066DCB}"/>
              </a:ext>
            </a:extLst>
          </p:cNvPr>
          <p:cNvSpPr/>
          <p:nvPr/>
        </p:nvSpPr>
        <p:spPr>
          <a:xfrm>
            <a:off x="2463845" y="2715228"/>
            <a:ext cx="1930310" cy="1269402"/>
          </a:xfrm>
          <a:prstGeom prst="roundRect">
            <a:avLst>
              <a:gd name="adj" fmla="val 8031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02</a:t>
            </a: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レール形状の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静解析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4334BE-C624-4040-8B16-352A6AFDEA29}"/>
              </a:ext>
            </a:extLst>
          </p:cNvPr>
          <p:cNvSpPr/>
          <p:nvPr/>
        </p:nvSpPr>
        <p:spPr>
          <a:xfrm>
            <a:off x="4749844" y="2703179"/>
            <a:ext cx="1930310" cy="1269402"/>
          </a:xfrm>
          <a:prstGeom prst="roundRect">
            <a:avLst>
              <a:gd name="adj" fmla="val 8031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03</a:t>
            </a: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銅ピースの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動解析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5DA3073-CA1D-C709-1F2E-2411C45E8191}"/>
              </a:ext>
            </a:extLst>
          </p:cNvPr>
          <p:cNvSpPr/>
          <p:nvPr/>
        </p:nvSpPr>
        <p:spPr>
          <a:xfrm>
            <a:off x="7035844" y="2707466"/>
            <a:ext cx="1930308" cy="1266582"/>
          </a:xfrm>
          <a:prstGeom prst="roundRect">
            <a:avLst>
              <a:gd name="adj" fmla="val 8031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04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他条件計算・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計算結果解析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27A7A22-7D7D-930F-33B8-9A9557C9FF1F}"/>
              </a:ext>
            </a:extLst>
          </p:cNvPr>
          <p:cNvCxnSpPr>
            <a:cxnSpLocks/>
            <a:stCxn id="25" idx="0"/>
            <a:endCxn id="16" idx="4"/>
          </p:cNvCxnSpPr>
          <p:nvPr/>
        </p:nvCxnSpPr>
        <p:spPr>
          <a:xfrm flipV="1">
            <a:off x="3429000" y="2252953"/>
            <a:ext cx="0" cy="46227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AEB40BC-929D-3610-6BB8-D28A2E9E7EBF}"/>
              </a:ext>
            </a:extLst>
          </p:cNvPr>
          <p:cNvCxnSpPr>
            <a:cxnSpLocks/>
            <a:stCxn id="26" idx="0"/>
            <a:endCxn id="19" idx="4"/>
          </p:cNvCxnSpPr>
          <p:nvPr/>
        </p:nvCxnSpPr>
        <p:spPr>
          <a:xfrm flipV="1">
            <a:off x="5714999" y="2099989"/>
            <a:ext cx="0" cy="60319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C21EF24-45BC-4948-9C7C-7E19134F500B}"/>
              </a:ext>
            </a:extLst>
          </p:cNvPr>
          <p:cNvCxnSpPr>
            <a:cxnSpLocks/>
            <a:stCxn id="27" idx="0"/>
            <a:endCxn id="22" idx="4"/>
          </p:cNvCxnSpPr>
          <p:nvPr/>
        </p:nvCxnSpPr>
        <p:spPr>
          <a:xfrm flipV="1">
            <a:off x="8000998" y="1918609"/>
            <a:ext cx="0" cy="78885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C7282D5-1714-E62F-4D2B-5F747E30275B}"/>
              </a:ext>
            </a:extLst>
          </p:cNvPr>
          <p:cNvSpPr txBox="1"/>
          <p:nvPr/>
        </p:nvSpPr>
        <p:spPr>
          <a:xfrm>
            <a:off x="297564" y="4149265"/>
            <a:ext cx="1690872" cy="1879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形状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固定条件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荷重条件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接触条件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3AE682F-2D9F-0926-F282-76207D099669}"/>
              </a:ext>
            </a:extLst>
          </p:cNvPr>
          <p:cNvSpPr txBox="1"/>
          <p:nvPr/>
        </p:nvSpPr>
        <p:spPr>
          <a:xfrm>
            <a:off x="2302975" y="4603633"/>
            <a:ext cx="2252048" cy="955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レールに傾斜を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つける過程の解析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30F4071-5405-86BA-8543-0FA6E9BAD1AB}"/>
              </a:ext>
            </a:extLst>
          </p:cNvPr>
          <p:cNvSpPr txBox="1"/>
          <p:nvPr/>
        </p:nvSpPr>
        <p:spPr>
          <a:xfrm>
            <a:off x="4588975" y="4603632"/>
            <a:ext cx="2252048" cy="955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レール上を銅板が動く過程の解析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9E7782-0564-3C83-E19F-2DFCA98FE927}"/>
              </a:ext>
            </a:extLst>
          </p:cNvPr>
          <p:cNvSpPr txBox="1"/>
          <p:nvPr/>
        </p:nvSpPr>
        <p:spPr>
          <a:xfrm>
            <a:off x="6874975" y="4380097"/>
            <a:ext cx="2252048" cy="1417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レールの傾斜角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dirty="0">
                <a:cs typeface="Arial" panose="020B0604020202020204" pitchFamily="34" charset="0"/>
              </a:rPr>
              <a:t>変化させて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dirty="0">
                <a:cs typeface="Arial" panose="020B0604020202020204" pitchFamily="34" charset="0"/>
              </a:rPr>
              <a:t>上下限界の検討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39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樹脂レール　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95A69F-D01A-8771-E009-76556A5F0DD4}"/>
              </a:ext>
            </a:extLst>
          </p:cNvPr>
          <p:cNvSpPr txBox="1"/>
          <p:nvPr/>
        </p:nvSpPr>
        <p:spPr>
          <a:xfrm>
            <a:off x="256032" y="1371770"/>
            <a:ext cx="8640961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</a:pPr>
            <a:r>
              <a:rPr lang="ja-JP" altLang="en-US" sz="2400" dirty="0">
                <a:cs typeface="Arial" panose="020B0604020202020204" pitchFamily="34" charset="0"/>
              </a:rPr>
              <a:t>レールの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傾斜角</a:t>
            </a:r>
            <a:r>
              <a:rPr lang="ja-JP" altLang="en-US" sz="2400" dirty="0">
                <a:cs typeface="Arial" panose="020B0604020202020204" pitchFamily="34" charset="0"/>
              </a:rPr>
              <a:t>を変化させた条件で計算を実施中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9EDE50-6562-F061-516E-57DEE7FD87E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今回の取り組み内容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2935505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1194259" y="3621457"/>
            <a:ext cx="5065971" cy="1685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計算結果の解析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技術資料の作成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課題検討会の準備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71DB5-9923-3A43-9D6E-71D32C47E773}"/>
              </a:ext>
            </a:extLst>
          </p:cNvPr>
          <p:cNvSpPr txBox="1"/>
          <p:nvPr/>
        </p:nvSpPr>
        <p:spPr>
          <a:xfrm>
            <a:off x="248899" y="5701650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本テーマについては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今月末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までの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クロージング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を目標に進める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樹脂レール　シミュレーション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2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25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20704"/>
              </p:ext>
            </p:extLst>
          </p:nvPr>
        </p:nvGraphicFramePr>
        <p:xfrm>
          <a:off x="256032" y="802123"/>
          <a:ext cx="8676000" cy="587952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67802836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2961838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8569243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347382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9651587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759276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126346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</a:tblGrid>
              <a:tr h="27000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7000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1694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樹脂レール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シミュレーション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47470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8256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245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08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281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88416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69AA57B-E7DF-5A18-2FBB-538E51CF9B6C}"/>
              </a:ext>
            </a:extLst>
          </p:cNvPr>
          <p:cNvSpPr txBox="1"/>
          <p:nvPr/>
        </p:nvSpPr>
        <p:spPr>
          <a:xfrm>
            <a:off x="2235318" y="6343820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基本情報技術者②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458C36E-85C0-49C5-8620-6A3AA439273B}"/>
              </a:ext>
            </a:extLst>
          </p:cNvPr>
          <p:cNvSpPr/>
          <p:nvPr/>
        </p:nvSpPr>
        <p:spPr bwMode="auto">
          <a:xfrm>
            <a:off x="2889564" y="622954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0B4969F-8DFC-ED57-BA3F-466E5D3FF177}"/>
              </a:ext>
            </a:extLst>
          </p:cNvPr>
          <p:cNvCxnSpPr>
            <a:cxnSpLocks/>
          </p:cNvCxnSpPr>
          <p:nvPr/>
        </p:nvCxnSpPr>
        <p:spPr bwMode="auto">
          <a:xfrm>
            <a:off x="6825739" y="1374506"/>
            <a:ext cx="0" cy="53071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A3F01FB7-E302-57DA-1CC4-5413424EF638}"/>
              </a:ext>
            </a:extLst>
          </p:cNvPr>
          <p:cNvSpPr/>
          <p:nvPr/>
        </p:nvSpPr>
        <p:spPr bwMode="auto">
          <a:xfrm>
            <a:off x="3517627" y="2881251"/>
            <a:ext cx="53948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接触判定プログラム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A4C015D0-CE8B-D80F-0D82-E199A9CB5902}"/>
              </a:ext>
            </a:extLst>
          </p:cNvPr>
          <p:cNvSpPr/>
          <p:nvPr/>
        </p:nvSpPr>
        <p:spPr bwMode="auto">
          <a:xfrm>
            <a:off x="3504702" y="1725784"/>
            <a:ext cx="61984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最適化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矢印: 五方向 41">
            <a:extLst>
              <a:ext uri="{FF2B5EF4-FFF2-40B4-BE49-F238E27FC236}">
                <a16:creationId xmlns:a16="http://schemas.microsoft.com/office/drawing/2014/main" id="{E8E7A3A3-2164-25CC-0286-D9B097292A88}"/>
              </a:ext>
            </a:extLst>
          </p:cNvPr>
          <p:cNvSpPr/>
          <p:nvPr/>
        </p:nvSpPr>
        <p:spPr bwMode="auto">
          <a:xfrm>
            <a:off x="2842401" y="5548718"/>
            <a:ext cx="67210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プロセスデータ前処理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BF01F2B5-D02D-8C93-4C96-8D9528571510}"/>
              </a:ext>
            </a:extLst>
          </p:cNvPr>
          <p:cNvSpPr/>
          <p:nvPr/>
        </p:nvSpPr>
        <p:spPr bwMode="auto">
          <a:xfrm>
            <a:off x="3510085" y="5548718"/>
            <a:ext cx="1430501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データ分析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5" name="矢印: 五方向 44">
            <a:extLst>
              <a:ext uri="{FF2B5EF4-FFF2-40B4-BE49-F238E27FC236}">
                <a16:creationId xmlns:a16="http://schemas.microsoft.com/office/drawing/2014/main" id="{29312F11-D9C3-CC79-89BC-F4C22F99D7BA}"/>
              </a:ext>
            </a:extLst>
          </p:cNvPr>
          <p:cNvSpPr/>
          <p:nvPr/>
        </p:nvSpPr>
        <p:spPr bwMode="auto">
          <a:xfrm>
            <a:off x="3133182" y="4963542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コード修正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DA51798-E7D9-9DD1-68E8-3D6DE7411D0F}"/>
              </a:ext>
            </a:extLst>
          </p:cNvPr>
          <p:cNvSpPr txBox="1"/>
          <p:nvPr/>
        </p:nvSpPr>
        <p:spPr>
          <a:xfrm>
            <a:off x="2924295" y="3546805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08BB95B-F644-7F00-B309-1C4C23A04871}"/>
              </a:ext>
            </a:extLst>
          </p:cNvPr>
          <p:cNvSpPr/>
          <p:nvPr/>
        </p:nvSpPr>
        <p:spPr bwMode="auto">
          <a:xfrm>
            <a:off x="3187430" y="348580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星: 5 pt 51">
            <a:extLst>
              <a:ext uri="{FF2B5EF4-FFF2-40B4-BE49-F238E27FC236}">
                <a16:creationId xmlns:a16="http://schemas.microsoft.com/office/drawing/2014/main" id="{091754C3-9C64-D8EF-356B-7AC47F4335FE}"/>
              </a:ext>
            </a:extLst>
          </p:cNvPr>
          <p:cNvSpPr/>
          <p:nvPr/>
        </p:nvSpPr>
        <p:spPr bwMode="auto">
          <a:xfrm>
            <a:off x="5085898" y="3471620"/>
            <a:ext cx="234454" cy="234454"/>
          </a:xfrm>
          <a:prstGeom prst="star5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矢印: 五方向 54">
            <a:extLst>
              <a:ext uri="{FF2B5EF4-FFF2-40B4-BE49-F238E27FC236}">
                <a16:creationId xmlns:a16="http://schemas.microsoft.com/office/drawing/2014/main" id="{1BD56C1E-53D8-923C-80DA-E65182F2714C}"/>
              </a:ext>
            </a:extLst>
          </p:cNvPr>
          <p:cNvSpPr/>
          <p:nvPr/>
        </p:nvSpPr>
        <p:spPr bwMode="auto">
          <a:xfrm>
            <a:off x="3823214" y="3481250"/>
            <a:ext cx="1184929" cy="27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資料作成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8" name="矢印: 五方向 57">
            <a:extLst>
              <a:ext uri="{FF2B5EF4-FFF2-40B4-BE49-F238E27FC236}">
                <a16:creationId xmlns:a16="http://schemas.microsoft.com/office/drawing/2014/main" id="{335E798D-42B4-1CE7-FDEC-23D409B4AAD6}"/>
              </a:ext>
            </a:extLst>
          </p:cNvPr>
          <p:cNvSpPr/>
          <p:nvPr/>
        </p:nvSpPr>
        <p:spPr bwMode="auto">
          <a:xfrm>
            <a:off x="5195989" y="1725784"/>
            <a:ext cx="47609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精度改善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9" name="矢印: 五方向 58">
            <a:extLst>
              <a:ext uri="{FF2B5EF4-FFF2-40B4-BE49-F238E27FC236}">
                <a16:creationId xmlns:a16="http://schemas.microsoft.com/office/drawing/2014/main" id="{2AEBF42C-027A-6F89-A300-CC1DB53B9A7B}"/>
              </a:ext>
            </a:extLst>
          </p:cNvPr>
          <p:cNvSpPr/>
          <p:nvPr/>
        </p:nvSpPr>
        <p:spPr bwMode="auto">
          <a:xfrm>
            <a:off x="5692233" y="1725784"/>
            <a:ext cx="108985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2590B777-8C2E-0258-0459-744F9CCA709B}"/>
              </a:ext>
            </a:extLst>
          </p:cNvPr>
          <p:cNvSpPr/>
          <p:nvPr/>
        </p:nvSpPr>
        <p:spPr bwMode="auto">
          <a:xfrm>
            <a:off x="5561310" y="2881251"/>
            <a:ext cx="55278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計算</a:t>
            </a:r>
            <a:endParaRPr kumimoji="0" lang="en-US" altLang="ja-JP" sz="1200" kern="0" dirty="0">
              <a:solidFill>
                <a:srgbClr val="FFFFFF"/>
              </a:solidFill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モデル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4228C14F-82DF-48C9-73B6-12B1653C8FE8}"/>
              </a:ext>
            </a:extLst>
          </p:cNvPr>
          <p:cNvSpPr/>
          <p:nvPr/>
        </p:nvSpPr>
        <p:spPr bwMode="auto">
          <a:xfrm>
            <a:off x="6154580" y="2881251"/>
            <a:ext cx="60215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計算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実行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EF417A7E-C7A7-FBDD-2498-464DC09E0102}"/>
              </a:ext>
            </a:extLst>
          </p:cNvPr>
          <p:cNvSpPr/>
          <p:nvPr/>
        </p:nvSpPr>
        <p:spPr bwMode="auto">
          <a:xfrm>
            <a:off x="7669076" y="3818862"/>
            <a:ext cx="730156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7F71F0CC-4EBE-4F63-50FC-50AFF6E8C124}"/>
              </a:ext>
            </a:extLst>
          </p:cNvPr>
          <p:cNvSpPr/>
          <p:nvPr/>
        </p:nvSpPr>
        <p:spPr bwMode="auto">
          <a:xfrm>
            <a:off x="7669076" y="4384807"/>
            <a:ext cx="730154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B46FC4-A1FF-308D-AAA7-35D123967904}"/>
              </a:ext>
            </a:extLst>
          </p:cNvPr>
          <p:cNvSpPr txBox="1"/>
          <p:nvPr/>
        </p:nvSpPr>
        <p:spPr>
          <a:xfrm>
            <a:off x="7739557" y="6343820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QC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検定</a:t>
            </a: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級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AEE8D0E-8D35-D2B2-57E3-5E22044C1387}"/>
              </a:ext>
            </a:extLst>
          </p:cNvPr>
          <p:cNvSpPr/>
          <p:nvPr/>
        </p:nvSpPr>
        <p:spPr bwMode="auto">
          <a:xfrm>
            <a:off x="8393803" y="622954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BECD338-4D39-1FC0-F91A-EF8E48903089}"/>
              </a:ext>
            </a:extLst>
          </p:cNvPr>
          <p:cNvSpPr txBox="1"/>
          <p:nvPr/>
        </p:nvSpPr>
        <p:spPr>
          <a:xfrm>
            <a:off x="4689351" y="3704105"/>
            <a:ext cx="102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成果発表会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02F1FA65-B62C-9AC0-FA6D-2E24BE3F53D2}"/>
              </a:ext>
            </a:extLst>
          </p:cNvPr>
          <p:cNvSpPr/>
          <p:nvPr/>
        </p:nvSpPr>
        <p:spPr bwMode="auto">
          <a:xfrm>
            <a:off x="6866220" y="2881251"/>
            <a:ext cx="391827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ja-JP" altLang="en-US" sz="1200" kern="0" dirty="0">
                <a:solidFill>
                  <a:srgbClr val="FFFFFF"/>
                </a:solidFill>
              </a:rPr>
              <a:t>資作料成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6EA0BB-828A-9158-8044-5E11BD5C2AD0}"/>
              </a:ext>
            </a:extLst>
          </p:cNvPr>
          <p:cNvSpPr txBox="1"/>
          <p:nvPr/>
        </p:nvSpPr>
        <p:spPr>
          <a:xfrm>
            <a:off x="7153623" y="3035937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69AC2C9-FA15-B9D5-BF7C-E57C1EB9061A}"/>
              </a:ext>
            </a:extLst>
          </p:cNvPr>
          <p:cNvSpPr/>
          <p:nvPr/>
        </p:nvSpPr>
        <p:spPr bwMode="auto">
          <a:xfrm>
            <a:off x="7416758" y="297493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EB93916F-9BD0-C167-824C-AA7C452E9ED3}"/>
              </a:ext>
            </a:extLst>
          </p:cNvPr>
          <p:cNvSpPr/>
          <p:nvPr/>
        </p:nvSpPr>
        <p:spPr bwMode="auto">
          <a:xfrm>
            <a:off x="7499694" y="1725784"/>
            <a:ext cx="543923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1200" kern="0" dirty="0">
                <a:solidFill>
                  <a:srgbClr val="FFFFFF"/>
                </a:solidFill>
              </a:rPr>
              <a:t>ADINA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結果の検証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F55B1EDC-A7C6-9124-B435-7A1E4837296E}"/>
              </a:ext>
            </a:extLst>
          </p:cNvPr>
          <p:cNvSpPr/>
          <p:nvPr/>
        </p:nvSpPr>
        <p:spPr bwMode="auto">
          <a:xfrm>
            <a:off x="8043617" y="1735213"/>
            <a:ext cx="397090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12480C3-38D2-081E-F162-1BDEE5A842C9}"/>
              </a:ext>
            </a:extLst>
          </p:cNvPr>
          <p:cNvCxnSpPr>
            <a:cxnSpLocks/>
          </p:cNvCxnSpPr>
          <p:nvPr/>
        </p:nvCxnSpPr>
        <p:spPr bwMode="auto">
          <a:xfrm>
            <a:off x="7630331" y="2801158"/>
            <a:ext cx="0" cy="791154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C6E86C-221E-389E-514B-75BE63A26D8F}"/>
              </a:ext>
            </a:extLst>
          </p:cNvPr>
          <p:cNvSpPr txBox="1"/>
          <p:nvPr/>
        </p:nvSpPr>
        <p:spPr>
          <a:xfrm>
            <a:off x="7096810" y="3464884"/>
            <a:ext cx="105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クロージング</a:t>
            </a:r>
          </a:p>
        </p:txBody>
      </p:sp>
    </p:spTree>
    <p:extLst>
      <p:ext uri="{BB962C8B-B14F-4D97-AF65-F5344CB8AC3E}">
        <p14:creationId xmlns:p14="http://schemas.microsoft.com/office/powerpoint/2010/main" val="195037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構造関数　計算手法開発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樹脂レール　シミュレーション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2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71100"/>
              </p:ext>
            </p:extLst>
          </p:nvPr>
        </p:nvGraphicFramePr>
        <p:xfrm>
          <a:off x="256030" y="833119"/>
          <a:ext cx="8693910" cy="392976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21222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349133">
                  <a:extLst>
                    <a:ext uri="{9D8B030D-6E8A-4147-A177-3AD203B41FA5}">
                      <a16:colId xmlns:a16="http://schemas.microsoft.com/office/drawing/2014/main" val="3192088139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534883298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1296183803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685692430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1213765486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3198022918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3628411775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423473827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452347458"/>
                    </a:ext>
                  </a:extLst>
                </a:gridCol>
                <a:gridCol w="468237">
                  <a:extLst>
                    <a:ext uri="{9D8B030D-6E8A-4147-A177-3AD203B41FA5}">
                      <a16:colId xmlns:a16="http://schemas.microsoft.com/office/drawing/2014/main" val="1284772387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31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Feb</a:t>
                      </a:r>
                    </a:p>
                    <a:p>
                      <a:pPr algn="ctr"/>
                      <a:r>
                        <a:rPr kumimoji="1" lang="en-US" altLang="ja-JP" sz="1200" b="1" dirty="0"/>
                        <a:t>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樹脂レール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シミュレーション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16942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0336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打ち合わせ・行事等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81436"/>
                  </a:ext>
                </a:extLst>
              </a:tr>
            </a:tbl>
          </a:graphicData>
        </a:graphic>
      </p:graphicFrame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650299AD-7DBF-3225-6D61-F6D1EDAEC221}"/>
              </a:ext>
            </a:extLst>
          </p:cNvPr>
          <p:cNvSpPr/>
          <p:nvPr/>
        </p:nvSpPr>
        <p:spPr bwMode="auto">
          <a:xfrm>
            <a:off x="1970097" y="1826977"/>
            <a:ext cx="3491810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条件再調整</a:t>
            </a: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D04F6F7D-D84C-5658-587F-E2CE636BD16E}"/>
              </a:ext>
            </a:extLst>
          </p:cNvPr>
          <p:cNvSpPr/>
          <p:nvPr/>
        </p:nvSpPr>
        <p:spPr bwMode="auto">
          <a:xfrm>
            <a:off x="5461907" y="1826977"/>
            <a:ext cx="3426063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技術資料作成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DCC80930-CDF5-F7C9-39D5-BEC767EBF033}"/>
              </a:ext>
            </a:extLst>
          </p:cNvPr>
          <p:cNvSpPr/>
          <p:nvPr/>
        </p:nvSpPr>
        <p:spPr bwMode="auto">
          <a:xfrm>
            <a:off x="2898322" y="3709285"/>
            <a:ext cx="1330779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出張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CD4E5FE-ACD4-E38A-87C9-7948F2EDE4FC}"/>
              </a:ext>
            </a:extLst>
          </p:cNvPr>
          <p:cNvSpPr/>
          <p:nvPr/>
        </p:nvSpPr>
        <p:spPr bwMode="auto">
          <a:xfrm>
            <a:off x="1970097" y="2481055"/>
            <a:ext cx="6917873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計算実施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8B978-6C88-4C09-6B40-F7C6D627A771}"/>
              </a:ext>
            </a:extLst>
          </p:cNvPr>
          <p:cNvSpPr txBox="1"/>
          <p:nvPr/>
        </p:nvSpPr>
        <p:spPr>
          <a:xfrm>
            <a:off x="2783519" y="45174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計算・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データ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懇談会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D81C740-D6E9-8774-2E4A-34B891B22945}"/>
              </a:ext>
            </a:extLst>
          </p:cNvPr>
          <p:cNvSpPr/>
          <p:nvPr/>
        </p:nvSpPr>
        <p:spPr bwMode="auto">
          <a:xfrm>
            <a:off x="3047918" y="437067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FC5449-6385-75C8-6CD3-335570B98E9C}"/>
              </a:ext>
            </a:extLst>
          </p:cNvPr>
          <p:cNvSpPr txBox="1"/>
          <p:nvPr/>
        </p:nvSpPr>
        <p:spPr>
          <a:xfrm>
            <a:off x="3304020" y="451744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IC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見学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FF40F21-1741-FF12-BDCB-8E27F6304C55}"/>
              </a:ext>
            </a:extLst>
          </p:cNvPr>
          <p:cNvSpPr/>
          <p:nvPr/>
        </p:nvSpPr>
        <p:spPr bwMode="auto">
          <a:xfrm>
            <a:off x="3491474" y="437067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4EB51A-DB6D-B739-D1BC-28BF7AF0044F}"/>
              </a:ext>
            </a:extLst>
          </p:cNvPr>
          <p:cNvSpPr txBox="1"/>
          <p:nvPr/>
        </p:nvSpPr>
        <p:spPr>
          <a:xfrm>
            <a:off x="3776880" y="4517443"/>
            <a:ext cx="52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nano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tech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F6F330B-9F49-34C4-5234-9CAF428750CC}"/>
              </a:ext>
            </a:extLst>
          </p:cNvPr>
          <p:cNvSpPr/>
          <p:nvPr/>
        </p:nvSpPr>
        <p:spPr bwMode="auto">
          <a:xfrm>
            <a:off x="3980367" y="437067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2294798F-7D54-BDB0-9C44-99A3BD772E4C}"/>
              </a:ext>
            </a:extLst>
          </p:cNvPr>
          <p:cNvSpPr/>
          <p:nvPr/>
        </p:nvSpPr>
        <p:spPr bwMode="auto">
          <a:xfrm>
            <a:off x="5704695" y="3709285"/>
            <a:ext cx="856074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ワクチン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休暇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AC364B-73E2-F2E0-B85E-C6835E5D2221}"/>
              </a:ext>
            </a:extLst>
          </p:cNvPr>
          <p:cNvSpPr txBox="1"/>
          <p:nvPr/>
        </p:nvSpPr>
        <p:spPr>
          <a:xfrm>
            <a:off x="2334144" y="3974847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業プロ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MTG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FC7B6827-C7FD-1445-69A9-FB9B7379586E}"/>
              </a:ext>
            </a:extLst>
          </p:cNvPr>
          <p:cNvSpPr/>
          <p:nvPr/>
        </p:nvSpPr>
        <p:spPr bwMode="auto">
          <a:xfrm>
            <a:off x="2579308" y="382807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484F7B-40E8-C744-AAA9-0BA2180F0ED2}"/>
              </a:ext>
            </a:extLst>
          </p:cNvPr>
          <p:cNvSpPr txBox="1"/>
          <p:nvPr/>
        </p:nvSpPr>
        <p:spPr>
          <a:xfrm>
            <a:off x="1841018" y="4463425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GMTG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D957F75-AD02-6E21-EB7B-6E6454AA3AA0}"/>
              </a:ext>
            </a:extLst>
          </p:cNvPr>
          <p:cNvSpPr/>
          <p:nvPr/>
        </p:nvSpPr>
        <p:spPr bwMode="auto">
          <a:xfrm>
            <a:off x="2106219" y="431665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EA9997-ACCC-ABEB-C066-062261042CC7}"/>
              </a:ext>
            </a:extLst>
          </p:cNvPr>
          <p:cNvSpPr txBox="1"/>
          <p:nvPr/>
        </p:nvSpPr>
        <p:spPr>
          <a:xfrm>
            <a:off x="6595508" y="4458116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SAS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C9DFC60-2BD7-7A72-9D3E-12CE51C61507}"/>
              </a:ext>
            </a:extLst>
          </p:cNvPr>
          <p:cNvSpPr/>
          <p:nvPr/>
        </p:nvSpPr>
        <p:spPr bwMode="auto">
          <a:xfrm>
            <a:off x="6782963" y="431134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4792E8-4543-CB96-CF79-1254F3E87BE4}"/>
              </a:ext>
            </a:extLst>
          </p:cNvPr>
          <p:cNvSpPr txBox="1"/>
          <p:nvPr/>
        </p:nvSpPr>
        <p:spPr>
          <a:xfrm>
            <a:off x="8387620" y="392559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GMTG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559A5C3-265F-3A23-73BF-99D62E33CBDF}"/>
              </a:ext>
            </a:extLst>
          </p:cNvPr>
          <p:cNvSpPr/>
          <p:nvPr/>
        </p:nvSpPr>
        <p:spPr bwMode="auto">
          <a:xfrm>
            <a:off x="8652821" y="377882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3341A94A-5F5D-9001-A110-DDB3F6EBBEC6}"/>
              </a:ext>
            </a:extLst>
          </p:cNvPr>
          <p:cNvSpPr/>
          <p:nvPr/>
        </p:nvSpPr>
        <p:spPr bwMode="auto">
          <a:xfrm>
            <a:off x="5214493" y="3129939"/>
            <a:ext cx="581874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往訪録作成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16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26114" y="1399615"/>
            <a:ext cx="5471013" cy="4486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構造関数　計算手法開発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樹脂レール　シミュレーション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239159" y="1558475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数値解析により基板構成から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構造関数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を出力する手法の開発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5D4308-C0CC-EAE6-A059-0440BE9F0376}"/>
              </a:ext>
            </a:extLst>
          </p:cNvPr>
          <p:cNvSpPr txBox="1"/>
          <p:nvPr/>
        </p:nvSpPr>
        <p:spPr>
          <a:xfrm>
            <a:off x="256032" y="2431551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4" name="Picture 2" descr="fig.2">
            <a:extLst>
              <a:ext uri="{FF2B5EF4-FFF2-40B4-BE49-F238E27FC236}">
                <a16:creationId xmlns:a16="http://schemas.microsoft.com/office/drawing/2014/main" id="{ADA183B1-D661-4323-F6C3-F3970BF0F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12824" r="6765" b="19472"/>
          <a:stretch/>
        </p:blipFill>
        <p:spPr bwMode="auto">
          <a:xfrm>
            <a:off x="6615917" y="4924575"/>
            <a:ext cx="2354196" cy="17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602884B-48B8-D425-9991-1F021E258E56}"/>
              </a:ext>
            </a:extLst>
          </p:cNvPr>
          <p:cNvGrpSpPr/>
          <p:nvPr/>
        </p:nvGrpSpPr>
        <p:grpSpPr>
          <a:xfrm>
            <a:off x="3138473" y="4924575"/>
            <a:ext cx="2468913" cy="1729125"/>
            <a:chOff x="655182" y="4090574"/>
            <a:chExt cx="3348373" cy="2345062"/>
          </a:xfrm>
        </p:grpSpPr>
        <p:pic>
          <p:nvPicPr>
            <p:cNvPr id="6" name="Picture 4" descr="fig.1">
              <a:extLst>
                <a:ext uri="{FF2B5EF4-FFF2-40B4-BE49-F238E27FC236}">
                  <a16:creationId xmlns:a16="http://schemas.microsoft.com/office/drawing/2014/main" id="{5C8AD261-7E64-8E07-6450-00D6F151C6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" t="50199" r="33129" b="1146"/>
            <a:stretch/>
          </p:blipFill>
          <p:spPr bwMode="auto">
            <a:xfrm>
              <a:off x="655182" y="4090574"/>
              <a:ext cx="3348373" cy="234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307A1FC-1F67-DEB2-5791-08B056858A12}"/>
                </a:ext>
              </a:extLst>
            </p:cNvPr>
            <p:cNvSpPr/>
            <p:nvPr/>
          </p:nvSpPr>
          <p:spPr bwMode="auto">
            <a:xfrm>
              <a:off x="3888761" y="4265981"/>
              <a:ext cx="114794" cy="288032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E9CB87-D7AD-4AA8-6715-4F40BA3265BC}"/>
              </a:ext>
            </a:extLst>
          </p:cNvPr>
          <p:cNvSpPr txBox="1"/>
          <p:nvPr/>
        </p:nvSpPr>
        <p:spPr>
          <a:xfrm>
            <a:off x="3801044" y="458779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過渡熱変化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6EEA59C-DA30-C641-F4F6-F4FD467457AB}"/>
              </a:ext>
            </a:extLst>
          </p:cNvPr>
          <p:cNvSpPr txBox="1"/>
          <p:nvPr/>
        </p:nvSpPr>
        <p:spPr>
          <a:xfrm>
            <a:off x="7344738" y="458779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構造関数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pic>
        <p:nvPicPr>
          <p:cNvPr id="22" name="Picture 2" descr="Télécharger ADINA System 9.7.2">
            <a:extLst>
              <a:ext uri="{FF2B5EF4-FFF2-40B4-BE49-F238E27FC236}">
                <a16:creationId xmlns:a16="http://schemas.microsoft.com/office/drawing/2014/main" id="{C12684F6-3B12-F2B8-C60D-1B3E5C3A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85" y="4465522"/>
            <a:ext cx="1202488" cy="120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フローチャート: データ 22">
            <a:extLst>
              <a:ext uri="{FF2B5EF4-FFF2-40B4-BE49-F238E27FC236}">
                <a16:creationId xmlns:a16="http://schemas.microsoft.com/office/drawing/2014/main" id="{8E56C175-8836-344C-497B-E552A7B487B4}"/>
              </a:ext>
            </a:extLst>
          </p:cNvPr>
          <p:cNvSpPr/>
          <p:nvPr/>
        </p:nvSpPr>
        <p:spPr>
          <a:xfrm>
            <a:off x="153233" y="5162848"/>
            <a:ext cx="1860767" cy="9453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基板の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構成情報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93406220-8C41-12F4-5A20-5D44080813DA}"/>
              </a:ext>
            </a:extLst>
          </p:cNvPr>
          <p:cNvSpPr/>
          <p:nvPr/>
        </p:nvSpPr>
        <p:spPr bwMode="auto">
          <a:xfrm>
            <a:off x="2127088" y="5393655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E4984A8-017F-EF36-DD75-1642AB5DF18F}"/>
              </a:ext>
            </a:extLst>
          </p:cNvPr>
          <p:cNvSpPr/>
          <p:nvPr/>
        </p:nvSpPr>
        <p:spPr bwMode="auto">
          <a:xfrm>
            <a:off x="5672679" y="5393654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4A0F31B-29E9-AE1F-9194-05FD79ED3D55}"/>
              </a:ext>
            </a:extLst>
          </p:cNvPr>
          <p:cNvSpPr txBox="1"/>
          <p:nvPr/>
        </p:nvSpPr>
        <p:spPr>
          <a:xfrm>
            <a:off x="2111173" y="428085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ADINA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7" name="Picture 7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362C8CF8-44E6-A2A4-E442-E64E3A77A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8" r="26714" b="23030"/>
          <a:stretch/>
        </p:blipFill>
        <p:spPr bwMode="auto">
          <a:xfrm>
            <a:off x="5604717" y="4465522"/>
            <a:ext cx="1011200" cy="9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DC8404-64D6-5CC9-83A7-4D9A1016F15C}"/>
              </a:ext>
            </a:extLst>
          </p:cNvPr>
          <p:cNvSpPr txBox="1"/>
          <p:nvPr/>
        </p:nvSpPr>
        <p:spPr>
          <a:xfrm>
            <a:off x="5666546" y="42808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Python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6EFB98-4C09-E49D-B905-69C754548968}"/>
              </a:ext>
            </a:extLst>
          </p:cNvPr>
          <p:cNvSpPr txBox="1"/>
          <p:nvPr/>
        </p:nvSpPr>
        <p:spPr>
          <a:xfrm>
            <a:off x="806691" y="3055470"/>
            <a:ext cx="6175765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ADINA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で基板構成から過渡熱変化を計算</a:t>
            </a:r>
            <a:endParaRPr lang="en-US" altLang="ja-JP" sz="24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Python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で過渡熱変化から構造関数を計算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725C751-CC76-1C00-4008-3404D93993E2}"/>
              </a:ext>
            </a:extLst>
          </p:cNvPr>
          <p:cNvSpPr txBox="1"/>
          <p:nvPr/>
        </p:nvSpPr>
        <p:spPr>
          <a:xfrm>
            <a:off x="2291008" y="57891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ＭＳ Ｐゴシック" charset="-128"/>
              </a:rPr>
              <a:t>①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F76D3A3-B458-94FE-A34E-761F7EB0A410}"/>
              </a:ext>
            </a:extLst>
          </p:cNvPr>
          <p:cNvSpPr txBox="1"/>
          <p:nvPr/>
        </p:nvSpPr>
        <p:spPr>
          <a:xfrm>
            <a:off x="5865430" y="578913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latin typeface="Arial" charset="0"/>
                <a:ea typeface="ＭＳ Ｐゴシック" charset="-128"/>
                <a:cs typeface="Arial" panose="020B0604020202020204" pitchFamily="34" charset="0"/>
              </a:rPr>
              <a:t>②</a:t>
            </a:r>
            <a:endParaRPr kumimoji="1" lang="ja-JP" alt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7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7241700-2170-0B96-D430-131577E97CAD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構造関数計算の流れ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77A06EC-7ACB-F9AA-B4BD-4CBF0199D8EA}"/>
              </a:ext>
            </a:extLst>
          </p:cNvPr>
          <p:cNvSpPr/>
          <p:nvPr/>
        </p:nvSpPr>
        <p:spPr bwMode="auto">
          <a:xfrm>
            <a:off x="2286000" y="2595849"/>
            <a:ext cx="2286000" cy="3764823"/>
          </a:xfrm>
          <a:prstGeom prst="rect">
            <a:avLst/>
          </a:prstGeom>
          <a:solidFill>
            <a:srgbClr val="FAF2D2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D2F73C0-6A69-8DD5-E23A-CD4B6DA50F50}"/>
              </a:ext>
            </a:extLst>
          </p:cNvPr>
          <p:cNvSpPr/>
          <p:nvPr/>
        </p:nvSpPr>
        <p:spPr bwMode="auto">
          <a:xfrm>
            <a:off x="4572000" y="2595849"/>
            <a:ext cx="2286000" cy="3764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437FA63-73CF-C6B2-C880-A0CB8942D3E6}"/>
              </a:ext>
            </a:extLst>
          </p:cNvPr>
          <p:cNvSpPr/>
          <p:nvPr/>
        </p:nvSpPr>
        <p:spPr bwMode="auto">
          <a:xfrm>
            <a:off x="6858000" y="2595849"/>
            <a:ext cx="2286000" cy="3764823"/>
          </a:xfrm>
          <a:prstGeom prst="rect">
            <a:avLst/>
          </a:prstGeom>
          <a:solidFill>
            <a:srgbClr val="FDD8D5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70A597C-2043-47FE-7FD0-9F65F9C7EEF1}"/>
              </a:ext>
            </a:extLst>
          </p:cNvPr>
          <p:cNvSpPr/>
          <p:nvPr/>
        </p:nvSpPr>
        <p:spPr bwMode="auto">
          <a:xfrm>
            <a:off x="0" y="2595849"/>
            <a:ext cx="2286000" cy="3764823"/>
          </a:xfrm>
          <a:prstGeom prst="rect">
            <a:avLst/>
          </a:prstGeom>
          <a:solidFill>
            <a:srgbClr val="CCECFF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108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5D53A60D-6829-5496-5CCD-0DB2F6C4E105}"/>
              </a:ext>
            </a:extLst>
          </p:cNvPr>
          <p:cNvSpPr/>
          <p:nvPr/>
        </p:nvSpPr>
        <p:spPr>
          <a:xfrm rot="21340178">
            <a:off x="105205" y="1674662"/>
            <a:ext cx="8969944" cy="576064"/>
          </a:xfrm>
          <a:prstGeom prst="rightArrow">
            <a:avLst/>
          </a:prstGeom>
          <a:gradFill flip="none" rotWithShape="1">
            <a:gsLst>
              <a:gs pos="0">
                <a:srgbClr val="FFFFFF"/>
              </a:gs>
              <a:gs pos="6000">
                <a:srgbClr val="FFFFFF">
                  <a:lumMod val="95000"/>
                </a:srgbClr>
              </a:gs>
              <a:gs pos="62000">
                <a:srgbClr val="FFFFFF">
                  <a:lumMod val="85000"/>
                </a:srgbClr>
              </a:gs>
              <a:gs pos="100000">
                <a:srgbClr val="FFFFFF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FB77BF1-E1B2-A762-EB90-EDA34E51B7F2}"/>
              </a:ext>
            </a:extLst>
          </p:cNvPr>
          <p:cNvGrpSpPr/>
          <p:nvPr/>
        </p:nvGrpSpPr>
        <p:grpSpPr>
          <a:xfrm>
            <a:off x="932515" y="2024084"/>
            <a:ext cx="420970" cy="420970"/>
            <a:chOff x="1416078" y="6062616"/>
            <a:chExt cx="420970" cy="420970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7D8FB748-BB2B-1FF4-3A33-ACA3926CC215}"/>
                </a:ext>
              </a:extLst>
            </p:cNvPr>
            <p:cNvSpPr/>
            <p:nvPr/>
          </p:nvSpPr>
          <p:spPr>
            <a:xfrm>
              <a:off x="1559496" y="6206034"/>
              <a:ext cx="134134" cy="13413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A284713F-680D-E2C3-1B17-44C86D34664E}"/>
                </a:ext>
              </a:extLst>
            </p:cNvPr>
            <p:cNvSpPr/>
            <p:nvPr/>
          </p:nvSpPr>
          <p:spPr>
            <a:xfrm>
              <a:off x="1416078" y="6062616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657BCA3-3C0E-9B69-BDB7-552BFAC6E97F}"/>
              </a:ext>
            </a:extLst>
          </p:cNvPr>
          <p:cNvGrpSpPr/>
          <p:nvPr/>
        </p:nvGrpSpPr>
        <p:grpSpPr>
          <a:xfrm>
            <a:off x="3218515" y="1831983"/>
            <a:ext cx="420970" cy="420970"/>
            <a:chOff x="4124457" y="5862307"/>
            <a:chExt cx="420970" cy="420970"/>
          </a:xfrm>
        </p:grpSpPr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600A7446-9867-982D-8F51-500034FCE365}"/>
                </a:ext>
              </a:extLst>
            </p:cNvPr>
            <p:cNvSpPr/>
            <p:nvPr/>
          </p:nvSpPr>
          <p:spPr>
            <a:xfrm>
              <a:off x="4267875" y="6005725"/>
              <a:ext cx="134134" cy="134134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ADEEBBC-3932-27C7-48E0-D4EA03DEBA0A}"/>
                </a:ext>
              </a:extLst>
            </p:cNvPr>
            <p:cNvSpPr/>
            <p:nvPr/>
          </p:nvSpPr>
          <p:spPr>
            <a:xfrm>
              <a:off x="4124457" y="5862307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3E1DFA6E-0804-8631-73DC-EBAC7EA27604}"/>
              </a:ext>
            </a:extLst>
          </p:cNvPr>
          <p:cNvGrpSpPr/>
          <p:nvPr/>
        </p:nvGrpSpPr>
        <p:grpSpPr>
          <a:xfrm>
            <a:off x="5504514" y="1679019"/>
            <a:ext cx="420970" cy="420970"/>
            <a:chOff x="6832836" y="5657572"/>
            <a:chExt cx="420970" cy="420970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2285E0D-256A-BB1F-F02D-EAE06278FE13}"/>
                </a:ext>
              </a:extLst>
            </p:cNvPr>
            <p:cNvSpPr/>
            <p:nvPr/>
          </p:nvSpPr>
          <p:spPr>
            <a:xfrm>
              <a:off x="6976254" y="5800990"/>
              <a:ext cx="134134" cy="134134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F9C4C88-718D-C8E9-B7E4-3E994952DF60}"/>
                </a:ext>
              </a:extLst>
            </p:cNvPr>
            <p:cNvSpPr/>
            <p:nvPr/>
          </p:nvSpPr>
          <p:spPr>
            <a:xfrm>
              <a:off x="6832836" y="5657572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E5307643-70C5-72B1-39AB-6A2CE66B7F62}"/>
              </a:ext>
            </a:extLst>
          </p:cNvPr>
          <p:cNvGrpSpPr/>
          <p:nvPr/>
        </p:nvGrpSpPr>
        <p:grpSpPr>
          <a:xfrm>
            <a:off x="7790513" y="1497639"/>
            <a:ext cx="420970" cy="420970"/>
            <a:chOff x="9541216" y="5445822"/>
            <a:chExt cx="420970" cy="420970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A7C8D8EF-8569-4D4D-0914-84D21900FD12}"/>
                </a:ext>
              </a:extLst>
            </p:cNvPr>
            <p:cNvSpPr/>
            <p:nvPr/>
          </p:nvSpPr>
          <p:spPr>
            <a:xfrm>
              <a:off x="9684634" y="5589240"/>
              <a:ext cx="134134" cy="13413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73D87613-874D-AD6E-3BED-0675E048A631}"/>
                </a:ext>
              </a:extLst>
            </p:cNvPr>
            <p:cNvSpPr/>
            <p:nvPr/>
          </p:nvSpPr>
          <p:spPr>
            <a:xfrm>
              <a:off x="9541216" y="5445822"/>
              <a:ext cx="420970" cy="42097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8A22AB8A-25B6-FD30-209D-48C820A4B0CC}"/>
              </a:ext>
            </a:extLst>
          </p:cNvPr>
          <p:cNvSpPr/>
          <p:nvPr/>
        </p:nvSpPr>
        <p:spPr>
          <a:xfrm>
            <a:off x="177845" y="2715228"/>
            <a:ext cx="1930310" cy="1266581"/>
          </a:xfrm>
          <a:prstGeom prst="roundRect">
            <a:avLst>
              <a:gd name="adj" fmla="val 803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01</a:t>
            </a: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データの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前処理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026A35B-4736-6E22-6693-43A58127DB7A}"/>
              </a:ext>
            </a:extLst>
          </p:cNvPr>
          <p:cNvCxnSpPr>
            <a:cxnSpLocks/>
            <a:stCxn id="72" idx="0"/>
            <a:endCxn id="62" idx="4"/>
          </p:cNvCxnSpPr>
          <p:nvPr/>
        </p:nvCxnSpPr>
        <p:spPr>
          <a:xfrm flipV="1">
            <a:off x="1143000" y="2445054"/>
            <a:ext cx="0" cy="27017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3E4C5E2-EC5F-4D18-9BF0-54160BB63ECF}"/>
              </a:ext>
            </a:extLst>
          </p:cNvPr>
          <p:cNvSpPr/>
          <p:nvPr/>
        </p:nvSpPr>
        <p:spPr>
          <a:xfrm>
            <a:off x="2463845" y="2715228"/>
            <a:ext cx="1930310" cy="1269402"/>
          </a:xfrm>
          <a:prstGeom prst="roundRect">
            <a:avLst>
              <a:gd name="adj" fmla="val 8031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02</a:t>
            </a: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逆畳み込み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A740C976-BF99-4DA4-DDAE-4C7F464692CA}"/>
              </a:ext>
            </a:extLst>
          </p:cNvPr>
          <p:cNvSpPr/>
          <p:nvPr/>
        </p:nvSpPr>
        <p:spPr>
          <a:xfrm>
            <a:off x="4749844" y="2703179"/>
            <a:ext cx="1930310" cy="1269402"/>
          </a:xfrm>
          <a:prstGeom prst="roundRect">
            <a:avLst>
              <a:gd name="adj" fmla="val 8031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03</a:t>
            </a: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スペクトルから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Foster</a:t>
            </a: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を計算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899DC6B3-DA47-78C5-30F4-06EDE10F4059}"/>
              </a:ext>
            </a:extLst>
          </p:cNvPr>
          <p:cNvSpPr/>
          <p:nvPr/>
        </p:nvSpPr>
        <p:spPr>
          <a:xfrm>
            <a:off x="7035844" y="2707466"/>
            <a:ext cx="1930308" cy="1266582"/>
          </a:xfrm>
          <a:prstGeom prst="roundRect">
            <a:avLst>
              <a:gd name="adj" fmla="val 8031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STEP</a:t>
            </a:r>
            <a:r>
              <a:rPr kumimoji="0" lang="ja-JP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2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04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Foster</a:t>
            </a: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から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Cauer</a:t>
            </a:r>
            <a:r>
              <a:rPr kumimoji="0" lang="ja-JP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へ変換</a:t>
            </a:r>
            <a:endParaRPr kumimoji="0" lang="en-US" altLang="ja-JP" sz="2000" b="1" kern="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53E66984-CD65-1C7D-A721-DA3480C31C7C}"/>
              </a:ext>
            </a:extLst>
          </p:cNvPr>
          <p:cNvCxnSpPr>
            <a:cxnSpLocks/>
            <a:stCxn id="74" idx="0"/>
            <a:endCxn id="65" idx="4"/>
          </p:cNvCxnSpPr>
          <p:nvPr/>
        </p:nvCxnSpPr>
        <p:spPr>
          <a:xfrm flipV="1">
            <a:off x="3429000" y="2252953"/>
            <a:ext cx="0" cy="46227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B87EF1A-8D91-547D-BA2D-ADB1FC3424D6}"/>
              </a:ext>
            </a:extLst>
          </p:cNvPr>
          <p:cNvCxnSpPr>
            <a:cxnSpLocks/>
            <a:stCxn id="75" idx="0"/>
            <a:endCxn id="68" idx="4"/>
          </p:cNvCxnSpPr>
          <p:nvPr/>
        </p:nvCxnSpPr>
        <p:spPr>
          <a:xfrm flipV="1">
            <a:off x="5714999" y="2099989"/>
            <a:ext cx="0" cy="60319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A4AB360-3F52-2E9E-5849-0019D983705E}"/>
              </a:ext>
            </a:extLst>
          </p:cNvPr>
          <p:cNvCxnSpPr>
            <a:cxnSpLocks/>
            <a:stCxn id="76" idx="0"/>
            <a:endCxn id="71" idx="4"/>
          </p:cNvCxnSpPr>
          <p:nvPr/>
        </p:nvCxnSpPr>
        <p:spPr>
          <a:xfrm flipV="1">
            <a:off x="8000998" y="1918609"/>
            <a:ext cx="0" cy="78885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CA5BB8C-CABF-4BFC-5F25-3B82F2CBACA7}"/>
              </a:ext>
            </a:extLst>
          </p:cNvPr>
          <p:cNvSpPr txBox="1"/>
          <p:nvPr/>
        </p:nvSpPr>
        <p:spPr>
          <a:xfrm>
            <a:off x="56618" y="4149265"/>
            <a:ext cx="2172764" cy="1879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トリミング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スムージング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データの補間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対数時間微分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1CC2193-8F8E-89A6-CFE1-282D629274A6}"/>
              </a:ext>
            </a:extLst>
          </p:cNvPr>
          <p:cNvSpPr txBox="1"/>
          <p:nvPr/>
        </p:nvSpPr>
        <p:spPr>
          <a:xfrm>
            <a:off x="2302975" y="4602254"/>
            <a:ext cx="2252048" cy="958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b="0" i="0" dirty="0">
                <a:effectLst/>
                <a:cs typeface="Arial" panose="020B0604020202020204" pitchFamily="34" charset="0"/>
              </a:rPr>
              <a:t>Bayesian Deconvolution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FB183B9-1B09-7B5D-B9DF-69108591ADB0}"/>
              </a:ext>
            </a:extLst>
          </p:cNvPr>
          <p:cNvSpPr txBox="1"/>
          <p:nvPr/>
        </p:nvSpPr>
        <p:spPr>
          <a:xfrm>
            <a:off x="4588975" y="4834464"/>
            <a:ext cx="2252048" cy="494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離散化して積分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AF249EB-8FCC-3150-E5B1-D5126B43C2B2}"/>
              </a:ext>
            </a:extLst>
          </p:cNvPr>
          <p:cNvSpPr txBox="1"/>
          <p:nvPr/>
        </p:nvSpPr>
        <p:spPr>
          <a:xfrm>
            <a:off x="6874975" y="4841762"/>
            <a:ext cx="2252048" cy="4942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連分数展開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3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フローチャート: 処理 19">
                <a:extLst>
                  <a:ext uri="{FF2B5EF4-FFF2-40B4-BE49-F238E27FC236}">
                    <a16:creationId xmlns:a16="http://schemas.microsoft.com/office/drawing/2014/main" id="{47C6828D-D289-5345-87EB-4B034CD7B65E}"/>
                  </a:ext>
                </a:extLst>
              </p:cNvPr>
              <p:cNvSpPr/>
              <p:nvPr/>
            </p:nvSpPr>
            <p:spPr bwMode="auto">
              <a:xfrm>
                <a:off x="1496535" y="2078761"/>
                <a:ext cx="7014941" cy="395744"/>
              </a:xfrm>
              <a:prstGeom prst="flowChartProcess">
                <a:avLst/>
              </a:prstGeom>
              <a:solidFill>
                <a:srgbClr val="DAEDEF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過渡熱変化 </a:t>
                </a:r>
                <a14:m>
                  <m:oMath xmlns:m="http://schemas.openxmlformats.org/officeDocument/2006/math">
                    <m:r>
                      <a:rPr kumimoji="0" lang="en-US" altLang="ja-JP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0" lang="en-US" altLang="ja-JP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ja-JP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のデータ前処理</a:t>
                </a:r>
              </a:p>
            </p:txBody>
          </p:sp>
        </mc:Choice>
        <mc:Fallback xmlns="">
          <p:sp>
            <p:nvSpPr>
              <p:cNvPr id="20" name="フローチャート: 処理 19">
                <a:extLst>
                  <a:ext uri="{FF2B5EF4-FFF2-40B4-BE49-F238E27FC236}">
                    <a16:creationId xmlns:a16="http://schemas.microsoft.com/office/drawing/2014/main" id="{47C6828D-D289-5345-87EB-4B034CD7B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535" y="2078761"/>
                <a:ext cx="7014941" cy="395744"/>
              </a:xfrm>
              <a:prstGeom prst="flowChartProcess">
                <a:avLst/>
              </a:prstGeom>
              <a:blipFill>
                <a:blip r:embed="rId2"/>
                <a:stretch>
                  <a:fillRect t="-14493" b="-1449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EA7CB324-C9EB-D348-6182-AE261259801E}"/>
              </a:ext>
            </a:extLst>
          </p:cNvPr>
          <p:cNvSpPr/>
          <p:nvPr/>
        </p:nvSpPr>
        <p:spPr bwMode="auto">
          <a:xfrm>
            <a:off x="632524" y="2078761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1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フローチャート: 組合せ 21">
            <a:extLst>
              <a:ext uri="{FF2B5EF4-FFF2-40B4-BE49-F238E27FC236}">
                <a16:creationId xmlns:a16="http://schemas.microsoft.com/office/drawing/2014/main" id="{1DE29152-1DF7-3657-40FB-E588F5CBC7A4}"/>
              </a:ext>
            </a:extLst>
          </p:cNvPr>
          <p:cNvSpPr/>
          <p:nvPr/>
        </p:nvSpPr>
        <p:spPr bwMode="auto">
          <a:xfrm>
            <a:off x="4228371" y="2538379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5B5ACBBE-094A-85F0-C99E-7E3F85551930}"/>
              </a:ext>
            </a:extLst>
          </p:cNvPr>
          <p:cNvSpPr/>
          <p:nvPr/>
        </p:nvSpPr>
        <p:spPr bwMode="auto">
          <a:xfrm>
            <a:off x="1496536" y="2721961"/>
            <a:ext cx="7014940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過渡熱変化の逆畳み込みにより熱抵抗スペクトルを計算</a:t>
            </a: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8360E669-F172-37FD-9E95-33B42887EF60}"/>
              </a:ext>
            </a:extLst>
          </p:cNvPr>
          <p:cNvSpPr/>
          <p:nvPr/>
        </p:nvSpPr>
        <p:spPr bwMode="auto">
          <a:xfrm>
            <a:off x="632525" y="2721961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2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フローチャート: 組合せ 24">
            <a:extLst>
              <a:ext uri="{FF2B5EF4-FFF2-40B4-BE49-F238E27FC236}">
                <a16:creationId xmlns:a16="http://schemas.microsoft.com/office/drawing/2014/main" id="{1EA143F3-4D84-6927-27D5-A1E3E70A047F}"/>
              </a:ext>
            </a:extLst>
          </p:cNvPr>
          <p:cNvSpPr/>
          <p:nvPr/>
        </p:nvSpPr>
        <p:spPr bwMode="auto">
          <a:xfrm>
            <a:off x="4228371" y="3181579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フローチャート: 処理 25">
                <a:extLst>
                  <a:ext uri="{FF2B5EF4-FFF2-40B4-BE49-F238E27FC236}">
                    <a16:creationId xmlns:a16="http://schemas.microsoft.com/office/drawing/2014/main" id="{12FD2F85-F9F7-954C-3ED1-5B5D38F5A6B1}"/>
                  </a:ext>
                </a:extLst>
              </p:cNvPr>
              <p:cNvSpPr/>
              <p:nvPr/>
            </p:nvSpPr>
            <p:spPr bwMode="auto">
              <a:xfrm>
                <a:off x="1496536" y="3365161"/>
                <a:ext cx="7014939" cy="395744"/>
              </a:xfrm>
              <a:prstGeom prst="flowChartProcess">
                <a:avLst/>
              </a:prstGeom>
              <a:solidFill>
                <a:srgbClr val="DAEDEF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ja-JP" alt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熱抵抗スペクトル</m:t>
                    </m:r>
                  </m:oMath>
                </a14:m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を離散化して</a:t>
                </a:r>
                <a:r>
                  <a:rPr kumimoji="0" lang="en-US" altLang="ja-JP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Foster</a:t>
                </a:r>
                <a:r>
                  <a:rPr kumimoji="0" lang="ja-JP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型構造関数を計算</a:t>
                </a:r>
              </a:p>
            </p:txBody>
          </p:sp>
        </mc:Choice>
        <mc:Fallback xmlns="">
          <p:sp>
            <p:nvSpPr>
              <p:cNvPr id="26" name="フローチャート: 処理 25">
                <a:extLst>
                  <a:ext uri="{FF2B5EF4-FFF2-40B4-BE49-F238E27FC236}">
                    <a16:creationId xmlns:a16="http://schemas.microsoft.com/office/drawing/2014/main" id="{12FD2F85-F9F7-954C-3ED1-5B5D38F5A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536" y="3365161"/>
                <a:ext cx="7014939" cy="395744"/>
              </a:xfrm>
              <a:prstGeom prst="flowChartProcess">
                <a:avLst/>
              </a:prstGeom>
              <a:blipFill>
                <a:blip r:embed="rId3"/>
                <a:stretch>
                  <a:fillRect t="-14493" b="-18841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A49C4ABE-D4C4-0231-8C0B-FB69E92A936C}"/>
              </a:ext>
            </a:extLst>
          </p:cNvPr>
          <p:cNvSpPr/>
          <p:nvPr/>
        </p:nvSpPr>
        <p:spPr bwMode="auto">
          <a:xfrm>
            <a:off x="632441" y="3365161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3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フローチャート: 組合せ 27">
            <a:extLst>
              <a:ext uri="{FF2B5EF4-FFF2-40B4-BE49-F238E27FC236}">
                <a16:creationId xmlns:a16="http://schemas.microsoft.com/office/drawing/2014/main" id="{D28970FC-C194-EF9B-DF70-22651B62ABEA}"/>
              </a:ext>
            </a:extLst>
          </p:cNvPr>
          <p:cNvSpPr/>
          <p:nvPr/>
        </p:nvSpPr>
        <p:spPr bwMode="auto">
          <a:xfrm>
            <a:off x="4228371" y="3818477"/>
            <a:ext cx="685800" cy="128300"/>
          </a:xfrm>
          <a:prstGeom prst="flowChartMerge">
            <a:avLst/>
          </a:prstGeom>
          <a:solidFill>
            <a:srgbClr val="BBE0E3">
              <a:alpha val="29000"/>
            </a:srgbClr>
          </a:solidFill>
          <a:ln w="22225">
            <a:solidFill>
              <a:srgbClr val="BBE0E3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38A1CF56-359A-FC04-849A-8213C726F6F9}"/>
              </a:ext>
            </a:extLst>
          </p:cNvPr>
          <p:cNvSpPr/>
          <p:nvPr/>
        </p:nvSpPr>
        <p:spPr bwMode="auto">
          <a:xfrm>
            <a:off x="1496535" y="4004349"/>
            <a:ext cx="7014940" cy="395744"/>
          </a:xfrm>
          <a:prstGeom prst="flowChartProcess">
            <a:avLst/>
          </a:prstGeom>
          <a:solidFill>
            <a:srgbClr val="DAEDEF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Foster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型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RC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モデルを</a:t>
            </a:r>
            <a:r>
              <a:rPr kumimoji="0" lang="en-US" altLang="ja-JP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Cauer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型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RC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モデルに変換</a:t>
            </a:r>
          </a:p>
        </p:txBody>
      </p: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4FE413BF-3463-594A-43E2-8167D3932915}"/>
              </a:ext>
            </a:extLst>
          </p:cNvPr>
          <p:cNvSpPr/>
          <p:nvPr/>
        </p:nvSpPr>
        <p:spPr bwMode="auto">
          <a:xfrm>
            <a:off x="632526" y="4004349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4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7241700-2170-0B96-D430-131577E97CAD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構造関数計算の流れ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ED7518-EE19-AB05-DCF6-739E265DFF1C}"/>
              </a:ext>
            </a:extLst>
          </p:cNvPr>
          <p:cNvSpPr txBox="1"/>
          <p:nvPr/>
        </p:nvSpPr>
        <p:spPr>
          <a:xfrm>
            <a:off x="256032" y="5082288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一通りの</a:t>
            </a: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計算プロセス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の実装が完了！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　計算手法開発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4B75-3BA9-916D-5383-EA99A1B0DE4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今回の取り組み内容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04B333B-3973-3BF9-5AAF-BAED778B65CF}"/>
              </a:ext>
            </a:extLst>
          </p:cNvPr>
          <p:cNvSpPr txBox="1"/>
          <p:nvPr/>
        </p:nvSpPr>
        <p:spPr>
          <a:xfrm>
            <a:off x="335885" y="1795009"/>
            <a:ext cx="8461774" cy="27015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パラメータの適正化</a:t>
            </a:r>
            <a:endParaRPr lang="en-US" altLang="ja-JP" sz="24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	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計算上設定する必要のあるパラメータを</a:t>
            </a:r>
            <a:r>
              <a:rPr lang="ja-JP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適正化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して</a:t>
            </a:r>
            <a:r>
              <a:rPr lang="ja-JP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計算精度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を向上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 startAt="2"/>
            </a:pP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他の実験条件についての検証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	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6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条件の実験結果について</a:t>
            </a:r>
            <a:r>
              <a:rPr lang="ja-JP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構造関数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を計算し、手法の</a:t>
            </a:r>
            <a:r>
              <a:rPr lang="ja-JP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妥当性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を検証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1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11459</TotalTime>
  <Words>1174</Words>
  <Application>Microsoft Office PowerPoint</Application>
  <PresentationFormat>画面に合わせる (4:3)</PresentationFormat>
  <Paragraphs>380</Paragraphs>
  <Slides>26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5" baseType="lpstr">
      <vt:lpstr>ＭＳ Ｐゴシック</vt:lpstr>
      <vt:lpstr>メイリオ</vt:lpstr>
      <vt:lpstr>游ゴシック</vt:lpstr>
      <vt:lpstr>Arial</vt:lpstr>
      <vt:lpstr>Calibri</vt:lpstr>
      <vt:lpstr>Cambria Math</vt:lpstr>
      <vt:lpstr>Century</vt:lpstr>
      <vt:lpstr>Wingdings</vt:lpstr>
      <vt:lpstr>Office テーマ</vt:lpstr>
      <vt:lpstr>計算科学G ミーティング 進捗報告（2023/2/13）</vt:lpstr>
      <vt:lpstr>PowerPoint プレゼンテーション</vt:lpstr>
      <vt:lpstr>PowerPoint プレゼンテーション</vt:lpstr>
      <vt:lpstr>進捗状況</vt:lpstr>
      <vt:lpstr>PowerPoint プレゼンテーション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構造関数　計算手法開発</vt:lpstr>
      <vt:lpstr>PowerPoint プレゼンテーション</vt:lpstr>
      <vt:lpstr>樹脂レール　シミュレーション</vt:lpstr>
      <vt:lpstr>樹脂レール　シミュレーション</vt:lpstr>
      <vt:lpstr>樹脂レール　シミュレーション</vt:lpstr>
      <vt:lpstr>PowerPoint プレゼンテーション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2023-02-13T01:48:51Z</dcterms:modified>
</cp:coreProperties>
</file>