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606" r:id="rId2"/>
    <p:sldId id="1453" r:id="rId3"/>
    <p:sldId id="1562" r:id="rId4"/>
    <p:sldId id="1539" r:id="rId5"/>
    <p:sldId id="1563" r:id="rId6"/>
    <p:sldId id="1548" r:id="rId7"/>
    <p:sldId id="1587" r:id="rId8"/>
    <p:sldId id="1569" r:id="rId9"/>
    <p:sldId id="1610" r:id="rId10"/>
    <p:sldId id="1612" r:id="rId11"/>
    <p:sldId id="1613" r:id="rId12"/>
    <p:sldId id="1611" r:id="rId13"/>
    <p:sldId id="1557" r:id="rId14"/>
    <p:sldId id="1564" r:id="rId15"/>
    <p:sldId id="1607" r:id="rId16"/>
    <p:sldId id="1608" r:id="rId17"/>
    <p:sldId id="1565" r:id="rId18"/>
    <p:sldId id="1540" r:id="rId19"/>
    <p:sldId id="1609" r:id="rId2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99"/>
    <a:srgbClr val="CC99FF"/>
    <a:srgbClr val="FDD8D5"/>
    <a:srgbClr val="F8DADA"/>
    <a:srgbClr val="F4DEE8"/>
    <a:srgbClr val="FAF2D2"/>
    <a:srgbClr val="72BFC5"/>
    <a:srgbClr val="69C5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1BC1F-9492-4E4E-AF59-EF54D076DF1F}" v="36" dt="2023-03-16T03:01:18.293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0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735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5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76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42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02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06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3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0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5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4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76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2023/3/16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A6B72A-48E6-0E29-B578-373DD4FF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28" y="3270141"/>
            <a:ext cx="5815944" cy="334915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E09AF4-72C5-7AC8-8880-596E693E6039}"/>
              </a:ext>
            </a:extLst>
          </p:cNvPr>
          <p:cNvSpPr txBox="1"/>
          <p:nvPr/>
        </p:nvSpPr>
        <p:spPr>
          <a:xfrm>
            <a:off x="724760" y="1470818"/>
            <a:ext cx="7302008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山口さんから引き継いだ計算モデルの改善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構造関数の計算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69D9A1-E3A0-9203-9A4A-A7D956BD8227}"/>
              </a:ext>
            </a:extLst>
          </p:cNvPr>
          <p:cNvSpPr/>
          <p:nvPr/>
        </p:nvSpPr>
        <p:spPr bwMode="auto">
          <a:xfrm>
            <a:off x="2253949" y="2743198"/>
            <a:ext cx="462564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過渡熱変化　計算結果（山口さん）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BE138F1-1533-07F8-39C9-F2AF069D767C}"/>
              </a:ext>
            </a:extLst>
          </p:cNvPr>
          <p:cNvSpPr/>
          <p:nvPr/>
        </p:nvSpPr>
        <p:spPr>
          <a:xfrm rot="310690">
            <a:off x="2041789" y="3731349"/>
            <a:ext cx="1937287" cy="7485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67D786-3BF2-0F2C-EC32-80958DA729E0}"/>
              </a:ext>
            </a:extLst>
          </p:cNvPr>
          <p:cNvSpPr txBox="1"/>
          <p:nvPr/>
        </p:nvSpPr>
        <p:spPr>
          <a:xfrm>
            <a:off x="2105509" y="4471598"/>
            <a:ext cx="180984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課題②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序盤の温度低下再現できず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FD3A76F-7F59-B750-B98E-90E11CCB60F0}"/>
              </a:ext>
            </a:extLst>
          </p:cNvPr>
          <p:cNvSpPr/>
          <p:nvPr/>
        </p:nvSpPr>
        <p:spPr>
          <a:xfrm rot="536150">
            <a:off x="5006891" y="5558239"/>
            <a:ext cx="1937287" cy="4362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5CCB81-3283-7B53-D20F-470AF1E15B2D}"/>
              </a:ext>
            </a:extLst>
          </p:cNvPr>
          <p:cNvSpPr txBox="1"/>
          <p:nvPr/>
        </p:nvSpPr>
        <p:spPr>
          <a:xfrm>
            <a:off x="2105509" y="5394928"/>
            <a:ext cx="18098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FF0000"/>
                </a:solidFill>
                <a:cs typeface="Arial" panose="020B0604020202020204" pitchFamily="34" charset="0"/>
              </a:rPr>
              <a:t>原因</a:t>
            </a:r>
            <a:endParaRPr lang="en-US" altLang="ja-JP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チップの物性値</a:t>
            </a:r>
            <a:endParaRPr lang="en-US" altLang="ja-JP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4DEADB-0B68-DA31-1078-ACD3629D90EE}"/>
              </a:ext>
            </a:extLst>
          </p:cNvPr>
          <p:cNvSpPr txBox="1"/>
          <p:nvPr/>
        </p:nvSpPr>
        <p:spPr>
          <a:xfrm>
            <a:off x="7038491" y="4399281"/>
            <a:ext cx="180984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課題③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333333"/>
                </a:solidFill>
                <a:cs typeface="Arial" panose="020B0604020202020204" pitchFamily="34" charset="0"/>
              </a:rPr>
              <a:t>終盤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の温度低下ずれが発生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ACD150-FE1D-D861-5373-B10CEAA16C49}"/>
              </a:ext>
            </a:extLst>
          </p:cNvPr>
          <p:cNvSpPr txBox="1"/>
          <p:nvPr/>
        </p:nvSpPr>
        <p:spPr>
          <a:xfrm>
            <a:off x="6914788" y="5313296"/>
            <a:ext cx="205725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FF0000"/>
                </a:solidFill>
                <a:cs typeface="Arial" panose="020B0604020202020204" pitchFamily="34" charset="0"/>
              </a:rPr>
              <a:t>原因</a:t>
            </a:r>
            <a:endParaRPr lang="en-US" altLang="ja-JP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FF0000"/>
                </a:solidFill>
                <a:cs typeface="Arial" panose="020B0604020202020204" pitchFamily="34" charset="0"/>
              </a:rPr>
              <a:t>ヒートシンク底面の対流熱伝達係数</a:t>
            </a:r>
            <a:endParaRPr lang="en-US" altLang="ja-JP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FE6928-B75B-4EE5-B254-BD0B7FEFB8B4}"/>
              </a:ext>
            </a:extLst>
          </p:cNvPr>
          <p:cNvSpPr txBox="1"/>
          <p:nvPr/>
        </p:nvSpPr>
        <p:spPr>
          <a:xfrm>
            <a:off x="7121845" y="2351469"/>
            <a:ext cx="180984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課題①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プロットが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非等間隔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CEDC84-4DDD-45D5-0D3A-77D28EEC7DF1}"/>
              </a:ext>
            </a:extLst>
          </p:cNvPr>
          <p:cNvSpPr txBox="1"/>
          <p:nvPr/>
        </p:nvSpPr>
        <p:spPr>
          <a:xfrm>
            <a:off x="6998141" y="3270141"/>
            <a:ext cx="205725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FF0000"/>
                </a:solidFill>
                <a:cs typeface="Arial" panose="020B0604020202020204" pitchFamily="34" charset="0"/>
              </a:rPr>
              <a:t>原因</a:t>
            </a:r>
            <a:endParaRPr lang="en-US" altLang="ja-JP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FF0000"/>
                </a:solidFill>
                <a:cs typeface="Arial" panose="020B0604020202020204" pitchFamily="34" charset="0"/>
              </a:rPr>
              <a:t>タイムファンクションの設定</a:t>
            </a:r>
            <a:endParaRPr lang="en-US" altLang="ja-JP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9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モデル改善内容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E09AF4-72C5-7AC8-8880-596E693E6039}"/>
              </a:ext>
            </a:extLst>
          </p:cNvPr>
          <p:cNvSpPr txBox="1"/>
          <p:nvPr/>
        </p:nvSpPr>
        <p:spPr>
          <a:xfrm>
            <a:off x="313205" y="1587055"/>
            <a:ext cx="3847240" cy="33530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タイムファンクション</a:t>
            </a:r>
            <a:endParaRPr lang="en-US" altLang="ja-JP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　　対数軸に等間隔設定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チップ熱伝導率</a:t>
            </a:r>
            <a:endParaRPr lang="en-US" altLang="ja-JP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　　</a:t>
            </a:r>
            <a:r>
              <a:rPr lang="en-US" altLang="ja-JP" sz="2400" dirty="0">
                <a:cs typeface="Arial" panose="020B0604020202020204" pitchFamily="34" charset="0"/>
              </a:rPr>
              <a:t>160</a:t>
            </a:r>
            <a:r>
              <a:rPr lang="ja-JP" altLang="en-US" sz="2400" dirty="0">
                <a:cs typeface="Arial" panose="020B0604020202020204" pitchFamily="34" charset="0"/>
              </a:rPr>
              <a:t>→</a:t>
            </a:r>
            <a:r>
              <a:rPr lang="en-US" altLang="ja-JP" sz="2400" dirty="0">
                <a:cs typeface="Arial" panose="020B0604020202020204" pitchFamily="34" charset="0"/>
              </a:rPr>
              <a:t>37 [</a:t>
            </a:r>
            <a:r>
              <a:rPr lang="en-US" altLang="ja-JP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W/(m</a:t>
            </a:r>
            <a:r>
              <a:rPr lang="ja-JP" alt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en-US" altLang="ja-JP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K)]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対流熱伝達係数</a:t>
            </a:r>
            <a:r>
              <a:rPr lang="en-US" altLang="ja-JP" sz="2400" dirty="0"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　　</a:t>
            </a:r>
            <a:r>
              <a:rPr lang="en-US" altLang="ja-JP" sz="2400" dirty="0">
                <a:cs typeface="Arial" panose="020B0604020202020204" pitchFamily="34" charset="0"/>
              </a:rPr>
              <a:t>7000</a:t>
            </a:r>
            <a:r>
              <a:rPr lang="ja-JP" altLang="en-US" sz="2400" dirty="0">
                <a:cs typeface="Arial" panose="020B0604020202020204" pitchFamily="34" charset="0"/>
              </a:rPr>
              <a:t>→</a:t>
            </a:r>
            <a:r>
              <a:rPr lang="en-US" altLang="ja-JP" sz="2400" dirty="0">
                <a:cs typeface="Arial" panose="020B0604020202020204" pitchFamily="34" charset="0"/>
              </a:rPr>
              <a:t>1000 [</a:t>
            </a:r>
            <a:r>
              <a:rPr lang="en-US" altLang="ja-JP" sz="2400" b="0" i="0" dirty="0">
                <a:solidFill>
                  <a:srgbClr val="040C28"/>
                </a:solidFill>
                <a:effectLst/>
                <a:latin typeface="Google Sans"/>
              </a:rPr>
              <a:t>W/(m</a:t>
            </a:r>
            <a:r>
              <a:rPr lang="en-US" altLang="ja-JP" sz="2400" b="0" i="0" baseline="30000" dirty="0">
                <a:solidFill>
                  <a:srgbClr val="040C28"/>
                </a:solidFill>
                <a:effectLst/>
                <a:latin typeface="Google Sans"/>
              </a:rPr>
              <a:t>2</a:t>
            </a:r>
            <a:r>
              <a:rPr lang="en-US" altLang="ja-JP" sz="2400" b="0" i="0" dirty="0">
                <a:solidFill>
                  <a:srgbClr val="040C28"/>
                </a:solidFill>
                <a:effectLst/>
                <a:latin typeface="Google Sans"/>
              </a:rPr>
              <a:t>⋅K)]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69D9A1-E3A0-9203-9A4A-A7D956BD8227}"/>
              </a:ext>
            </a:extLst>
          </p:cNvPr>
          <p:cNvSpPr/>
          <p:nvPr/>
        </p:nvSpPr>
        <p:spPr bwMode="auto">
          <a:xfrm>
            <a:off x="4767353" y="1589733"/>
            <a:ext cx="3436757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過渡熱変化　計算結果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25A6B21-B7D7-450B-0A19-3DB56D3D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0" y="2106400"/>
            <a:ext cx="4920003" cy="3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構造関数計算結果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E09AF4-72C5-7AC8-8880-596E693E6039}"/>
              </a:ext>
            </a:extLst>
          </p:cNvPr>
          <p:cNvSpPr txBox="1"/>
          <p:nvPr/>
        </p:nvSpPr>
        <p:spPr>
          <a:xfrm>
            <a:off x="724760" y="1470818"/>
            <a:ext cx="7302008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ADINA</a:t>
            </a:r>
            <a:r>
              <a:rPr lang="ja-JP" altLang="en-US" sz="2400" dirty="0">
                <a:cs typeface="Arial" panose="020B0604020202020204" pitchFamily="34" charset="0"/>
              </a:rPr>
              <a:t>の過渡熱変化計算結果から構造関数を計算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高精度で実測値と一致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A5F8ED4-EB98-A505-4441-504CCAC7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72" y="2859788"/>
            <a:ext cx="5154255" cy="38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4040995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007389" y="4662821"/>
            <a:ext cx="7030788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他</a:t>
            </a:r>
            <a:r>
              <a:rPr lang="en-US" altLang="ja-JP" sz="2400" dirty="0">
                <a:cs typeface="Arial" panose="020B0604020202020204" pitchFamily="34" charset="0"/>
              </a:rPr>
              <a:t>5</a:t>
            </a:r>
            <a:r>
              <a:rPr lang="ja-JP" altLang="en-US" sz="2400" dirty="0">
                <a:cs typeface="Arial" panose="020B0604020202020204" pitchFamily="34" charset="0"/>
              </a:rPr>
              <a:t>つの回路基板条件についても同様に検証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特許出願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技術資料の作成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ECE06-4305-B0FD-64DA-8FAAA35F002A}"/>
              </a:ext>
            </a:extLst>
          </p:cNvPr>
          <p:cNvSpPr txBox="1"/>
          <p:nvPr/>
        </p:nvSpPr>
        <p:spPr>
          <a:xfrm>
            <a:off x="1007389" y="1502455"/>
            <a:ext cx="7795647" cy="2236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山口さんから引き継いだ</a:t>
            </a:r>
            <a:r>
              <a:rPr lang="en-US" altLang="ja-JP" sz="2400" dirty="0">
                <a:cs typeface="Arial" panose="020B0604020202020204" pitchFamily="34" charset="0"/>
              </a:rPr>
              <a:t>ADINA</a:t>
            </a:r>
            <a:r>
              <a:rPr lang="ja-JP" altLang="en-US" sz="2400" dirty="0">
                <a:cs typeface="Arial" panose="020B0604020202020204" pitchFamily="34" charset="0"/>
              </a:rPr>
              <a:t>計算モデルを一部改善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パラメータ調整して計算精度改善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白板：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SNP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、グリス：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G-747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条件の過渡熱試験で測定した構造関数を高精度で再現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樹脂レール　シミュレーション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1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8970A-7BA0-43F1-BD2B-72C9927D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" y="3356364"/>
            <a:ext cx="7925578" cy="328768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69AA8-AA63-3807-9E07-CC0725122AD0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樹脂レールを銅ピースが詰まらず最後まで流れる条件の検討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1968FBF-1FB1-89A3-203E-B366C653F27B}"/>
              </a:ext>
            </a:extLst>
          </p:cNvPr>
          <p:cNvSpPr/>
          <p:nvPr/>
        </p:nvSpPr>
        <p:spPr bwMode="auto">
          <a:xfrm rot="20305694">
            <a:off x="2840768" y="5680922"/>
            <a:ext cx="1323784" cy="5824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EAB50A-09CC-DBE7-4F7F-5E02ED7020B9}"/>
              </a:ext>
            </a:extLst>
          </p:cNvPr>
          <p:cNvSpPr txBox="1"/>
          <p:nvPr/>
        </p:nvSpPr>
        <p:spPr>
          <a:xfrm>
            <a:off x="1039645" y="5602826"/>
            <a:ext cx="6689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上蓋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22C0C1-0D76-7D43-4C6A-6CD426D098BD}"/>
              </a:ext>
            </a:extLst>
          </p:cNvPr>
          <p:cNvSpPr txBox="1"/>
          <p:nvPr/>
        </p:nvSpPr>
        <p:spPr>
          <a:xfrm>
            <a:off x="5316781" y="5548261"/>
            <a:ext cx="131535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樹脂レール滑走部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F979895-1E80-25F7-B365-4F72483EA920}"/>
              </a:ext>
            </a:extLst>
          </p:cNvPr>
          <p:cNvSpPr txBox="1"/>
          <p:nvPr/>
        </p:nvSpPr>
        <p:spPr>
          <a:xfrm>
            <a:off x="6206383" y="3749406"/>
            <a:ext cx="10732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BC7A35"/>
                </a:solidFill>
              </a:rPr>
              <a:t>銅ピース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93F1DB-2B45-F7B3-37A1-5045B4C1904C}"/>
              </a:ext>
            </a:extLst>
          </p:cNvPr>
          <p:cNvSpPr txBox="1"/>
          <p:nvPr/>
        </p:nvSpPr>
        <p:spPr>
          <a:xfrm>
            <a:off x="2650861" y="5273299"/>
            <a:ext cx="182758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solidFill>
                  <a:srgbClr val="FF0000"/>
                </a:solidFill>
              </a:rPr>
              <a:t>詰まりやすい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E4C01A-165C-2314-0069-21ED72C30B3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EE809D-C585-6F0B-2002-6ADDEE2D884A}"/>
              </a:ext>
            </a:extLst>
          </p:cNvPr>
          <p:cNvSpPr txBox="1"/>
          <p:nvPr/>
        </p:nvSpPr>
        <p:spPr>
          <a:xfrm>
            <a:off x="165386" y="2718937"/>
            <a:ext cx="8802769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で銅板の流れる様子をシミュレーション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1910C2-DA38-B6FF-22B9-8E0B8583C4A3}"/>
              </a:ext>
            </a:extLst>
          </p:cNvPr>
          <p:cNvSpPr txBox="1"/>
          <p:nvPr/>
        </p:nvSpPr>
        <p:spPr>
          <a:xfrm>
            <a:off x="256032" y="21370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42406-8BAA-5786-ED0E-72A374F4E95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5FB848-D0CD-6C18-5A4B-DDC38C99E39E}"/>
              </a:ext>
            </a:extLst>
          </p:cNvPr>
          <p:cNvSpPr txBox="1"/>
          <p:nvPr/>
        </p:nvSpPr>
        <p:spPr>
          <a:xfrm>
            <a:off x="915768" y="1746423"/>
            <a:ext cx="7302008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一通りの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解析</a:t>
            </a:r>
            <a:r>
              <a:rPr lang="ja-JP" altLang="en-US" sz="2400" dirty="0">
                <a:cs typeface="Arial" panose="020B0604020202020204" pitchFamily="34" charset="0"/>
              </a:rPr>
              <a:t>、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技術資料</a:t>
            </a:r>
            <a:r>
              <a:rPr lang="ja-JP" altLang="en-US" sz="2400" dirty="0">
                <a:cs typeface="Arial" panose="020B0604020202020204" pitchFamily="34" charset="0"/>
              </a:rPr>
              <a:t>作成が完了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51ADF9-023C-7F08-E7C2-BE6B2741150F}"/>
              </a:ext>
            </a:extLst>
          </p:cNvPr>
          <p:cNvSpPr txBox="1"/>
          <p:nvPr/>
        </p:nvSpPr>
        <p:spPr>
          <a:xfrm>
            <a:off x="915768" y="3852647"/>
            <a:ext cx="7302008" cy="896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クロージング</a:t>
            </a:r>
            <a:endParaRPr lang="en-US" altLang="ja-JP" sz="4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BBBD2DB-8EB3-00E3-A097-CAF325A99A71}"/>
              </a:ext>
            </a:extLst>
          </p:cNvPr>
          <p:cNvSpPr/>
          <p:nvPr/>
        </p:nvSpPr>
        <p:spPr bwMode="auto">
          <a:xfrm rot="5400000">
            <a:off x="4062103" y="2937967"/>
            <a:ext cx="1009334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2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2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96324"/>
              </p:ext>
            </p:extLst>
          </p:nvPr>
        </p:nvGraphicFramePr>
        <p:xfrm>
          <a:off x="256032" y="802123"/>
          <a:ext cx="8676000" cy="5303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651587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759276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12634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47470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5234C704-CFF4-FFBD-C0BD-761F36063D05}"/>
              </a:ext>
            </a:extLst>
          </p:cNvPr>
          <p:cNvSpPr/>
          <p:nvPr/>
        </p:nvSpPr>
        <p:spPr bwMode="auto">
          <a:xfrm>
            <a:off x="7574940" y="2293018"/>
            <a:ext cx="39709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69AA57B-E7DF-5A18-2FBB-538E51CF9B6C}"/>
              </a:ext>
            </a:extLst>
          </p:cNvPr>
          <p:cNvSpPr txBox="1"/>
          <p:nvPr/>
        </p:nvSpPr>
        <p:spPr>
          <a:xfrm>
            <a:off x="2235318" y="5739387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基本情報技術者②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458C36E-85C0-49C5-8620-6A3AA439273B}"/>
              </a:ext>
            </a:extLst>
          </p:cNvPr>
          <p:cNvSpPr/>
          <p:nvPr/>
        </p:nvSpPr>
        <p:spPr bwMode="auto">
          <a:xfrm>
            <a:off x="2889564" y="562511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8113894" y="1374506"/>
            <a:ext cx="0" cy="53071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A3F01FB7-E302-57DA-1CC4-5413424EF638}"/>
              </a:ext>
            </a:extLst>
          </p:cNvPr>
          <p:cNvSpPr/>
          <p:nvPr/>
        </p:nvSpPr>
        <p:spPr bwMode="auto">
          <a:xfrm>
            <a:off x="3517627" y="2300067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接触判定プログラム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A4C015D0-CE8B-D80F-0D82-E199A9CB5902}"/>
              </a:ext>
            </a:extLst>
          </p:cNvPr>
          <p:cNvSpPr/>
          <p:nvPr/>
        </p:nvSpPr>
        <p:spPr bwMode="auto">
          <a:xfrm>
            <a:off x="3504702" y="1725784"/>
            <a:ext cx="61984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E8E7A3A3-2164-25CC-0286-D9B097292A88}"/>
              </a:ext>
            </a:extLst>
          </p:cNvPr>
          <p:cNvSpPr/>
          <p:nvPr/>
        </p:nvSpPr>
        <p:spPr bwMode="auto">
          <a:xfrm>
            <a:off x="2842401" y="4977218"/>
            <a:ext cx="67210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プロセスデータ前処理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F01F2B5-D02D-8C93-4C96-8D9528571510}"/>
              </a:ext>
            </a:extLst>
          </p:cNvPr>
          <p:cNvSpPr/>
          <p:nvPr/>
        </p:nvSpPr>
        <p:spPr bwMode="auto">
          <a:xfrm>
            <a:off x="3510085" y="4977218"/>
            <a:ext cx="1430501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データ分析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29312F11-D9C3-CC79-89BC-F4C22F99D7BA}"/>
              </a:ext>
            </a:extLst>
          </p:cNvPr>
          <p:cNvSpPr/>
          <p:nvPr/>
        </p:nvSpPr>
        <p:spPr bwMode="auto">
          <a:xfrm>
            <a:off x="3133182" y="4392042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DA51798-E7D9-9DD1-68E8-3D6DE7411D0F}"/>
              </a:ext>
            </a:extLst>
          </p:cNvPr>
          <p:cNvSpPr txBox="1"/>
          <p:nvPr/>
        </p:nvSpPr>
        <p:spPr>
          <a:xfrm>
            <a:off x="2924295" y="2965621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8BB95B-F644-7F00-B309-1C4C23A04871}"/>
              </a:ext>
            </a:extLst>
          </p:cNvPr>
          <p:cNvSpPr/>
          <p:nvPr/>
        </p:nvSpPr>
        <p:spPr bwMode="auto">
          <a:xfrm>
            <a:off x="3187430" y="290461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091754C3-9C64-D8EF-356B-7AC47F4335FE}"/>
              </a:ext>
            </a:extLst>
          </p:cNvPr>
          <p:cNvSpPr/>
          <p:nvPr/>
        </p:nvSpPr>
        <p:spPr bwMode="auto">
          <a:xfrm>
            <a:off x="5085898" y="2890436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矢印: 五方向 54">
            <a:extLst>
              <a:ext uri="{FF2B5EF4-FFF2-40B4-BE49-F238E27FC236}">
                <a16:creationId xmlns:a16="http://schemas.microsoft.com/office/drawing/2014/main" id="{1BD56C1E-53D8-923C-80DA-E65182F2714C}"/>
              </a:ext>
            </a:extLst>
          </p:cNvPr>
          <p:cNvSpPr/>
          <p:nvPr/>
        </p:nvSpPr>
        <p:spPr bwMode="auto">
          <a:xfrm>
            <a:off x="3823214" y="2900066"/>
            <a:ext cx="1184929" cy="27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資料作成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335E798D-42B4-1CE7-FDEC-23D409B4AAD6}"/>
              </a:ext>
            </a:extLst>
          </p:cNvPr>
          <p:cNvSpPr/>
          <p:nvPr/>
        </p:nvSpPr>
        <p:spPr bwMode="auto">
          <a:xfrm>
            <a:off x="5195989" y="1725784"/>
            <a:ext cx="47609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2AEBF42C-027A-6F89-A300-CC1DB53B9A7B}"/>
              </a:ext>
            </a:extLst>
          </p:cNvPr>
          <p:cNvSpPr/>
          <p:nvPr/>
        </p:nvSpPr>
        <p:spPr bwMode="auto">
          <a:xfrm>
            <a:off x="5692233" y="1725784"/>
            <a:ext cx="108985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2590B777-8C2E-0258-0459-744F9CCA709B}"/>
              </a:ext>
            </a:extLst>
          </p:cNvPr>
          <p:cNvSpPr/>
          <p:nvPr/>
        </p:nvSpPr>
        <p:spPr bwMode="auto">
          <a:xfrm>
            <a:off x="5561310" y="2300067"/>
            <a:ext cx="5527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計算</a:t>
            </a:r>
            <a:endParaRPr kumimoji="0" lang="en-US" altLang="ja-JP" sz="1200" kern="0" dirty="0">
              <a:solidFill>
                <a:srgbClr val="FFFFFF"/>
              </a:solidFill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モデル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4228C14F-82DF-48C9-73B6-12B1653C8FE8}"/>
              </a:ext>
            </a:extLst>
          </p:cNvPr>
          <p:cNvSpPr/>
          <p:nvPr/>
        </p:nvSpPr>
        <p:spPr bwMode="auto">
          <a:xfrm>
            <a:off x="6154580" y="2300067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計算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実行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F417A7E-C7A7-FBDD-2498-464DC09E0102}"/>
              </a:ext>
            </a:extLst>
          </p:cNvPr>
          <p:cNvSpPr/>
          <p:nvPr/>
        </p:nvSpPr>
        <p:spPr bwMode="auto">
          <a:xfrm>
            <a:off x="8188265" y="3818862"/>
            <a:ext cx="730156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7F71F0CC-4EBE-4F63-50FC-50AFF6E8C124}"/>
              </a:ext>
            </a:extLst>
          </p:cNvPr>
          <p:cNvSpPr/>
          <p:nvPr/>
        </p:nvSpPr>
        <p:spPr bwMode="auto">
          <a:xfrm>
            <a:off x="8188265" y="4384807"/>
            <a:ext cx="730154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7739557" y="5739387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8393803" y="562511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ECD338-4D39-1FC0-F91A-EF8E48903089}"/>
              </a:ext>
            </a:extLst>
          </p:cNvPr>
          <p:cNvSpPr txBox="1"/>
          <p:nvPr/>
        </p:nvSpPr>
        <p:spPr>
          <a:xfrm>
            <a:off x="4689351" y="3122921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02F1FA65-B62C-9AC0-FA6D-2E24BE3F53D2}"/>
              </a:ext>
            </a:extLst>
          </p:cNvPr>
          <p:cNvSpPr/>
          <p:nvPr/>
        </p:nvSpPr>
        <p:spPr bwMode="auto">
          <a:xfrm>
            <a:off x="6866220" y="2300067"/>
            <a:ext cx="39182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資作料成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EA0BB-828A-9158-8044-5E11BD5C2AD0}"/>
              </a:ext>
            </a:extLst>
          </p:cNvPr>
          <p:cNvSpPr txBox="1"/>
          <p:nvPr/>
        </p:nvSpPr>
        <p:spPr>
          <a:xfrm>
            <a:off x="7153623" y="2454753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69AC2C9-FA15-B9D5-BF7C-E57C1EB9061A}"/>
              </a:ext>
            </a:extLst>
          </p:cNvPr>
          <p:cNvSpPr/>
          <p:nvPr/>
        </p:nvSpPr>
        <p:spPr bwMode="auto">
          <a:xfrm>
            <a:off x="7416758" y="239374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7499694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結果の検証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8043617" y="1735213"/>
            <a:ext cx="397090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12480C3-38D2-081E-F162-1BDEE5A842C9}"/>
              </a:ext>
            </a:extLst>
          </p:cNvPr>
          <p:cNvCxnSpPr>
            <a:cxnSpLocks/>
          </p:cNvCxnSpPr>
          <p:nvPr/>
        </p:nvCxnSpPr>
        <p:spPr bwMode="auto">
          <a:xfrm>
            <a:off x="7932408" y="2219974"/>
            <a:ext cx="0" cy="79115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C6E86C-221E-389E-514B-75BE63A26D8F}"/>
              </a:ext>
            </a:extLst>
          </p:cNvPr>
          <p:cNvSpPr txBox="1"/>
          <p:nvPr/>
        </p:nvSpPr>
        <p:spPr>
          <a:xfrm>
            <a:off x="7398887" y="2883700"/>
            <a:ext cx="10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クロージング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0C6C8F7F-4FDC-C4A6-05F5-453AF97D75E6}"/>
              </a:ext>
            </a:extLst>
          </p:cNvPr>
          <p:cNvSpPr/>
          <p:nvPr/>
        </p:nvSpPr>
        <p:spPr bwMode="auto">
          <a:xfrm>
            <a:off x="8440707" y="1735213"/>
            <a:ext cx="397090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特許出願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91B5689-44F3-F14E-5E3F-678E6322E96D}"/>
              </a:ext>
            </a:extLst>
          </p:cNvPr>
          <p:cNvSpPr/>
          <p:nvPr/>
        </p:nvSpPr>
        <p:spPr bwMode="auto">
          <a:xfrm>
            <a:off x="7475752" y="3240502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コーディング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樹脂レール　シミュレーション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2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83005"/>
              </p:ext>
            </p:extLst>
          </p:nvPr>
        </p:nvGraphicFramePr>
        <p:xfrm>
          <a:off x="108446" y="833119"/>
          <a:ext cx="8841831" cy="4577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23569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312907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534883298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2479395315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1322322573"/>
                    </a:ext>
                  </a:extLst>
                </a:gridCol>
                <a:gridCol w="480357">
                  <a:extLst>
                    <a:ext uri="{9D8B030D-6E8A-4147-A177-3AD203B41FA5}">
                      <a16:colId xmlns:a16="http://schemas.microsoft.com/office/drawing/2014/main" val="3366678884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Mar</a:t>
                      </a:r>
                    </a:p>
                    <a:p>
                      <a:pPr algn="ctr"/>
                      <a:r>
                        <a:rPr kumimoji="1" lang="en-US" altLang="ja-JP" sz="1200" b="1" dirty="0"/>
                        <a:t>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回路課 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en-US" altLang="ja-JP" sz="1200" b="1" dirty="0"/>
                        <a:t>HT</a:t>
                      </a:r>
                      <a:r>
                        <a:rPr kumimoji="1" lang="ja-JP" altLang="en-US" sz="1200" b="1" dirty="0"/>
                        <a:t>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958663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650299AD-7DBF-3225-6D61-F6D1EDAEC221}"/>
              </a:ext>
            </a:extLst>
          </p:cNvPr>
          <p:cNvSpPr/>
          <p:nvPr/>
        </p:nvSpPr>
        <p:spPr bwMode="auto">
          <a:xfrm>
            <a:off x="1783672" y="1833069"/>
            <a:ext cx="7104298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ADINA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　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パラメータ調整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4792E8-4543-CB96-CF79-1254F3E87BE4}"/>
              </a:ext>
            </a:extLst>
          </p:cNvPr>
          <p:cNvSpPr txBox="1"/>
          <p:nvPr/>
        </p:nvSpPr>
        <p:spPr>
          <a:xfrm>
            <a:off x="8386620" y="5361951"/>
            <a:ext cx="64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59A5C3-265F-3A23-73BF-99D62E33CBDF}"/>
              </a:ext>
            </a:extLst>
          </p:cNvPr>
          <p:cNvSpPr/>
          <p:nvPr/>
        </p:nvSpPr>
        <p:spPr bwMode="auto">
          <a:xfrm>
            <a:off x="8651821" y="521518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3341A94A-5F5D-9001-A110-DDB3F6EBBEC6}"/>
              </a:ext>
            </a:extLst>
          </p:cNvPr>
          <p:cNvSpPr/>
          <p:nvPr/>
        </p:nvSpPr>
        <p:spPr bwMode="auto">
          <a:xfrm>
            <a:off x="7049573" y="3129939"/>
            <a:ext cx="954108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コーディング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52C87B-9AFB-8E5A-D8DB-C2F574839009}"/>
              </a:ext>
            </a:extLst>
          </p:cNvPr>
          <p:cNvSpPr txBox="1"/>
          <p:nvPr/>
        </p:nvSpPr>
        <p:spPr>
          <a:xfrm>
            <a:off x="7513078" y="467312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トレーナー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面談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9B7C3F5-E35B-C7BE-9376-D8A5C439E91A}"/>
              </a:ext>
            </a:extLst>
          </p:cNvPr>
          <p:cNvSpPr/>
          <p:nvPr/>
        </p:nvSpPr>
        <p:spPr bwMode="auto">
          <a:xfrm>
            <a:off x="7881671" y="452634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4ACB4FC-FAFF-8A1E-227F-ABE2114D7AC9}"/>
              </a:ext>
            </a:extLst>
          </p:cNvPr>
          <p:cNvSpPr txBox="1"/>
          <p:nvPr/>
        </p:nvSpPr>
        <p:spPr>
          <a:xfrm>
            <a:off x="3650176" y="46490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部安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18C2B38-899C-7034-A221-90E9654D203D}"/>
              </a:ext>
            </a:extLst>
          </p:cNvPr>
          <p:cNvSpPr/>
          <p:nvPr/>
        </p:nvSpPr>
        <p:spPr bwMode="auto">
          <a:xfrm>
            <a:off x="3837629" y="450226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D41CF83-1A38-8C6B-3CE4-BCA0A9EBBFCD}"/>
              </a:ext>
            </a:extLst>
          </p:cNvPr>
          <p:cNvSpPr txBox="1"/>
          <p:nvPr/>
        </p:nvSpPr>
        <p:spPr>
          <a:xfrm>
            <a:off x="1995726" y="4649033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EFC2BE6-DE98-07FB-FE4A-B1B0B02285C0}"/>
              </a:ext>
            </a:extLst>
          </p:cNvPr>
          <p:cNvSpPr/>
          <p:nvPr/>
        </p:nvSpPr>
        <p:spPr bwMode="auto">
          <a:xfrm>
            <a:off x="2412406" y="450226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9AFAA0-466A-5071-EB86-4649DAB17576}"/>
              </a:ext>
            </a:extLst>
          </p:cNvPr>
          <p:cNvSpPr txBox="1"/>
          <p:nvPr/>
        </p:nvSpPr>
        <p:spPr>
          <a:xfrm>
            <a:off x="8465012" y="4673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最終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4198F1-9F6C-5836-AB90-097DA95055B9}"/>
              </a:ext>
            </a:extLst>
          </p:cNvPr>
          <p:cNvSpPr/>
          <p:nvPr/>
        </p:nvSpPr>
        <p:spPr bwMode="auto">
          <a:xfrm>
            <a:off x="8652461" y="452634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FFF5506F-7401-1B3B-B747-92D71088D84E}"/>
              </a:ext>
            </a:extLst>
          </p:cNvPr>
          <p:cNvSpPr/>
          <p:nvPr/>
        </p:nvSpPr>
        <p:spPr bwMode="auto">
          <a:xfrm>
            <a:off x="1783671" y="2491047"/>
            <a:ext cx="2788329" cy="462980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8E4CE9-E6FA-BDEC-E016-E64FF20B6B14}"/>
              </a:ext>
            </a:extLst>
          </p:cNvPr>
          <p:cNvSpPr txBox="1"/>
          <p:nvPr/>
        </p:nvSpPr>
        <p:spPr>
          <a:xfrm>
            <a:off x="5093023" y="4673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定例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D86CF45-B6B5-691C-C937-8537DA5DE181}"/>
              </a:ext>
            </a:extLst>
          </p:cNvPr>
          <p:cNvSpPr/>
          <p:nvPr/>
        </p:nvSpPr>
        <p:spPr bwMode="auto">
          <a:xfrm>
            <a:off x="5280470" y="452634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314C8E-06C9-73EA-B793-4E30B49E776E}"/>
              </a:ext>
            </a:extLst>
          </p:cNvPr>
          <p:cNvSpPr txBox="1"/>
          <p:nvPr/>
        </p:nvSpPr>
        <p:spPr>
          <a:xfrm>
            <a:off x="5478847" y="467312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スキトラ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7517A7-D41A-19F7-0C7A-4F7FC8706FC5}"/>
              </a:ext>
            </a:extLst>
          </p:cNvPr>
          <p:cNvSpPr/>
          <p:nvPr/>
        </p:nvSpPr>
        <p:spPr bwMode="auto">
          <a:xfrm>
            <a:off x="5768085" y="452634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239159" y="1558475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数値解析により基板構成から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構造関数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を出力する手法の開発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56032" y="2431551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Picture 2" descr="fig.2">
            <a:extLst>
              <a:ext uri="{FF2B5EF4-FFF2-40B4-BE49-F238E27FC236}">
                <a16:creationId xmlns:a16="http://schemas.microsoft.com/office/drawing/2014/main" id="{ADA183B1-D661-4323-F6C3-F3970BF0F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6615917" y="4924575"/>
            <a:ext cx="2354196" cy="17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602884B-48B8-D425-9991-1F021E258E56}"/>
              </a:ext>
            </a:extLst>
          </p:cNvPr>
          <p:cNvGrpSpPr/>
          <p:nvPr/>
        </p:nvGrpSpPr>
        <p:grpSpPr>
          <a:xfrm>
            <a:off x="3138473" y="4924575"/>
            <a:ext cx="2468913" cy="1729125"/>
            <a:chOff x="655182" y="4090574"/>
            <a:chExt cx="3348373" cy="2345062"/>
          </a:xfrm>
        </p:grpSpPr>
        <p:pic>
          <p:nvPicPr>
            <p:cNvPr id="6" name="Picture 4" descr="fig.1">
              <a:extLst>
                <a:ext uri="{FF2B5EF4-FFF2-40B4-BE49-F238E27FC236}">
                  <a16:creationId xmlns:a16="http://schemas.microsoft.com/office/drawing/2014/main" id="{5C8AD261-7E64-8E07-6450-00D6F151C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307A1FC-1F67-DEB2-5791-08B056858A12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E9CB87-D7AD-4AA8-6715-4F40BA3265BC}"/>
              </a:ext>
            </a:extLst>
          </p:cNvPr>
          <p:cNvSpPr txBox="1"/>
          <p:nvPr/>
        </p:nvSpPr>
        <p:spPr>
          <a:xfrm>
            <a:off x="3801044" y="458779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過渡熱変化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EEA59C-DA30-C641-F4F6-F4FD467457AB}"/>
              </a:ext>
            </a:extLst>
          </p:cNvPr>
          <p:cNvSpPr txBox="1"/>
          <p:nvPr/>
        </p:nvSpPr>
        <p:spPr>
          <a:xfrm>
            <a:off x="7344738" y="45877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構造関数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pic>
        <p:nvPicPr>
          <p:cNvPr id="22" name="Picture 2" descr="Télécharger ADINA System 9.7.2">
            <a:extLst>
              <a:ext uri="{FF2B5EF4-FFF2-40B4-BE49-F238E27FC236}">
                <a16:creationId xmlns:a16="http://schemas.microsoft.com/office/drawing/2014/main" id="{C12684F6-3B12-F2B8-C60D-1B3E5C3A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5" y="4465522"/>
            <a:ext cx="1202488" cy="12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8E56C175-8836-344C-497B-E552A7B487B4}"/>
              </a:ext>
            </a:extLst>
          </p:cNvPr>
          <p:cNvSpPr/>
          <p:nvPr/>
        </p:nvSpPr>
        <p:spPr>
          <a:xfrm>
            <a:off x="153233" y="5162848"/>
            <a:ext cx="1860767" cy="9453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基板の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構成情報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93406220-8C41-12F4-5A20-5D44080813DA}"/>
              </a:ext>
            </a:extLst>
          </p:cNvPr>
          <p:cNvSpPr/>
          <p:nvPr/>
        </p:nvSpPr>
        <p:spPr bwMode="auto">
          <a:xfrm>
            <a:off x="2127088" y="5393655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E4984A8-017F-EF36-DD75-1642AB5DF18F}"/>
              </a:ext>
            </a:extLst>
          </p:cNvPr>
          <p:cNvSpPr/>
          <p:nvPr/>
        </p:nvSpPr>
        <p:spPr bwMode="auto">
          <a:xfrm>
            <a:off x="5672679" y="5393654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A0F31B-29E9-AE1F-9194-05FD79ED3D55}"/>
              </a:ext>
            </a:extLst>
          </p:cNvPr>
          <p:cNvSpPr txBox="1"/>
          <p:nvPr/>
        </p:nvSpPr>
        <p:spPr>
          <a:xfrm>
            <a:off x="2111173" y="42808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ADINA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7" name="Picture 7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362C8CF8-44E6-A2A4-E442-E64E3A77A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r="26714" b="23030"/>
          <a:stretch/>
        </p:blipFill>
        <p:spPr bwMode="auto">
          <a:xfrm>
            <a:off x="5604717" y="4465522"/>
            <a:ext cx="1011200" cy="9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DC8404-64D6-5CC9-83A7-4D9A1016F15C}"/>
              </a:ext>
            </a:extLst>
          </p:cNvPr>
          <p:cNvSpPr txBox="1"/>
          <p:nvPr/>
        </p:nvSpPr>
        <p:spPr>
          <a:xfrm>
            <a:off x="5666546" y="42808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806691" y="3055470"/>
            <a:ext cx="617576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で基板構成から過渡熱変化を計算</a:t>
            </a:r>
            <a:endParaRPr lang="en-US" altLang="ja-JP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で過渡熱変化から構造関数を計算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25C751-CC76-1C00-4008-3404D93993E2}"/>
              </a:ext>
            </a:extLst>
          </p:cNvPr>
          <p:cNvSpPr txBox="1"/>
          <p:nvPr/>
        </p:nvSpPr>
        <p:spPr>
          <a:xfrm>
            <a:off x="2291008" y="5789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ＭＳ Ｐゴシック" charset="-128"/>
              </a:rPr>
              <a:t>①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76D3A3-B458-94FE-A34E-761F7EB0A410}"/>
              </a:ext>
            </a:extLst>
          </p:cNvPr>
          <p:cNvSpPr txBox="1"/>
          <p:nvPr/>
        </p:nvSpPr>
        <p:spPr>
          <a:xfrm>
            <a:off x="5865430" y="578913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②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過渡熱試験　回路基板条件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64AEDF-7B66-E8A1-9E59-9CDC9842F1A8}"/>
              </a:ext>
            </a:extLst>
          </p:cNvPr>
          <p:cNvSpPr txBox="1"/>
          <p:nvPr/>
        </p:nvSpPr>
        <p:spPr>
          <a:xfrm>
            <a:off x="239159" y="1339226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今回は、白板：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SNP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、グリス：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G-747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条件について検証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24" name="表 42">
            <a:extLst>
              <a:ext uri="{FF2B5EF4-FFF2-40B4-BE49-F238E27FC236}">
                <a16:creationId xmlns:a16="http://schemas.microsoft.com/office/drawing/2014/main" id="{8B344D37-5C4D-3E40-A1C3-649090F4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35208"/>
              </p:ext>
            </p:extLst>
          </p:nvPr>
        </p:nvGraphicFramePr>
        <p:xfrm>
          <a:off x="5355177" y="3085273"/>
          <a:ext cx="35392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04">
                  <a:extLst>
                    <a:ext uri="{9D8B030D-6E8A-4147-A177-3AD203B41FA5}">
                      <a16:colId xmlns:a16="http://schemas.microsoft.com/office/drawing/2014/main" val="3978293969"/>
                    </a:ext>
                  </a:extLst>
                </a:gridCol>
                <a:gridCol w="1769604">
                  <a:extLst>
                    <a:ext uri="{9D8B030D-6E8A-4147-A177-3AD203B41FA5}">
                      <a16:colId xmlns:a16="http://schemas.microsoft.com/office/drawing/2014/main" val="360429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白板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グリス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SNP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G-747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高熱伝導</a:t>
                      </a:r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82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高熱伝導</a:t>
                      </a:r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アルミナ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アルミナ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388951"/>
                  </a:ext>
                </a:extLst>
              </a:tr>
            </a:tbl>
          </a:graphicData>
        </a:graphic>
      </p:graphicFrame>
      <p:pic>
        <p:nvPicPr>
          <p:cNvPr id="25" name="図 24">
            <a:extLst>
              <a:ext uri="{FF2B5EF4-FFF2-40B4-BE49-F238E27FC236}">
                <a16:creationId xmlns:a16="http://schemas.microsoft.com/office/drawing/2014/main" id="{DC2EF62B-A0D6-96EB-756B-719486B1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0" y="3413498"/>
            <a:ext cx="5193304" cy="200142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44AF94E-42B1-E103-EB90-FA5CA02CDF25}"/>
              </a:ext>
            </a:extLst>
          </p:cNvPr>
          <p:cNvSpPr/>
          <p:nvPr/>
        </p:nvSpPr>
        <p:spPr bwMode="auto">
          <a:xfrm>
            <a:off x="6091892" y="2531205"/>
            <a:ext cx="2065777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実験条件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0B94885-AD58-1BCF-4607-5C5B4334B96C}"/>
              </a:ext>
            </a:extLst>
          </p:cNvPr>
          <p:cNvSpPr/>
          <p:nvPr/>
        </p:nvSpPr>
        <p:spPr bwMode="auto">
          <a:xfrm>
            <a:off x="1235171" y="2908655"/>
            <a:ext cx="2313939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基板構成図</a:t>
            </a:r>
          </a:p>
        </p:txBody>
      </p:sp>
    </p:spTree>
    <p:extLst>
      <p:ext uri="{BB962C8B-B14F-4D97-AF65-F5344CB8AC3E}">
        <p14:creationId xmlns:p14="http://schemas.microsoft.com/office/powerpoint/2010/main" val="41174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A6B72A-48E6-0E29-B578-373DD4FF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28" y="3208148"/>
            <a:ext cx="5815944" cy="334915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E09AF4-72C5-7AC8-8880-596E693E6039}"/>
              </a:ext>
            </a:extLst>
          </p:cNvPr>
          <p:cNvSpPr txBox="1"/>
          <p:nvPr/>
        </p:nvSpPr>
        <p:spPr>
          <a:xfrm>
            <a:off x="724760" y="1470818"/>
            <a:ext cx="7302008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山口さんから引き継いだ計算モデルの改善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構造関数の計算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A6B72A-48E6-0E29-B578-373DD4FF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28" y="3270141"/>
            <a:ext cx="5815944" cy="334915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E09AF4-72C5-7AC8-8880-596E693E6039}"/>
              </a:ext>
            </a:extLst>
          </p:cNvPr>
          <p:cNvSpPr txBox="1"/>
          <p:nvPr/>
        </p:nvSpPr>
        <p:spPr>
          <a:xfrm>
            <a:off x="724760" y="1470818"/>
            <a:ext cx="7302008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山口さんから引き継いだ計算モデルの改善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構造関数の計算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69D9A1-E3A0-9203-9A4A-A7D956BD8227}"/>
              </a:ext>
            </a:extLst>
          </p:cNvPr>
          <p:cNvSpPr/>
          <p:nvPr/>
        </p:nvSpPr>
        <p:spPr bwMode="auto">
          <a:xfrm>
            <a:off x="2253949" y="2743198"/>
            <a:ext cx="462564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過渡熱変化　計算結果（山口さん）</a:t>
            </a:r>
          </a:p>
        </p:txBody>
      </p:sp>
    </p:spTree>
    <p:extLst>
      <p:ext uri="{BB962C8B-B14F-4D97-AF65-F5344CB8AC3E}">
        <p14:creationId xmlns:p14="http://schemas.microsoft.com/office/powerpoint/2010/main" val="47247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13298</TotalTime>
  <Words>691</Words>
  <Application>Microsoft Office PowerPoint</Application>
  <PresentationFormat>画面に合わせる (4:3)</PresentationFormat>
  <Paragraphs>268</Paragraphs>
  <Slides>19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Google Sans</vt:lpstr>
      <vt:lpstr>ＭＳ Ｐゴシック</vt:lpstr>
      <vt:lpstr>游ゴシック</vt:lpstr>
      <vt:lpstr>Arial</vt:lpstr>
      <vt:lpstr>Arial</vt:lpstr>
      <vt:lpstr>Calibri</vt:lpstr>
      <vt:lpstr>Wingdings</vt:lpstr>
      <vt:lpstr>Office テーマ</vt:lpstr>
      <vt:lpstr>計算科学G ミーティング 進捗報告（2023/3/16）</vt:lpstr>
      <vt:lpstr>PowerPoint プレゼンテーション</vt:lpstr>
      <vt:lpstr>PowerPoint プレゼンテーション</vt:lpstr>
      <vt:lpstr>進捗状況</vt:lpstr>
      <vt:lpstr>PowerPoint プレゼンテーション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PowerPoint プレゼンテーション</vt:lpstr>
      <vt:lpstr>樹脂レール　シミュレーション</vt:lpstr>
      <vt:lpstr>樹脂レール　シミュレーション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2023-03-16T03:01:29Z</dcterms:modified>
</cp:coreProperties>
</file>