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rgbClr val="000000"/>
                </a:solidFill>
              </a:defRPr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1pPr>
            <a:lvl2pPr marL="6858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2pPr>
            <a:lvl3pPr marL="10287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3pPr>
            <a:lvl4pPr marL="13716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4pPr>
            <a:lvl5pPr marL="1714500" indent="-342900">
              <a:spcBef>
                <a:spcPts val="3200"/>
              </a:spcBef>
              <a:defRPr sz="2800">
                <a:solidFill>
                  <a:srgbClr val="000000"/>
                </a:solidFill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/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84C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calaの文字列処理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Scalaの文字列処理</a:t>
            </a:r>
          </a:p>
        </p:txBody>
      </p:sp>
      <p:sp>
        <p:nvSpPr>
          <p:cNvPr id="120" name="Day 1  概要と環境設定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Day 1　　概要と環境設定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2">
            <a:hueOff val="-2473793"/>
            <a:satOff val="-50209"/>
            <a:lumOff val="2354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概要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概要</a:t>
            </a:r>
          </a:p>
        </p:txBody>
      </p:sp>
      <p:sp>
        <p:nvSpPr>
          <p:cNvPr id="123" name="リテラル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リテラル</a:t>
            </a:r>
          </a:p>
          <a:p>
            <a:pPr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コードポイント</a:t>
            </a:r>
          </a:p>
          <a:p>
            <a:pPr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サロゲートペア</a:t>
            </a:r>
          </a:p>
          <a:p>
            <a:pPr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型変換</a:t>
            </a:r>
          </a:p>
          <a:p>
            <a:pPr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ミュータビリティ</a:t>
            </a:r>
          </a:p>
        </p:txBody>
      </p:sp>
      <p:sp>
        <p:nvSpPr>
          <p:cNvPr id="124" name="フォーマット…"/>
          <p:cNvSpPr/>
          <p:nvPr/>
        </p:nvSpPr>
        <p:spPr>
          <a:xfrm>
            <a:off x="6718300" y="259715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342900" indent="-342900" algn="l">
              <a:spcBef>
                <a:spcPts val="3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フォーマット</a:t>
            </a:r>
          </a:p>
          <a:p>
            <a:pPr marL="342900" indent="-342900" algn="l">
              <a:spcBef>
                <a:spcPts val="3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正規表現</a:t>
            </a:r>
          </a:p>
          <a:p>
            <a:pPr marL="342900" indent="-342900" algn="l">
              <a:spcBef>
                <a:spcPts val="3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文字列操作</a:t>
            </a:r>
          </a:p>
          <a:p>
            <a:pPr marL="342900" indent="-342900" algn="l">
              <a:spcBef>
                <a:spcPts val="3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文字の正規化</a:t>
            </a:r>
          </a:p>
          <a:p>
            <a:pPr marL="342900" indent="-342900" algn="l">
              <a:spcBef>
                <a:spcPts val="3200"/>
              </a:spcBef>
              <a:buSzPct val="75000"/>
              <a:buChar char="•"/>
              <a:defRPr sz="4000"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オプション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3">
            <a:satOff val="18648"/>
            <a:lumOff val="597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環境設定 (1/4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環境設定 (1/4)</a:t>
            </a:r>
          </a:p>
        </p:txBody>
      </p:sp>
      <p:sp>
        <p:nvSpPr>
          <p:cNvPr id="127" name="Oracle Java SE Development Ki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Oracle Java SE Development Kit</a:t>
            </a:r>
          </a:p>
          <a:p>
            <a:pPr>
              <a:defRPr sz="4500">
                <a:solidFill>
                  <a:srgbClr val="000000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Scala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3355"/>
            <a:lumOff val="2661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環境設定 (2/4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環境設定 (2/4)</a:t>
            </a:r>
          </a:p>
        </p:txBody>
      </p:sp>
      <p:sp>
        <p:nvSpPr>
          <p:cNvPr id="130" name="SBT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SBT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6">
            <a:satOff val="24555"/>
            <a:lumOff val="2223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環境設定 (3/4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環境設定 (3/4)</a:t>
            </a:r>
          </a:p>
        </p:txBody>
      </p:sp>
      <p:sp>
        <p:nvSpPr>
          <p:cNvPr id="133" name="Scala Tes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Scala Test</a:t>
            </a:r>
          </a:p>
          <a:p>
            <a:pPr>
              <a:defRPr sz="45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JUnit</a:t>
            </a:r>
          </a:p>
          <a:p>
            <a:pPr>
              <a:defRPr sz="45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JUnit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4">
            <a:hueOff val="384618"/>
            <a:satOff val="3869"/>
            <a:lumOff val="580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環境設定 (4/4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lvl1pPr>
          </a:lstStyle>
          <a:p>
            <a:pPr/>
            <a:r>
              <a:t>環境設定 (4/4)</a:t>
            </a:r>
          </a:p>
        </p:txBody>
      </p:sp>
      <p:sp>
        <p:nvSpPr>
          <p:cNvPr id="136" name="Scala XM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Scala XML</a:t>
            </a:r>
          </a:p>
          <a:p>
            <a:pPr>
              <a:defRPr sz="45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Ficus</a:t>
            </a:r>
          </a:p>
          <a:p>
            <a:pPr>
              <a:defRPr sz="4500">
                <a:latin typeface="ヒラギノ丸ゴ ProN"/>
                <a:ea typeface="ヒラギノ丸ゴ ProN"/>
                <a:cs typeface="ヒラギノ丸ゴ ProN"/>
                <a:sym typeface="ヒラギノ丸ゴ ProN"/>
              </a:defRPr>
            </a:pPr>
            <a:r>
              <a:t>Akka Actor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1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