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6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93343-E462-4FB5-A2ED-DCCEE3BEA01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20D1-DB8D-4C4E-BC49-869B058C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20D1-DB8D-4C4E-BC49-869B058C6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C20B7-2739-404E-A851-B60C6843D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ja-JP" noProof="0" dirty="0"/>
              <a:t>Title</a:t>
            </a:r>
            <a:endParaRPr lang="ja-JP" altLang="en-US" noProof="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indent="0">
              <a:buFont typeface="Wingdings" panose="05000000000000000000" pitchFamily="2" charset="2"/>
              <a:buNone/>
              <a:defRPr sz="2800"/>
            </a:lvl1pPr>
            <a:lvl2pPr marL="538163" indent="0" algn="r">
              <a:buNone/>
              <a:defRPr/>
            </a:lvl2pPr>
          </a:lstStyle>
          <a:p>
            <a:pPr lvl="0"/>
            <a:r>
              <a:rPr lang="en-US" altLang="ja-JP" noProof="0" dirty="0"/>
              <a:t>Author</a:t>
            </a:r>
          </a:p>
          <a:p>
            <a:pPr lvl="1"/>
            <a:r>
              <a:rPr lang="en-US" altLang="ja-JP" noProof="0" dirty="0"/>
              <a:t>Institute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4693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54013" indent="-354013">
              <a:spcBef>
                <a:spcPts val="0"/>
              </a:spcBef>
              <a:spcAft>
                <a:spcPts val="600"/>
              </a:spcAft>
              <a:defRPr/>
            </a:lvl1pPr>
            <a:lvl2pPr marL="811213" indent="-274638">
              <a:spcBef>
                <a:spcPts val="0"/>
              </a:spcBef>
              <a:spcAft>
                <a:spcPts val="600"/>
              </a:spcAft>
              <a:defRPr/>
            </a:lvl2pPr>
            <a:lvl3pPr marL="1257300" indent="-274638">
              <a:spcBef>
                <a:spcPts val="0"/>
              </a:spcBef>
              <a:spcAft>
                <a:spcPts val="600"/>
              </a:spcAft>
              <a:defRPr/>
            </a:lvl3pPr>
            <a:lvl4pPr marL="1703388" indent="-263525">
              <a:spcBef>
                <a:spcPts val="0"/>
              </a:spcBef>
              <a:spcAft>
                <a:spcPts val="300"/>
              </a:spcAft>
              <a:defRPr/>
            </a:lvl4pPr>
            <a:lvl5pPr marL="2057400" indent="-171450"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35000" y="6275295"/>
            <a:ext cx="9541453" cy="430305"/>
          </a:xfrm>
          <a:ln/>
        </p:spPr>
        <p:txBody>
          <a:bodyPr/>
          <a:lstStyle>
            <a:lvl1pPr algn="l">
              <a:defRPr sz="1400"/>
            </a:lvl1pPr>
          </a:lstStyle>
          <a:p>
            <a:r>
              <a:rPr lang="en-US"/>
              <a:t>A.Yamada et al.: NaTT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176453" y="6275294"/>
            <a:ext cx="1405947" cy="425544"/>
          </a:xfrm>
          <a:ln/>
        </p:spPr>
        <p:txBody>
          <a:bodyPr/>
          <a:lstStyle>
            <a:lvl1pPr algn="r">
              <a:defRPr sz="1400"/>
            </a:lvl1pPr>
          </a:lstStyle>
          <a:p>
            <a:fld id="{4539BAC1-AD9A-4B97-82F3-0F117820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2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35000" y="6275295"/>
            <a:ext cx="9541453" cy="430305"/>
          </a:xfrm>
          <a:prstGeom prst="rect">
            <a:avLst/>
          </a:prstGeom>
          <a:ln/>
        </p:spPr>
        <p:txBody>
          <a:bodyPr/>
          <a:lstStyle>
            <a:lvl1pPr algn="l">
              <a:defRPr sz="1400"/>
            </a:lvl1pPr>
          </a:lstStyle>
          <a:p>
            <a:r>
              <a:rPr lang="en-US"/>
              <a:t>A.Yamada et al.: NaTT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176453" y="6275294"/>
            <a:ext cx="1405947" cy="425544"/>
          </a:xfrm>
          <a:prstGeom prst="rect">
            <a:avLst/>
          </a:prstGeom>
          <a:ln/>
        </p:spPr>
        <p:txBody>
          <a:bodyPr/>
          <a:lstStyle>
            <a:lvl1pPr algn="r">
              <a:defRPr sz="1400"/>
            </a:lvl1pPr>
          </a:lstStyle>
          <a:p>
            <a:fld id="{4539BAC1-AD9A-4B97-82F3-0F117820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7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2" y="6275295"/>
            <a:ext cx="9344602" cy="43030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A.Yamada et al.: NaTT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9BAC1-AD9A-4B97-82F3-0F117820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79400"/>
            <a:ext cx="1097280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79513"/>
            <a:ext cx="10972800" cy="493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35000" y="6275295"/>
            <a:ext cx="9541453" cy="430305"/>
          </a:xfrm>
          <a:prstGeom prst="rect">
            <a:avLst/>
          </a:prstGeom>
          <a:ln/>
        </p:spPr>
        <p:txBody>
          <a:bodyPr/>
          <a:lstStyle>
            <a:lvl1pPr algn="l">
              <a:defRPr sz="1400"/>
            </a:lvl1pPr>
          </a:lstStyle>
          <a:p>
            <a:r>
              <a:rPr lang="en-US"/>
              <a:t>A.Yamada et al.: NaTT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176453" y="6275294"/>
            <a:ext cx="1405947" cy="425544"/>
          </a:xfrm>
          <a:prstGeom prst="rect">
            <a:avLst/>
          </a:prstGeom>
          <a:ln/>
        </p:spPr>
        <p:txBody>
          <a:bodyPr/>
          <a:lstStyle>
            <a:lvl1pPr algn="r">
              <a:defRPr sz="1400"/>
            </a:lvl1pPr>
          </a:lstStyle>
          <a:p>
            <a:fld id="{4539BAC1-AD9A-4B97-82F3-0F11782088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23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メイリオ" panose="020B060403050404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メイリオ" panose="020B060403050404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メイリオ" panose="020B060403050404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メイリオ" panose="020B060403050404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メイリオ" panose="020B060403050404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メイリオ" panose="020B060403050404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メイリオ" panose="020B060403050404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メイリオ" panose="020B0604030504040204" pitchFamily="50" charset="-128"/>
        </a:defRPr>
      </a:lvl9pPr>
    </p:titleStyle>
    <p:bodyStyle>
      <a:lvl1pPr indent="358775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271463" algn="l" rtl="0" eaLnBrk="1" fontAlgn="base" hangingPunct="1">
        <a:spcBef>
          <a:spcPts val="0"/>
        </a:spcBef>
        <a:spcAft>
          <a:spcPts val="60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26035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188" indent="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7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TermComp</a:t>
            </a:r>
            <a:r>
              <a:rPr lang="en-US" dirty="0"/>
              <a:t> 2016 Participant: </a:t>
            </a:r>
            <a:r>
              <a:rPr lang="en-US" dirty="0" err="1"/>
              <a:t>NaTT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Akihisa Yamada (University of Innsbruck)</a:t>
            </a:r>
          </a:p>
          <a:p>
            <a:r>
              <a:rPr lang="en-US" sz="2400" dirty="0"/>
              <a:t>* Supported by FWF Y757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incremental SMT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3622" y="1991560"/>
                <a:ext cx="1915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2" y="1991560"/>
                <a:ext cx="191552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48595" y="2043110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95" y="2043110"/>
                <a:ext cx="121296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10117" y="2043108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17" y="2043108"/>
                <a:ext cx="121296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78467" y="4481687"/>
                <a:ext cx="1318630" cy="473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67" y="4481687"/>
                <a:ext cx="1318630" cy="4733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 flipH="1">
            <a:off x="4728308" y="1724896"/>
            <a:ext cx="1612035" cy="339396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66" h="339396">
                <a:moveTo>
                  <a:pt x="0" y="339396"/>
                </a:moveTo>
                <a:cubicBezTo>
                  <a:pt x="139831" y="117081"/>
                  <a:pt x="279662" y="1602"/>
                  <a:pt x="424206" y="31"/>
                </a:cubicBezTo>
                <a:cubicBezTo>
                  <a:pt x="568750" y="-1540"/>
                  <a:pt x="689728" y="57377"/>
                  <a:pt x="867266" y="32997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75305" y="4430844"/>
                <a:ext cx="2090188" cy="488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05" y="4430844"/>
                <a:ext cx="2090188" cy="4885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586587" y="4505253"/>
                <a:ext cx="1318630" cy="47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87" y="4505253"/>
                <a:ext cx="1318630" cy="4762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5" idx="0"/>
            <a:endCxn id="6" idx="2"/>
          </p:cNvCxnSpPr>
          <p:nvPr/>
        </p:nvCxnSpPr>
        <p:spPr bwMode="auto">
          <a:xfrm flipH="1" flipV="1">
            <a:off x="6455076" y="2504775"/>
            <a:ext cx="790826" cy="2000478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Freeform 44"/>
          <p:cNvSpPr/>
          <p:nvPr/>
        </p:nvSpPr>
        <p:spPr bwMode="auto">
          <a:xfrm flipH="1">
            <a:off x="6622203" y="1761688"/>
            <a:ext cx="1570261" cy="329940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139831" y="107112"/>
                  <a:pt x="244829" y="-84"/>
                  <a:pt x="382407" y="1"/>
                </a:cubicBezTo>
                <a:cubicBezTo>
                  <a:pt x="519985" y="86"/>
                  <a:pt x="647929" y="57347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 bwMode="auto">
          <a:xfrm>
            <a:off x="2669039" y="4904563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 bwMode="auto">
          <a:xfrm flipH="1">
            <a:off x="2001856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7804053" y="4955022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7" name="Freeform 86"/>
          <p:cNvSpPr/>
          <p:nvPr/>
        </p:nvSpPr>
        <p:spPr bwMode="auto">
          <a:xfrm flipH="1">
            <a:off x="4270758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Freeform 87"/>
          <p:cNvSpPr/>
          <p:nvPr/>
        </p:nvSpPr>
        <p:spPr bwMode="auto">
          <a:xfrm flipH="1">
            <a:off x="9524069" y="4200061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100" idx="2"/>
          </p:cNvCxnSpPr>
          <p:nvPr/>
        </p:nvCxnSpPr>
        <p:spPr bwMode="auto">
          <a:xfrm>
            <a:off x="1053510" y="3126668"/>
            <a:ext cx="9942379" cy="63793"/>
          </a:xfrm>
          <a:prstGeom prst="line">
            <a:avLst/>
          </a:prstGeom>
          <a:solidFill>
            <a:srgbClr val="FFCCCC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 flipH="1" flipV="1">
            <a:off x="4525365" y="2453225"/>
            <a:ext cx="470996" cy="1976913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08985" y="2462582"/>
            <a:ext cx="389880" cy="1967556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4194949" y="40720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678" y="407570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3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incremental SMT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3622" y="1991560"/>
                <a:ext cx="1915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2" y="1991560"/>
                <a:ext cx="191552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10980" y="2000917"/>
                <a:ext cx="2140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80" y="2000917"/>
                <a:ext cx="214058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8800" y="2000917"/>
                <a:ext cx="2073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00" y="2000917"/>
                <a:ext cx="207326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 flipH="1">
            <a:off x="4728308" y="1724896"/>
            <a:ext cx="1612035" cy="339396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66" h="339396">
                <a:moveTo>
                  <a:pt x="0" y="339396"/>
                </a:moveTo>
                <a:cubicBezTo>
                  <a:pt x="139831" y="117081"/>
                  <a:pt x="279662" y="1602"/>
                  <a:pt x="424206" y="31"/>
                </a:cubicBezTo>
                <a:cubicBezTo>
                  <a:pt x="568750" y="-1540"/>
                  <a:pt x="689728" y="57377"/>
                  <a:pt x="867266" y="329970"/>
                </a:cubicBezTo>
              </a:path>
            </a:pathLst>
          </a:cu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75305" y="4430844"/>
                <a:ext cx="2090188" cy="488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05" y="4430844"/>
                <a:ext cx="2090188" cy="4885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95686" y="4505253"/>
                <a:ext cx="2060436" cy="495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686" y="4505253"/>
                <a:ext cx="2060436" cy="495457"/>
              </a:xfrm>
              <a:prstGeom prst="rect">
                <a:avLst/>
              </a:prstGeom>
              <a:blipFill rotWithShape="0"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 bwMode="auto">
          <a:xfrm flipH="1">
            <a:off x="6622203" y="1761688"/>
            <a:ext cx="1570261" cy="329940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139831" y="107112"/>
                  <a:pt x="244829" y="-84"/>
                  <a:pt x="382407" y="1"/>
                </a:cubicBezTo>
                <a:cubicBezTo>
                  <a:pt x="519985" y="86"/>
                  <a:pt x="647929" y="57347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 bwMode="auto">
          <a:xfrm>
            <a:off x="2669039" y="4904563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 bwMode="auto">
          <a:xfrm flipH="1">
            <a:off x="2001856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7804053" y="4955022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7" name="Freeform 86"/>
          <p:cNvSpPr/>
          <p:nvPr/>
        </p:nvSpPr>
        <p:spPr bwMode="auto">
          <a:xfrm flipH="1">
            <a:off x="4270758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Freeform 87"/>
          <p:cNvSpPr/>
          <p:nvPr/>
        </p:nvSpPr>
        <p:spPr bwMode="auto">
          <a:xfrm flipH="1">
            <a:off x="9524069" y="4200061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217659" y="3816840"/>
            <a:ext cx="4333622" cy="17590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100" idx="2"/>
          </p:cNvCxnSpPr>
          <p:nvPr/>
        </p:nvCxnSpPr>
        <p:spPr bwMode="auto">
          <a:xfrm>
            <a:off x="1053510" y="3126668"/>
            <a:ext cx="9942379" cy="63793"/>
          </a:xfrm>
          <a:prstGeom prst="line">
            <a:avLst/>
          </a:prstGeom>
          <a:solidFill>
            <a:srgbClr val="FFCCCC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 flipH="1" flipV="1">
            <a:off x="4525365" y="2453225"/>
            <a:ext cx="470996" cy="1976913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08985" y="2462582"/>
            <a:ext cx="389880" cy="1967556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4194949" y="40720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678" y="407570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6455076" y="2504775"/>
            <a:ext cx="783741" cy="2000478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41842" y="4497693"/>
                <a:ext cx="2060436" cy="495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842" y="4497693"/>
                <a:ext cx="2060436" cy="495457"/>
              </a:xfrm>
              <a:prstGeom prst="rect">
                <a:avLst/>
              </a:prstGeom>
              <a:blipFill rotWithShape="0">
                <a:blip r:embed="rId1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17983" y="5464886"/>
                <a:ext cx="4187104" cy="597726"/>
              </a:xfrm>
              <a:prstGeom prst="wedgeRectCallout">
                <a:avLst>
                  <a:gd name="adj1" fmla="val 39804"/>
                  <a:gd name="adj2" fmla="val -8885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2400" b="0" dirty="0"/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83" y="5464886"/>
                <a:ext cx="4187104" cy="597726"/>
              </a:xfrm>
              <a:prstGeom prst="wedgeRectCallout">
                <a:avLst>
                  <a:gd name="adj1" fmla="val 39804"/>
                  <a:gd name="adj2" fmla="val -88852"/>
                </a:avLst>
              </a:prstGeom>
              <a:blipFill rotWithShape="0">
                <a:blip r:embed="rId13"/>
                <a:stretch>
                  <a:fillRect b="-8333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/>
          <p:cNvSpPr/>
          <p:nvPr/>
        </p:nvSpPr>
        <p:spPr bwMode="auto">
          <a:xfrm>
            <a:off x="499590" y="1001824"/>
            <a:ext cx="4398593" cy="866348"/>
          </a:xfrm>
          <a:prstGeom prst="wedgeRectCallout">
            <a:avLst>
              <a:gd name="adj1" fmla="val 42863"/>
              <a:gd name="adj2" fmla="val 71247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become relevant again,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no new formula generated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83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incremental SMT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3622" y="1991560"/>
                <a:ext cx="1915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2" y="1991560"/>
                <a:ext cx="191552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10980" y="2000917"/>
                <a:ext cx="1968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80" y="2000917"/>
                <a:ext cx="196893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8800" y="2000917"/>
                <a:ext cx="19557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00" y="2000917"/>
                <a:ext cx="195579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 flipH="1">
            <a:off x="4728308" y="1724896"/>
            <a:ext cx="1612035" cy="339396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66" h="339396">
                <a:moveTo>
                  <a:pt x="0" y="339396"/>
                </a:moveTo>
                <a:cubicBezTo>
                  <a:pt x="139831" y="117081"/>
                  <a:pt x="279662" y="1602"/>
                  <a:pt x="424206" y="31"/>
                </a:cubicBezTo>
                <a:cubicBezTo>
                  <a:pt x="568750" y="-1540"/>
                  <a:pt x="689728" y="57377"/>
                  <a:pt x="867266" y="32997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75305" y="4430844"/>
                <a:ext cx="2090188" cy="488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05" y="4430844"/>
                <a:ext cx="2090188" cy="4885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95686" y="4505253"/>
                <a:ext cx="2086276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686" y="4505253"/>
                <a:ext cx="2086276" cy="4908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 bwMode="auto">
          <a:xfrm flipH="1">
            <a:off x="6622203" y="1761688"/>
            <a:ext cx="1570261" cy="329940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139831" y="107112"/>
                  <a:pt x="244829" y="-84"/>
                  <a:pt x="382407" y="1"/>
                </a:cubicBezTo>
                <a:cubicBezTo>
                  <a:pt x="519985" y="86"/>
                  <a:pt x="647929" y="57347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 bwMode="auto">
          <a:xfrm>
            <a:off x="2669039" y="4904563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 bwMode="auto">
          <a:xfrm flipH="1">
            <a:off x="2001856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7804053" y="4955022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7" name="Freeform 86"/>
          <p:cNvSpPr/>
          <p:nvPr/>
        </p:nvSpPr>
        <p:spPr bwMode="auto">
          <a:xfrm flipH="1">
            <a:off x="4270758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Freeform 87"/>
          <p:cNvSpPr/>
          <p:nvPr/>
        </p:nvSpPr>
        <p:spPr bwMode="auto">
          <a:xfrm flipH="1">
            <a:off x="9524069" y="4200061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8500715" y="3987538"/>
            <a:ext cx="2050565" cy="148000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100" idx="2"/>
          </p:cNvCxnSpPr>
          <p:nvPr/>
        </p:nvCxnSpPr>
        <p:spPr bwMode="auto">
          <a:xfrm>
            <a:off x="1053510" y="3126668"/>
            <a:ext cx="9942379" cy="63793"/>
          </a:xfrm>
          <a:prstGeom prst="line">
            <a:avLst/>
          </a:prstGeom>
          <a:solidFill>
            <a:srgbClr val="FFCCCC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 flipH="1" flipV="1">
            <a:off x="4525365" y="2453225"/>
            <a:ext cx="470996" cy="1976913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08985" y="2462582"/>
            <a:ext cx="389880" cy="1967556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4194949" y="40720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678" y="407570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6455076" y="2504775"/>
            <a:ext cx="783741" cy="2000478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41842" y="4497693"/>
                <a:ext cx="2086276" cy="488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842" y="4497693"/>
                <a:ext cx="2086276" cy="48821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01979" y="5473359"/>
                <a:ext cx="1924661" cy="597726"/>
              </a:xfrm>
              <a:prstGeom prst="wedgeRectCallout">
                <a:avLst>
                  <a:gd name="adj1" fmla="val 62334"/>
                  <a:gd name="adj2" fmla="val -935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2400" b="0" dirty="0"/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b="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979" y="5473359"/>
                <a:ext cx="1924661" cy="597726"/>
              </a:xfrm>
              <a:prstGeom prst="wedgeRectCallout">
                <a:avLst>
                  <a:gd name="adj1" fmla="val 62334"/>
                  <a:gd name="adj2" fmla="val -93583"/>
                </a:avLst>
              </a:prstGeom>
              <a:blipFill rotWithShape="0">
                <a:blip r:embed="rId13"/>
                <a:stretch>
                  <a:fillRect b="-6803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6846946" y="41492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3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incremental SMT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3622" y="1991560"/>
                <a:ext cx="1915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2" y="1991560"/>
                <a:ext cx="191552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10980" y="2000917"/>
                <a:ext cx="1968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80" y="2000917"/>
                <a:ext cx="196893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8800" y="2000917"/>
                <a:ext cx="19557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00" y="2000917"/>
                <a:ext cx="195579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 flipH="1">
            <a:off x="4728308" y="1724896"/>
            <a:ext cx="1612035" cy="339396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66" h="339396">
                <a:moveTo>
                  <a:pt x="0" y="339396"/>
                </a:moveTo>
                <a:cubicBezTo>
                  <a:pt x="139831" y="117081"/>
                  <a:pt x="279662" y="1602"/>
                  <a:pt x="424206" y="31"/>
                </a:cubicBezTo>
                <a:cubicBezTo>
                  <a:pt x="568750" y="-1540"/>
                  <a:pt x="689728" y="57377"/>
                  <a:pt x="867266" y="32997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75305" y="4430844"/>
                <a:ext cx="2090188" cy="488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05" y="4430844"/>
                <a:ext cx="2090188" cy="4885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95686" y="4505253"/>
                <a:ext cx="2086276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686" y="4505253"/>
                <a:ext cx="2086276" cy="4908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 bwMode="auto">
          <a:xfrm flipH="1">
            <a:off x="6622203" y="1761688"/>
            <a:ext cx="1570261" cy="329940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139831" y="107112"/>
                  <a:pt x="244829" y="-84"/>
                  <a:pt x="382407" y="1"/>
                </a:cubicBezTo>
                <a:cubicBezTo>
                  <a:pt x="519985" y="86"/>
                  <a:pt x="647929" y="57347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 bwMode="auto">
          <a:xfrm>
            <a:off x="2669039" y="4904563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 bwMode="auto">
          <a:xfrm flipH="1">
            <a:off x="2001856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7804053" y="4955022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7" name="Freeform 86"/>
          <p:cNvSpPr/>
          <p:nvPr/>
        </p:nvSpPr>
        <p:spPr bwMode="auto">
          <a:xfrm flipH="1">
            <a:off x="4270758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Freeform 87"/>
          <p:cNvSpPr/>
          <p:nvPr/>
        </p:nvSpPr>
        <p:spPr bwMode="auto">
          <a:xfrm flipH="1">
            <a:off x="9524069" y="4200061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100" idx="2"/>
          </p:cNvCxnSpPr>
          <p:nvPr/>
        </p:nvCxnSpPr>
        <p:spPr bwMode="auto">
          <a:xfrm>
            <a:off x="1053510" y="3126668"/>
            <a:ext cx="9942379" cy="63793"/>
          </a:xfrm>
          <a:prstGeom prst="line">
            <a:avLst/>
          </a:prstGeom>
          <a:solidFill>
            <a:srgbClr val="FFCCCC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 flipH="1" flipV="1">
            <a:off x="4525365" y="2453225"/>
            <a:ext cx="470996" cy="1976913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08985" y="2462582"/>
            <a:ext cx="389880" cy="1967556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4194949" y="40720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678" y="407570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6455076" y="2504775"/>
            <a:ext cx="783741" cy="2000478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41842" y="4497693"/>
                <a:ext cx="2086276" cy="488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842" y="4497693"/>
                <a:ext cx="2086276" cy="48821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6846946" y="41492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54592" y="41342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Na</a:t>
            </a:r>
            <a:r>
              <a:rPr lang="en-US" dirty="0"/>
              <a:t>goya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ermination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ool (given by M. Sakai)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9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Na</a:t>
            </a:r>
            <a:r>
              <a:rPr lang="en-US" dirty="0"/>
              <a:t>goya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ermination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ool (given by M. Sakai)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N</a:t>
            </a:r>
            <a:r>
              <a:rPr lang="en-US" dirty="0"/>
              <a:t>ew </a:t>
            </a:r>
            <a:r>
              <a:rPr lang="en-US" b="1" dirty="0">
                <a:solidFill>
                  <a:schemeClr val="accent3"/>
                </a:solidFill>
              </a:rPr>
              <a:t>a</a:t>
            </a:r>
            <a:r>
              <a:rPr lang="en-US" dirty="0"/>
              <a:t>lps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ermination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ool (given by N. Hirokawa)</a:t>
            </a:r>
          </a:p>
        </p:txBody>
      </p:sp>
    </p:spTree>
    <p:extLst>
      <p:ext uri="{BB962C8B-B14F-4D97-AF65-F5344CB8AC3E}">
        <p14:creationId xmlns:p14="http://schemas.microsoft.com/office/powerpoint/2010/main" val="372174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Na</a:t>
            </a:r>
            <a:r>
              <a:rPr lang="en-US" dirty="0"/>
              <a:t>goya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ermination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ool (given by M. Sakai)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N</a:t>
            </a:r>
            <a:r>
              <a:rPr lang="en-US" dirty="0"/>
              <a:t>ew </a:t>
            </a:r>
            <a:r>
              <a:rPr lang="en-US" b="1" dirty="0">
                <a:solidFill>
                  <a:schemeClr val="accent3"/>
                </a:solidFill>
              </a:rPr>
              <a:t>a</a:t>
            </a:r>
            <a:r>
              <a:rPr lang="en-US" dirty="0"/>
              <a:t>lps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ermination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ool (given by N. Hirokawa)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TRS/SRS standard</a:t>
            </a:r>
          </a:p>
          <a:p>
            <a:pPr lvl="2"/>
            <a:r>
              <a:rPr lang="en-US" dirty="0"/>
              <a:t>"weighted path order" [Yamada PhD '14]</a:t>
            </a:r>
          </a:p>
          <a:p>
            <a:pPr lvl="1"/>
            <a:r>
              <a:rPr lang="en-US" dirty="0"/>
              <a:t>TRS/SRS relative</a:t>
            </a:r>
          </a:p>
          <a:p>
            <a:pPr lvl="2"/>
            <a:r>
              <a:rPr lang="en-US" dirty="0"/>
              <a:t>"relative termination via dependency pairs" [</a:t>
            </a:r>
            <a:r>
              <a:rPr lang="en-US" dirty="0" err="1"/>
              <a:t>Iborra</a:t>
            </a:r>
            <a:r>
              <a:rPr lang="en-US" dirty="0"/>
              <a:t>+ JAR '16]</a:t>
            </a:r>
          </a:p>
          <a:p>
            <a:pPr lvl="1"/>
            <a:r>
              <a:rPr lang="en-US" dirty="0"/>
              <a:t>TRS Equational</a:t>
            </a:r>
          </a:p>
          <a:p>
            <a:pPr lvl="2"/>
            <a:r>
              <a:rPr lang="en-US" dirty="0"/>
              <a:t>"AC dependency pairs revisited" [Yamada+ CSL '16]</a:t>
            </a:r>
          </a:p>
        </p:txBody>
      </p:sp>
    </p:spTree>
    <p:extLst>
      <p:ext uri="{BB962C8B-B14F-4D97-AF65-F5344CB8AC3E}">
        <p14:creationId xmlns:p14="http://schemas.microsoft.com/office/powerpoint/2010/main" val="104415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SMT for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35000" y="1169888"/>
                <a:ext cx="10972800" cy="4935537"/>
              </a:xfrm>
            </p:spPr>
            <p:txBody>
              <a:bodyPr/>
              <a:lstStyle/>
              <a:p>
                <a:pPr>
                  <a:tabLst>
                    <a:tab pos="3495675" algn="r"/>
                  </a:tabLst>
                </a:pPr>
                <a:r>
                  <a:rPr lang="en-US" altLang="ja-JP" dirty="0"/>
                  <a:t>To prove termination of the TRS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</m:oMath>
                </a14:m>
                <a:r>
                  <a:rPr lang="en-US" altLang="ja-JP" dirty="0"/>
                  <a:t> by POLO:</a:t>
                </a:r>
              </a:p>
              <a:p>
                <a:pPr lvl="1">
                  <a:buNone/>
                  <a:tabLst>
                    <a:tab pos="3495675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sum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∷</m:t>
                                  </m:r>
                                  <m:r>
                                    <a:rPr lang="en-US" altLang="ja-JP" i="1" err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𝑥𝑠</m:t>
                                  </m:r>
                                </m:e>
                              </m:d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err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𝑥𝑠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 indent="0">
                  <a:buNone/>
                  <a:tabLst>
                    <a:tab pos="3495675" algn="r"/>
                  </a:tabLst>
                </a:pPr>
                <a:r>
                  <a:rPr lang="en-US" dirty="0"/>
                  <a:t>let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pos m:val="top"/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sum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  <m:r>
                      <a:rPr lang="en-US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+,1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+,2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1" indent="0">
                  <a:buNone/>
                  <a:tabLst>
                    <a:tab pos="3495675" algn="r"/>
                  </a:tabLst>
                </a:pPr>
                <a:endParaRPr lang="en-US" altLang="ja-JP" sz="300" dirty="0"/>
              </a:p>
              <a:p>
                <a:pPr lvl="1" indent="0">
                  <a:buNone/>
                  <a:tabLst>
                    <a:tab pos="3495675" algn="r"/>
                  </a:tabLst>
                </a:pPr>
                <a:r>
                  <a:rPr lang="en-US" altLang="ja-JP" dirty="0"/>
                  <a:t>Then ask an SMT solver for a solution of the formula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ja-JP" dirty="0"/>
                  <a:t>:</a:t>
                </a:r>
              </a:p>
              <a:p>
                <a:pPr lvl="1" indent="0">
                  <a:buNone/>
                  <a:tabLst>
                    <a:tab pos="3495675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ja-JP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sum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bar>
                              <m: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&amp;≥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ja-JP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ba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∧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.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ja-JP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sum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∷</m:t>
                                      </m:r>
                                      <m:r>
                                        <a:rPr lang="en-US" altLang="ja-JP" i="1" err="1">
                                          <a:latin typeface="Cambria Math" panose="02040503050406030204" pitchFamily="18" charset="0"/>
                                        </a:rPr>
                                        <m:t>𝑥𝑠</m:t>
                                      </m:r>
                                    </m:e>
                                  </m:d>
                                </m:e>
                              </m:ba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ja-JP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sum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 err="1">
                                          <a:latin typeface="Cambria Math" panose="02040503050406030204" pitchFamily="18" charset="0"/>
                                        </a:rPr>
                                        <m:t>𝑥𝑠</m:t>
                                      </m:r>
                                    </m:e>
                                  </m:d>
                                </m:e>
                              </m:ba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ja-JP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p>
                                    <m:sSupPr>
                                      <m:ctrlPr>
                                        <a:rPr lang="en-US" altLang="ja-JP" i="1" err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sum</m:t>
                                      </m:r>
                                    </m:e>
                                    <m:sup>
                                      <m: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∷</m:t>
                                      </m:r>
                                      <m:r>
                                        <a:rPr lang="en-US" altLang="ja-JP" i="1" err="1">
                                          <a:latin typeface="Cambria Math" panose="02040503050406030204" pitchFamily="18" charset="0"/>
                                        </a:rPr>
                                        <m:t>𝑥𝑠</m:t>
                                      </m:r>
                                    </m:e>
                                  </m:d>
                                </m:e>
                              </m:bar>
                              <m: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&amp;&gt;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ja-JP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sum</m:t>
                                      </m:r>
                                    </m:e>
                                    <m:sup>
                                      <m: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 err="1">
                                          <a:latin typeface="Cambria Math" panose="02040503050406030204" pitchFamily="18" charset="0"/>
                                        </a:rPr>
                                        <m:t>𝑥𝑠</m:t>
                                      </m:r>
                                    </m:e>
                                  </m:d>
                                </m:e>
                              </m:ba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00" y="1169888"/>
                <a:ext cx="10972800" cy="4935537"/>
              </a:xfrm>
              <a:blipFill rotWithShape="0">
                <a:blip r:embed="rId3"/>
                <a:stretch>
                  <a:fillRect l="-444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 bwMode="auto">
          <a:xfrm>
            <a:off x="1568919" y="5301111"/>
            <a:ext cx="8595361" cy="647901"/>
          </a:xfrm>
          <a:prstGeom prst="roundRect">
            <a:avLst>
              <a:gd name="adj" fmla="val 18524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non-linear SMT</a:t>
            </a:r>
            <a:r>
              <a:rPr kumimoji="1" 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solving is needed (which is not easy)...</a:t>
            </a: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5753500" y="2668204"/>
            <a:ext cx="980835" cy="462013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 bwMode="auto">
          <a:xfrm>
            <a:off x="8779704" y="2668205"/>
            <a:ext cx="854241" cy="462013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9838483" y="2668205"/>
            <a:ext cx="854241" cy="462013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2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"if-then-else" blasting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35000" y="1179513"/>
                <a:ext cx="10972800" cy="1469221"/>
              </a:xfrm>
            </p:spPr>
            <p:txBody>
              <a:bodyPr/>
              <a:lstStyle/>
              <a:p>
                <a:r>
                  <a:rPr lang="en-US" dirty="0"/>
                  <a:t>Limit range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variables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 indent="0">
                  <a:buNone/>
                  <a:tabLst>
                    <a:tab pos="3495675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bar>
                        <m:barPr>
                          <m:pos m:val="top"/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</m:e>
                      </m:ba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00" y="1179513"/>
                <a:ext cx="10972800" cy="1469221"/>
              </a:xfrm>
              <a:blipFill rotWithShape="0">
                <a:blip r:embed="rId3"/>
                <a:stretch>
                  <a:fillRect l="-444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446401" y="2441665"/>
                <a:ext cx="4653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0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01" y="2441665"/>
                <a:ext cx="465351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446401" y="3771602"/>
                <a:ext cx="4355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sum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sum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sum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01" y="3771602"/>
                <a:ext cx="4355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39" t="-3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四角形吹き出し 24"/>
          <p:cNvSpPr/>
          <p:nvPr/>
        </p:nvSpPr>
        <p:spPr bwMode="auto">
          <a:xfrm>
            <a:off x="8801824" y="3236343"/>
            <a:ext cx="1918253" cy="506896"/>
          </a:xfrm>
          <a:prstGeom prst="wedgeRectCallout">
            <a:avLst>
              <a:gd name="adj1" fmla="val -46506"/>
              <a:gd name="adj2" fmla="val 89270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Linear!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571240" y="1857080"/>
            <a:ext cx="641023" cy="358219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6"/>
              <p:cNvSpPr txBox="1"/>
              <p:nvPr/>
            </p:nvSpPr>
            <p:spPr>
              <a:xfrm>
                <a:off x="4446401" y="3046329"/>
                <a:ext cx="4253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sum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0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6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01" y="3046329"/>
                <a:ext cx="425379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84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incremental SMT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99502" y="2000917"/>
                <a:ext cx="1198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02" y="2000917"/>
                <a:ext cx="1198726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48595" y="2043110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95" y="2043110"/>
                <a:ext cx="121296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10117" y="2043108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17" y="2043108"/>
                <a:ext cx="121296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63371" y="4430138"/>
                <a:ext cx="1318630" cy="47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71" y="4430138"/>
                <a:ext cx="1318630" cy="4744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78467" y="4481687"/>
                <a:ext cx="1318630" cy="473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67" y="4481687"/>
                <a:ext cx="1318630" cy="4733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 flipH="1">
            <a:off x="4728308" y="1724896"/>
            <a:ext cx="1612035" cy="339396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66" h="339396">
                <a:moveTo>
                  <a:pt x="0" y="339396"/>
                </a:moveTo>
                <a:cubicBezTo>
                  <a:pt x="139831" y="117081"/>
                  <a:pt x="279662" y="1602"/>
                  <a:pt x="424206" y="31"/>
                </a:cubicBezTo>
                <a:cubicBezTo>
                  <a:pt x="568750" y="-1540"/>
                  <a:pt x="689728" y="57377"/>
                  <a:pt x="867266" y="329970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Straight Arrow Connector 26"/>
          <p:cNvCxnSpPr>
            <a:endCxn id="57" idx="2"/>
          </p:cNvCxnSpPr>
          <p:nvPr/>
        </p:nvCxnSpPr>
        <p:spPr bwMode="auto">
          <a:xfrm flipH="1" flipV="1">
            <a:off x="4525365" y="2453225"/>
            <a:ext cx="470996" cy="1976913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32652" y="4430844"/>
                <a:ext cx="1318630" cy="473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652" y="4430844"/>
                <a:ext cx="1318630" cy="4737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586587" y="4505253"/>
                <a:ext cx="1318630" cy="47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87" y="4505253"/>
                <a:ext cx="1318630" cy="4762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5" idx="0"/>
            <a:endCxn id="6" idx="2"/>
          </p:cNvCxnSpPr>
          <p:nvPr/>
        </p:nvCxnSpPr>
        <p:spPr bwMode="auto">
          <a:xfrm flipH="1" flipV="1">
            <a:off x="6455076" y="2504775"/>
            <a:ext cx="790826" cy="2000478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Freeform 44"/>
          <p:cNvSpPr/>
          <p:nvPr/>
        </p:nvSpPr>
        <p:spPr bwMode="auto">
          <a:xfrm flipH="1">
            <a:off x="6622203" y="1761688"/>
            <a:ext cx="1570261" cy="329940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139831" y="107112"/>
                  <a:pt x="244829" y="-84"/>
                  <a:pt x="382407" y="1"/>
                </a:cubicBezTo>
                <a:cubicBezTo>
                  <a:pt x="519985" y="86"/>
                  <a:pt x="647929" y="57347"/>
                  <a:pt x="825467" y="329940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918884" y="1991560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84" y="1991560"/>
                <a:ext cx="121296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 bwMode="auto">
          <a:xfrm>
            <a:off x="2669039" y="4904563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3810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 bwMode="auto">
          <a:xfrm flipH="1">
            <a:off x="2001856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7804053" y="4955022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3810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 bwMode="auto">
          <a:xfrm flipH="1">
            <a:off x="4270758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Freeform 87"/>
          <p:cNvSpPr/>
          <p:nvPr/>
        </p:nvSpPr>
        <p:spPr bwMode="auto">
          <a:xfrm flipH="1">
            <a:off x="9524069" y="4200061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3" name="Straight Arrow Connector 92"/>
          <p:cNvCxnSpPr>
            <a:endCxn id="4" idx="2"/>
          </p:cNvCxnSpPr>
          <p:nvPr/>
        </p:nvCxnSpPr>
        <p:spPr bwMode="auto">
          <a:xfrm flipV="1">
            <a:off x="1908985" y="2462582"/>
            <a:ext cx="389880" cy="1967556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100" idx="2"/>
          </p:cNvCxnSpPr>
          <p:nvPr/>
        </p:nvCxnSpPr>
        <p:spPr bwMode="auto">
          <a:xfrm>
            <a:off x="1053510" y="3126668"/>
            <a:ext cx="9942379" cy="63793"/>
          </a:xfrm>
          <a:prstGeom prst="line">
            <a:avLst/>
          </a:prstGeom>
          <a:solidFill>
            <a:srgbClr val="FFCCCC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79549" y="1301510"/>
            <a:ext cx="425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(potential) usable rules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506" y="5302429"/>
            <a:ext cx="2696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dependency graph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incremental SMT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3622" y="1991560"/>
                <a:ext cx="2041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2" y="1991560"/>
                <a:ext cx="204120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48595" y="2043110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95" y="2043110"/>
                <a:ext cx="121296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10117" y="2043108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17" y="2043108"/>
                <a:ext cx="121296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5003" y="4417378"/>
                <a:ext cx="2139432" cy="493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b="1" i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03" y="4417378"/>
                <a:ext cx="2139432" cy="493725"/>
              </a:xfrm>
              <a:prstGeom prst="rect">
                <a:avLst/>
              </a:prstGeom>
              <a:blipFill rotWithShape="0"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78467" y="4481687"/>
                <a:ext cx="1318630" cy="473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67" y="4481687"/>
                <a:ext cx="1318630" cy="4733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 flipH="1">
            <a:off x="4728308" y="1724896"/>
            <a:ext cx="1612035" cy="339396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66" h="339396">
                <a:moveTo>
                  <a:pt x="0" y="339396"/>
                </a:moveTo>
                <a:cubicBezTo>
                  <a:pt x="139831" y="117081"/>
                  <a:pt x="279662" y="1602"/>
                  <a:pt x="424206" y="31"/>
                </a:cubicBezTo>
                <a:cubicBezTo>
                  <a:pt x="568750" y="-1540"/>
                  <a:pt x="689728" y="57377"/>
                  <a:pt x="867266" y="32997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75305" y="4430844"/>
                <a:ext cx="2139432" cy="493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05" y="4430844"/>
                <a:ext cx="2139432" cy="493725"/>
              </a:xfrm>
              <a:prstGeom prst="rect">
                <a:avLst/>
              </a:prstGeom>
              <a:blipFill rotWithShape="0">
                <a:blip r:embed="rId8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586587" y="4505253"/>
                <a:ext cx="1318630" cy="47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87" y="4505253"/>
                <a:ext cx="1318630" cy="4762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5" idx="0"/>
            <a:endCxn id="6" idx="2"/>
          </p:cNvCxnSpPr>
          <p:nvPr/>
        </p:nvCxnSpPr>
        <p:spPr bwMode="auto">
          <a:xfrm flipH="1" flipV="1">
            <a:off x="6455076" y="2504775"/>
            <a:ext cx="790826" cy="2000478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Freeform 44"/>
          <p:cNvSpPr/>
          <p:nvPr/>
        </p:nvSpPr>
        <p:spPr bwMode="auto">
          <a:xfrm flipH="1">
            <a:off x="6622203" y="1761688"/>
            <a:ext cx="1570261" cy="329940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139831" y="107112"/>
                  <a:pt x="244829" y="-84"/>
                  <a:pt x="382407" y="1"/>
                </a:cubicBezTo>
                <a:cubicBezTo>
                  <a:pt x="519985" y="86"/>
                  <a:pt x="647929" y="57347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21671" y="1991560"/>
                <a:ext cx="2073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71" y="1991560"/>
                <a:ext cx="2073260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/>
          <p:cNvSpPr/>
          <p:nvPr/>
        </p:nvSpPr>
        <p:spPr bwMode="auto">
          <a:xfrm>
            <a:off x="1242391" y="3770258"/>
            <a:ext cx="4126730" cy="169305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2669039" y="4904563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 bwMode="auto">
          <a:xfrm flipH="1">
            <a:off x="2001856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7804053" y="4955022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7" name="Freeform 86"/>
          <p:cNvSpPr/>
          <p:nvPr/>
        </p:nvSpPr>
        <p:spPr bwMode="auto">
          <a:xfrm flipH="1">
            <a:off x="4270758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Freeform 87"/>
          <p:cNvSpPr/>
          <p:nvPr/>
        </p:nvSpPr>
        <p:spPr bwMode="auto">
          <a:xfrm flipH="1">
            <a:off x="9524069" y="4200061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100" idx="2"/>
          </p:cNvCxnSpPr>
          <p:nvPr/>
        </p:nvCxnSpPr>
        <p:spPr bwMode="auto">
          <a:xfrm>
            <a:off x="1053510" y="3126668"/>
            <a:ext cx="9942379" cy="63793"/>
          </a:xfrm>
          <a:prstGeom prst="line">
            <a:avLst/>
          </a:prstGeom>
          <a:solidFill>
            <a:srgbClr val="FFCCCC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 flipH="1" flipV="1">
            <a:off x="4525365" y="2453225"/>
            <a:ext cx="470996" cy="1976913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08985" y="2462582"/>
            <a:ext cx="389880" cy="1967556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45251" y="5440554"/>
                <a:ext cx="4187104" cy="597726"/>
              </a:xfrm>
              <a:prstGeom prst="wedgeRectCallout">
                <a:avLst>
                  <a:gd name="adj1" fmla="val -42671"/>
                  <a:gd name="adj2" fmla="val -855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2400" b="0" dirty="0"/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251" y="5440554"/>
                <a:ext cx="4187104" cy="597726"/>
              </a:xfrm>
              <a:prstGeom prst="wedgeRectCallout">
                <a:avLst>
                  <a:gd name="adj1" fmla="val -42671"/>
                  <a:gd name="adj2" fmla="val -85597"/>
                </a:avLst>
              </a:prstGeom>
              <a:blipFill rotWithShape="0">
                <a:blip r:embed="rId13"/>
                <a:stretch>
                  <a:fillRect b="-1418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 bwMode="auto">
              <a:xfrm>
                <a:off x="1260939" y="1225274"/>
                <a:ext cx="3735422" cy="583999"/>
              </a:xfrm>
              <a:prstGeom prst="wedgeRectCallout">
                <a:avLst>
                  <a:gd name="adj1" fmla="val -38802"/>
                  <a:gd name="adj2" fmla="val 9081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Usability encoded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kumimoji="1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939" y="1225274"/>
                <a:ext cx="3735422" cy="583999"/>
              </a:xfrm>
              <a:prstGeom prst="wedgeRectCallout">
                <a:avLst>
                  <a:gd name="adj1" fmla="val -38802"/>
                  <a:gd name="adj2" fmla="val 90817"/>
                </a:avLst>
              </a:prstGeom>
              <a:blipFill rotWithShape="0">
                <a:blip r:embed="rId14"/>
                <a:stretch>
                  <a:fillRect l="-323"/>
                </a:stretch>
              </a:blipFill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30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incremental SMT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3622" y="1991560"/>
                <a:ext cx="2041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2" y="1991560"/>
                <a:ext cx="204120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48595" y="2043110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95" y="2043110"/>
                <a:ext cx="121296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10117" y="2043108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17" y="2043108"/>
                <a:ext cx="121296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03" y="4417378"/>
                <a:ext cx="2090188" cy="488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69" y="2045144"/>
                <a:ext cx="12129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78467" y="4481687"/>
                <a:ext cx="1318630" cy="473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67" y="4481687"/>
                <a:ext cx="1318630" cy="4733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 flipH="1">
            <a:off x="4728308" y="1724896"/>
            <a:ext cx="1612035" cy="339396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66" h="339396">
                <a:moveTo>
                  <a:pt x="0" y="339396"/>
                </a:moveTo>
                <a:cubicBezTo>
                  <a:pt x="139831" y="117081"/>
                  <a:pt x="279662" y="1602"/>
                  <a:pt x="424206" y="31"/>
                </a:cubicBezTo>
                <a:cubicBezTo>
                  <a:pt x="568750" y="-1540"/>
                  <a:pt x="689728" y="57377"/>
                  <a:pt x="867266" y="32997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75305" y="4430844"/>
                <a:ext cx="2086276" cy="488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≽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05" y="4430844"/>
                <a:ext cx="2086276" cy="4885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586587" y="4505253"/>
                <a:ext cx="1318630" cy="47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87" y="4505253"/>
                <a:ext cx="1318630" cy="4762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5" idx="0"/>
            <a:endCxn id="6" idx="2"/>
          </p:cNvCxnSpPr>
          <p:nvPr/>
        </p:nvCxnSpPr>
        <p:spPr bwMode="auto">
          <a:xfrm flipH="1" flipV="1">
            <a:off x="6455076" y="2504775"/>
            <a:ext cx="790826" cy="2000478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Freeform 44"/>
          <p:cNvSpPr/>
          <p:nvPr/>
        </p:nvSpPr>
        <p:spPr bwMode="auto">
          <a:xfrm flipH="1">
            <a:off x="6622203" y="1761688"/>
            <a:ext cx="1570261" cy="329940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139831" y="107112"/>
                  <a:pt x="244829" y="-84"/>
                  <a:pt x="382407" y="1"/>
                </a:cubicBezTo>
                <a:cubicBezTo>
                  <a:pt x="519985" y="86"/>
                  <a:pt x="647929" y="57347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71" y="1991560"/>
                <a:ext cx="1968937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/>
          <p:cNvSpPr/>
          <p:nvPr/>
        </p:nvSpPr>
        <p:spPr bwMode="auto">
          <a:xfrm>
            <a:off x="1242391" y="4011963"/>
            <a:ext cx="1987531" cy="129046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2669039" y="4904563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 bwMode="auto">
          <a:xfrm flipH="1">
            <a:off x="2001856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7804053" y="4955022"/>
            <a:ext cx="1475578" cy="299822"/>
          </a:xfrm>
          <a:custGeom>
            <a:avLst/>
            <a:gdLst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91017"/>
              <a:gd name="connsiteX1" fmla="*/ 377687 w 1262270"/>
              <a:gd name="connsiteY1" fmla="*/ 337931 h 391017"/>
              <a:gd name="connsiteX2" fmla="*/ 685800 w 1262270"/>
              <a:gd name="connsiteY2" fmla="*/ 357809 h 391017"/>
              <a:gd name="connsiteX3" fmla="*/ 1262270 w 1262270"/>
              <a:gd name="connsiteY3" fmla="*/ 19879 h 391017"/>
              <a:gd name="connsiteX0" fmla="*/ 0 w 1262270"/>
              <a:gd name="connsiteY0" fmla="*/ 0 h 337962"/>
              <a:gd name="connsiteX1" fmla="*/ 377687 w 1262270"/>
              <a:gd name="connsiteY1" fmla="*/ 337931 h 337962"/>
              <a:gd name="connsiteX2" fmla="*/ 1262270 w 1262270"/>
              <a:gd name="connsiteY2" fmla="*/ 19879 h 337962"/>
              <a:gd name="connsiteX0" fmla="*/ 0 w 1262270"/>
              <a:gd name="connsiteY0" fmla="*/ 0 h 328025"/>
              <a:gd name="connsiteX1" fmla="*/ 566531 w 1262270"/>
              <a:gd name="connsiteY1" fmla="*/ 327992 h 328025"/>
              <a:gd name="connsiteX2" fmla="*/ 1262270 w 1262270"/>
              <a:gd name="connsiteY2" fmla="*/ 19879 h 328025"/>
              <a:gd name="connsiteX0" fmla="*/ 0 w 1262270"/>
              <a:gd name="connsiteY0" fmla="*/ 0 h 328067"/>
              <a:gd name="connsiteX1" fmla="*/ 566531 w 1262270"/>
              <a:gd name="connsiteY1" fmla="*/ 327992 h 328067"/>
              <a:gd name="connsiteX2" fmla="*/ 1262270 w 1262270"/>
              <a:gd name="connsiteY2" fmla="*/ 19879 h 328067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28083"/>
              <a:gd name="connsiteX1" fmla="*/ 566531 w 1262270"/>
              <a:gd name="connsiteY1" fmla="*/ 327992 h 328083"/>
              <a:gd name="connsiteX2" fmla="*/ 1262270 w 1262270"/>
              <a:gd name="connsiteY2" fmla="*/ 19879 h 328083"/>
              <a:gd name="connsiteX0" fmla="*/ 0 w 1262270"/>
              <a:gd name="connsiteY0" fmla="*/ 0 h 317823"/>
              <a:gd name="connsiteX1" fmla="*/ 576471 w 1262270"/>
              <a:gd name="connsiteY1" fmla="*/ 317720 h 317823"/>
              <a:gd name="connsiteX2" fmla="*/ 1262270 w 1262270"/>
              <a:gd name="connsiteY2" fmla="*/ 19879 h 3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270" h="317823">
                <a:moveTo>
                  <a:pt x="0" y="0"/>
                </a:moveTo>
                <a:cubicBezTo>
                  <a:pt x="221144" y="238540"/>
                  <a:pt x="366093" y="314407"/>
                  <a:pt x="576471" y="317720"/>
                </a:cubicBezTo>
                <a:cubicBezTo>
                  <a:pt x="786849" y="321033"/>
                  <a:pt x="988530" y="245166"/>
                  <a:pt x="1262270" y="19879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7" name="Freeform 86"/>
          <p:cNvSpPr/>
          <p:nvPr/>
        </p:nvSpPr>
        <p:spPr bwMode="auto">
          <a:xfrm flipH="1">
            <a:off x="4270758" y="4156600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Freeform 87"/>
          <p:cNvSpPr/>
          <p:nvPr/>
        </p:nvSpPr>
        <p:spPr bwMode="auto">
          <a:xfrm flipH="1">
            <a:off x="9524069" y="4200061"/>
            <a:ext cx="627425" cy="305192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35220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4" y="2541893"/>
                <a:ext cx="640111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100" idx="2"/>
          </p:cNvCxnSpPr>
          <p:nvPr/>
        </p:nvCxnSpPr>
        <p:spPr bwMode="auto">
          <a:xfrm>
            <a:off x="1053510" y="3126668"/>
            <a:ext cx="9942379" cy="63793"/>
          </a:xfrm>
          <a:prstGeom prst="line">
            <a:avLst/>
          </a:prstGeom>
          <a:solidFill>
            <a:srgbClr val="FFCCCC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9" y="3218749"/>
                <a:ext cx="1321259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 flipH="1" flipV="1">
            <a:off x="4525365" y="2453225"/>
            <a:ext cx="470996" cy="1976913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08985" y="2462582"/>
            <a:ext cx="389880" cy="1967556"/>
          </a:xfrm>
          <a:prstGeom prst="straightConnector1">
            <a:avLst/>
          </a:prstGeom>
          <a:solidFill>
            <a:srgbClr val="FFCCCC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69214" y="5354392"/>
                <a:ext cx="3181430" cy="537178"/>
              </a:xfrm>
              <a:prstGeom prst="wedgeRectCallout">
                <a:avLst>
                  <a:gd name="adj1" fmla="val -61954"/>
                  <a:gd name="adj2" fmla="val -10838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2400" b="0" dirty="0"/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14" y="5354392"/>
                <a:ext cx="3181430" cy="537178"/>
              </a:xfrm>
              <a:prstGeom prst="wedgeRectCallout">
                <a:avLst>
                  <a:gd name="adj1" fmla="val -61954"/>
                  <a:gd name="adj2" fmla="val -108382"/>
                </a:avLst>
              </a:prstGeom>
              <a:blipFill rotWithShape="0">
                <a:blip r:embed="rId13"/>
                <a:stretch>
                  <a:fillRect b="-10959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94949" y="40720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4"/>
                </a:solidFill>
              </a:rPr>
              <a:t>✓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ular Callout 29"/>
              <p:cNvSpPr/>
              <p:nvPr/>
            </p:nvSpPr>
            <p:spPr bwMode="auto">
              <a:xfrm>
                <a:off x="906955" y="1071276"/>
                <a:ext cx="3287994" cy="850547"/>
              </a:xfrm>
              <a:prstGeom prst="wedgeRectCallout">
                <a:avLst>
                  <a:gd name="adj1" fmla="val 44520"/>
                  <a:gd name="adj2" fmla="val 7229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become irrelevant,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kumimoji="1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won't be true</a:t>
                </a:r>
              </a:p>
            </p:txBody>
          </p:sp>
        </mc:Choice>
        <mc:Fallback xmlns="">
          <p:sp>
            <p:nvSpPr>
              <p:cNvPr id="30" name="Rectangular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955" y="1071276"/>
                <a:ext cx="3287994" cy="850547"/>
              </a:xfrm>
              <a:prstGeom prst="wedgeRectCallout">
                <a:avLst>
                  <a:gd name="adj1" fmla="val 44520"/>
                  <a:gd name="adj2" fmla="val 72292"/>
                </a:avLst>
              </a:prstGeom>
              <a:blipFill rotWithShape="0">
                <a:blip r:embed="rId14"/>
                <a:stretch>
                  <a:fillRect t="-1705"/>
                </a:stretch>
              </a:blipFill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4175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dge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6600"/>
      </a:accent1>
      <a:accent2>
        <a:srgbClr val="336600"/>
      </a:accent2>
      <a:accent3>
        <a:srgbClr val="C00000"/>
      </a:accent3>
      <a:accent4>
        <a:srgbClr val="3333FF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ユーザー定義 2">
      <a:majorFont>
        <a:latin typeface="Georgia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accent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  <a:lnDef>
      <a:spPr bwMode="auto">
        <a:solidFill>
          <a:srgbClr val="FFCCCC"/>
        </a:solidFill>
        <a:ln w="38100" cap="flat" cmpd="sng" algn="ctr">
          <a:solidFill>
            <a:srgbClr val="CC0000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38A9944-2742-444E-8139-A8C85383DA34}" vid="{8B3245A6-13ED-4739-AB2D-687765CC51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3559</TotalTime>
  <Words>629</Words>
  <Application>Microsoft Office PowerPoint</Application>
  <PresentationFormat>Widescreen</PresentationFormat>
  <Paragraphs>145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メイリオ</vt:lpstr>
      <vt:lpstr>Arial</vt:lpstr>
      <vt:lpstr>Calibri</vt:lpstr>
      <vt:lpstr>Cambria Math</vt:lpstr>
      <vt:lpstr>Garamond</vt:lpstr>
      <vt:lpstr>Georgia</vt:lpstr>
      <vt:lpstr>Wingdings</vt:lpstr>
      <vt:lpstr>Theme1</vt:lpstr>
      <vt:lpstr>TermComp 2016 Participant: NaTT</vt:lpstr>
      <vt:lpstr>NaTT</vt:lpstr>
      <vt:lpstr>NaTT</vt:lpstr>
      <vt:lpstr>NaTT</vt:lpstr>
      <vt:lpstr>SMT for termination</vt:lpstr>
      <vt:lpstr>"if-then-else" blasting</vt:lpstr>
      <vt:lpstr>Very incremental SMT encoding</vt:lpstr>
      <vt:lpstr>Very incremental SMT encoding</vt:lpstr>
      <vt:lpstr>Very incremental SMT encoding</vt:lpstr>
      <vt:lpstr>Very incremental SMT encoding</vt:lpstr>
      <vt:lpstr>Very incremental SMT encoding</vt:lpstr>
      <vt:lpstr>Very incremental SMT encoding</vt:lpstr>
      <vt:lpstr>Very incremental SMT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TermComp 2016 Participant: NaTT</dc:title>
  <dc:creator>Akihisa</dc:creator>
  <cp:lastModifiedBy>山田晃久</cp:lastModifiedBy>
  <cp:revision>33</cp:revision>
  <dcterms:created xsi:type="dcterms:W3CDTF">2016-09-02T11:56:10Z</dcterms:created>
  <dcterms:modified xsi:type="dcterms:W3CDTF">2022-08-22T05:23:01Z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2022-08-22T05:22:50Z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20bde997-c49c-46c1-97ef-cd62c3054009</vt:lpwstr>
  </property>
  <property fmtid="{D5CDD505-2E9C-101B-9397-08002B2CF9AE}" pid="8" name="MSIP_Label_ef189ee4-8c06-4307-84f0-b0dc5d58d0ae_ContentBits">
    <vt:lpwstr>8</vt:lpwstr>
  </property>
</Properties>
</file>