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5"/>
  </p:notesMasterIdLst>
  <p:sldIdLst>
    <p:sldId id="256" r:id="rId2"/>
    <p:sldId id="393" r:id="rId3"/>
    <p:sldId id="403" r:id="rId4"/>
    <p:sldId id="412" r:id="rId5"/>
    <p:sldId id="413" r:id="rId6"/>
    <p:sldId id="394" r:id="rId7"/>
    <p:sldId id="388" r:id="rId8"/>
    <p:sldId id="404" r:id="rId9"/>
    <p:sldId id="410" r:id="rId10"/>
    <p:sldId id="335" r:id="rId11"/>
    <p:sldId id="466" r:id="rId12"/>
    <p:sldId id="395" r:id="rId13"/>
    <p:sldId id="463" r:id="rId14"/>
    <p:sldId id="423" r:id="rId15"/>
    <p:sldId id="406" r:id="rId16"/>
    <p:sldId id="465" r:id="rId17"/>
    <p:sldId id="467" r:id="rId18"/>
    <p:sldId id="469" r:id="rId19"/>
    <p:sldId id="468" r:id="rId20"/>
    <p:sldId id="479" r:id="rId21"/>
    <p:sldId id="471" r:id="rId22"/>
    <p:sldId id="470" r:id="rId23"/>
    <p:sldId id="426" r:id="rId24"/>
    <p:sldId id="457" r:id="rId25"/>
    <p:sldId id="462" r:id="rId26"/>
    <p:sldId id="480" r:id="rId27"/>
    <p:sldId id="421" r:id="rId28"/>
    <p:sldId id="464" r:id="rId29"/>
    <p:sldId id="473" r:id="rId30"/>
    <p:sldId id="320" r:id="rId31"/>
    <p:sldId id="357" r:id="rId32"/>
    <p:sldId id="424" r:id="rId33"/>
    <p:sldId id="429" r:id="rId34"/>
    <p:sldId id="444" r:id="rId35"/>
    <p:sldId id="474" r:id="rId36"/>
    <p:sldId id="475" r:id="rId37"/>
    <p:sldId id="430" r:id="rId38"/>
    <p:sldId id="414" r:id="rId39"/>
    <p:sldId id="449" r:id="rId40"/>
    <p:sldId id="435" r:id="rId41"/>
    <p:sldId id="436" r:id="rId42"/>
    <p:sldId id="447" r:id="rId43"/>
    <p:sldId id="452" r:id="rId44"/>
    <p:sldId id="453" r:id="rId45"/>
    <p:sldId id="454" r:id="rId46"/>
    <p:sldId id="399" r:id="rId47"/>
    <p:sldId id="270" r:id="rId48"/>
    <p:sldId id="459" r:id="rId49"/>
    <p:sldId id="460" r:id="rId50"/>
    <p:sldId id="266" r:id="rId51"/>
    <p:sldId id="268" r:id="rId52"/>
    <p:sldId id="417" r:id="rId53"/>
    <p:sldId id="438" r:id="rId54"/>
    <p:sldId id="461" r:id="rId55"/>
    <p:sldId id="416" r:id="rId56"/>
    <p:sldId id="439" r:id="rId57"/>
    <p:sldId id="441" r:id="rId58"/>
    <p:sldId id="440" r:id="rId59"/>
    <p:sldId id="418" r:id="rId60"/>
    <p:sldId id="476" r:id="rId61"/>
    <p:sldId id="400" r:id="rId62"/>
    <p:sldId id="402" r:id="rId63"/>
    <p:sldId id="260" r:id="rId64"/>
    <p:sldId id="477" r:id="rId65"/>
    <p:sldId id="450" r:id="rId66"/>
    <p:sldId id="445" r:id="rId67"/>
    <p:sldId id="472" r:id="rId68"/>
    <p:sldId id="478" r:id="rId69"/>
    <p:sldId id="259" r:id="rId70"/>
    <p:sldId id="370" r:id="rId71"/>
    <p:sldId id="432" r:id="rId72"/>
    <p:sldId id="433" r:id="rId73"/>
    <p:sldId id="434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C596F-13FE-4A0F-AABE-82150FD7A173}" v="1475" dt="2023-06-14T01:10:4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mada Akihisa" userId="488b2d08292d3942" providerId="LiveId" clId="{2B0C596F-13FE-4A0F-AABE-82150FD7A173}"/>
    <pc:docChg chg="undo redo custSel addSld modSld">
      <pc:chgData name="Yamada Akihisa" userId="488b2d08292d3942" providerId="LiveId" clId="{2B0C596F-13FE-4A0F-AABE-82150FD7A173}" dt="2023-06-14T01:15:25.447" v="2974" actId="20577"/>
      <pc:docMkLst>
        <pc:docMk/>
      </pc:docMkLst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328510276" sldId="256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28510276" sldId="256"/>
            <ac:spMk id="2" creationId="{7DA33B62-56C1-F708-07ED-D052295B299E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28510276" sldId="256"/>
            <ac:spMk id="3" creationId="{F6C8E5D5-2586-E92C-F767-60632F31E865}"/>
          </ac:spMkLst>
        </pc:spChg>
      </pc:sldChg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3669380993" sldId="257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669380993" sldId="257"/>
            <ac:spMk id="2" creationId="{60C60EF8-EB70-3D9C-B301-AFF2B5C5D83B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3669380993" sldId="257"/>
            <ac:spMk id="3" creationId="{F530051C-C525-659F-75E6-5221926D59EB}"/>
          </ac:spMkLst>
        </pc:spChg>
      </pc:sldChg>
      <pc:sldChg chg="modSp new mod">
        <pc:chgData name="Yamada Akihisa" userId="488b2d08292d3942" providerId="LiveId" clId="{2B0C596F-13FE-4A0F-AABE-82150FD7A173}" dt="2023-06-13T06:24:13.890" v="1505"/>
        <pc:sldMkLst>
          <pc:docMk/>
          <pc:sldMk cId="173850511" sldId="258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73850511" sldId="258"/>
            <ac:spMk id="2" creationId="{4EB3FACC-797F-7B02-DB39-488EEC01F573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73850511" sldId="258"/>
            <ac:spMk id="3" creationId="{C706DE98-BCD8-337D-C49A-CFC1B904ADFE}"/>
          </ac:spMkLst>
        </pc:spChg>
      </pc:sldChg>
      <pc:sldChg chg="addSp modSp add mod">
        <pc:chgData name="Yamada Akihisa" userId="488b2d08292d3942" providerId="LiveId" clId="{2B0C596F-13FE-4A0F-AABE-82150FD7A173}" dt="2023-06-14T00:37:02.586" v="2538" actId="1076"/>
        <pc:sldMkLst>
          <pc:docMk/>
          <pc:sldMk cId="1875249311" sldId="259"/>
        </pc:sldMkLst>
        <pc:spChg chg="mod">
          <ac:chgData name="Yamada Akihisa" userId="488b2d08292d3942" providerId="LiveId" clId="{2B0C596F-13FE-4A0F-AABE-82150FD7A173}" dt="2023-06-14T00:36:43.909" v="2525" actId="1076"/>
          <ac:spMkLst>
            <pc:docMk/>
            <pc:sldMk cId="1875249311" sldId="259"/>
            <ac:spMk id="7" creationId="{1DC9E13A-3F40-4D0B-A80A-F849AEFADD89}"/>
          </ac:spMkLst>
        </pc:spChg>
        <pc:spChg chg="add mod">
          <ac:chgData name="Yamada Akihisa" userId="488b2d08292d3942" providerId="LiveId" clId="{2B0C596F-13FE-4A0F-AABE-82150FD7A173}" dt="2023-06-14T00:36:38.962" v="2524" actId="20577"/>
          <ac:spMkLst>
            <pc:docMk/>
            <pc:sldMk cId="1875249311" sldId="259"/>
            <ac:spMk id="37" creationId="{9B6B44DC-FFB1-4D61-6EFF-2A0B6AB3110B}"/>
          </ac:spMkLst>
        </pc:spChg>
        <pc:spChg chg="add mod">
          <ac:chgData name="Yamada Akihisa" userId="488b2d08292d3942" providerId="LiveId" clId="{2B0C596F-13FE-4A0F-AABE-82150FD7A173}" dt="2023-06-14T00:37:02.586" v="2538" actId="1076"/>
          <ac:spMkLst>
            <pc:docMk/>
            <pc:sldMk cId="1875249311" sldId="259"/>
            <ac:spMk id="42" creationId="{93452737-B9AA-6352-B083-9A7A188B448E}"/>
          </ac:spMkLst>
        </pc:spChg>
        <pc:spChg chg="mod">
          <ac:chgData name="Yamada Akihisa" userId="488b2d08292d3942" providerId="LiveId" clId="{2B0C596F-13FE-4A0F-AABE-82150FD7A173}" dt="2023-06-14T00:35:49.749" v="2512" actId="1076"/>
          <ac:spMkLst>
            <pc:docMk/>
            <pc:sldMk cId="1875249311" sldId="259"/>
            <ac:spMk id="65" creationId="{3F20B0D0-6559-4B15-B6F9-E07C41381405}"/>
          </ac:spMkLst>
        </pc:spChg>
        <pc:spChg chg="mod">
          <ac:chgData name="Yamada Akihisa" userId="488b2d08292d3942" providerId="LiveId" clId="{2B0C596F-13FE-4A0F-AABE-82150FD7A173}" dt="2023-06-14T00:36:57.099" v="2537" actId="1076"/>
          <ac:spMkLst>
            <pc:docMk/>
            <pc:sldMk cId="1875249311" sldId="259"/>
            <ac:spMk id="103" creationId="{4CF52892-7A0B-4FD1-BE8D-51FD3E99448C}"/>
          </ac:spMkLst>
        </pc:spChg>
        <pc:picChg chg="mod">
          <ac:chgData name="Yamada Akihisa" userId="488b2d08292d3942" providerId="LiveId" clId="{2B0C596F-13FE-4A0F-AABE-82150FD7A173}" dt="2023-06-14T00:36:31.794" v="2519" actId="1076"/>
          <ac:picMkLst>
            <pc:docMk/>
            <pc:sldMk cId="1875249311" sldId="259"/>
            <ac:picMk id="111" creationId="{315035C5-0773-4425-8535-9DF6DFBF63C9}"/>
          </ac:picMkLst>
        </pc:picChg>
        <pc:cxnChg chg="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12" creationId="{63302AE0-CB3B-411E-BE55-D37E85CB5936}"/>
          </ac:cxnSpMkLst>
        </pc:cxnChg>
        <pc:cxnChg chg="add 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29" creationId="{06D7156D-4E7A-C3F9-2FF4-546D87642B9A}"/>
          </ac:cxnSpMkLst>
        </pc:cxnChg>
        <pc:cxnChg chg="mod">
          <ac:chgData name="Yamada Akihisa" userId="488b2d08292d3942" providerId="LiveId" clId="{2B0C596F-13FE-4A0F-AABE-82150FD7A173}" dt="2023-06-14T00:36:43.909" v="2525" actId="1076"/>
          <ac:cxnSpMkLst>
            <pc:docMk/>
            <pc:sldMk cId="1875249311" sldId="259"/>
            <ac:cxnSpMk id="62" creationId="{875B47A4-35EF-4B96-9742-1248F6BDD86C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05" creationId="{BF96BEFF-A5E3-4F74-9D4F-6C0C2D81B171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07" creationId="{68E34D82-82FF-43FF-AF3E-A63CA413B167}"/>
          </ac:cxnSpMkLst>
        </pc:cxnChg>
        <pc:cxnChg chg="mod">
          <ac:chgData name="Yamada Akihisa" userId="488b2d08292d3942" providerId="LiveId" clId="{2B0C596F-13FE-4A0F-AABE-82150FD7A173}" dt="2023-06-14T00:36:57.099" v="2537" actId="1076"/>
          <ac:cxnSpMkLst>
            <pc:docMk/>
            <pc:sldMk cId="1875249311" sldId="259"/>
            <ac:cxnSpMk id="123" creationId="{B726BC64-67C3-4917-88D3-855A32AFEE97}"/>
          </ac:cxnSpMkLst>
        </pc:cxnChg>
      </pc:sldChg>
      <pc:sldChg chg="modSp add mod">
        <pc:chgData name="Yamada Akihisa" userId="488b2d08292d3942" providerId="LiveId" clId="{2B0C596F-13FE-4A0F-AABE-82150FD7A173}" dt="2023-06-14T01:15:25.447" v="2974" actId="20577"/>
        <pc:sldMkLst>
          <pc:docMk/>
          <pc:sldMk cId="3701165434" sldId="260"/>
        </pc:sldMkLst>
        <pc:spChg chg="mod">
          <ac:chgData name="Yamada Akihisa" userId="488b2d08292d3942" providerId="LiveId" clId="{2B0C596F-13FE-4A0F-AABE-82150FD7A173}" dt="2023-06-14T00:58:04.345" v="2590" actId="20577"/>
          <ac:spMkLst>
            <pc:docMk/>
            <pc:sldMk cId="3701165434" sldId="260"/>
            <ac:spMk id="2" creationId="{51ECBDB4-6815-48C0-8832-CDE8F1DA0EFF}"/>
          </ac:spMkLst>
        </pc:spChg>
        <pc:spChg chg="mod">
          <ac:chgData name="Yamada Akihisa" userId="488b2d08292d3942" providerId="LiveId" clId="{2B0C596F-13FE-4A0F-AABE-82150FD7A173}" dt="2023-06-14T01:15:25.447" v="2974" actId="20577"/>
          <ac:spMkLst>
            <pc:docMk/>
            <pc:sldMk cId="3701165434" sldId="260"/>
            <ac:spMk id="3" creationId="{B10C427E-2F2F-4E3D-9CAC-EB82B1C1140D}"/>
          </ac:spMkLst>
        </pc:spChg>
      </pc:sldChg>
      <pc:sldChg chg="modSp add mod">
        <pc:chgData name="Yamada Akihisa" userId="488b2d08292d3942" providerId="LiveId" clId="{2B0C596F-13FE-4A0F-AABE-82150FD7A173}" dt="2023-06-14T01:08:50.791" v="2752" actId="21"/>
        <pc:sldMkLst>
          <pc:docMk/>
          <pc:sldMk cId="3376124161" sldId="261"/>
        </pc:sldMkLst>
        <pc:spChg chg="mod">
          <ac:chgData name="Yamada Akihisa" userId="488b2d08292d3942" providerId="LiveId" clId="{2B0C596F-13FE-4A0F-AABE-82150FD7A173}" dt="2023-06-14T01:08:50.791" v="2752" actId="21"/>
          <ac:spMkLst>
            <pc:docMk/>
            <pc:sldMk cId="3376124161" sldId="261"/>
            <ac:spMk id="3" creationId="{04741491-7C45-49D2-A165-6F30DBE4D774}"/>
          </ac:spMkLst>
        </pc:spChg>
      </pc:sldChg>
      <pc:sldChg chg="addSp delSp modSp add mod">
        <pc:chgData name="Yamada Akihisa" userId="488b2d08292d3942" providerId="LiveId" clId="{2B0C596F-13FE-4A0F-AABE-82150FD7A173}" dt="2023-06-13T13:14:54.356" v="2384" actId="14100"/>
        <pc:sldMkLst>
          <pc:docMk/>
          <pc:sldMk cId="4197572060" sldId="266"/>
        </pc:sldMkLst>
        <pc:spChg chg="mod">
          <ac:chgData name="Yamada Akihisa" userId="488b2d08292d3942" providerId="LiveId" clId="{2B0C596F-13FE-4A0F-AABE-82150FD7A173}" dt="2023-06-13T13:02:54.506" v="2360" actId="14100"/>
          <ac:spMkLst>
            <pc:docMk/>
            <pc:sldMk cId="4197572060" sldId="266"/>
            <ac:spMk id="3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55:21.953" v="2350" actId="1076"/>
          <ac:spMkLst>
            <pc:docMk/>
            <pc:sldMk cId="4197572060" sldId="266"/>
            <ac:spMk id="5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49:01.412" v="2339" actId="20577"/>
          <ac:spMkLst>
            <pc:docMk/>
            <pc:sldMk cId="4197572060" sldId="266"/>
            <ac:spMk id="6" creationId="{27CEA590-D790-4A48-ABFB-2FB819C1771F}"/>
          </ac:spMkLst>
        </pc:spChg>
        <pc:spChg chg="del">
          <ac:chgData name="Yamada Akihisa" userId="488b2d08292d3942" providerId="LiveId" clId="{2B0C596F-13FE-4A0F-AABE-82150FD7A173}" dt="2023-06-13T12:48:36.435" v="2322" actId="478"/>
          <ac:spMkLst>
            <pc:docMk/>
            <pc:sldMk cId="4197572060" sldId="266"/>
            <ac:spMk id="7" creationId="{62F04E2F-8CBB-4AA7-B519-A470164E6560}"/>
          </ac:spMkLst>
        </pc:spChg>
        <pc:spChg chg="mod">
          <ac:chgData name="Yamada Akihisa" userId="488b2d08292d3942" providerId="LiveId" clId="{2B0C596F-13FE-4A0F-AABE-82150FD7A173}" dt="2023-06-13T12:55:33.328" v="2354" actId="20577"/>
          <ac:spMkLst>
            <pc:docMk/>
            <pc:sldMk cId="4197572060" sldId="266"/>
            <ac:spMk id="8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47:55.576" v="2312" actId="20577"/>
          <ac:spMkLst>
            <pc:docMk/>
            <pc:sldMk cId="4197572060" sldId="266"/>
            <ac:spMk id="9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2:55:17.758" v="2348" actId="1076"/>
          <ac:spMkLst>
            <pc:docMk/>
            <pc:sldMk cId="4197572060" sldId="266"/>
            <ac:spMk id="10" creationId="{00000000-0000-0000-0000-000000000000}"/>
          </ac:spMkLst>
        </pc:spChg>
        <pc:spChg chg="del">
          <ac:chgData name="Yamada Akihisa" userId="488b2d08292d3942" providerId="LiveId" clId="{2B0C596F-13FE-4A0F-AABE-82150FD7A173}" dt="2023-06-13T12:48:31.912" v="2321" actId="478"/>
          <ac:spMkLst>
            <pc:docMk/>
            <pc:sldMk cId="4197572060" sldId="266"/>
            <ac:spMk id="11" creationId="{948CC290-231D-4644-A649-82D0C49B0A7A}"/>
          </ac:spMkLst>
        </pc:spChg>
        <pc:picChg chg="add del mod">
          <ac:chgData name="Yamada Akihisa" userId="488b2d08292d3942" providerId="LiveId" clId="{2B0C596F-13FE-4A0F-AABE-82150FD7A173}" dt="2023-06-13T13:13:42.024" v="2375" actId="478"/>
          <ac:picMkLst>
            <pc:docMk/>
            <pc:sldMk cId="4197572060" sldId="266"/>
            <ac:picMk id="15" creationId="{FFE2E167-3D8D-4B9B-12A0-C8EE7344F201}"/>
          </ac:picMkLst>
        </pc:picChg>
        <pc:picChg chg="add mod">
          <ac:chgData name="Yamada Akihisa" userId="488b2d08292d3942" providerId="LiveId" clId="{2B0C596F-13FE-4A0F-AABE-82150FD7A173}" dt="2023-06-13T13:14:20.771" v="2380" actId="1076"/>
          <ac:picMkLst>
            <pc:docMk/>
            <pc:sldMk cId="4197572060" sldId="266"/>
            <ac:picMk id="17" creationId="{13C29A95-C2FB-BE0C-A73E-3356B9B7C015}"/>
          </ac:picMkLst>
        </pc:picChg>
        <pc:picChg chg="add mod">
          <ac:chgData name="Yamada Akihisa" userId="488b2d08292d3942" providerId="LiveId" clId="{2B0C596F-13FE-4A0F-AABE-82150FD7A173}" dt="2023-06-13T13:14:54.356" v="2384" actId="14100"/>
          <ac:picMkLst>
            <pc:docMk/>
            <pc:sldMk cId="4197572060" sldId="266"/>
            <ac:picMk id="19" creationId="{411D4BC7-2B8D-D238-DFE7-8EC6025E44A8}"/>
          </ac:picMkLst>
        </pc:picChg>
      </pc:sldChg>
      <pc:sldChg chg="addSp delSp modSp add mod">
        <pc:chgData name="Yamada Akihisa" userId="488b2d08292d3942" providerId="LiveId" clId="{2B0C596F-13FE-4A0F-AABE-82150FD7A173}" dt="2023-06-13T13:11:21.740" v="2374" actId="20577"/>
        <pc:sldMkLst>
          <pc:docMk/>
          <pc:sldMk cId="3401770777" sldId="268"/>
        </pc:sldMkLst>
        <pc:spChg chg="del">
          <ac:chgData name="Yamada Akihisa" userId="488b2d08292d3942" providerId="LiveId" clId="{2B0C596F-13FE-4A0F-AABE-82150FD7A173}" dt="2023-06-13T13:03:45.803" v="2364" actId="478"/>
          <ac:spMkLst>
            <pc:docMk/>
            <pc:sldMk cId="3401770777" sldId="268"/>
            <ac:spMk id="3" creationId="{00000000-0000-0000-0000-000000000000}"/>
          </ac:spMkLst>
        </pc:spChg>
        <pc:spChg chg="mod">
          <ac:chgData name="Yamada Akihisa" userId="488b2d08292d3942" providerId="LiveId" clId="{2B0C596F-13FE-4A0F-AABE-82150FD7A173}" dt="2023-06-13T13:11:21.740" v="2374" actId="20577"/>
          <ac:spMkLst>
            <pc:docMk/>
            <pc:sldMk cId="3401770777" sldId="268"/>
            <ac:spMk id="4" creationId="{99DB0331-47AF-4719-9485-77E13FDBDC40}"/>
          </ac:spMkLst>
        </pc:spChg>
        <pc:spChg chg="del">
          <ac:chgData name="Yamada Akihisa" userId="488b2d08292d3942" providerId="LiveId" clId="{2B0C596F-13FE-4A0F-AABE-82150FD7A173}" dt="2023-06-13T12:57:47.682" v="2355" actId="478"/>
          <ac:spMkLst>
            <pc:docMk/>
            <pc:sldMk cId="3401770777" sldId="268"/>
            <ac:spMk id="5" creationId="{6CDC6B27-52EF-4285-9791-1E20FF56FE2C}"/>
          </ac:spMkLst>
        </pc:spChg>
        <pc:spChg chg="add del mod">
          <ac:chgData name="Yamada Akihisa" userId="488b2d08292d3942" providerId="LiveId" clId="{2B0C596F-13FE-4A0F-AABE-82150FD7A173}" dt="2023-06-13T13:05:05.061" v="2365" actId="931"/>
          <ac:spMkLst>
            <pc:docMk/>
            <pc:sldMk cId="3401770777" sldId="268"/>
            <ac:spMk id="9" creationId="{4B469A34-E045-6669-0826-A73EB686C4EB}"/>
          </ac:spMkLst>
        </pc:spChg>
        <pc:picChg chg="add mod">
          <ac:chgData name="Yamada Akihisa" userId="488b2d08292d3942" providerId="LiveId" clId="{2B0C596F-13FE-4A0F-AABE-82150FD7A173}" dt="2023-06-13T13:05:12.662" v="2367" actId="1076"/>
          <ac:picMkLst>
            <pc:docMk/>
            <pc:sldMk cId="3401770777" sldId="268"/>
            <ac:picMk id="11" creationId="{93A27A51-0D10-8DF8-B174-BB2F36A1CC3A}"/>
          </ac:picMkLst>
        </pc:picChg>
        <pc:picChg chg="add mod">
          <ac:chgData name="Yamada Akihisa" userId="488b2d08292d3942" providerId="LiveId" clId="{2B0C596F-13FE-4A0F-AABE-82150FD7A173}" dt="2023-06-13T13:07:36.664" v="2370" actId="14100"/>
          <ac:picMkLst>
            <pc:docMk/>
            <pc:sldMk cId="3401770777" sldId="268"/>
            <ac:picMk id="13" creationId="{AC5F0FF3-5277-BC08-9C42-56A67C841951}"/>
          </ac:picMkLst>
        </pc:picChg>
      </pc:sldChg>
      <pc:sldChg chg="modSp add mod">
        <pc:chgData name="Yamada Akihisa" userId="488b2d08292d3942" providerId="LiveId" clId="{2B0C596F-13FE-4A0F-AABE-82150FD7A173}" dt="2023-06-13T12:42:44.737" v="2295" actId="20577"/>
        <pc:sldMkLst>
          <pc:docMk/>
          <pc:sldMk cId="2440999518" sldId="270"/>
        </pc:sldMkLst>
        <pc:spChg chg="mod">
          <ac:chgData name="Yamada Akihisa" userId="488b2d08292d3942" providerId="LiveId" clId="{2B0C596F-13FE-4A0F-AABE-82150FD7A173}" dt="2023-06-13T12:42:44.737" v="2295" actId="20577"/>
          <ac:spMkLst>
            <pc:docMk/>
            <pc:sldMk cId="2440999518" sldId="270"/>
            <ac:spMk id="47" creationId="{00000000-0000-0000-0000-000000000000}"/>
          </ac:spMkLst>
        </pc:spChg>
        <pc:picChg chg="mod">
          <ac:chgData name="Yamada Akihisa" userId="488b2d08292d3942" providerId="LiveId" clId="{2B0C596F-13FE-4A0F-AABE-82150FD7A173}" dt="2023-06-13T08:50:15.932" v="2262" actId="1076"/>
          <ac:picMkLst>
            <pc:docMk/>
            <pc:sldMk cId="2440999518" sldId="270"/>
            <ac:picMk id="17" creationId="{00000000-0000-0000-0000-000000000000}"/>
          </ac:picMkLst>
        </pc:picChg>
      </pc:sldChg>
      <pc:sldChg chg="addSp delSp modSp add mod">
        <pc:chgData name="Yamada Akihisa" userId="488b2d08292d3942" providerId="LiveId" clId="{2B0C596F-13FE-4A0F-AABE-82150FD7A173}" dt="2023-06-14T00:56:12.109" v="2578" actId="14100"/>
        <pc:sldMkLst>
          <pc:docMk/>
          <pc:sldMk cId="93354030" sldId="370"/>
        </pc:sldMkLst>
        <pc:spChg chg="mod">
          <ac:chgData name="Yamada Akihisa" userId="488b2d08292d3942" providerId="LiveId" clId="{2B0C596F-13FE-4A0F-AABE-82150FD7A173}" dt="2023-06-14T00:52:22.564" v="2557" actId="1076"/>
          <ac:spMkLst>
            <pc:docMk/>
            <pc:sldMk cId="93354030" sldId="370"/>
            <ac:spMk id="5" creationId="{CAD8BBEC-B6B7-4A5F-9D99-E6E739BD9F53}"/>
          </ac:spMkLst>
        </pc:spChg>
        <pc:spChg chg="mod">
          <ac:chgData name="Yamada Akihisa" userId="488b2d08292d3942" providerId="LiveId" clId="{2B0C596F-13FE-4A0F-AABE-82150FD7A173}" dt="2023-06-14T00:50:24.283" v="2547" actId="1076"/>
          <ac:spMkLst>
            <pc:docMk/>
            <pc:sldMk cId="93354030" sldId="370"/>
            <ac:spMk id="7" creationId="{1DC9E13A-3F40-4D0B-A80A-F849AEFADD89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3" creationId="{E40AFF57-82A7-4904-92E7-6ADA348EE59E}"/>
          </ac:spMkLst>
        </pc:spChg>
        <pc:spChg chg="mod">
          <ac:chgData name="Yamada Akihisa" userId="488b2d08292d3942" providerId="LiveId" clId="{2B0C596F-13FE-4A0F-AABE-82150FD7A173}" dt="2023-06-14T00:50:27.832" v="2548" actId="1076"/>
          <ac:spMkLst>
            <pc:docMk/>
            <pc:sldMk cId="93354030" sldId="370"/>
            <ac:spMk id="14" creationId="{03B94A75-83CB-4BC7-90F8-59B679DE08D4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27" creationId="{B6DB009A-6E0E-4E28-B6B1-720B2157863A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28" creationId="{F3B16576-36FF-442C-B703-A5DE23336A71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33" creationId="{F4ED0FBA-AE27-4216-9B86-16B120749F76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53" creationId="{FC24DF0D-3CD4-4C32-88ED-D6DE2CA248D6}"/>
          </ac:spMkLst>
        </pc:spChg>
        <pc:spChg chg="add 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66" creationId="{B8AB333E-57B0-3236-F120-25992D7E84C8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68" creationId="{1462F964-8B66-4655-92F8-CD061FD677FE}"/>
          </ac:spMkLst>
        </pc:spChg>
        <pc:spChg chg="add 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71" creationId="{DB78643B-078C-C471-11F2-02519ED9C1EF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03" creationId="{4CF52892-7A0B-4FD1-BE8D-51FD3E99448C}"/>
          </ac:spMkLst>
        </pc:spChg>
        <pc:spChg chg="mod">
          <ac:chgData name="Yamada Akihisa" userId="488b2d08292d3942" providerId="LiveId" clId="{2B0C596F-13FE-4A0F-AABE-82150FD7A173}" dt="2023-06-14T00:55:00.424" v="2566" actId="1076"/>
          <ac:spMkLst>
            <pc:docMk/>
            <pc:sldMk cId="93354030" sldId="370"/>
            <ac:spMk id="125" creationId="{523EF643-D693-44AC-8218-9265FA15BF67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26" creationId="{CFB8E55B-ED99-4757-B1C8-61F8E970B5B0}"/>
          </ac:spMkLst>
        </pc:spChg>
        <pc:spChg chg="mod">
          <ac:chgData name="Yamada Akihisa" userId="488b2d08292d3942" providerId="LiveId" clId="{2B0C596F-13FE-4A0F-AABE-82150FD7A173}" dt="2023-06-14T00:52:45.120" v="2558" actId="1076"/>
          <ac:spMkLst>
            <pc:docMk/>
            <pc:sldMk cId="93354030" sldId="370"/>
            <ac:spMk id="127" creationId="{E7AFE0BD-A64B-445A-98AF-937918FC3907}"/>
          </ac:spMkLst>
        </pc:spChg>
        <pc:spChg chg="mod">
          <ac:chgData name="Yamada Akihisa" userId="488b2d08292d3942" providerId="LiveId" clId="{2B0C596F-13FE-4A0F-AABE-82150FD7A173}" dt="2023-06-14T00:55:57.304" v="2574" actId="1076"/>
          <ac:spMkLst>
            <pc:docMk/>
            <pc:sldMk cId="93354030" sldId="370"/>
            <ac:spMk id="194" creationId="{30769A15-9AFB-40E7-86D7-318E86084851}"/>
          </ac:spMkLst>
        </pc:spChg>
        <pc:picChg chg="mod">
          <ac:chgData name="Yamada Akihisa" userId="488b2d08292d3942" providerId="LiveId" clId="{2B0C596F-13FE-4A0F-AABE-82150FD7A173}" dt="2023-06-14T00:56:08.787" v="2577" actId="1076"/>
          <ac:picMkLst>
            <pc:docMk/>
            <pc:sldMk cId="93354030" sldId="370"/>
            <ac:picMk id="111" creationId="{315035C5-0773-4425-8535-9DF6DFBF63C9}"/>
          </ac:picMkLst>
        </pc:picChg>
        <pc:cxnChg chg="mod">
          <ac:chgData name="Yamada Akihisa" userId="488b2d08292d3942" providerId="LiveId" clId="{2B0C596F-13FE-4A0F-AABE-82150FD7A173}" dt="2023-06-14T00:52:22.564" v="2557" actId="1076"/>
          <ac:cxnSpMkLst>
            <pc:docMk/>
            <pc:sldMk cId="93354030" sldId="370"/>
            <ac:cxnSpMk id="16" creationId="{6EC0BF9A-066C-4693-902B-4CFEC7D3DECB}"/>
          </ac:cxnSpMkLst>
        </pc:cxnChg>
        <pc:cxnChg chg="mod">
          <ac:chgData name="Yamada Akihisa" userId="488b2d08292d3942" providerId="LiveId" clId="{2B0C596F-13FE-4A0F-AABE-82150FD7A173}" dt="2023-06-14T00:50:27.832" v="2548" actId="1076"/>
          <ac:cxnSpMkLst>
            <pc:docMk/>
            <pc:sldMk cId="93354030" sldId="370"/>
            <ac:cxnSpMk id="22" creationId="{422A56A6-70B2-4830-B78B-BC1158EE7E2F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25" creationId="{D2898BD4-2E4A-4824-B141-4881B5BD3DA9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30" creationId="{1B334DEF-1EC6-4BE1-97AD-8FCA123789E3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32" creationId="{62C9C544-455C-40C9-A7D6-73B7835A4341}"/>
          </ac:cxnSpMkLst>
        </pc:cxnChg>
        <pc:cxnChg chg="del mod">
          <ac:chgData name="Yamada Akihisa" userId="488b2d08292d3942" providerId="LiveId" clId="{2B0C596F-13FE-4A0F-AABE-82150FD7A173}" dt="2023-06-14T00:53:58.941" v="2559" actId="478"/>
          <ac:cxnSpMkLst>
            <pc:docMk/>
            <pc:sldMk cId="93354030" sldId="370"/>
            <ac:cxnSpMk id="36" creationId="{56D5D141-1BED-4780-8AB3-8BC4BF4111E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44" creationId="{948782D0-C5BF-43AF-B2BC-B330FC25958F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47" creationId="{C7F83ECA-0BBF-4087-8534-126F84C90BBA}"/>
          </ac:cxnSpMkLst>
        </pc:cxnChg>
        <pc:cxnChg chg="add 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65" creationId="{1CC32CB8-25D4-0573-6807-026800C084D0}"/>
          </ac:cxnSpMkLst>
        </pc:cxnChg>
        <pc:cxnChg chg="mod">
          <ac:chgData name="Yamada Akihisa" userId="488b2d08292d3942" providerId="LiveId" clId="{2B0C596F-13FE-4A0F-AABE-82150FD7A173}" dt="2023-06-14T00:52:22.564" v="2557" actId="1076"/>
          <ac:cxnSpMkLst>
            <pc:docMk/>
            <pc:sldMk cId="93354030" sldId="370"/>
            <ac:cxnSpMk id="96" creationId="{6309DFC4-0104-4F20-8352-4214BA65705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1" creationId="{630AB12D-A394-43C9-9440-B9EDCA6775AB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5" creationId="{BF96BEFF-A5E3-4F74-9D4F-6C0C2D81B171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07" creationId="{68E34D82-82FF-43FF-AF3E-A63CA413B167}"/>
          </ac:cxnSpMkLst>
        </pc:cxnChg>
        <pc:cxnChg chg="mod">
          <ac:chgData name="Yamada Akihisa" userId="488b2d08292d3942" providerId="LiveId" clId="{2B0C596F-13FE-4A0F-AABE-82150FD7A173}" dt="2023-06-14T00:56:12.109" v="2578" actId="14100"/>
          <ac:cxnSpMkLst>
            <pc:docMk/>
            <pc:sldMk cId="93354030" sldId="370"/>
            <ac:cxnSpMk id="123" creationId="{B726BC64-67C3-4917-88D3-855A32AFEE97}"/>
          </ac:cxnSpMkLst>
        </pc:cxnChg>
        <pc:cxnChg chg="mod">
          <ac:chgData name="Yamada Akihisa" userId="488b2d08292d3942" providerId="LiveId" clId="{2B0C596F-13FE-4A0F-AABE-82150FD7A173}" dt="2023-06-14T00:55:57.304" v="2574" actId="1076"/>
          <ac:cxnSpMkLst>
            <pc:docMk/>
            <pc:sldMk cId="93354030" sldId="370"/>
            <ac:cxnSpMk id="166" creationId="{B2A4DEBA-8C1A-42C1-89B8-57C7491A83AF}"/>
          </ac:cxnSpMkLst>
        </pc:cxnChg>
        <pc:cxnChg chg="del mod">
          <ac:chgData name="Yamada Akihisa" userId="488b2d08292d3942" providerId="LiveId" clId="{2B0C596F-13FE-4A0F-AABE-82150FD7A173}" dt="2023-06-14T00:51:47.868" v="2556" actId="478"/>
          <ac:cxnSpMkLst>
            <pc:docMk/>
            <pc:sldMk cId="93354030" sldId="370"/>
            <ac:cxnSpMk id="174" creationId="{0AFAA751-0266-4B40-9F31-4C13E13F9E41}"/>
          </ac:cxnSpMkLst>
        </pc:cxnChg>
      </pc:sldChg>
      <pc:sldChg chg="modSp add mod">
        <pc:chgData name="Yamada Akihisa" userId="488b2d08292d3942" providerId="LiveId" clId="{2B0C596F-13FE-4A0F-AABE-82150FD7A173}" dt="2023-06-13T07:59:52.264" v="2140" actId="20577"/>
        <pc:sldMkLst>
          <pc:docMk/>
          <pc:sldMk cId="1475734319" sldId="389"/>
        </pc:sldMkLst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475734319" sldId="389"/>
            <ac:spMk id="2" creationId="{3C19482A-E43E-4DE5-A898-BF463A2F0626}"/>
          </ac:spMkLst>
        </pc:spChg>
        <pc:spChg chg="mod">
          <ac:chgData name="Yamada Akihisa" userId="488b2d08292d3942" providerId="LiveId" clId="{2B0C596F-13FE-4A0F-AABE-82150FD7A173}" dt="2023-06-13T06:24:13.890" v="1505"/>
          <ac:spMkLst>
            <pc:docMk/>
            <pc:sldMk cId="1475734319" sldId="389"/>
            <ac:spMk id="4" creationId="{B0A2FBF0-8905-4DD0-914B-577466F2B86F}"/>
          </ac:spMkLst>
        </pc:spChg>
        <pc:spChg chg="mod">
          <ac:chgData name="Yamada Akihisa" userId="488b2d08292d3942" providerId="LiveId" clId="{2B0C596F-13FE-4A0F-AABE-82150FD7A173}" dt="2023-06-13T07:59:49.739" v="2139" actId="14100"/>
          <ac:spMkLst>
            <pc:docMk/>
            <pc:sldMk cId="1475734319" sldId="389"/>
            <ac:spMk id="5" creationId="{D631742B-253A-487D-9496-B42E4EC76A6A}"/>
          </ac:spMkLst>
        </pc:spChg>
        <pc:spChg chg="mod">
          <ac:chgData name="Yamada Akihisa" userId="488b2d08292d3942" providerId="LiveId" clId="{2B0C596F-13FE-4A0F-AABE-82150FD7A173}" dt="2023-06-13T07:59:52.264" v="2140" actId="20577"/>
          <ac:spMkLst>
            <pc:docMk/>
            <pc:sldMk cId="1475734319" sldId="389"/>
            <ac:spMk id="7" creationId="{9E51561B-5933-4609-ACC9-132E73FEB535}"/>
          </ac:spMkLst>
        </pc:spChg>
        <pc:spChg chg="mod">
          <ac:chgData name="Yamada Akihisa" userId="488b2d08292d3942" providerId="LiveId" clId="{2B0C596F-13FE-4A0F-AABE-82150FD7A173}" dt="2023-06-13T07:59:29.307" v="2121" actId="1076"/>
          <ac:spMkLst>
            <pc:docMk/>
            <pc:sldMk cId="1475734319" sldId="389"/>
            <ac:spMk id="8" creationId="{58219A10-592B-4D85-BE6B-90ABAC9BBB86}"/>
          </ac:spMkLst>
        </pc:spChg>
        <pc:spChg chg="mod">
          <ac:chgData name="Yamada Akihisa" userId="488b2d08292d3942" providerId="LiveId" clId="{2B0C596F-13FE-4A0F-AABE-82150FD7A173}" dt="2023-06-13T07:59:34.138" v="2122" actId="1076"/>
          <ac:spMkLst>
            <pc:docMk/>
            <pc:sldMk cId="1475734319" sldId="389"/>
            <ac:spMk id="50" creationId="{2E907093-C035-4028-84AE-A2333D7F60B9}"/>
          </ac:spMkLst>
        </pc:spChg>
        <pc:spChg chg="mod">
          <ac:chgData name="Yamada Akihisa" userId="488b2d08292d3942" providerId="LiveId" clId="{2B0C596F-13FE-4A0F-AABE-82150FD7A173}" dt="2023-06-13T07:59:23.960" v="2120" actId="1076"/>
          <ac:spMkLst>
            <pc:docMk/>
            <pc:sldMk cId="1475734319" sldId="389"/>
            <ac:spMk id="71" creationId="{FDAC6AED-7BF6-45C2-8E09-E7CE66C095EC}"/>
          </ac:spMkLst>
        </pc:spChg>
        <pc:spChg chg="mod">
          <ac:chgData name="Yamada Akihisa" userId="488b2d08292d3942" providerId="LiveId" clId="{2B0C596F-13FE-4A0F-AABE-82150FD7A173}" dt="2023-06-13T07:59:37.782" v="2123" actId="1076"/>
          <ac:spMkLst>
            <pc:docMk/>
            <pc:sldMk cId="1475734319" sldId="389"/>
            <ac:spMk id="72" creationId="{CE33F3BF-9757-4C9A-8110-FD8F74A4429B}"/>
          </ac:spMkLst>
        </pc:spChg>
      </pc:sldChg>
      <pc:sldChg chg="addSp delSp modSp new mod modClrScheme delAnim modAnim chgLayout">
        <pc:chgData name="Yamada Akihisa" userId="488b2d08292d3942" providerId="LiveId" clId="{2B0C596F-13FE-4A0F-AABE-82150FD7A173}" dt="2023-06-13T08:01:35.046" v="2146" actId="14100"/>
        <pc:sldMkLst>
          <pc:docMk/>
          <pc:sldMk cId="1554095280" sldId="390"/>
        </pc:sldMkLst>
        <pc:spChg chg="mod ord">
          <ac:chgData name="Yamada Akihisa" userId="488b2d08292d3942" providerId="LiveId" clId="{2B0C596F-13FE-4A0F-AABE-82150FD7A173}" dt="2023-06-13T07:48:19.698" v="2107" actId="700"/>
          <ac:spMkLst>
            <pc:docMk/>
            <pc:sldMk cId="1554095280" sldId="390"/>
            <ac:spMk id="2" creationId="{A739B468-60F3-844A-DC63-A18BE013FBCB}"/>
          </ac:spMkLst>
        </pc:spChg>
        <pc:spChg chg="del">
          <ac:chgData name="Yamada Akihisa" userId="488b2d08292d3942" providerId="LiveId" clId="{2B0C596F-13FE-4A0F-AABE-82150FD7A173}" dt="2023-06-13T07:48:19.698" v="2107" actId="700"/>
          <ac:spMkLst>
            <pc:docMk/>
            <pc:sldMk cId="1554095280" sldId="390"/>
            <ac:spMk id="3" creationId="{A4AB52FD-0873-B7F3-E066-6973932B7473}"/>
          </ac:spMkLst>
        </pc:spChg>
        <pc:spChg chg="add mod">
          <ac:chgData name="Yamada Akihisa" userId="488b2d08292d3942" providerId="LiveId" clId="{2B0C596F-13FE-4A0F-AABE-82150FD7A173}" dt="2023-06-13T06:26:18.652" v="1585" actId="20577"/>
          <ac:spMkLst>
            <pc:docMk/>
            <pc:sldMk cId="1554095280" sldId="390"/>
            <ac:spMk id="4" creationId="{2CC91874-F15E-C6B2-F84B-05EF546D5A85}"/>
          </ac:spMkLst>
        </pc:spChg>
        <pc:spChg chg="add mod">
          <ac:chgData name="Yamada Akihisa" userId="488b2d08292d3942" providerId="LiveId" clId="{2B0C596F-13FE-4A0F-AABE-82150FD7A173}" dt="2023-06-13T07:48:09.133" v="2105" actId="1076"/>
          <ac:spMkLst>
            <pc:docMk/>
            <pc:sldMk cId="1554095280" sldId="390"/>
            <ac:spMk id="5" creationId="{071E6855-0E78-16A4-1038-794D2E743B6E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6" creationId="{2936FDC8-5A51-27D9-96A4-1ED9F571A198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7" creationId="{EBF03FF2-CE49-902B-958C-7CE868F3184E}"/>
          </ac:spMkLst>
        </pc:spChg>
        <pc:spChg chg="add del mod">
          <ac:chgData name="Yamada Akihisa" userId="488b2d08292d3942" providerId="LiveId" clId="{2B0C596F-13FE-4A0F-AABE-82150FD7A173}" dt="2023-06-13T07:40:39.154" v="1987" actId="478"/>
          <ac:spMkLst>
            <pc:docMk/>
            <pc:sldMk cId="1554095280" sldId="390"/>
            <ac:spMk id="8" creationId="{1A068395-87D7-6021-F8B3-25EA2FF34AD0}"/>
          </ac:spMkLst>
        </pc:spChg>
        <pc:spChg chg="add del mod">
          <ac:chgData name="Yamada Akihisa" userId="488b2d08292d3942" providerId="LiveId" clId="{2B0C596F-13FE-4A0F-AABE-82150FD7A173}" dt="2023-06-13T07:40:42.292" v="1988" actId="478"/>
          <ac:spMkLst>
            <pc:docMk/>
            <pc:sldMk cId="1554095280" sldId="390"/>
            <ac:spMk id="9" creationId="{36144527-1087-255F-7660-35D3C7152C3A}"/>
          </ac:spMkLst>
        </pc:spChg>
        <pc:spChg chg="add mod">
          <ac:chgData name="Yamada Akihisa" userId="488b2d08292d3942" providerId="LiveId" clId="{2B0C596F-13FE-4A0F-AABE-82150FD7A173}" dt="2023-06-13T08:01:35.046" v="2146" actId="14100"/>
          <ac:spMkLst>
            <pc:docMk/>
            <pc:sldMk cId="1554095280" sldId="390"/>
            <ac:spMk id="10" creationId="{2B909236-D05E-F733-1D10-EC46AD0CF86B}"/>
          </ac:spMkLst>
        </pc:spChg>
        <pc:spChg chg="add mod">
          <ac:chgData name="Yamada Akihisa" userId="488b2d08292d3942" providerId="LiveId" clId="{2B0C596F-13FE-4A0F-AABE-82150FD7A173}" dt="2023-06-13T07:48:32.139" v="2108" actId="1076"/>
          <ac:spMkLst>
            <pc:docMk/>
            <pc:sldMk cId="1554095280" sldId="390"/>
            <ac:spMk id="11" creationId="{483CD1CC-FC6B-A724-F2DE-19C03232770A}"/>
          </ac:spMkLst>
        </pc:spChg>
        <pc:spChg chg="add mod">
          <ac:chgData name="Yamada Akihisa" userId="488b2d08292d3942" providerId="LiveId" clId="{2B0C596F-13FE-4A0F-AABE-82150FD7A173}" dt="2023-06-13T07:48:39.668" v="2110" actId="1076"/>
          <ac:spMkLst>
            <pc:docMk/>
            <pc:sldMk cId="1554095280" sldId="390"/>
            <ac:spMk id="12" creationId="{EF535011-F959-FB6D-171A-A18989591D13}"/>
          </ac:spMkLst>
        </pc:spChg>
        <pc:spChg chg="add del mod">
          <ac:chgData name="Yamada Akihisa" userId="488b2d08292d3942" providerId="LiveId" clId="{2B0C596F-13FE-4A0F-AABE-82150FD7A173}" dt="2023-06-13T07:40:42.292" v="1988" actId="478"/>
          <ac:spMkLst>
            <pc:docMk/>
            <pc:sldMk cId="1554095280" sldId="390"/>
            <ac:spMk id="13" creationId="{AB79F98C-58A6-81A2-9B2E-79809600BFF6}"/>
          </ac:spMkLst>
        </pc:spChg>
        <pc:spChg chg="add mod">
          <ac:chgData name="Yamada Akihisa" userId="488b2d08292d3942" providerId="LiveId" clId="{2B0C596F-13FE-4A0F-AABE-82150FD7A173}" dt="2023-06-13T07:48:59.776" v="2111" actId="1076"/>
          <ac:spMkLst>
            <pc:docMk/>
            <pc:sldMk cId="1554095280" sldId="390"/>
            <ac:spMk id="14" creationId="{65448B8D-3EF6-E9DA-4A3B-AED9416548F8}"/>
          </ac:spMkLst>
        </pc:spChg>
        <pc:spChg chg="add mod">
          <ac:chgData name="Yamada Akihisa" userId="488b2d08292d3942" providerId="LiveId" clId="{2B0C596F-13FE-4A0F-AABE-82150FD7A173}" dt="2023-06-13T08:00:49.208" v="2141" actId="14100"/>
          <ac:spMkLst>
            <pc:docMk/>
            <pc:sldMk cId="1554095280" sldId="390"/>
            <ac:spMk id="33" creationId="{C62A55DA-200E-E8DC-B968-E36657FB9C21}"/>
          </ac:spMkLst>
        </pc:spChg>
        <pc:spChg chg="add mod">
          <ac:chgData name="Yamada Akihisa" userId="488b2d08292d3942" providerId="LiveId" clId="{2B0C596F-13FE-4A0F-AABE-82150FD7A173}" dt="2023-06-13T07:50:37.204" v="2117" actId="1076"/>
          <ac:spMkLst>
            <pc:docMk/>
            <pc:sldMk cId="1554095280" sldId="390"/>
            <ac:spMk id="34" creationId="{6218FDD7-2A5C-88EE-52BD-775CAB600AA0}"/>
          </ac:spMkLst>
        </pc:spChg>
        <pc:cxnChg chg="add mod ord">
          <ac:chgData name="Yamada Akihisa" userId="488b2d08292d3942" providerId="LiveId" clId="{2B0C596F-13FE-4A0F-AABE-82150FD7A173}" dt="2023-06-13T07:43:45.904" v="2048" actId="167"/>
          <ac:cxnSpMkLst>
            <pc:docMk/>
            <pc:sldMk cId="1554095280" sldId="390"/>
            <ac:cxnSpMk id="16" creationId="{921CA3AF-1503-21B9-1239-BAF3887643B9}"/>
          </ac:cxnSpMkLst>
        </pc:cxnChg>
        <pc:cxnChg chg="add mod">
          <ac:chgData name="Yamada Akihisa" userId="488b2d08292d3942" providerId="LiveId" clId="{2B0C596F-13FE-4A0F-AABE-82150FD7A173}" dt="2023-06-13T07:48:34.700" v="2109" actId="14100"/>
          <ac:cxnSpMkLst>
            <pc:docMk/>
            <pc:sldMk cId="1554095280" sldId="390"/>
            <ac:cxnSpMk id="20" creationId="{566DD861-70E7-610A-2571-930EDBB9CE8F}"/>
          </ac:cxnSpMkLst>
        </pc:cxnChg>
        <pc:cxnChg chg="add mod">
          <ac:chgData name="Yamada Akihisa" userId="488b2d08292d3942" providerId="LiveId" clId="{2B0C596F-13FE-4A0F-AABE-82150FD7A173}" dt="2023-06-13T07:48:39.668" v="2110" actId="1076"/>
          <ac:cxnSpMkLst>
            <pc:docMk/>
            <pc:sldMk cId="1554095280" sldId="390"/>
            <ac:cxnSpMk id="22" creationId="{E2E69237-77A1-DCB0-E90D-3D68C36F9E5A}"/>
          </ac:cxnSpMkLst>
        </pc:cxnChg>
        <pc:cxnChg chg="add mod">
          <ac:chgData name="Yamada Akihisa" userId="488b2d08292d3942" providerId="LiveId" clId="{2B0C596F-13FE-4A0F-AABE-82150FD7A173}" dt="2023-06-13T08:00:49.208" v="2141" actId="14100"/>
          <ac:cxnSpMkLst>
            <pc:docMk/>
            <pc:sldMk cId="1554095280" sldId="390"/>
            <ac:cxnSpMk id="24" creationId="{E514E06E-546E-F8F1-958E-FCF5D9CDAB27}"/>
          </ac:cxnSpMkLst>
        </pc:cxnChg>
        <pc:cxnChg chg="add mod">
          <ac:chgData name="Yamada Akihisa" userId="488b2d08292d3942" providerId="LiveId" clId="{2B0C596F-13FE-4A0F-AABE-82150FD7A173}" dt="2023-06-13T07:50:40.497" v="2118" actId="14100"/>
          <ac:cxnSpMkLst>
            <pc:docMk/>
            <pc:sldMk cId="1554095280" sldId="390"/>
            <ac:cxnSpMk id="38" creationId="{72580FC2-8912-6B47-6998-A4E880B48BF6}"/>
          </ac:cxnSpMkLst>
        </pc:cxnChg>
      </pc:sldChg>
      <pc:sldChg chg="add">
        <pc:chgData name="Yamada Akihisa" userId="488b2d08292d3942" providerId="LiveId" clId="{2B0C596F-13FE-4A0F-AABE-82150FD7A173}" dt="2023-06-13T07:40:24.836" v="1984"/>
        <pc:sldMkLst>
          <pc:docMk/>
          <pc:sldMk cId="540136854" sldId="391"/>
        </pc:sldMkLst>
      </pc:sldChg>
      <pc:sldChg chg="modSp add mod">
        <pc:chgData name="Yamada Akihisa" userId="488b2d08292d3942" providerId="LiveId" clId="{2B0C596F-13FE-4A0F-AABE-82150FD7A173}" dt="2023-06-13T08:46:56.455" v="2241" actId="20577"/>
        <pc:sldMkLst>
          <pc:docMk/>
          <pc:sldMk cId="3307004906" sldId="398"/>
        </pc:sldMkLst>
        <pc:spChg chg="mod">
          <ac:chgData name="Yamada Akihisa" userId="488b2d08292d3942" providerId="LiveId" clId="{2B0C596F-13FE-4A0F-AABE-82150FD7A173}" dt="2023-06-13T08:31:21.351" v="2225" actId="1076"/>
          <ac:spMkLst>
            <pc:docMk/>
            <pc:sldMk cId="3307004906" sldId="398"/>
            <ac:spMk id="5" creationId="{D631742B-253A-487D-9496-B42E4EC76A6A}"/>
          </ac:spMkLst>
        </pc:spChg>
        <pc:spChg chg="mod">
          <ac:chgData name="Yamada Akihisa" userId="488b2d08292d3942" providerId="LiveId" clId="{2B0C596F-13FE-4A0F-AABE-82150FD7A173}" dt="2023-06-13T08:29:36.182" v="2148" actId="20577"/>
          <ac:spMkLst>
            <pc:docMk/>
            <pc:sldMk cId="3307004906" sldId="398"/>
            <ac:spMk id="7" creationId="{9E51561B-5933-4609-ACC9-132E73FEB535}"/>
          </ac:spMkLst>
        </pc:spChg>
        <pc:spChg chg="mod">
          <ac:chgData name="Yamada Akihisa" userId="488b2d08292d3942" providerId="LiveId" clId="{2B0C596F-13FE-4A0F-AABE-82150FD7A173}" dt="2023-06-13T08:46:56.455" v="2241" actId="20577"/>
          <ac:spMkLst>
            <pc:docMk/>
            <pc:sldMk cId="3307004906" sldId="398"/>
            <ac:spMk id="29" creationId="{8AAF76D4-8E9E-4C2B-959B-DA04282019F8}"/>
          </ac:spMkLst>
        </pc:spChg>
        <pc:cxnChg chg="mod">
          <ac:chgData name="Yamada Akihisa" userId="488b2d08292d3942" providerId="LiveId" clId="{2B0C596F-13FE-4A0F-AABE-82150FD7A173}" dt="2023-06-13T08:31:23.639" v="2226" actId="14100"/>
          <ac:cxnSpMkLst>
            <pc:docMk/>
            <pc:sldMk cId="3307004906" sldId="398"/>
            <ac:cxnSpMk id="14" creationId="{8EE6FA61-4623-443D-B330-CF37745A70F3}"/>
          </ac:cxnSpMkLst>
        </pc:cxnChg>
      </pc:sldChg>
      <pc:sldChg chg="addSp delSp modSp new mod modClrScheme chgLayout">
        <pc:chgData name="Yamada Akihisa" userId="488b2d08292d3942" providerId="LiveId" clId="{2B0C596F-13FE-4A0F-AABE-82150FD7A173}" dt="2023-06-13T08:47:39.492" v="2260" actId="20577"/>
        <pc:sldMkLst>
          <pc:docMk/>
          <pc:sldMk cId="3869781851" sldId="399"/>
        </pc:sldMkLst>
        <pc:spChg chg="del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2" creationId="{7F0FCC64-1B1A-2740-5B56-F9DFF605EA09}"/>
          </ac:spMkLst>
        </pc:spChg>
        <pc:spChg chg="del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3" creationId="{C0D8765E-15BA-5B0E-6D05-BD6014C24023}"/>
          </ac:spMkLst>
        </pc:spChg>
        <pc:spChg chg="add mod ord">
          <ac:chgData name="Yamada Akihisa" userId="488b2d08292d3942" providerId="LiveId" clId="{2B0C596F-13FE-4A0F-AABE-82150FD7A173}" dt="2023-06-13T08:47:39.492" v="2260" actId="20577"/>
          <ac:spMkLst>
            <pc:docMk/>
            <pc:sldMk cId="3869781851" sldId="399"/>
            <ac:spMk id="4" creationId="{B43F5302-F576-9DFE-3950-F652FF502D8D}"/>
          </ac:spMkLst>
        </pc:spChg>
        <pc:spChg chg="add mod ord">
          <ac:chgData name="Yamada Akihisa" userId="488b2d08292d3942" providerId="LiveId" clId="{2B0C596F-13FE-4A0F-AABE-82150FD7A173}" dt="2023-06-13T08:47:34.910" v="2243" actId="700"/>
          <ac:spMkLst>
            <pc:docMk/>
            <pc:sldMk cId="3869781851" sldId="399"/>
            <ac:spMk id="5" creationId="{525FD7E8-7C84-43A6-6E37-CB752A2829DD}"/>
          </ac:spMkLst>
        </pc:spChg>
      </pc:sldChg>
      <pc:sldChg chg="addSp delSp modSp new mod modClrScheme chgLayout">
        <pc:chgData name="Yamada Akihisa" userId="488b2d08292d3942" providerId="LiveId" clId="{2B0C596F-13FE-4A0F-AABE-82150FD7A173}" dt="2023-06-13T14:19:28.668" v="2430" actId="20577"/>
        <pc:sldMkLst>
          <pc:docMk/>
          <pc:sldMk cId="255754869" sldId="400"/>
        </pc:sldMkLst>
        <pc:spChg chg="del mod ord">
          <ac:chgData name="Yamada Akihisa" userId="488b2d08292d3942" providerId="LiveId" clId="{2B0C596F-13FE-4A0F-AABE-82150FD7A173}" dt="2023-06-13T12:45:26.617" v="2297" actId="700"/>
          <ac:spMkLst>
            <pc:docMk/>
            <pc:sldMk cId="255754869" sldId="400"/>
            <ac:spMk id="2" creationId="{AB93A121-D549-92E8-7A52-0F6E2C770215}"/>
          </ac:spMkLst>
        </pc:spChg>
        <pc:spChg chg="add mod ord">
          <ac:chgData name="Yamada Akihisa" userId="488b2d08292d3942" providerId="LiveId" clId="{2B0C596F-13FE-4A0F-AABE-82150FD7A173}" dt="2023-06-13T14:19:28.668" v="2430" actId="20577"/>
          <ac:spMkLst>
            <pc:docMk/>
            <pc:sldMk cId="255754869" sldId="400"/>
            <ac:spMk id="3" creationId="{8F305FB3-8156-78AB-4515-DCAD52918B86}"/>
          </ac:spMkLst>
        </pc:spChg>
        <pc:spChg chg="add mod ord">
          <ac:chgData name="Yamada Akihisa" userId="488b2d08292d3942" providerId="LiveId" clId="{2B0C596F-13FE-4A0F-AABE-82150FD7A173}" dt="2023-06-13T12:45:26.617" v="2297" actId="700"/>
          <ac:spMkLst>
            <pc:docMk/>
            <pc:sldMk cId="255754869" sldId="400"/>
            <ac:spMk id="4" creationId="{28F5FB70-DD06-9367-196E-90EC717294EB}"/>
          </ac:spMkLst>
        </pc:spChg>
      </pc:sldChg>
      <pc:sldChg chg="addSp delSp modSp new mod modClrScheme chgLayout">
        <pc:chgData name="Yamada Akihisa" userId="488b2d08292d3942" providerId="LiveId" clId="{2B0C596F-13FE-4A0F-AABE-82150FD7A173}" dt="2023-06-13T13:32:42.777" v="2417" actId="14100"/>
        <pc:sldMkLst>
          <pc:docMk/>
          <pc:sldMk cId="3894755339" sldId="401"/>
        </pc:sldMkLst>
        <pc:spChg chg="mod ord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2" creationId="{1218AB7A-FADF-CB1C-D11E-F65EFEF6A4B5}"/>
          </ac:spMkLst>
        </pc:spChg>
        <pc:spChg chg="del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3" creationId="{36A4C60F-FE95-A3F9-B823-3E6DC9050954}"/>
          </ac:spMkLst>
        </pc:spChg>
        <pc:spChg chg="mod ord">
          <ac:chgData name="Yamada Akihisa" userId="488b2d08292d3942" providerId="LiveId" clId="{2B0C596F-13FE-4A0F-AABE-82150FD7A173}" dt="2023-06-13T13:16:53.254" v="2398" actId="700"/>
          <ac:spMkLst>
            <pc:docMk/>
            <pc:sldMk cId="3894755339" sldId="401"/>
            <ac:spMk id="4" creationId="{14D34335-899F-05B6-67F1-438927D510A4}"/>
          </ac:spMkLst>
        </pc:spChg>
        <pc:picChg chg="add del mod">
          <ac:chgData name="Yamada Akihisa" userId="488b2d08292d3942" providerId="LiveId" clId="{2B0C596F-13FE-4A0F-AABE-82150FD7A173}" dt="2023-06-13T13:30:18.930" v="2402" actId="478"/>
          <ac:picMkLst>
            <pc:docMk/>
            <pc:sldMk cId="3894755339" sldId="401"/>
            <ac:picMk id="6" creationId="{1DE2D9A0-6633-1316-DD4A-30F2A68D7699}"/>
          </ac:picMkLst>
        </pc:picChg>
        <pc:picChg chg="add mod">
          <ac:chgData name="Yamada Akihisa" userId="488b2d08292d3942" providerId="LiveId" clId="{2B0C596F-13FE-4A0F-AABE-82150FD7A173}" dt="2023-06-13T13:30:47.795" v="2407" actId="1076"/>
          <ac:picMkLst>
            <pc:docMk/>
            <pc:sldMk cId="3894755339" sldId="401"/>
            <ac:picMk id="8" creationId="{C7E9C9FB-2362-F87B-C457-8FB351E852B0}"/>
          </ac:picMkLst>
        </pc:picChg>
        <pc:picChg chg="add mod">
          <ac:chgData name="Yamada Akihisa" userId="488b2d08292d3942" providerId="LiveId" clId="{2B0C596F-13FE-4A0F-AABE-82150FD7A173}" dt="2023-06-13T13:31:26.031" v="2409" actId="14100"/>
          <ac:picMkLst>
            <pc:docMk/>
            <pc:sldMk cId="3894755339" sldId="401"/>
            <ac:picMk id="10" creationId="{58EC61A8-8E98-AEC5-2E3A-63A110052A8E}"/>
          </ac:picMkLst>
        </pc:picChg>
        <pc:picChg chg="add mod">
          <ac:chgData name="Yamada Akihisa" userId="488b2d08292d3942" providerId="LiveId" clId="{2B0C596F-13FE-4A0F-AABE-82150FD7A173}" dt="2023-06-13T13:32:42.777" v="2417" actId="14100"/>
          <ac:picMkLst>
            <pc:docMk/>
            <pc:sldMk cId="3894755339" sldId="401"/>
            <ac:picMk id="12" creationId="{C59ACA6C-CC66-4241-18C2-BEA1B83294C6}"/>
          </ac:picMkLst>
        </pc:picChg>
      </pc:sldChg>
      <pc:sldChg chg="modSp add mod">
        <pc:chgData name="Yamada Akihisa" userId="488b2d08292d3942" providerId="LiveId" clId="{2B0C596F-13FE-4A0F-AABE-82150FD7A173}" dt="2023-06-13T14:21:22.911" v="2502" actId="20577"/>
        <pc:sldMkLst>
          <pc:docMk/>
          <pc:sldMk cId="1027642658" sldId="402"/>
        </pc:sldMkLst>
        <pc:spChg chg="mod">
          <ac:chgData name="Yamada Akihisa" userId="488b2d08292d3942" providerId="LiveId" clId="{2B0C596F-13FE-4A0F-AABE-82150FD7A173}" dt="2023-06-13T14:21:22.911" v="2502" actId="20577"/>
          <ac:spMkLst>
            <pc:docMk/>
            <pc:sldMk cId="1027642658" sldId="402"/>
            <ac:spMk id="6" creationId="{FE2E9810-ABD7-4E3D-852A-3790DC1479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B3A85-4727-4CD5-895E-B478DC48A1E5}" type="datetimeFigureOut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DCDF5-E829-4FA9-9F9A-1FB4831740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2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9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362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28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37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4DFDE-D6E8-44F5-B3C0-DFA4E59F5A32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49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9DCDF5-E829-4FA9-9F9A-1FB48317406D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880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917F0-52C2-4F76-B088-1CAD6C181EC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E889-2EAA-4A29-816A-CAC7582F279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3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6822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88C9-2091-466C-ACAB-B1BA0E511550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8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A3D5-7848-4CDF-B682-0B59780F32B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011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C677-FBC3-4107-A0A6-39C27189FF76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A41-4E92-40A5-BC90-22B55D2FE4EC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4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C59D-BDB9-4B58-9992-6A44C0957D1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2F43-A77D-4F5D-8A84-960722E99C68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1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A8AA-88EB-4FC7-BAE7-9A0DB433B661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841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67D7-F3B6-47A7-B708-E0CD589480CA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26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334814"/>
            <a:ext cx="10515600" cy="493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73912-A86B-4FD2-B65B-6ABF75C3F7D5}" type="datetime1">
              <a:rPr kumimoji="1" lang="ja-JP" altLang="en-US" smtClean="0"/>
              <a:t>2023/7/6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Sub-Birkhoff in Isabelle/HOL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4EB97-37D5-409B-ADAB-BD7E717AA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16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3" Type="http://schemas.openxmlformats.org/officeDocument/2006/relationships/image" Target="../media/image211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1.png"/><Relationship Id="rId10" Type="http://schemas.openxmlformats.org/officeDocument/2006/relationships/image" Target="../media/image280.png"/><Relationship Id="rId4" Type="http://schemas.openxmlformats.org/officeDocument/2006/relationships/image" Target="../media/image25.png"/><Relationship Id="rId9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5.png"/><Relationship Id="rId4" Type="http://schemas.openxmlformats.org/officeDocument/2006/relationships/image" Target="../media/image4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4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8.png"/><Relationship Id="rId5" Type="http://schemas.openxmlformats.org/officeDocument/2006/relationships/image" Target="../media/image34.png"/><Relationship Id="rId10" Type="http://schemas.openxmlformats.org/officeDocument/2006/relationships/image" Target="../media/image47.png"/><Relationship Id="rId4" Type="http://schemas.openxmlformats.org/officeDocument/2006/relationships/image" Target="../media/image2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61.png"/><Relationship Id="rId5" Type="http://schemas.openxmlformats.org/officeDocument/2006/relationships/image" Target="../media/image58.png"/><Relationship Id="rId10" Type="http://schemas.openxmlformats.org/officeDocument/2006/relationships/image" Target="../media/image251.png"/><Relationship Id="rId4" Type="http://schemas.openxmlformats.org/officeDocument/2006/relationships/image" Target="../media/image57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94.png"/><Relationship Id="rId5" Type="http://schemas.openxmlformats.org/officeDocument/2006/relationships/image" Target="../media/image87.png"/><Relationship Id="rId10" Type="http://schemas.openxmlformats.org/officeDocument/2006/relationships/image" Target="../media/image93.png"/><Relationship Id="rId4" Type="http://schemas.openxmlformats.org/officeDocument/2006/relationships/image" Target="../media/image690.png"/><Relationship Id="rId9" Type="http://schemas.openxmlformats.org/officeDocument/2006/relationships/image" Target="../media/image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96.png"/><Relationship Id="rId7" Type="http://schemas.openxmlformats.org/officeDocument/2006/relationships/image" Target="../media/image6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98.png"/><Relationship Id="rId10" Type="http://schemas.openxmlformats.org/officeDocument/2006/relationships/image" Target="../media/image72.png"/><Relationship Id="rId4" Type="http://schemas.openxmlformats.org/officeDocument/2006/relationships/image" Target="../media/image97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540.png"/><Relationship Id="rId9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96.png"/><Relationship Id="rId7" Type="http://schemas.openxmlformats.org/officeDocument/2006/relationships/image" Target="../media/image11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98.png"/><Relationship Id="rId10" Type="http://schemas.openxmlformats.org/officeDocument/2006/relationships/image" Target="../media/image120.png"/><Relationship Id="rId4" Type="http://schemas.openxmlformats.org/officeDocument/2006/relationships/image" Target="../media/image97.png"/><Relationship Id="rId9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0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8.jpeg"/><Relationship Id="rId4" Type="http://schemas.openxmlformats.org/officeDocument/2006/relationships/image" Target="../media/image1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0.png"/><Relationship Id="rId5" Type="http://schemas.openxmlformats.org/officeDocument/2006/relationships/image" Target="../media/image1190.png"/><Relationship Id="rId4" Type="http://schemas.openxmlformats.org/officeDocument/2006/relationships/image" Target="../media/image11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7" Type="http://schemas.openxmlformats.org/officeDocument/2006/relationships/image" Target="../media/image1210.png"/><Relationship Id="rId2" Type="http://schemas.openxmlformats.org/officeDocument/2006/relationships/image" Target="../media/image1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240.png"/><Relationship Id="rId4" Type="http://schemas.openxmlformats.org/officeDocument/2006/relationships/image" Target="../media/image1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tmp"/><Relationship Id="rId3" Type="http://schemas.openxmlformats.org/officeDocument/2006/relationships/image" Target="../media/image1260.png"/><Relationship Id="rId7" Type="http://schemas.openxmlformats.org/officeDocument/2006/relationships/image" Target="../media/image14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tmp"/><Relationship Id="rId5" Type="http://schemas.openxmlformats.org/officeDocument/2006/relationships/image" Target="../media/image140.tmp"/><Relationship Id="rId10" Type="http://schemas.openxmlformats.org/officeDocument/2006/relationships/image" Target="../media/image145.tmp"/><Relationship Id="rId4" Type="http://schemas.openxmlformats.org/officeDocument/2006/relationships/image" Target="../media/image139.tmp"/><Relationship Id="rId9" Type="http://schemas.openxmlformats.org/officeDocument/2006/relationships/image" Target="../media/image144.tm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tmp"/><Relationship Id="rId3" Type="http://schemas.openxmlformats.org/officeDocument/2006/relationships/image" Target="../media/image146.tmp"/><Relationship Id="rId7" Type="http://schemas.openxmlformats.org/officeDocument/2006/relationships/image" Target="../media/image149.tmp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tmp"/><Relationship Id="rId5" Type="http://schemas.openxmlformats.org/officeDocument/2006/relationships/image" Target="../media/image148.tmp"/><Relationship Id="rId4" Type="http://schemas.openxmlformats.org/officeDocument/2006/relationships/image" Target="../media/image147.tmp"/><Relationship Id="rId9" Type="http://schemas.openxmlformats.org/officeDocument/2006/relationships/image" Target="../media/image151.tm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tmp"/><Relationship Id="rId3" Type="http://schemas.openxmlformats.org/officeDocument/2006/relationships/image" Target="../media/image152.tmp"/><Relationship Id="rId7" Type="http://schemas.openxmlformats.org/officeDocument/2006/relationships/image" Target="../media/image156.tmp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tmp"/><Relationship Id="rId5" Type="http://schemas.openxmlformats.org/officeDocument/2006/relationships/image" Target="../media/image154.tmp"/><Relationship Id="rId10" Type="http://schemas.openxmlformats.org/officeDocument/2006/relationships/image" Target="../media/image158.tmp"/><Relationship Id="rId4" Type="http://schemas.openxmlformats.org/officeDocument/2006/relationships/image" Target="../media/image153.tmp"/><Relationship Id="rId9" Type="http://schemas.openxmlformats.org/officeDocument/2006/relationships/image" Target="../media/image142.tm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tmp"/><Relationship Id="rId7" Type="http://schemas.openxmlformats.org/officeDocument/2006/relationships/image" Target="../media/image163.tmp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tmp"/><Relationship Id="rId5" Type="http://schemas.openxmlformats.org/officeDocument/2006/relationships/image" Target="../media/image161.tmp"/><Relationship Id="rId4" Type="http://schemas.openxmlformats.org/officeDocument/2006/relationships/image" Target="../media/image160.tm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7" Type="http://schemas.openxmlformats.org/officeDocument/2006/relationships/image" Target="../media/image1190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6.png"/><Relationship Id="rId5" Type="http://schemas.openxmlformats.org/officeDocument/2006/relationships/image" Target="../media/image1200.png"/><Relationship Id="rId4" Type="http://schemas.openxmlformats.org/officeDocument/2006/relationships/image" Target="../media/image1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tmp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tmp"/><Relationship Id="rId5" Type="http://schemas.openxmlformats.org/officeDocument/2006/relationships/image" Target="../media/image166.tmp"/><Relationship Id="rId4" Type="http://schemas.openxmlformats.org/officeDocument/2006/relationships/image" Target="../media/image165.tmp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tmp"/><Relationship Id="rId2" Type="http://schemas.openxmlformats.org/officeDocument/2006/relationships/image" Target="../media/image167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5" Type="http://schemas.openxmlformats.org/officeDocument/2006/relationships/image" Target="../media/image168.tmp"/><Relationship Id="rId4" Type="http://schemas.openxmlformats.org/officeDocument/2006/relationships/image" Target="../media/image142.tmp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tmp"/><Relationship Id="rId3" Type="http://schemas.openxmlformats.org/officeDocument/2006/relationships/image" Target="../media/image164.tmp"/><Relationship Id="rId7" Type="http://schemas.openxmlformats.org/officeDocument/2006/relationships/image" Target="../media/image167.tmp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tmp"/><Relationship Id="rId5" Type="http://schemas.openxmlformats.org/officeDocument/2006/relationships/image" Target="../media/image142.tmp"/><Relationship Id="rId4" Type="http://schemas.openxmlformats.org/officeDocument/2006/relationships/image" Target="../media/image169.tm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tmp"/><Relationship Id="rId2" Type="http://schemas.openxmlformats.org/officeDocument/2006/relationships/image" Target="../media/image172.tmp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tmp"/><Relationship Id="rId2" Type="http://schemas.openxmlformats.org/officeDocument/2006/relationships/image" Target="../media/image174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7.tmp"/><Relationship Id="rId4" Type="http://schemas.openxmlformats.org/officeDocument/2006/relationships/image" Target="../media/image17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comp.github.io/Y2022/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27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261.png"/><Relationship Id="rId5" Type="http://schemas.openxmlformats.org/officeDocument/2006/relationships/image" Target="../media/image55.png"/><Relationship Id="rId10" Type="http://schemas.openxmlformats.org/officeDocument/2006/relationships/image" Target="../media/image251.png"/><Relationship Id="rId4" Type="http://schemas.openxmlformats.org/officeDocument/2006/relationships/image" Target="../media/image54.png"/><Relationship Id="rId9" Type="http://schemas.openxmlformats.org/officeDocument/2006/relationships/image" Target="../media/image241.png"/><Relationship Id="rId14" Type="http://schemas.openxmlformats.org/officeDocument/2006/relationships/image" Target="../media/image29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sv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11.png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9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tmp"/><Relationship Id="rId7" Type="http://schemas.openxmlformats.org/officeDocument/2006/relationships/image" Target="../media/image185.tmp"/><Relationship Id="rId2" Type="http://schemas.openxmlformats.org/officeDocument/2006/relationships/image" Target="../media/image18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tmp"/><Relationship Id="rId5" Type="http://schemas.openxmlformats.org/officeDocument/2006/relationships/image" Target="../media/image183.tmp"/><Relationship Id="rId4" Type="http://schemas.openxmlformats.org/officeDocument/2006/relationships/image" Target="../media/image182.tm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tmp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33B62-56C1-F708-07ED-D052295B2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5400" dirty="0"/>
              <a:t>Termination of Term Rewriting</a:t>
            </a:r>
            <a:br>
              <a:rPr kumimoji="1" lang="en-US" altLang="ja-JP" sz="4800" dirty="0"/>
            </a:br>
            <a:r>
              <a:rPr kumimoji="1" lang="en-US" altLang="ja-JP" sz="4000" dirty="0"/>
              <a:t>Foundation, Formalization, Implementation, and Competition</a:t>
            </a:r>
            <a:endParaRPr kumimoji="1" lang="ja-JP" altLang="en-US" sz="48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8E5D5-2586-E92C-F767-60632F31E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Akihisa Yamada, AIST Tokyo Waterfront</a:t>
            </a:r>
          </a:p>
          <a:p>
            <a:r>
              <a:rPr lang="en-US" altLang="ja-JP" dirty="0"/>
              <a:t>@ FSCD 2023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E96C8A-382A-9E00-229F-E653DF9A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1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199" y="1334814"/>
                <a:ext cx="10748749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34814"/>
                <a:ext cx="10748749" cy="4939862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 bwMode="auto">
          <a:xfrm>
            <a:off x="3248842" y="3114039"/>
            <a:ext cx="1408434" cy="51830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chemeClr val="accent2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6125949" y="3094062"/>
            <a:ext cx="1881338" cy="53828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1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/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/>
              <p:nvPr/>
            </p:nvSpPr>
            <p:spPr>
              <a:xfrm>
                <a:off x="4602200" y="3088707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3088707"/>
                <a:ext cx="6270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/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207130D-DD80-EC5D-F605-FCBB98AD4BE7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207130D-DD80-EC5D-F605-FCBB98AD4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98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Dependency pair method</a:t>
            </a:r>
            <a:r>
              <a:rPr lang="en-US" altLang="ja-JP" dirty="0">
                <a:solidFill>
                  <a:schemeClr val="accent6"/>
                </a:solidFill>
              </a:rPr>
              <a:t> [Arts &amp; Giesl '00]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dirty="0"/>
                  <a:t>reduction pair</a:t>
                </a:r>
                <a:r>
                  <a:rPr lang="en-US" altLang="ja-JP" b="1" i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⟨≽,≻⟩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/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0D0A217-8FC4-4747-A306-6838D70E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1" y="2143492"/>
                <a:ext cx="62709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/>
              <p:nvPr/>
            </p:nvSpPr>
            <p:spPr>
              <a:xfrm>
                <a:off x="4602200" y="3080696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F6A887E-1850-452F-8FC7-E4DFA76C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3080696"/>
                <a:ext cx="6270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B8C9137-6928-4B66-A018-88EECC02D9B5}"/>
                  </a:ext>
                </a:extLst>
              </p:cNvPr>
              <p:cNvSpPr/>
              <p:nvPr/>
            </p:nvSpPr>
            <p:spPr>
              <a:xfrm>
                <a:off x="6476200" y="4672454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7B8C9137-6928-4B66-A018-88EECC02D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00" y="4672454"/>
                <a:ext cx="62709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96134E5-3F91-4F4B-8759-64DF35222D78}"/>
                  </a:ext>
                </a:extLst>
              </p:cNvPr>
              <p:cNvSpPr/>
              <p:nvPr/>
            </p:nvSpPr>
            <p:spPr>
              <a:xfrm>
                <a:off x="6473852" y="5084989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496134E5-3F91-4F4B-8759-64DF35222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852" y="5084989"/>
                <a:ext cx="62709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3E0BC68-5A42-43CA-A3B2-F3FB04A8227D}"/>
                  </a:ext>
                </a:extLst>
              </p:cNvPr>
              <p:cNvSpPr/>
              <p:nvPr/>
            </p:nvSpPr>
            <p:spPr>
              <a:xfrm>
                <a:off x="3638432" y="4167702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3E0BC68-5A42-43CA-A3B2-F3FB04A8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432" y="4167702"/>
                <a:ext cx="62709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C44CE74-7B05-4021-9EE8-38A4A52B712B}"/>
                  </a:ext>
                </a:extLst>
              </p:cNvPr>
              <p:cNvSpPr/>
              <p:nvPr/>
            </p:nvSpPr>
            <p:spPr>
              <a:xfrm>
                <a:off x="3638089" y="4681819"/>
                <a:ext cx="6270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C44CE74-7B05-4021-9EE8-38A4A52B7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89" y="4681819"/>
                <a:ext cx="627095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8806446D-7115-6AAA-20D9-776BEBDBCBCC}"/>
                  </a:ext>
                </a:extLst>
              </p:cNvPr>
              <p:cNvSpPr/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8806446D-7115-6AAA-20D9-776BEBDBC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blipFill>
                <a:blip r:embed="rId10"/>
                <a:stretch>
                  <a:fillRect r="-382" b="-6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05F1C810-6CA1-ECA9-E483-5A9B2743530E}"/>
                  </a:ext>
                </a:extLst>
              </p:cNvPr>
              <p:cNvSpPr/>
              <p:nvPr/>
            </p:nvSpPr>
            <p:spPr>
              <a:xfrm>
                <a:off x="739701" y="5699028"/>
                <a:ext cx="6849247" cy="578882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lang="en-US" altLang="ja-JP" sz="2800" dirty="0"/>
                  <a:t> is well-founded and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05F1C810-6CA1-ECA9-E483-5A9B27435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1" y="5699028"/>
                <a:ext cx="6849247" cy="578882"/>
              </a:xfrm>
              <a:prstGeom prst="roundRect">
                <a:avLst/>
              </a:prstGeom>
              <a:blipFill>
                <a:blip r:embed="rId11"/>
                <a:stretch>
                  <a:fillRect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/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≽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F00D1D7-2650-9239-188B-A182B0A1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200" y="2639425"/>
                <a:ext cx="627095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Weak monotone algebras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[Arts &amp; Giesl '00]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468151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468151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092E-F87C-6187-0F2B-98E01BC296E9}"/>
              </a:ext>
            </a:extLst>
          </p:cNvPr>
          <p:cNvSpPr txBox="1"/>
          <p:nvPr/>
        </p:nvSpPr>
        <p:spPr>
          <a:xfrm>
            <a:off x="4749752" y="21372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17CD-8734-21C5-1881-19A62C3DF8E3}"/>
              </a:ext>
            </a:extLst>
          </p:cNvPr>
          <p:cNvSpPr txBox="1"/>
          <p:nvPr/>
        </p:nvSpPr>
        <p:spPr>
          <a:xfrm>
            <a:off x="4749752" y="30285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  <a:blipFill>
                <a:blip r:embed="rId4"/>
                <a:stretch>
                  <a:fillRect l="-1824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/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AD6BA3-7596-33A0-3310-8E924FCEF0CA}"/>
              </a:ext>
            </a:extLst>
          </p:cNvPr>
          <p:cNvSpPr/>
          <p:nvPr/>
        </p:nvSpPr>
        <p:spPr>
          <a:xfrm>
            <a:off x="3989570" y="46651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FD1194-0175-C822-D84B-37903706BDD1}"/>
              </a:ext>
            </a:extLst>
          </p:cNvPr>
          <p:cNvSpPr/>
          <p:nvPr/>
        </p:nvSpPr>
        <p:spPr>
          <a:xfrm>
            <a:off x="7195927" y="472472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F8943D-479D-B05F-3A50-69B6EDB4CBE4}"/>
              </a:ext>
            </a:extLst>
          </p:cNvPr>
          <p:cNvSpPr/>
          <p:nvPr/>
        </p:nvSpPr>
        <p:spPr>
          <a:xfrm>
            <a:off x="7208058" y="510391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68256-BC09-7EA0-B502-CC0E7970F956}"/>
              </a:ext>
            </a:extLst>
          </p:cNvPr>
          <p:cNvSpPr/>
          <p:nvPr/>
        </p:nvSpPr>
        <p:spPr>
          <a:xfrm>
            <a:off x="3977406" y="4199507"/>
            <a:ext cx="40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B42ACD-8828-EE98-D4E5-B23DA4DE0CD5}"/>
              </a:ext>
            </a:extLst>
          </p:cNvPr>
          <p:cNvSpPr txBox="1"/>
          <p:nvPr/>
        </p:nvSpPr>
        <p:spPr>
          <a:xfrm>
            <a:off x="4749752" y="254952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/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/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/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78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Marked (sorted) ver.</a:t>
            </a:r>
            <a:r>
              <a:rPr lang="en-US" altLang="ja-JP" sz="3200" dirty="0">
                <a:solidFill>
                  <a:schemeClr val="accent6"/>
                </a:solidFill>
              </a:rPr>
              <a:t> [Arts &amp; Giesl '00, Endrullis+ '08]</a:t>
            </a:r>
            <a:endParaRPr lang="en-US" altLang="ja-JP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ja-JP" i="1" dirty="0"/>
                  <a:t> </a:t>
                </a:r>
                <a:r>
                  <a:rPr lang="en-US" altLang="ja-JP" dirty="0"/>
                  <a:t>s.t.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787380" cy="4939862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916415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fact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#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solidFill>
                                            <a:schemeClr val="bg1">
                                              <a:lumMod val="9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C1E0504-F315-4D4C-BF8D-A1A693774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916415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9D092E-F87C-6187-0F2B-98E01BC296E9}"/>
              </a:ext>
            </a:extLst>
          </p:cNvPr>
          <p:cNvSpPr txBox="1"/>
          <p:nvPr/>
        </p:nvSpPr>
        <p:spPr>
          <a:xfrm>
            <a:off x="4910903" y="213727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917CD-8734-21C5-1881-19A62C3DF8E3}"/>
              </a:ext>
            </a:extLst>
          </p:cNvPr>
          <p:cNvSpPr txBox="1"/>
          <p:nvPr/>
        </p:nvSpPr>
        <p:spPr>
          <a:xfrm>
            <a:off x="4910903" y="302851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6615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ja-JP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60FF2B5-B0C7-0CE4-7E78-FC9508E76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661550" cy="523220"/>
              </a:xfrm>
              <a:prstGeom prst="rect">
                <a:avLst/>
              </a:prstGeom>
              <a:blipFill>
                <a:blip r:embed="rId4"/>
                <a:stretch>
                  <a:fillRect l="-1722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/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24AEE62-E171-D15B-16BB-517389FC1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75" y="4211113"/>
                <a:ext cx="106811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AD6BA3-7596-33A0-3310-8E924FCEF0CA}"/>
              </a:ext>
            </a:extLst>
          </p:cNvPr>
          <p:cNvSpPr/>
          <p:nvPr/>
        </p:nvSpPr>
        <p:spPr>
          <a:xfrm>
            <a:off x="3989570" y="4665142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  <a:endParaRPr kumimoji="1" lang="ja-JP" altLang="en-US" sz="4000" dirty="0">
              <a:solidFill>
                <a:schemeClr val="accent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FD1194-0175-C822-D84B-37903706BDD1}"/>
              </a:ext>
            </a:extLst>
          </p:cNvPr>
          <p:cNvSpPr/>
          <p:nvPr/>
        </p:nvSpPr>
        <p:spPr>
          <a:xfrm>
            <a:off x="7195927" y="4724727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F8943D-479D-B05F-3A50-69B6EDB4CBE4}"/>
              </a:ext>
            </a:extLst>
          </p:cNvPr>
          <p:cNvSpPr/>
          <p:nvPr/>
        </p:nvSpPr>
        <p:spPr>
          <a:xfrm>
            <a:off x="7208058" y="5103910"/>
            <a:ext cx="4138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68256-BC09-7EA0-B502-CC0E7970F956}"/>
              </a:ext>
            </a:extLst>
          </p:cNvPr>
          <p:cNvSpPr/>
          <p:nvPr/>
        </p:nvSpPr>
        <p:spPr>
          <a:xfrm>
            <a:off x="3977406" y="4199507"/>
            <a:ext cx="4049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36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B42ACD-8828-EE98-D4E5-B23DA4DE0CD5}"/>
              </a:ext>
            </a:extLst>
          </p:cNvPr>
          <p:cNvSpPr txBox="1"/>
          <p:nvPr/>
        </p:nvSpPr>
        <p:spPr>
          <a:xfrm>
            <a:off x="4910903" y="254952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/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A82AFE6-346A-2130-751D-B97BCDC1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468" y="2137273"/>
                <a:ext cx="117891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/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3090598-6E2E-A895-899E-6E79FF03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7" y="2574622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/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9B68548-DBE8-9C4E-2B71-778AEEE4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23" y="3071293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10D382F0-C107-81E5-DA1A-61422A672EA3}"/>
                  </a:ext>
                </a:extLst>
              </p:cNvPr>
              <p:cNvSpPr/>
              <p:nvPr/>
            </p:nvSpPr>
            <p:spPr>
              <a:xfrm>
                <a:off x="7195927" y="2276310"/>
                <a:ext cx="3654136" cy="698755"/>
              </a:xfrm>
              <a:prstGeom prst="wedgeRoundRectCallout">
                <a:avLst>
                  <a:gd name="adj1" fmla="val -77989"/>
                  <a:gd name="adj2" fmla="val 34246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etc. </a:t>
                </a:r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吹き出し: 角を丸めた四角形 1">
                <a:extLst>
                  <a:ext uri="{FF2B5EF4-FFF2-40B4-BE49-F238E27FC236}">
                    <a16:creationId xmlns:a16="http://schemas.microsoft.com/office/drawing/2014/main" id="{10D382F0-C107-81E5-DA1A-61422A672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27" y="2276310"/>
                <a:ext cx="3654136" cy="698755"/>
              </a:xfrm>
              <a:prstGeom prst="wedgeRoundRectCallout">
                <a:avLst>
                  <a:gd name="adj1" fmla="val -77989"/>
                  <a:gd name="adj2" fmla="val 34246"/>
                  <a:gd name="adj3" fmla="val 16667"/>
                </a:avLst>
              </a:prstGeom>
              <a:blipFill>
                <a:blip r:embed="rId9"/>
                <a:stretch>
                  <a:fillRect b="-909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7C2BCD3-C27F-C4FA-C54B-FD58602BA649}"/>
                  </a:ext>
                </a:extLst>
              </p:cNvPr>
              <p:cNvSpPr/>
              <p:nvPr/>
            </p:nvSpPr>
            <p:spPr>
              <a:xfrm>
                <a:off x="6972299" y="5750241"/>
                <a:ext cx="2951019" cy="661070"/>
              </a:xfrm>
              <a:prstGeom prst="wedgeRoundRectCallout">
                <a:avLst>
                  <a:gd name="adj1" fmla="val -66208"/>
                  <a:gd name="adj2" fmla="val 27920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can be e.g.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97C2BCD3-C27F-C4FA-C54B-FD58602BA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299" y="5750241"/>
                <a:ext cx="2951019" cy="661070"/>
              </a:xfrm>
              <a:prstGeom prst="wedgeRoundRectCallout">
                <a:avLst>
                  <a:gd name="adj1" fmla="val -66208"/>
                  <a:gd name="adj2" fmla="val 27920"/>
                  <a:gd name="adj3" fmla="val 16667"/>
                </a:avLst>
              </a:prstGeom>
              <a:blipFill>
                <a:blip r:embed="rId10"/>
                <a:stretch>
                  <a:fillRect b="-1217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DE421-B327-F449-71FF-4A5DB4AE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Partial history (post-DP)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C20129C-B5D5-CA75-34C0-557A671C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CAFE23D-BA69-1BE9-4E33-7FEAF0E09160}"/>
                  </a:ext>
                </a:extLst>
              </p:cNvPr>
              <p:cNvSpPr/>
              <p:nvPr/>
            </p:nvSpPr>
            <p:spPr>
              <a:xfrm>
                <a:off x="270164" y="5872333"/>
                <a:ext cx="4512567" cy="725380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reduction pair </a:t>
                </a:r>
                <a:r>
                  <a:rPr kumimoji="1" lang="ja-JP" alt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endParaRPr kumimoji="1" lang="en-US" altLang="ja-JP" sz="24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5CAFE23D-BA69-1BE9-4E33-7FEAF0E091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4" y="5872333"/>
                <a:ext cx="4512567" cy="725380"/>
              </a:xfrm>
              <a:prstGeom prst="roundRect">
                <a:avLst>
                  <a:gd name="adj" fmla="val 21858"/>
                </a:avLst>
              </a:prstGeom>
              <a:blipFill>
                <a:blip r:embed="rId2"/>
                <a:stretch>
                  <a:fillRect t="-15200" b="-2640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FDBF4EF-51DD-9D9B-46AB-5FED5FD68333}"/>
              </a:ext>
            </a:extLst>
          </p:cNvPr>
          <p:cNvSpPr/>
          <p:nvPr/>
        </p:nvSpPr>
        <p:spPr>
          <a:xfrm>
            <a:off x="995970" y="1725984"/>
            <a:ext cx="4643076" cy="550594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argument filter</a:t>
            </a:r>
            <a:r>
              <a:rPr kumimoji="1" lang="en-US" altLang="ja-JP" sz="2400" dirty="0">
                <a:solidFill>
                  <a:schemeClr val="accent6"/>
                </a:solidFill>
              </a:rPr>
              <a:t> [Arts &amp; Giesl '00]</a:t>
            </a:r>
            <a:endParaRPr kumimoji="1" lang="en-US" altLang="ja-JP" sz="2800" dirty="0">
              <a:solidFill>
                <a:schemeClr val="accent6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6ACDE61-B3F6-A607-6CDB-BDCC2A98C2D3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 flipH="1" flipV="1">
            <a:off x="5639046" y="2001281"/>
            <a:ext cx="159783" cy="3340960"/>
          </a:xfrm>
          <a:prstGeom prst="bentConnector3">
            <a:avLst>
              <a:gd name="adj1" fmla="val -143069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3B77613-574A-36B8-835B-173455396A4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481908" y="2001281"/>
            <a:ext cx="514063" cy="3871052"/>
          </a:xfrm>
          <a:prstGeom prst="bentConnector2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AEF9615-3037-5728-EE0F-E278A4238FD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782731" y="6235023"/>
            <a:ext cx="1360473" cy="10071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58DB30D8-66F5-A621-D42F-D5C84222AC25}"/>
              </a:ext>
            </a:extLst>
          </p:cNvPr>
          <p:cNvGrpSpPr/>
          <p:nvPr/>
        </p:nvGrpSpPr>
        <p:grpSpPr>
          <a:xfrm>
            <a:off x="604711" y="2594255"/>
            <a:ext cx="5194118" cy="2912866"/>
            <a:chOff x="604711" y="2462295"/>
            <a:chExt cx="6305291" cy="3044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181A6E9-EBA1-E11F-E974-5C33DD728897}"/>
                    </a:ext>
                  </a:extLst>
                </p:cNvPr>
                <p:cNvSpPr/>
                <p:nvPr/>
              </p:nvSpPr>
              <p:spPr>
                <a:xfrm>
                  <a:off x="3583967" y="5188984"/>
                  <a:ext cx="3326035" cy="290503"/>
                </a:xfrm>
                <a:prstGeom prst="roundRect">
                  <a:avLst>
                    <a:gd name="adj" fmla="val 216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w.f.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 algebra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[Manna &amp; Ness '70]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2181A6E9-EBA1-E11F-E974-5C33DD72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3967" y="5188984"/>
                  <a:ext cx="3326035" cy="290503"/>
                </a:xfrm>
                <a:prstGeom prst="roundRect">
                  <a:avLst>
                    <a:gd name="adj" fmla="val 21694"/>
                  </a:avLst>
                </a:prstGeom>
                <a:blipFill>
                  <a:blip r:embed="rId3"/>
                  <a:stretch>
                    <a:fillRect l="-443" r="-443" b="-14894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1A6C318E-0495-21F2-5FF8-DBEB283C14A4}"/>
                </a:ext>
              </a:extLst>
            </p:cNvPr>
            <p:cNvSpPr/>
            <p:nvPr/>
          </p:nvSpPr>
          <p:spPr>
            <a:xfrm>
              <a:off x="604711" y="3833349"/>
              <a:ext cx="1781326" cy="1129884"/>
            </a:xfrm>
            <a:prstGeom prst="roundRect">
              <a:avLst>
                <a:gd name="adj" fmla="val 887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simplification order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[Dershowitz '82]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8B9B06FA-C3D9-7561-68B0-27E279FE1BC1}"/>
                    </a:ext>
                  </a:extLst>
                </p:cNvPr>
                <p:cNvSpPr/>
                <p:nvPr/>
              </p:nvSpPr>
              <p:spPr>
                <a:xfrm>
                  <a:off x="670836" y="5161919"/>
                  <a:ext cx="2601895" cy="344635"/>
                </a:xfrm>
                <a:prstGeom prst="roundRect">
                  <a:avLst>
                    <a:gd name="adj" fmla="val 2185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reduction order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</m:oMath>
                  </a14:m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 [Lankford '76]</a:t>
                  </a:r>
                  <a:endParaRPr kumimoji="1" lang="en-US" altLang="ja-JP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8B9B06FA-C3D9-7561-68B0-27E279FE1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36" y="5161919"/>
                  <a:ext cx="2601895" cy="344635"/>
                </a:xfrm>
                <a:prstGeom prst="roundRect">
                  <a:avLst>
                    <a:gd name="adj" fmla="val 21858"/>
                  </a:avLst>
                </a:prstGeom>
                <a:blipFill>
                  <a:blip r:embed="rId4"/>
                  <a:stretch>
                    <a:fillRect b="-5357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E5BDE44-B3E1-6BFB-DEE5-8EB6C41AFBCD}"/>
                </a:ext>
              </a:extLst>
            </p:cNvPr>
            <p:cNvSpPr/>
            <p:nvPr/>
          </p:nvSpPr>
          <p:spPr>
            <a:xfrm>
              <a:off x="3965210" y="2550843"/>
              <a:ext cx="1281775" cy="65013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polynomial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200" dirty="0">
                  <a:solidFill>
                    <a:schemeClr val="tx1"/>
                  </a:solidFill>
                </a:rPr>
                <a:t>pos. </a:t>
              </a:r>
              <a:r>
                <a:rPr kumimoji="1" lang="en-US" altLang="ja-JP" sz="1200" dirty="0" err="1">
                  <a:solidFill>
                    <a:schemeClr val="tx1"/>
                  </a:solidFill>
                </a:rPr>
                <a:t>coeff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[Lankford '75]</a:t>
              </a:r>
              <a:endParaRPr kumimoji="1" lang="ja-JP" altLang="en-US" sz="12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CE7455B-2918-EBE6-C6A9-8A5842F2C10A}"/>
                    </a:ext>
                  </a:extLst>
                </p:cNvPr>
                <p:cNvSpPr/>
                <p:nvPr/>
              </p:nvSpPr>
              <p:spPr>
                <a:xfrm>
                  <a:off x="2711673" y="3947151"/>
                  <a:ext cx="1595192" cy="310952"/>
                </a:xfrm>
                <a:prstGeom prst="roundRect">
                  <a:avLst>
                    <a:gd name="adj" fmla="val 135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</p:txBody>
            </p:sp>
          </mc:Choice>
          <mc:Fallback xmlns="">
            <p:sp>
              <p:nvSpPr>
                <p:cNvPr id="14" name="四角形: 角を丸くする 13">
                  <a:extLst>
                    <a:ext uri="{FF2B5EF4-FFF2-40B4-BE49-F238E27FC236}">
                      <a16:creationId xmlns:a16="http://schemas.microsoft.com/office/drawing/2014/main" id="{1CE7455B-2918-EBE6-C6A9-8A5842F2C1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673" y="3947151"/>
                  <a:ext cx="1595192" cy="310952"/>
                </a:xfrm>
                <a:prstGeom prst="roundRect">
                  <a:avLst>
                    <a:gd name="adj" fmla="val 13500"/>
                  </a:avLst>
                </a:prstGeom>
                <a:blipFill>
                  <a:blip r:embed="rId5"/>
                  <a:stretch>
                    <a:fillRect b="-12000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15DE0CE3-0DA7-AAC1-941D-439F8FAA44BD}"/>
                </a:ext>
              </a:extLst>
            </p:cNvPr>
            <p:cNvSpPr/>
            <p:nvPr/>
          </p:nvSpPr>
          <p:spPr>
            <a:xfrm>
              <a:off x="789541" y="2518038"/>
              <a:ext cx="1416880" cy="411227"/>
            </a:xfrm>
            <a:prstGeom prst="roundRect">
              <a:avLst>
                <a:gd name="adj" fmla="val 1774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lex. path order</a:t>
              </a:r>
              <a:br>
                <a:rPr kumimoji="1" lang="en-US" altLang="ja-JP" sz="12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</a:t>
              </a:r>
              <a:r>
                <a:rPr kumimoji="1" lang="en-US" altLang="ja-JP" sz="1100" dirty="0" err="1">
                  <a:solidFill>
                    <a:schemeClr val="accent6"/>
                  </a:solidFill>
                </a:rPr>
                <a:t>Kamin</a:t>
              </a:r>
              <a:r>
                <a:rPr kumimoji="1" lang="en-US" altLang="ja-JP" sz="1100" dirty="0">
                  <a:solidFill>
                    <a:schemeClr val="accent6"/>
                  </a:solidFill>
                </a:rPr>
                <a:t> &amp; Lévy '80]</a:t>
              </a:r>
            </a:p>
          </p:txBody>
        </p:sp>
        <p:cxnSp>
          <p:nvCxnSpPr>
            <p:cNvPr id="17" name="直線コネクタ 42">
              <a:extLst>
                <a:ext uri="{FF2B5EF4-FFF2-40B4-BE49-F238E27FC236}">
                  <a16:creationId xmlns:a16="http://schemas.microsoft.com/office/drawing/2014/main" id="{3E98AB9C-9E90-206B-ED01-BDDBB9D9143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489668" y="4963233"/>
              <a:ext cx="5706" cy="211846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76F5E0-18D4-1B14-E728-E4A41B63D465}"/>
                </a:ext>
              </a:extLst>
            </p:cNvPr>
            <p:cNvSpPr/>
            <p:nvPr/>
          </p:nvSpPr>
          <p:spPr>
            <a:xfrm>
              <a:off x="2438302" y="2462295"/>
              <a:ext cx="1416881" cy="44266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polynomial KBO</a:t>
              </a:r>
            </a:p>
            <a:p>
              <a:pPr algn="ctr"/>
              <a:r>
                <a:rPr kumimoji="1" lang="en-US" altLang="ja-JP" sz="1100" dirty="0">
                  <a:solidFill>
                    <a:schemeClr val="accent6"/>
                  </a:solidFill>
                </a:rPr>
                <a:t>[Lankford '79]</a:t>
              </a:r>
              <a:endParaRPr kumimoji="1" lang="ja-JP" altLang="en-US" sz="1200" dirty="0">
                <a:solidFill>
                  <a:schemeClr val="accent6"/>
                </a:solidFill>
              </a:endParaRP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8CAF0D1E-5741-21D5-58DA-F00730572C81}"/>
                </a:ext>
              </a:extLst>
            </p:cNvPr>
            <p:cNvCxnSpPr>
              <a:cxnSpLocks/>
              <a:stCxn id="9" idx="3"/>
              <a:endCxn id="4" idx="1"/>
            </p:cNvCxnSpPr>
            <p:nvPr/>
          </p:nvCxnSpPr>
          <p:spPr>
            <a:xfrm>
              <a:off x="3272732" y="5334237"/>
              <a:ext cx="311236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286C069-F299-C541-A855-51439E6B169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2395605" y="4102627"/>
              <a:ext cx="316068" cy="32131"/>
            </a:xfrm>
            <a:prstGeom prst="line">
              <a:avLst/>
            </a:prstGeom>
            <a:ln w="12700">
              <a:solidFill>
                <a:schemeClr val="accent2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42">
              <a:extLst>
                <a:ext uri="{FF2B5EF4-FFF2-40B4-BE49-F238E27FC236}">
                  <a16:creationId xmlns:a16="http://schemas.microsoft.com/office/drawing/2014/main" id="{72B56E51-CFA5-CCF7-28DD-0DCEC8876841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509269" y="4258103"/>
              <a:ext cx="328997" cy="23007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3F5F749-08DF-AFA8-0E04-204C1AD32A70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2407016" y="4657792"/>
              <a:ext cx="756160" cy="39456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89C286AA-D5D7-2106-2F26-0DDFCE3F12B1}"/>
                </a:ext>
              </a:extLst>
            </p:cNvPr>
            <p:cNvSpPr/>
            <p:nvPr/>
          </p:nvSpPr>
          <p:spPr>
            <a:xfrm>
              <a:off x="712331" y="3138861"/>
              <a:ext cx="1577497" cy="428935"/>
            </a:xfrm>
            <a:prstGeom prst="roundRect">
              <a:avLst>
                <a:gd name="adj" fmla="val 2081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recursive path order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[Dershowitz '79]</a:t>
              </a: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735ACDC-C1D7-4FA4-367F-E06C4B74D426}"/>
                </a:ext>
              </a:extLst>
            </p:cNvPr>
            <p:cNvCxnSpPr>
              <a:cxnSpLocks/>
              <a:stCxn id="27" idx="0"/>
              <a:endCxn id="15" idx="2"/>
            </p:cNvCxnSpPr>
            <p:nvPr/>
          </p:nvCxnSpPr>
          <p:spPr>
            <a:xfrm flipH="1" flipV="1">
              <a:off x="1497981" y="2929265"/>
              <a:ext cx="3099" cy="209596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28A3585-2DFF-F868-0041-BE0994911AF2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 flipH="1">
              <a:off x="1495374" y="3567796"/>
              <a:ext cx="5706" cy="265553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E96591F6-D782-B83C-5512-1C0098E6F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276" y="3536074"/>
              <a:ext cx="345043" cy="288885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FBF9D22-A0CE-8976-7235-B4033AFD82FE}"/>
                </a:ext>
              </a:extLst>
            </p:cNvPr>
            <p:cNvCxnSpPr>
              <a:cxnSpLocks/>
              <a:stCxn id="34" idx="0"/>
              <a:endCxn id="18" idx="2"/>
            </p:cNvCxnSpPr>
            <p:nvPr/>
          </p:nvCxnSpPr>
          <p:spPr>
            <a:xfrm flipV="1">
              <a:off x="3145546" y="2904962"/>
              <a:ext cx="1197" cy="222520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D1CD661E-BBD8-AFD4-CED5-3971D43C6F6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606098" y="3200981"/>
              <a:ext cx="0" cy="1287294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03FD8D2C-3489-F0BC-95AE-ADD77408F138}"/>
                    </a:ext>
                  </a:extLst>
                </p:cNvPr>
                <p:cNvSpPr/>
                <p:nvPr/>
              </p:nvSpPr>
              <p:spPr>
                <a:xfrm>
                  <a:off x="3163176" y="4488177"/>
                  <a:ext cx="1670560" cy="418140"/>
                </a:xfrm>
                <a:prstGeom prst="roundRect">
                  <a:avLst>
                    <a:gd name="adj" fmla="val 20552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[Zantema '93]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03FD8D2C-3489-F0BC-95AE-ADD77408F1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176" y="4488177"/>
                  <a:ext cx="1670560" cy="418140"/>
                </a:xfrm>
                <a:prstGeom prst="roundRect">
                  <a:avLst>
                    <a:gd name="adj" fmla="val 20552"/>
                  </a:avLst>
                </a:prstGeom>
                <a:blipFill>
                  <a:blip r:embed="rId6"/>
                  <a:stretch>
                    <a:fillRect t="-4478" b="-13433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E6857EB9-A08B-5F2A-0C0E-116160AF3E43}"/>
                </a:ext>
              </a:extLst>
            </p:cNvPr>
            <p:cNvSpPr/>
            <p:nvPr/>
          </p:nvSpPr>
          <p:spPr>
            <a:xfrm>
              <a:off x="2383061" y="3127482"/>
              <a:ext cx="1524969" cy="428935"/>
            </a:xfrm>
            <a:prstGeom prst="roundRect">
              <a:avLst>
                <a:gd name="adj" fmla="val 2103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Knuth-Bendix order</a:t>
              </a:r>
              <a:br>
                <a:rPr kumimoji="1" lang="en-US" altLang="ja-JP" sz="1100" dirty="0">
                  <a:solidFill>
                    <a:schemeClr val="tx1"/>
                  </a:solidFill>
                </a:rPr>
              </a:br>
              <a:r>
                <a:rPr kumimoji="1" lang="en-US" altLang="ja-JP" sz="1100" dirty="0">
                  <a:solidFill>
                    <a:schemeClr val="accent6"/>
                  </a:solidFill>
                </a:rPr>
                <a:t>[Knuth &amp; Bendix '70]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E5272F50-4389-F002-C1B2-F2BDB0F3C8C9}"/>
                    </a:ext>
                  </a:extLst>
                </p:cNvPr>
                <p:cNvSpPr/>
                <p:nvPr/>
              </p:nvSpPr>
              <p:spPr>
                <a:xfrm>
                  <a:off x="4887786" y="3992260"/>
                  <a:ext cx="1754613" cy="388166"/>
                </a:xfrm>
                <a:prstGeom prst="roundRect">
                  <a:avLst>
                    <a:gd name="adj" fmla="val 18981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000" dirty="0">
                      <a:solidFill>
                        <a:schemeClr val="accent6"/>
                      </a:solidFill>
                    </a:rPr>
                    <a:t>[Middeldorp &amp; Zantema '97]</a:t>
                  </a:r>
                  <a:endParaRPr kumimoji="1" lang="en-US" altLang="ja-JP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四角形: 角を丸くする 34">
                  <a:extLst>
                    <a:ext uri="{FF2B5EF4-FFF2-40B4-BE49-F238E27FC236}">
                      <a16:creationId xmlns:a16="http://schemas.microsoft.com/office/drawing/2014/main" id="{E5272F50-4389-F002-C1B2-F2BDB0F3C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6" y="3992260"/>
                  <a:ext cx="1754613" cy="388166"/>
                </a:xfrm>
                <a:prstGeom prst="roundRect">
                  <a:avLst>
                    <a:gd name="adj" fmla="val 18981"/>
                  </a:avLst>
                </a:prstGeom>
                <a:blipFill>
                  <a:blip r:embed="rId7"/>
                  <a:stretch>
                    <a:fillRect l="-6276" t="-6349" r="-5858" b="-15873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コネクタ 5">
              <a:extLst>
                <a:ext uri="{FF2B5EF4-FFF2-40B4-BE49-F238E27FC236}">
                  <a16:creationId xmlns:a16="http://schemas.microsoft.com/office/drawing/2014/main" id="{4CD63517-1451-4090-112D-4F0F10F0DE59}"/>
                </a:ext>
              </a:extLst>
            </p:cNvPr>
            <p:cNvCxnSpPr>
              <a:cxnSpLocks/>
              <a:stCxn id="35" idx="3"/>
              <a:endCxn id="46" idx="3"/>
            </p:cNvCxnSpPr>
            <p:nvPr/>
          </p:nvCxnSpPr>
          <p:spPr>
            <a:xfrm flipV="1">
              <a:off x="6642399" y="3574479"/>
              <a:ext cx="63827" cy="611864"/>
            </a:xfrm>
            <a:prstGeom prst="bentConnector3">
              <a:avLst>
                <a:gd name="adj1" fmla="val 534774"/>
              </a:avLst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083D491B-195B-D9D5-A34A-E6648971D4A2}"/>
                </a:ext>
              </a:extLst>
            </p:cNvPr>
            <p:cNvCxnSpPr>
              <a:cxnSpLocks/>
              <a:stCxn id="14" idx="3"/>
              <a:endCxn id="35" idx="1"/>
            </p:cNvCxnSpPr>
            <p:nvPr/>
          </p:nvCxnSpPr>
          <p:spPr>
            <a:xfrm>
              <a:off x="4306865" y="4102627"/>
              <a:ext cx="580921" cy="83715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1F8F2E05-3D80-6486-DF3C-3501192151FE}"/>
                    </a:ext>
                  </a:extLst>
                </p:cNvPr>
                <p:cNvSpPr/>
                <p:nvPr/>
              </p:nvSpPr>
              <p:spPr>
                <a:xfrm>
                  <a:off x="5246985" y="4568799"/>
                  <a:ext cx="1555172" cy="444232"/>
                </a:xfrm>
                <a:prstGeom prst="roundRect">
                  <a:avLst>
                    <a:gd name="adj" fmla="val 1824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-simple </a:t>
                  </a:r>
                  <a14:m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-mono</a:t>
                  </a:r>
                </a:p>
                <a:p>
                  <a:pPr algn="ctr"/>
                  <a:r>
                    <a:rPr kumimoji="1" lang="en-US" altLang="ja-JP" sz="120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ja-JP" sz="1100" dirty="0">
                      <a:solidFill>
                        <a:schemeClr val="accent6"/>
                      </a:solidFill>
                    </a:rPr>
                    <a:t>[Zantema '01]</a:t>
                  </a:r>
                  <a:endParaRPr kumimoji="1" lang="en-US" altLang="ja-JP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四角形: 角を丸くする 39">
                  <a:extLst>
                    <a:ext uri="{FF2B5EF4-FFF2-40B4-BE49-F238E27FC236}">
                      <a16:creationId xmlns:a16="http://schemas.microsoft.com/office/drawing/2014/main" id="{1F8F2E05-3D80-6486-DF3C-3501192151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6985" y="4568799"/>
                  <a:ext cx="1555172" cy="444232"/>
                </a:xfrm>
                <a:prstGeom prst="roundRect">
                  <a:avLst>
                    <a:gd name="adj" fmla="val 18245"/>
                  </a:avLst>
                </a:prstGeom>
                <a:blipFill>
                  <a:blip r:embed="rId8"/>
                  <a:stretch>
                    <a:fillRect t="-2778" r="-943" b="-11111"/>
                  </a:stretch>
                </a:blipFill>
                <a:ln w="12700"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23EFA87D-28FA-0CA5-FDDF-87B2F15E40A0}"/>
                </a:ext>
              </a:extLst>
            </p:cNvPr>
            <p:cNvCxnSpPr>
              <a:cxnSpLocks/>
              <a:stCxn id="33" idx="3"/>
              <a:endCxn id="40" idx="1"/>
            </p:cNvCxnSpPr>
            <p:nvPr/>
          </p:nvCxnSpPr>
          <p:spPr>
            <a:xfrm>
              <a:off x="4833735" y="4697248"/>
              <a:ext cx="413249" cy="93668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04299826-F1AC-CAB0-A88F-C00FABB62935}"/>
                </a:ext>
              </a:extLst>
            </p:cNvPr>
            <p:cNvCxnSpPr>
              <a:cxnSpLocks/>
              <a:stCxn id="35" idx="2"/>
              <a:endCxn id="40" idx="0"/>
            </p:cNvCxnSpPr>
            <p:nvPr/>
          </p:nvCxnSpPr>
          <p:spPr>
            <a:xfrm>
              <a:off x="5765093" y="4380425"/>
              <a:ext cx="259477" cy="188373"/>
            </a:xfrm>
            <a:prstGeom prst="line">
              <a:avLst/>
            </a:prstGeom>
            <a:ln w="127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F1614A5E-CE51-85F3-1B17-3A6CE6DAE1F7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2359703" y="3574479"/>
              <a:ext cx="2328704" cy="348434"/>
            </a:xfrm>
            <a:prstGeom prst="line">
              <a:avLst/>
            </a:prstGeom>
            <a:ln w="127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09">
              <a:extLst>
                <a:ext uri="{FF2B5EF4-FFF2-40B4-BE49-F238E27FC236}">
                  <a16:creationId xmlns:a16="http://schemas.microsoft.com/office/drawing/2014/main" id="{26B6806A-EFB3-7EEC-4B62-EC541F766F9D}"/>
                </a:ext>
              </a:extLst>
            </p:cNvPr>
            <p:cNvCxnSpPr>
              <a:cxnSpLocks/>
            </p:cNvCxnSpPr>
            <p:nvPr/>
          </p:nvCxnSpPr>
          <p:spPr>
            <a:xfrm>
              <a:off x="2408330" y="4906318"/>
              <a:ext cx="2838654" cy="56914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1E39CE1-DDBA-A9E1-2879-C17758B6C4B0}"/>
                </a:ext>
              </a:extLst>
            </p:cNvPr>
            <p:cNvSpPr/>
            <p:nvPr/>
          </p:nvSpPr>
          <p:spPr>
            <a:xfrm>
              <a:off x="4688407" y="3338578"/>
              <a:ext cx="2017819" cy="471800"/>
            </a:xfrm>
            <a:prstGeom prst="roundRect">
              <a:avLst>
                <a:gd name="adj" fmla="val 165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>
                  <a:solidFill>
                    <a:schemeClr val="tx1"/>
                  </a:solidFill>
                </a:rPr>
                <a:t>generalized KBO</a:t>
              </a:r>
            </a:p>
            <a:p>
              <a:pPr algn="ctr"/>
              <a:r>
                <a:rPr kumimoji="1" lang="en-US" altLang="ja-JP" sz="1050" dirty="0">
                  <a:solidFill>
                    <a:schemeClr val="accent6"/>
                  </a:solidFill>
                </a:rPr>
                <a:t>[Middeldorp &amp; Zantema '97]</a:t>
              </a:r>
              <a:endParaRPr kumimoji="1" lang="en-US" altLang="ja-JP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110F239-D40B-9047-0E54-6A599D5DF11B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429541" y="5662671"/>
            <a:ext cx="0" cy="49611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FFA3280-667D-7882-5B1C-944C942906DE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961086" y="4306440"/>
            <a:ext cx="131041" cy="62783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0125B364-52AD-04EB-9573-3C1492CE9EFF}"/>
                  </a:ext>
                </a:extLst>
              </p:cNvPr>
              <p:cNvSpPr/>
              <p:nvPr/>
            </p:nvSpPr>
            <p:spPr>
              <a:xfrm>
                <a:off x="6854035" y="3189751"/>
                <a:ext cx="2476184" cy="111668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[Hirokawa &amp;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9" name="四角形: 角を丸くする 78">
                <a:extLst>
                  <a:ext uri="{FF2B5EF4-FFF2-40B4-BE49-F238E27FC236}">
                    <a16:creationId xmlns:a16="http://schemas.microsoft.com/office/drawing/2014/main" id="{0125B364-52AD-04EB-9573-3C1492CE9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35" y="3189751"/>
                <a:ext cx="2476184" cy="111668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t="-8995" b="-16402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F0417C6-5CC4-01CF-4FF8-440D852CF776}"/>
              </a:ext>
            </a:extLst>
          </p:cNvPr>
          <p:cNvCxnSpPr>
            <a:cxnSpLocks/>
          </p:cNvCxnSpPr>
          <p:nvPr/>
        </p:nvCxnSpPr>
        <p:spPr>
          <a:xfrm flipH="1" flipV="1">
            <a:off x="6543986" y="2826825"/>
            <a:ext cx="121316" cy="190591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2F6CB45D-F084-3A0D-7430-E3AEAA161577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9690339" y="5277210"/>
            <a:ext cx="303740" cy="91853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B6B70B0C-9552-2836-9D54-F41C14B692F4}"/>
                  </a:ext>
                </a:extLst>
              </p:cNvPr>
              <p:cNvSpPr/>
              <p:nvPr/>
            </p:nvSpPr>
            <p:spPr>
              <a:xfrm>
                <a:off x="8915223" y="4413959"/>
                <a:ext cx="2157712" cy="863251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91" name="四角形: 角を丸くする 90">
                <a:extLst>
                  <a:ext uri="{FF2B5EF4-FFF2-40B4-BE49-F238E27FC236}">
                    <a16:creationId xmlns:a16="http://schemas.microsoft.com/office/drawing/2014/main" id="{B6B70B0C-9552-2836-9D54-F41C14B69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223" y="4413959"/>
                <a:ext cx="2157712" cy="863251"/>
              </a:xfrm>
              <a:prstGeom prst="roundRect">
                <a:avLst>
                  <a:gd name="adj" fmla="val 11697"/>
                </a:avLst>
              </a:prstGeom>
              <a:blipFill>
                <a:blip r:embed="rId10"/>
                <a:stretch>
                  <a:fillRect l="-278" t="-5405" r="-556" b="-14189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4B62685A-FFF5-9D3E-311A-E75EF1926E02}"/>
              </a:ext>
            </a:extLst>
          </p:cNvPr>
          <p:cNvCxnSpPr>
            <a:cxnSpLocks/>
          </p:cNvCxnSpPr>
          <p:nvPr/>
        </p:nvCxnSpPr>
        <p:spPr>
          <a:xfrm flipV="1">
            <a:off x="11714294" y="2656321"/>
            <a:ext cx="71306" cy="335950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3FE3B80C-2ECA-1E1F-0F7B-DBD57F1ED2BA}"/>
                  </a:ext>
                </a:extLst>
              </p:cNvPr>
              <p:cNvSpPr/>
              <p:nvPr/>
            </p:nvSpPr>
            <p:spPr>
              <a:xfrm>
                <a:off x="9653424" y="1047557"/>
                <a:ext cx="2384057" cy="1622166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3FE3B80C-2ECA-1E1F-0F7B-DBD57F1ED2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3424" y="1047557"/>
                <a:ext cx="2384057" cy="1622166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t="-4044" b="-8824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四角形: 角を丸くする 67">
                <a:extLst>
                  <a:ext uri="{FF2B5EF4-FFF2-40B4-BE49-F238E27FC236}">
                    <a16:creationId xmlns:a16="http://schemas.microsoft.com/office/drawing/2014/main" id="{ECC28A10-2BB9-52CE-7146-1F84EDB6BD42}"/>
                  </a:ext>
                </a:extLst>
              </p:cNvPr>
              <p:cNvSpPr/>
              <p:nvPr/>
            </p:nvSpPr>
            <p:spPr>
              <a:xfrm>
                <a:off x="6248482" y="4732745"/>
                <a:ext cx="2362118" cy="92992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四角形: 角を丸くする 67">
                <a:extLst>
                  <a:ext uri="{FF2B5EF4-FFF2-40B4-BE49-F238E27FC236}">
                    <a16:creationId xmlns:a16="http://schemas.microsoft.com/office/drawing/2014/main" id="{ECC28A10-2BB9-52CE-7146-1F84EDB6B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82" y="4732745"/>
                <a:ext cx="2362118" cy="929926"/>
              </a:xfrm>
              <a:prstGeom prst="roundRect">
                <a:avLst/>
              </a:prstGeom>
              <a:blipFill>
                <a:blip r:embed="rId12"/>
                <a:stretch>
                  <a:fillRect l="-1269" t="-1258" r="-761" b="-1006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E6550B1-BA21-AF08-D4A1-695CC6618FE5}"/>
              </a:ext>
            </a:extLst>
          </p:cNvPr>
          <p:cNvSpPr/>
          <p:nvPr/>
        </p:nvSpPr>
        <p:spPr>
          <a:xfrm>
            <a:off x="6206418" y="2106915"/>
            <a:ext cx="1835375" cy="8192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[Fuhs+ '08]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914ADCE-D016-D12C-DE08-7E76E01285EE}"/>
                  </a:ext>
                </a:extLst>
              </p:cNvPr>
              <p:cNvSpPr/>
              <p:nvPr/>
            </p:nvSpPr>
            <p:spPr>
              <a:xfrm>
                <a:off x="6143204" y="5979854"/>
                <a:ext cx="5642396" cy="530479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</a:t>
                </a:r>
                <a:r>
                  <a:rPr kumimoji="1" lang="en-US" altLang="ja-JP" sz="20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B914ADCE-D016-D12C-DE08-7E76E0128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04" y="5979854"/>
                <a:ext cx="5642396" cy="530479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t="-6452" b="-26882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四角形: 角を丸くする 129">
                <a:extLst>
                  <a:ext uri="{FF2B5EF4-FFF2-40B4-BE49-F238E27FC236}">
                    <a16:creationId xmlns:a16="http://schemas.microsoft.com/office/drawing/2014/main" id="{54C37372-DD50-E40B-A3EA-896D45247172}"/>
                  </a:ext>
                </a:extLst>
              </p:cNvPr>
              <p:cNvSpPr/>
              <p:nvPr/>
            </p:nvSpPr>
            <p:spPr>
              <a:xfrm>
                <a:off x="9222304" y="2777242"/>
                <a:ext cx="2448224" cy="1227941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2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30" name="四角形: 角を丸くする 129">
                <a:extLst>
                  <a:ext uri="{FF2B5EF4-FFF2-40B4-BE49-F238E27FC236}">
                    <a16:creationId xmlns:a16="http://schemas.microsoft.com/office/drawing/2014/main" id="{54C37372-DD50-E40B-A3EA-896D45247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304" y="2777242"/>
                <a:ext cx="2448224" cy="1227941"/>
              </a:xfrm>
              <a:prstGeom prst="roundRect">
                <a:avLst>
                  <a:gd name="adj" fmla="val 8442"/>
                </a:avLst>
              </a:prstGeom>
              <a:blipFill>
                <a:blip r:embed="rId14"/>
                <a:stretch>
                  <a:fillRect l="-3440" t="-6763" r="-3194" b="-13043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4AF09798-687D-0928-A607-153315A0DD7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10446416" y="4005183"/>
            <a:ext cx="0" cy="42441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9" grpId="0" animBg="1"/>
      <p:bldP spid="91" grpId="0" animBg="1"/>
      <p:bldP spid="102" grpId="0" animBg="1"/>
      <p:bldP spid="68" grpId="0" animBg="1"/>
      <p:bldP spid="83" grpId="0" animBg="1"/>
      <p:bldP spid="1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Weighted path order</a:t>
            </a:r>
            <a:r>
              <a:rPr kumimoji="1" lang="en-US" altLang="ja-JP" sz="3600" dirty="0"/>
              <a:t> 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[Yamada+, PPDP '13]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(WPO):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650" dirty="0"/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0FBBE698-E8D9-085B-D300-82E149ABF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983027"/>
                <a:ext cx="10332027" cy="1080317"/>
              </a:xfrm>
              <a:prstGeom prst="roundRect">
                <a:avLst>
                  <a:gd name="adj" fmla="val 12745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[Yamada+, PPDP '13]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-monotone, then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simplification order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0FBBE698-E8D9-085B-D300-82E149ABF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83027"/>
                <a:ext cx="10332027" cy="1080317"/>
              </a:xfrm>
              <a:prstGeom prst="roundRect">
                <a:avLst>
                  <a:gd name="adj" fmla="val 12745"/>
                </a:avLst>
              </a:prstGeom>
              <a:blipFill>
                <a:blip r:embed="rId3"/>
                <a:stretch>
                  <a:fillRect l="-647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60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Lexicographic path order</a:t>
            </a:r>
            <a:r>
              <a:rPr kumimoji="1" lang="en-US" altLang="ja-JP" sz="3600" dirty="0">
                <a:solidFill>
                  <a:schemeClr val="accent6"/>
                </a:solidFill>
              </a:rPr>
              <a:t> [</a:t>
            </a:r>
            <a:r>
              <a:rPr kumimoji="1" lang="en-US" altLang="ja-JP" sz="36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3600" dirty="0">
                <a:solidFill>
                  <a:schemeClr val="accent6"/>
                </a:solidFill>
              </a:rPr>
              <a:t> &amp; Lévy '80]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(LPO):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1">
                        <a:lumMod val="9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chemeClr val="bg1">
                        <a:lumMod val="95000"/>
                      </a:schemeClr>
                    </a:solidFill>
                  </a:rPr>
                  <a:t>2.</a:t>
                </a:r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</a:rPr>
                  <a:t>    and</a:t>
                </a:r>
                <a:endParaRPr lang="en-US" altLang="ja-JP" sz="65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52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FB331-AD7D-C7C1-FB74-B8F51FEF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Generalized KBO</a:t>
            </a:r>
            <a:r>
              <a:rPr kumimoji="1" lang="en-US" altLang="ja-JP" sz="3600" dirty="0">
                <a:solidFill>
                  <a:schemeClr val="accent6"/>
                </a:solidFill>
              </a:rPr>
              <a:t> [Middeldorp &amp; Zantema '97]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Definition</a:t>
                </a:r>
                <a:r>
                  <a:rPr lang="en-US" altLang="ja-JP" dirty="0"/>
                  <a:t> (GKBO):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 iff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or</a:t>
                </a:r>
              </a:p>
              <a:p>
                <a:pPr marL="633413" lvl="1">
                  <a:buFont typeface="Wingdings" panose="05000000000000000000" pitchFamily="2" charset="2"/>
                  <a:buNone/>
                </a:pPr>
                <a:r>
                  <a:rPr lang="en-US" altLang="ja-JP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/>
                  <a:t>    and</a:t>
                </a:r>
                <a:endParaRPr lang="en-US" altLang="ja-JP" sz="650" dirty="0"/>
              </a:p>
              <a:p>
                <a:pPr marL="811213" lvl="1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bg1">
                        <a:lumMod val="95000"/>
                      </a:schemeClr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  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⊒</m:t>
                    </m:r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; or</a:t>
                </a:r>
              </a:p>
              <a:p>
                <a:pPr marL="811213" lvl="1" indent="0">
                  <a:buNone/>
                </a:pPr>
                <a:r>
                  <a:rPr lang="en-US" altLang="ja-JP" sz="2400" b="1" dirty="0">
                    <a:solidFill>
                      <a:schemeClr val="bg1">
                        <a:lumMod val="95000"/>
                      </a:schemeClr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ja-JP" sz="2400" b="0" i="1" dirty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1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0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⊐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>
                    <a:solidFill>
                      <a:schemeClr val="bg1">
                        <a:lumMod val="95000"/>
                      </a:schemeClr>
                    </a:solidFill>
                  </a:rPr>
                  <a:t>  and</a:t>
                </a:r>
                <a:endParaRPr lang="en-US" altLang="ja-JP" sz="60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11636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1163638" indent="0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and</a:t>
                </a:r>
                <a:r>
                  <a:rPr lang="en-US" altLang="ja-JP" b="1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lex</m:t>
                        </m:r>
                      </m:sup>
                    </m:sSup>
                    <m:d>
                      <m:dPr>
                        <m:ctrlPr>
                          <a:rPr lang="en-US" altLang="ja-JP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46CC6343-04E3-7AE3-4352-D8E81661A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888CEF-ED45-1EF8-90A0-C825E483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 classic example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dirty="0"/>
                  <a:t>Example</a:t>
                </a:r>
                <a:r>
                  <a:rPr lang="en-US" altLang="ja-JP" dirty="0"/>
                  <a:t> 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lang="en-US" altLang="ja-JP" dirty="0" err="1">
                    <a:solidFill>
                      <a:schemeClr val="accent6"/>
                    </a:solidFill>
                  </a:rPr>
                  <a:t>Kamin</a:t>
                </a:r>
                <a:r>
                  <a:rPr lang="en-US" altLang="ja-JP" dirty="0">
                    <a:solidFill>
                      <a:schemeClr val="accent6"/>
                    </a:solidFill>
                  </a:rPr>
                  <a:t> &amp; Levy '80]</a:t>
                </a:r>
                <a:r>
                  <a:rPr lang="en-US" altLang="ja-JP" dirty="0"/>
                  <a:t>:</a:t>
                </a:r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  :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</m:oMath>
                </a14:m>
                <a:r>
                  <a:rPr lang="en-US" altLang="ja-JP" dirty="0"/>
                  <a:t>	(Signature)</a:t>
                </a:r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	(Rewrite rules)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is </a:t>
                </a:r>
                <a:r>
                  <a:rPr lang="en-US" altLang="ja-JP" b="1" u="sng" dirty="0"/>
                  <a:t>terminating</a:t>
                </a:r>
                <a:r>
                  <a:rPr lang="en-US" altLang="ja-JP" dirty="0"/>
                  <a:t> :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no infinite rewrite sequence</a:t>
                </a:r>
                <a:endParaRPr lang="en-US" altLang="ja-JP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0A218E8-350F-4005-A289-F845E7938B7B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D0A218E8-350F-4005-A289-F845E7938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66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FFE6177-3E80-84B0-D6AF-34785787296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420772" y="2750494"/>
            <a:ext cx="0" cy="18711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812D487-07B8-ADB8-DB90-52F26484F4A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89901" y="2695298"/>
            <a:ext cx="1" cy="255421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35EBA2F-4ED0-6665-FB1F-DDA0663209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105640" y="2651778"/>
            <a:ext cx="3781" cy="1086773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46">
            <a:extLst>
              <a:ext uri="{FF2B5EF4-FFF2-40B4-BE49-F238E27FC236}">
                <a16:creationId xmlns:a16="http://schemas.microsoft.com/office/drawing/2014/main" id="{77A2A2DD-56D4-5A05-9C16-9C501514BD5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17985" y="2681287"/>
            <a:ext cx="3098" cy="23672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7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7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1190" t="-5263" r="-4464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4762" r="-4365" b="-826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3093" t="-8108" r="-3436" b="-1486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7422" r="-7422" b="-532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5517" b="-37931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547016" y="3144541"/>
            <a:ext cx="1015368" cy="1609732"/>
          </a:xfrm>
          <a:prstGeom prst="bentConnector3">
            <a:avLst>
              <a:gd name="adj1" fmla="val -22514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759622"/>
            <a:ext cx="3457020" cy="769838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144540"/>
            <a:ext cx="251796" cy="1177373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1103" t="-6806" r="-1471" b="-12042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689331"/>
            <a:ext cx="0" cy="556799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36895" y="1295767"/>
            <a:ext cx="5727215" cy="39356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78907" y="1492549"/>
            <a:ext cx="757989" cy="4576852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864110" y="1492549"/>
            <a:ext cx="4659402" cy="4750854"/>
          </a:xfrm>
          <a:prstGeom prst="bentConnector3">
            <a:avLst>
              <a:gd name="adj1" fmla="val -4906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662F0954-C5EA-4ED7-7680-4BF2CEC965A9}"/>
              </a:ext>
            </a:extLst>
          </p:cNvPr>
          <p:cNvSpPr/>
          <p:nvPr/>
        </p:nvSpPr>
        <p:spPr>
          <a:xfrm rot="20439113">
            <a:off x="6465447" y="2201662"/>
            <a:ext cx="2544473" cy="38918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DE5BA08-AB31-6008-39F4-8C5FFE5300B2}"/>
              </a:ext>
            </a:extLst>
          </p:cNvPr>
          <p:cNvSpPr/>
          <p:nvPr/>
        </p:nvSpPr>
        <p:spPr>
          <a:xfrm>
            <a:off x="6013361" y="1908857"/>
            <a:ext cx="5799733" cy="4332534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  <p:bldP spid="126" grpId="0" animBg="1"/>
      <p:bldP spid="130" grpId="0" animBg="1"/>
      <p:bldP spid="13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C785E-0EB5-E2FA-7EE8-97B71CB8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Observation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4A05675-09E1-ABD1-4FEC-8D53E19FD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/>
                  <a:t>These methods map each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 to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ja-JP" dirty="0"/>
                  <a:t>-polynomial over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variables</a:t>
                </a:r>
              </a:p>
              <a:p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Max-poly. over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 variables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</a:p>
              <a:p>
                <a:pPr marL="0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4" name="コンテンツ プレースホルダー 3">
                <a:extLst>
                  <a:ext uri="{FF2B5EF4-FFF2-40B4-BE49-F238E27FC236}">
                    <a16:creationId xmlns:a16="http://schemas.microsoft.com/office/drawing/2014/main" id="{14A05675-09E1-ABD1-4FEC-8D53E19FD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BA9120-BC18-92C1-79A9-F00737C2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0696E-0FB8-08E2-FB12-4351BC7E1CD5}"/>
                  </a:ext>
                </a:extLst>
              </p:cNvPr>
              <p:cNvSpPr txBox="1"/>
              <p:nvPr/>
            </p:nvSpPr>
            <p:spPr>
              <a:xfrm>
                <a:off x="5569526" y="1807637"/>
                <a:ext cx="5784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+,∗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ja-JP" sz="2800" dirty="0"/>
                  <a:t> with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70696E-0FB8-08E2-FB12-4351BC7E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6" y="1807637"/>
                <a:ext cx="5784274" cy="523220"/>
              </a:xfrm>
              <a:prstGeom prst="rect">
                <a:avLst/>
              </a:prstGeom>
              <a:blipFill>
                <a:blip r:embed="rId3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2C733C-02AB-2250-B1B8-14CBBE391216}"/>
                  </a:ext>
                </a:extLst>
              </p:cNvPr>
              <p:cNvSpPr txBox="1"/>
              <p:nvPr/>
            </p:nvSpPr>
            <p:spPr>
              <a:xfrm>
                <a:off x="5069898" y="2280068"/>
                <a:ext cx="471487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800" dirty="0"/>
              </a:p>
              <a:p>
                <a:pPr marL="0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ja-JP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52C733C-02AB-2250-B1B8-14CBBE39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8" y="2280068"/>
                <a:ext cx="4714875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5965EA-6A9D-9906-9394-EEAF5B5786ED}"/>
                  </a:ext>
                </a:extLst>
              </p:cNvPr>
              <p:cNvSpPr txBox="1"/>
              <p:nvPr/>
            </p:nvSpPr>
            <p:spPr>
              <a:xfrm>
                <a:off x="5348546" y="3374777"/>
                <a:ext cx="62262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+,∗,⊔</m:t>
                            </m:r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ja-JP" altLang="en-US" sz="2800" dirty="0"/>
                  <a:t> </a:t>
                </a:r>
                <a:r>
                  <a:rPr lang="en-US" altLang="ja-JP" sz="2800" dirty="0"/>
                  <a:t>with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15965EA-6A9D-9906-9394-EEAF5B578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46" y="3374777"/>
                <a:ext cx="6226234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D3EA28F-79FD-D936-ACC3-53CFBDC69C60}"/>
                  </a:ext>
                </a:extLst>
              </p:cNvPr>
              <p:cNvSpPr txBox="1"/>
              <p:nvPr/>
            </p:nvSpPr>
            <p:spPr>
              <a:xfrm>
                <a:off x="5069898" y="3897997"/>
                <a:ext cx="60942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altLang="ja-JP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D3EA28F-79FD-D936-ACC3-53CFBDC6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98" y="3897997"/>
                <a:ext cx="609426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0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3"/>
          </a:xfrm>
        </p:spPr>
        <p:txBody>
          <a:bodyPr/>
          <a:lstStyle/>
          <a:p>
            <a:r>
              <a:rPr lang="en-US" altLang="ja-JP" dirty="0"/>
              <a:t>Deriver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485A983B-093D-7BF1-FD8A-D3F3DE1D7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endParaRPr lang="ja-JP" altLang="en-US" dirty="0"/>
              </a:p>
            </p:txBody>
          </p:sp>
        </mc:Choice>
        <mc:Fallback xmlns="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485A983B-093D-7BF1-FD8A-D3F3DE1D7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735F65-8D3C-4989-8A90-33170BBDC566}" type="slidenum">
              <a:rPr lang="ja-JP" altLang="en-US" smtClean="0"/>
              <a:pPr/>
              <a:t>24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7409ADF-8708-D3FE-F8CC-5B685CCB60B7}"/>
                  </a:ext>
                </a:extLst>
              </p:cNvPr>
              <p:cNvSpPr/>
              <p:nvPr/>
            </p:nvSpPr>
            <p:spPr>
              <a:xfrm>
                <a:off x="998889" y="4260311"/>
                <a:ext cx="9855832" cy="1002335"/>
              </a:xfrm>
              <a:prstGeom prst="roundRect">
                <a:avLst>
                  <a:gd name="adj" fmla="val 14663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kumimoji="1" lang="en-US" altLang="ja-JP" sz="2400" b="1" dirty="0">
                    <a:solidFill>
                      <a:schemeClr val="tx1"/>
                    </a:solidFill>
                  </a:rPr>
                  <a:t>ex)</a:t>
                </a:r>
                <a:r>
                  <a:rPr kumimoji="1" lang="en-US" altLang="ja-JP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24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ja-JP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kumimoji="1" lang="en-US" altLang="ja-JP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kumimoji="1"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kumimoji="1" lang="en-US" altLang="ja-JP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∗,+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-deriver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:</a:t>
                </a: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eqAr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kumimoji="1" lang="en-US" altLang="ja-JP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≔2∗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eqAr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kumimoji="1"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kumimoji="1" lang="en-US" altLang="ja-JP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&amp; :=</m:t>
                        </m:r>
                        <m:sSub>
                          <m:sSubPr>
                            <m:ctrlP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eqArr>
                  </m:oMath>
                </a14:m>
                <a:endParaRPr kumimoji="1" lang="en-US" altLang="ja-JP" sz="2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90000"/>
                  </a:lnSpc>
                  <a:spcBef>
                    <a:spcPts val="500"/>
                  </a:spcBef>
                </a:pPr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67409ADF-8708-D3FE-F8CC-5B685CCB6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89" y="4260311"/>
                <a:ext cx="9855832" cy="1002335"/>
              </a:xfrm>
              <a:prstGeom prst="roundRect">
                <a:avLst>
                  <a:gd name="adj" fmla="val 14663"/>
                </a:avLst>
              </a:prstGeom>
              <a:blipFill>
                <a:blip r:embed="rId4"/>
                <a:stretch>
                  <a:fillRect l="-370" t="-52941" b="-3294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  <a:blipFill>
                <a:blip r:embed="rId3"/>
                <a:stretch>
                  <a:fillRect l="-1217" t="-19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CADE '21]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blipFill>
                <a:blip r:embed="rId4"/>
                <a:stretch>
                  <a:fillRect l="-651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11B4D769-0B95-6AB2-788A-B764802F4E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157035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Polynomial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11B4D769-0B95-6AB2-788A-B764802F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57035"/>
                <a:ext cx="10259290" cy="578882"/>
              </a:xfrm>
              <a:prstGeom prst="roundRect">
                <a:avLst/>
              </a:prstGeom>
              <a:blipFill>
                <a:blip r:embed="rId5"/>
                <a:stretch>
                  <a:fillRect l="-71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056445-1C6B-C7CB-C42A-ED6EA9AE33BE}"/>
                  </a:ext>
                </a:extLst>
              </p:cNvPr>
              <p:cNvSpPr txBox="1"/>
              <p:nvPr/>
            </p:nvSpPr>
            <p:spPr>
              <a:xfrm>
                <a:off x="838199" y="5847679"/>
                <a:ext cx="10259290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∗,+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F056445-1C6B-C7CB-C42A-ED6EA9AE3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847679"/>
                <a:ext cx="10259290" cy="578882"/>
              </a:xfrm>
              <a:prstGeom prst="roundRect">
                <a:avLst/>
              </a:prstGeom>
              <a:blipFill>
                <a:blip r:embed="rId6"/>
                <a:stretch>
                  <a:fillRect l="-831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7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-deriver</a:t>
                </a:r>
                <a:r>
                  <a:rPr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/>
                  <a:t> s.t.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if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is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en-US" altLang="ja-JP" dirty="0" err="1"/>
                  <a:t>ary</a:t>
                </a:r>
                <a:endParaRPr lang="en-US" altLang="ja-JP" dirty="0"/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Given base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b="1" dirty="0"/>
                  <a:t>-</a:t>
                </a:r>
                <a:r>
                  <a:rPr lang="en-US" altLang="ja-JP" dirty="0"/>
                  <a:t>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,</a:t>
                </a:r>
                <a:r>
                  <a:rPr lang="en-US" altLang="ja-JP" b="1" dirty="0">
                    <a:solidFill>
                      <a:prstClr val="black"/>
                    </a:solidFill>
                  </a:rPr>
                  <a:t> derived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dirty="0">
                    <a:solidFill>
                      <a:prstClr val="black"/>
                    </a:solidFill>
                  </a:rPr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:</a:t>
                </a:r>
              </a:p>
              <a:p>
                <a:pPr marL="0" lv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2" name="コンテンツ プレースホルダー 2">
                <a:extLst>
                  <a:ext uri="{FF2B5EF4-FFF2-40B4-BE49-F238E27FC236}">
                    <a16:creationId xmlns:a16="http://schemas.microsoft.com/office/drawing/2014/main" id="{0563FE52-2695-56FF-6839-FF8D15213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5088"/>
                <a:ext cx="10515600" cy="4940300"/>
              </a:xfrm>
              <a:blipFill>
                <a:blip r:embed="rId3"/>
                <a:stretch>
                  <a:fillRect l="-1217" t="-19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CADE '21]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10C5F398-7571-FA69-4124-45C35BBAF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64956"/>
                <a:ext cx="10259291" cy="1080317"/>
              </a:xfrm>
              <a:prstGeom prst="roundRect">
                <a:avLst>
                  <a:gd name="adj" fmla="val 11783"/>
                </a:avLst>
              </a:prstGeom>
              <a:blipFill>
                <a:blip r:embed="rId4"/>
                <a:stretch>
                  <a:fillRect l="-651" t="-2717" b="-9783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F8E97C-BED7-8BCB-DF7A-57DC18F463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5170885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Max-polynomial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DF8E97C-BED7-8BCB-DF7A-57DC18F46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70885"/>
                <a:ext cx="10259290" cy="578882"/>
              </a:xfrm>
              <a:prstGeom prst="roundRect">
                <a:avLst/>
              </a:prstGeom>
              <a:blipFill>
                <a:blip r:embed="rId5"/>
                <a:stretch>
                  <a:fillRect l="-710" t="-4950" b="-1782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754079-EED5-C8D8-6315-D8A11681F443}"/>
                  </a:ext>
                </a:extLst>
              </p:cNvPr>
              <p:cNvSpPr txBox="1"/>
              <p:nvPr/>
            </p:nvSpPr>
            <p:spPr>
              <a:xfrm>
                <a:off x="838198" y="5834000"/>
                <a:ext cx="10259290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9754079-EED5-C8D8-6315-D8A11681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834000"/>
                <a:ext cx="10259290" cy="578882"/>
              </a:xfrm>
              <a:prstGeom prst="roundRect">
                <a:avLst/>
              </a:prstGeom>
              <a:blipFill>
                <a:blip r:embed="rId6"/>
                <a:stretch>
                  <a:fillRect l="-831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78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7C19B-17E0-4A98-924B-E132E5E0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Deriver with sorts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A00741-38D1-4647-9ED5-6672F2001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735"/>
                <a:ext cx="10515600" cy="33821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[Watson+ '76, Lucas &amp; Gutierrez '18]</a:t>
                </a:r>
                <a:r>
                  <a:rPr lang="en-US" altLang="ja-JP" b="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b="1" dirty="0"/>
                  <a:t>-deriver</a:t>
                </a:r>
                <a:r>
                  <a:rPr kumimoji="1" lang="en-US" altLang="ja-JP" dirty="0"/>
                  <a:t> is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kumimoji="1" lang="en-US" altLang="ja-JP" dirty="0"/>
                  <a:t> with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kumimoji="1" lang="en-US" altLang="ja-JP" dirty="0"/>
                  <a:t> s.t.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altLang="ja-JP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ja-JP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ja-JP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ja-JP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now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sepChr m:val="∣"/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ja-JP" i="1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ED7D3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dirty="0"/>
              </a:p>
              <a:p>
                <a:pPr marL="914400" lvl="2" indent="0">
                  <a:buNone/>
                </a:pP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2A00741-38D1-4647-9ED5-6672F2001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735"/>
                <a:ext cx="10515600" cy="3382156"/>
              </a:xfrm>
              <a:blipFill>
                <a:blip r:embed="rId3"/>
                <a:stretch>
                  <a:fillRect l="-1217" t="-3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09A4E45-52A0-4001-939C-0C39C8F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71C6947-A21D-BEE8-57BD-06CC40C2D1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019167"/>
                <a:ext cx="10259291" cy="1080317"/>
              </a:xfrm>
              <a:prstGeom prst="roundRect">
                <a:avLst>
                  <a:gd name="adj" fmla="val 1563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Theorem</a:t>
                </a:r>
                <a:r>
                  <a:rPr lang="en-US" altLang="ja-JP" dirty="0"/>
                  <a:t>: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algebra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971C6947-A21D-BEE8-57BD-06CC40C2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19167"/>
                <a:ext cx="10259291" cy="1080317"/>
              </a:xfrm>
              <a:prstGeom prst="roundRect">
                <a:avLst>
                  <a:gd name="adj" fmla="val 15631"/>
                </a:avLst>
              </a:prstGeom>
              <a:blipFill>
                <a:blip r:embed="rId4"/>
                <a:stretch>
                  <a:fillRect l="-592" t="-2717" b="-5978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22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Termination via sorted </a:t>
            </a:r>
            <a:r>
              <a:rPr kumimoji="1" lang="en-US" altLang="ja-JP" dirty="0"/>
              <a:t>deriver</a:t>
            </a:r>
            <a:endParaRPr lang="en-US" altLang="ja-JP" sz="2800" dirty="0">
              <a:solidFill>
                <a:schemeClr val="accent6"/>
              </a:solidFill>
            </a:endParaRPr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AD38739-56C9-BE13-9E7D-1862DF3E1C20}"/>
                  </a:ext>
                </a:extLst>
              </p:cNvPr>
              <p:cNvSpPr/>
              <p:nvPr/>
            </p:nvSpPr>
            <p:spPr>
              <a:xfrm>
                <a:off x="1277301" y="4816173"/>
                <a:ext cx="9263326" cy="1431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1" lang="en-US" altLang="ja-JP" sz="2400" dirty="0"/>
                  <a:t>because</a:t>
                </a:r>
              </a:p>
              <a:p>
                <a:pPr lvl="0"/>
                <a:r>
                  <a:rPr kumimoji="1"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kumimoji="1" lang="en-US" altLang="ja-JP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kumimoji="1" lang="en-US" altLang="ja-JP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+1−1)⊔0</m:t>
                        </m:r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⟦"/>
                        <m:endChr m:val="⟧"/>
                        <m:ctrlP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sz="32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dirty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fact</m:t>
                              </m:r>
                            </m:e>
                            <m:sup>
                              <m:r>
                                <a:rPr kumimoji="1" lang="en-US" altLang="ja-JP" sz="2400" b="0" i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+1−1)⊔0</m:t>
                          </m:r>
                        </m:e>
                      </m:d>
                      <m:r>
                        <a:rPr kumimoji="1" lang="en-US" altLang="ja-JP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i="1" dirty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en-US" altLang="ja-JP" sz="2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fact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d>
                                <m:dPr>
                                  <m:ctrlPr>
                                    <a:rPr kumimoji="1" lang="en-US" altLang="ja-JP" sz="24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kumimoji="1" lang="en-US" altLang="ja-JP" sz="2400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400" i="1" dirty="0" err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32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EAD38739-56C9-BE13-9E7D-1862DF3E1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301" y="4816173"/>
                <a:ext cx="9263326" cy="1431226"/>
              </a:xfrm>
              <a:prstGeom prst="rect">
                <a:avLst/>
              </a:prstGeom>
              <a:blipFill>
                <a:blip r:embed="rId4"/>
                <a:stretch>
                  <a:fillRect l="-1053" t="-34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D9E0BB-B86C-2BF5-4413-14FFEAF9D43F}"/>
                  </a:ext>
                </a:extLst>
              </p:cNvPr>
              <p:cNvSpPr txBox="1"/>
              <p:nvPr/>
            </p:nvSpPr>
            <p:spPr>
              <a:xfrm>
                <a:off x="5209965" y="2876625"/>
                <a:ext cx="6356581" cy="1757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400" dirty="0">
                    <a:solidFill>
                      <a:prstClr val="black"/>
                    </a:solidFill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kumimoji="1" lang="en-US" altLang="ja-JP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</m:num>
                      <m:den>
                        <m:r>
                          <a:rPr kumimoji="1" lang="en-US" altLang="ja-JP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den>
                    </m:f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-deriver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kumimoji="1" lang="en-US" altLang="ja-JP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altLang="ja-JP" sz="240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kumimoji="1" lang="en-US" altLang="ja-JP" sz="2400" i="1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Nat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ja-JP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d>
                                  <m:d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⊔0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fact</m:t>
                                    </m:r>
                                  </m:e>
                                  <m:sup>
                                    <m:r>
                                      <a:rPr kumimoji="1" lang="en-US" altLang="ja-JP" sz="2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p>
                                </m:sSup>
                                <m:r>
                                  <a:rPr kumimoji="1" lang="en-US" altLang="ja-JP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&amp;↦</m:t>
                                </m:r>
                                <m:sSub>
                                  <m:sSubPr>
                                    <m:ctrlP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sz="2400" dirty="0">
                                    <a:solidFill>
                                      <a:prstClr val="black"/>
                                    </a:solidFill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6D9E0BB-B86C-2BF5-4413-14FFEAF9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65" y="2876625"/>
                <a:ext cx="6356581" cy="1757148"/>
              </a:xfrm>
              <a:prstGeom prst="rect">
                <a:avLst/>
              </a:prstGeom>
              <a:blipFill>
                <a:blip r:embed="rId5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8C410D04-775A-7189-58FB-C0DFB10256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9166" y="1868412"/>
                <a:ext cx="10787380" cy="128088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schemeClr val="bg1">
                        <a:lumMod val="95000"/>
                      </a:schemeClr>
                    </a:solidFill>
                    <a:ea typeface="メイリオ" panose="020B0604030504040204" pitchFamily="50" charset="-128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fact</m:t>
                                </m:r>
                              </m:e>
                              <m: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#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7" name="Rectangle 3">
                <a:extLst>
                  <a:ext uri="{FF2B5EF4-FFF2-40B4-BE49-F238E27FC236}">
                    <a16:creationId xmlns:a16="http://schemas.microsoft.com/office/drawing/2014/main" id="{8C410D04-775A-7189-58FB-C0DFB102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66" y="1868412"/>
                <a:ext cx="10787380" cy="1280881"/>
              </a:xfrm>
              <a:prstGeom prst="rect">
                <a:avLst/>
              </a:prstGeom>
              <a:blipFill>
                <a:blip r:embed="rId6"/>
                <a:stretch>
                  <a:fillRect t="-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3D2508C-5C28-41A2-6029-F514A3C3ECCE}"/>
              </a:ext>
            </a:extLst>
          </p:cNvPr>
          <p:cNvSpPr txBox="1"/>
          <p:nvPr/>
        </p:nvSpPr>
        <p:spPr>
          <a:xfrm>
            <a:off x="4820696" y="1794591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≥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5009C2E-CFD5-D8B5-806B-687EEE03EC9F}"/>
              </a:ext>
            </a:extLst>
          </p:cNvPr>
          <p:cNvSpPr txBox="1"/>
          <p:nvPr/>
        </p:nvSpPr>
        <p:spPr>
          <a:xfrm>
            <a:off x="4839429" y="22564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579FD-BF42-EF69-89C8-91FB9ED39EBC}"/>
                  </a:ext>
                </a:extLst>
              </p:cNvPr>
              <p:cNvSpPr txBox="1"/>
              <p:nvPr/>
            </p:nvSpPr>
            <p:spPr>
              <a:xfrm>
                <a:off x="2319385" y="1818066"/>
                <a:ext cx="1295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600" b="1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F69579FD-BF42-EF69-89C8-91FB9ED39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385" y="1818066"/>
                <a:ext cx="129554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C4F75E8-2104-B6CF-FB0C-D853394035D5}"/>
                  </a:ext>
                </a:extLst>
              </p:cNvPr>
              <p:cNvSpPr txBox="1"/>
              <p:nvPr/>
            </p:nvSpPr>
            <p:spPr>
              <a:xfrm>
                <a:off x="1671613" y="2277867"/>
                <a:ext cx="12955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sz="36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C4F75E8-2104-B6CF-FB0C-D8533940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613" y="2277867"/>
                <a:ext cx="1295546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EF0DE240-800F-505F-99F0-DA1853D34851}"/>
                  </a:ext>
                </a:extLst>
              </p:cNvPr>
              <p:cNvSpPr/>
              <p:nvPr/>
            </p:nvSpPr>
            <p:spPr>
              <a:xfrm>
                <a:off x="1488947" y="5051828"/>
                <a:ext cx="9087098" cy="92398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Corollary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: Polynomial with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-constant is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-monotone</a:t>
                </a:r>
              </a:p>
              <a:p>
                <a:r>
                  <a:rPr kumimoji="1" lang="en-US" altLang="ja-JP" sz="2800" dirty="0">
                    <a:solidFill>
                      <a:schemeClr val="tx1"/>
                    </a:solidFill>
                  </a:rPr>
                  <a:t>	because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kumimoji="1" lang="en-US" altLang="ja-JP" sz="28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sz="2800" dirty="0">
                    <a:solidFill>
                      <a:schemeClr val="tx1"/>
                    </a:solidFill>
                  </a:rPr>
                  <a:t>-algebra</a:t>
                </a:r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EF0DE240-800F-505F-99F0-DA1853D34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947" y="5051828"/>
                <a:ext cx="9087098" cy="923983"/>
              </a:xfrm>
              <a:prstGeom prst="roundRect">
                <a:avLst/>
              </a:prstGeom>
              <a:blipFill>
                <a:blip r:embed="rId9"/>
                <a:stretch>
                  <a:fillRect l="-668" t="-5732" b="-17834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8ABB4E-791A-E2EF-34EA-61BBC5A80302}"/>
                  </a:ext>
                </a:extLst>
              </p:cNvPr>
              <p:cNvSpPr txBox="1"/>
              <p:nvPr/>
            </p:nvSpPr>
            <p:spPr>
              <a:xfrm>
                <a:off x="566420" y="1330448"/>
                <a:ext cx="6356581" cy="547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800" b="0" dirty="0"/>
                  <a:t>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800">
                                <a:latin typeface="Cambria Math" panose="02040503050406030204" pitchFamily="18" charset="0"/>
                              </a:rPr>
                              <m:t>fact</m:t>
                            </m:r>
                          </m:e>
                          <m:sup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→# 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B8ABB4E-791A-E2EF-34EA-61BBC5A80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1330448"/>
                <a:ext cx="6356581" cy="547690"/>
              </a:xfrm>
              <a:prstGeom prst="rect">
                <a:avLst/>
              </a:prstGeom>
              <a:blipFill>
                <a:blip r:embed="rId10"/>
                <a:stretch>
                  <a:fillRect l="-2013" t="-8889" b="-2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D1FFB4-09CC-B4DF-BD88-BFF9A1F2B7FF}"/>
                  </a:ext>
                </a:extLst>
              </p:cNvPr>
              <p:cNvSpPr txBox="1"/>
              <p:nvPr/>
            </p:nvSpPr>
            <p:spPr>
              <a:xfrm>
                <a:off x="566420" y="3025255"/>
                <a:ext cx="4754168" cy="1459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tabLst>
                    <a:tab pos="1435100" algn="l"/>
                    <a:tab pos="10048875" algn="r"/>
                  </a:tabLst>
                </a:pPr>
                <a:r>
                  <a:rPr lang="en-US" altLang="ja-JP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  <m:r>
                      <a:rPr kumimoji="1" lang="en-US" altLang="ja-JP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0,1,2,…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,  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+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 b="0" i="0" smtClean="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⊔  :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Int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  <m: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ja-JP" sz="2400">
                                <a:latin typeface="Cambria Math" panose="02040503050406030204" pitchFamily="18" charset="0"/>
                              </a:rPr>
                              <m:t>Nat</m:t>
                            </m:r>
                          </m:e>
                        </m:eqArr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</a:rPr>
                  <a:t>  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D1FFB4-09CC-B4DF-BD88-BFF9A1F2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025255"/>
                <a:ext cx="4754168" cy="1459887"/>
              </a:xfrm>
              <a:prstGeom prst="rect">
                <a:avLst/>
              </a:prstGeom>
              <a:blipFill>
                <a:blip r:embed="rId11"/>
                <a:stretch>
                  <a:fillRect l="-20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40" grpId="0"/>
      <p:bldP spid="41" grpId="0"/>
      <p:bldP spid="2" grpId="0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29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298" t="-5263" r="-3869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4762" r="-4365" b="-826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3093" t="-8108" r="-3436" b="-1486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9091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7422" r="-7422" b="-532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5517" b="-37931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379228" y="3259378"/>
            <a:ext cx="1183156" cy="1494895"/>
          </a:xfrm>
          <a:prstGeom prst="bentConnector3">
            <a:avLst>
              <a:gd name="adj1" fmla="val -1932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989296"/>
            <a:ext cx="3289232" cy="540164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sz="1600" dirty="0">
                <a:solidFill>
                  <a:schemeClr val="accent6"/>
                </a:solidFill>
              </a:rPr>
              <a:t>[Yamada+, PPDP '13]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259378"/>
            <a:ext cx="251796" cy="1062534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>
            <a:off x="7229916" y="2039142"/>
            <a:ext cx="0" cy="48805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1103" t="-6806" r="-1471" b="-12042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</p:cNvCxnSpPr>
          <p:nvPr/>
        </p:nvCxnSpPr>
        <p:spPr>
          <a:xfrm flipV="1">
            <a:off x="5835122" y="2039142"/>
            <a:ext cx="0" cy="20698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1470974"/>
            <a:ext cx="3100516" cy="561253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3200" b="1" dirty="0">
                <a:solidFill>
                  <a:schemeClr val="tx1"/>
                </a:solidFill>
              </a:rPr>
              <a:t>Deriver</a:t>
            </a:r>
            <a:endParaRPr kumimoji="1" lang="en-US" altLang="ja-JP" sz="32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358027"/>
            <a:ext cx="0" cy="888103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6" y="1103825"/>
            <a:ext cx="5498986" cy="254202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1400" dirty="0">
                <a:solidFill>
                  <a:schemeClr val="accent6"/>
                </a:solidFill>
              </a:rPr>
              <a:t>[</a:t>
            </a:r>
            <a:r>
              <a:rPr kumimoji="1" lang="en-US" altLang="ja-JP" sz="1100" dirty="0">
                <a:solidFill>
                  <a:schemeClr val="accent6"/>
                </a:solidFill>
              </a:rPr>
              <a:t>Yamada</a:t>
            </a:r>
            <a:r>
              <a:rPr kumimoji="1" lang="en-US" altLang="ja-JP" sz="1400" dirty="0">
                <a:solidFill>
                  <a:schemeClr val="accent6"/>
                </a:solidFill>
              </a:rPr>
              <a:t>+, SCP '14]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6" y="1230925"/>
            <a:ext cx="789360" cy="4855199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619012" y="1230926"/>
            <a:ext cx="4904500" cy="5012477"/>
          </a:xfrm>
          <a:prstGeom prst="bentConnector3">
            <a:avLst>
              <a:gd name="adj1" fmla="val -466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039142"/>
            <a:ext cx="0" cy="128874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楕円 125">
            <a:extLst>
              <a:ext uri="{FF2B5EF4-FFF2-40B4-BE49-F238E27FC236}">
                <a16:creationId xmlns:a16="http://schemas.microsoft.com/office/drawing/2014/main" id="{662F0954-C5EA-4ED7-7680-4BF2CEC965A9}"/>
              </a:ext>
            </a:extLst>
          </p:cNvPr>
          <p:cNvSpPr/>
          <p:nvPr/>
        </p:nvSpPr>
        <p:spPr>
          <a:xfrm rot="21386009">
            <a:off x="9079962" y="2106890"/>
            <a:ext cx="2544473" cy="3891876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33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F0921-DAB6-3BAF-29B1-BBB5505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termination?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4B1A6-AD1E-832F-5FCE-A17C682B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1366441"/>
          </a:xfrm>
        </p:spPr>
        <p:txBody>
          <a:bodyPr/>
          <a:lstStyle/>
          <a:p>
            <a:r>
              <a:rPr kumimoji="1" lang="en-US" altLang="ja-JP" dirty="0"/>
              <a:t>motivation</a:t>
            </a:r>
          </a:p>
          <a:p>
            <a:pPr lvl="1"/>
            <a:r>
              <a:rPr kumimoji="1" lang="en-US" altLang="ja-JP" dirty="0"/>
              <a:t>program correctness = partial correctnes</a:t>
            </a:r>
            <a:r>
              <a:rPr lang="en-US" altLang="ja-JP" dirty="0"/>
              <a:t>s + termination</a:t>
            </a:r>
          </a:p>
          <a:p>
            <a:pPr lvl="1"/>
            <a:r>
              <a:rPr kumimoji="1" lang="en-US" altLang="ja-JP" dirty="0"/>
              <a:t>well-</a:t>
            </a:r>
            <a:r>
              <a:rPr kumimoji="1" lang="en-US" altLang="ja-JP" dirty="0" err="1"/>
              <a:t>definedness</a:t>
            </a:r>
            <a:r>
              <a:rPr kumimoji="1" lang="en-US" altLang="ja-JP" dirty="0"/>
              <a:t> = termination + confluence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FDB9E-7010-88B7-C215-D36899E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C1BA48C0-4875-EACD-BF08-A0ED38EC9705}"/>
              </a:ext>
            </a:extLst>
          </p:cNvPr>
          <p:cNvSpPr/>
          <p:nvPr/>
        </p:nvSpPr>
        <p:spPr>
          <a:xfrm>
            <a:off x="7824651" y="3480390"/>
            <a:ext cx="3529149" cy="1734060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271F72FD-EB54-E938-6D03-17E708C96A6D}"/>
              </a:ext>
            </a:extLst>
          </p:cNvPr>
          <p:cNvSpPr/>
          <p:nvPr/>
        </p:nvSpPr>
        <p:spPr>
          <a:xfrm>
            <a:off x="8068969" y="4555222"/>
            <a:ext cx="1021693" cy="675738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D7B16A5D-4369-C133-5757-20F63E747091}"/>
              </a:ext>
            </a:extLst>
          </p:cNvPr>
          <p:cNvSpPr/>
          <p:nvPr/>
        </p:nvSpPr>
        <p:spPr>
          <a:xfrm>
            <a:off x="9725026" y="4322078"/>
            <a:ext cx="897257" cy="889877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E3D5FD7C-9616-7CB7-EB94-9ADBAF048D1C}"/>
              </a:ext>
            </a:extLst>
          </p:cNvPr>
          <p:cNvSpPr/>
          <p:nvPr/>
        </p:nvSpPr>
        <p:spPr>
          <a:xfrm>
            <a:off x="8763957" y="4102444"/>
            <a:ext cx="1155379" cy="1109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1230283-8109-6B5C-7FA0-04275BBD55AA}"/>
              </a:ext>
            </a:extLst>
          </p:cNvPr>
          <p:cNvSpPr/>
          <p:nvPr/>
        </p:nvSpPr>
        <p:spPr>
          <a:xfrm>
            <a:off x="8522044" y="4360998"/>
            <a:ext cx="897257" cy="852205"/>
          </a:xfrm>
          <a:prstGeom prst="triangle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3241B2CE-3178-24FE-7067-C2A56DAD3F77}"/>
              </a:ext>
            </a:extLst>
          </p:cNvPr>
          <p:cNvSpPr/>
          <p:nvPr/>
        </p:nvSpPr>
        <p:spPr>
          <a:xfrm>
            <a:off x="10039827" y="4693886"/>
            <a:ext cx="1155379" cy="535546"/>
          </a:xfrm>
          <a:prstGeom prst="triangl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7CF3EE3C-1489-2E6F-B187-29AFB582BAF0}"/>
              </a:ext>
            </a:extLst>
          </p:cNvPr>
          <p:cNvSpPr/>
          <p:nvPr/>
        </p:nvSpPr>
        <p:spPr>
          <a:xfrm flipV="1">
            <a:off x="7689301" y="5247471"/>
            <a:ext cx="3819987" cy="984451"/>
          </a:xfrm>
          <a:prstGeom prst="triangle">
            <a:avLst>
              <a:gd name="adj" fmla="val 4964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A00C1B8-6D4B-33CC-4FAC-1A3036760296}"/>
              </a:ext>
            </a:extLst>
          </p:cNvPr>
          <p:cNvSpPr/>
          <p:nvPr/>
        </p:nvSpPr>
        <p:spPr>
          <a:xfrm>
            <a:off x="8140834" y="4790114"/>
            <a:ext cx="642074" cy="448338"/>
          </a:xfrm>
          <a:prstGeom prst="triangl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2C2FA31C-3F3B-A56D-B8C8-54BE46747B5E}"/>
              </a:ext>
            </a:extLst>
          </p:cNvPr>
          <p:cNvSpPr/>
          <p:nvPr/>
        </p:nvSpPr>
        <p:spPr>
          <a:xfrm>
            <a:off x="9103093" y="4278117"/>
            <a:ext cx="1232980" cy="95284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15599E-80AE-619F-F014-35739DD8557F}"/>
              </a:ext>
            </a:extLst>
          </p:cNvPr>
          <p:cNvSpPr txBox="1"/>
          <p:nvPr/>
        </p:nvSpPr>
        <p:spPr>
          <a:xfrm>
            <a:off x="838496" y="3977032"/>
            <a:ext cx="8622091" cy="821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this has been</a:t>
            </a:r>
            <a:r>
              <a:rPr kumimoji="1" lang="en-US" altLang="ja-JP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 done for 50 years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you must learn many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A96DEB-D12C-711C-21DE-5736F347FE9B}"/>
              </a:ext>
            </a:extLst>
          </p:cNvPr>
          <p:cNvSpPr txBox="1"/>
          <p:nvPr/>
        </p:nvSpPr>
        <p:spPr>
          <a:xfrm>
            <a:off x="838200" y="2612127"/>
            <a:ext cx="609460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clean foundation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1C0A87C-77FD-397E-5A5A-370C9565DA4E}"/>
              </a:ext>
            </a:extLst>
          </p:cNvPr>
          <p:cNvSpPr txBox="1"/>
          <p:nvPr/>
        </p:nvSpPr>
        <p:spPr>
          <a:xfrm>
            <a:off x="838200" y="3061535"/>
            <a:ext cx="2584508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19144B-5F74-DD7E-1279-98FA1F19D6E2}"/>
                  </a:ext>
                </a:extLst>
              </p:cNvPr>
              <p:cNvSpPr txBox="1"/>
              <p:nvPr/>
            </p:nvSpPr>
            <p:spPr>
              <a:xfrm>
                <a:off x="3240248" y="3018725"/>
                <a:ext cx="36219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kumimoji="1" lang="en-US" altLang="ja-JP" sz="2400" dirty="0">
                    <a:solidFill>
                      <a:prstClr val="black"/>
                    </a:solidFill>
                    <a:latin typeface="Calibri"/>
                    <a:ea typeface="Meiryo"/>
                  </a:rPr>
                  <a:t> </a:t>
                </a:r>
                <a:r>
                  <a:rPr kumimoji="1" lang="en-US" altLang="ja-JP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Meiryo"/>
                  </a:rPr>
                  <a:t>you can improve forever</a:t>
                </a:r>
                <a:endParaRPr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AE19144B-5F74-DD7E-1279-98FA1F19D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248" y="3018725"/>
                <a:ext cx="3621947" cy="461665"/>
              </a:xfrm>
              <a:prstGeom prst="rect">
                <a:avLst/>
              </a:prstGeom>
              <a:blipFill>
                <a:blip r:embed="rId3"/>
                <a:stretch>
                  <a:fillRect t="-10526" r="-2357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1FF8DE-FB20-9D04-688E-BD8F954A28DB}"/>
              </a:ext>
            </a:extLst>
          </p:cNvPr>
          <p:cNvSpPr txBox="1"/>
          <p:nvPr/>
        </p:nvSpPr>
        <p:spPr>
          <a:xfrm>
            <a:off x="904112" y="3480390"/>
            <a:ext cx="60938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demotivation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2CEA1C-E99C-9167-B7EB-E16D1A8B2B1A}"/>
              </a:ext>
            </a:extLst>
          </p:cNvPr>
          <p:cNvSpPr txBox="1"/>
          <p:nvPr/>
        </p:nvSpPr>
        <p:spPr>
          <a:xfrm>
            <a:off x="957420" y="4814793"/>
            <a:ext cx="6991058" cy="876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my strategy: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invent easy techniques that cover many</a:t>
            </a:r>
          </a:p>
        </p:txBody>
      </p:sp>
    </p:spTree>
    <p:extLst>
      <p:ext uri="{BB962C8B-B14F-4D97-AF65-F5344CB8AC3E}">
        <p14:creationId xmlns:p14="http://schemas.microsoft.com/office/powerpoint/2010/main" val="390988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5" grpId="0" animBg="1"/>
      <p:bldP spid="7" grpId="0" animBg="1"/>
      <p:bldP spid="12" grpId="0" animBg="1"/>
      <p:bldP spid="13" grpId="0" animBg="1"/>
      <p:bldP spid="6" grpId="0" animBg="1"/>
      <p:bldP spid="20" grpId="0"/>
      <p:bldP spid="24" grpId="0"/>
      <p:bldP spid="28" grpId="0"/>
      <p:bldP spid="30" grpId="0"/>
      <p:bldP spid="34" grpId="0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EB8921-1861-46AA-AD8A-13E8B5EA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Matrix interpretations </a:t>
            </a:r>
            <a:r>
              <a:rPr kumimoji="1" lang="en-US" altLang="ja-JP" dirty="0">
                <a:solidFill>
                  <a:schemeClr val="accent6"/>
                </a:solidFill>
              </a:rPr>
              <a:t>[Endrullis+'08]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118B31-F8F2-4A05-8224-56046E88F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243"/>
                <a:ext cx="10515600" cy="20901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ja-JP" b="1" u="sng" dirty="0"/>
                  <a:t>Theorem</a:t>
                </a:r>
                <a:r>
                  <a:rPr kumimoji="1" lang="en-US" altLang="ja-JP" b="0" dirty="0"/>
                  <a:t>: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b="0" dirty="0"/>
                  <a:t> </a:t>
                </a:r>
                <a:r>
                  <a:rPr lang="en-US" altLang="ja-JP" dirty="0"/>
                  <a:t>is a w.f.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-algebra, where</a:t>
                </a:r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</a:p>
              <a:p>
                <a:pPr marL="0" indent="0">
                  <a:buNone/>
                </a:pPr>
                <a:endParaRPr kumimoji="1" lang="en-US" altLang="ja-JP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ja-JP" b="0" i="0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ja-JP" dirty="0"/>
                  <a:t> and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2118B31-F8F2-4A05-8224-56046E88F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243"/>
                <a:ext cx="10515600" cy="2090164"/>
              </a:xfrm>
              <a:blipFill>
                <a:blip r:embed="rId2"/>
                <a:stretch>
                  <a:fillRect l="-1217" t="-4971" b="-46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B6ABB6-8CAB-4BAE-BFD4-69ABF520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5C55D2-2022-46F3-BAF4-44F4035E2022}"/>
                  </a:ext>
                </a:extLst>
              </p:cNvPr>
              <p:cNvSpPr/>
              <p:nvPr/>
            </p:nvSpPr>
            <p:spPr>
              <a:xfrm>
                <a:off x="911051" y="3914688"/>
                <a:ext cx="10229221" cy="1757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/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"/>
                        <m:endChr m:val="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kumimoji="1" lang="en-US" altLang="ja-JP" sz="2400" dirty="0"/>
                  <a:t> 	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"/>
                        <m:endChr m:val="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05C55D2-2022-46F3-BAF4-44F4035E2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1" y="3914688"/>
                <a:ext cx="10229221" cy="1757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5B092D-B1BB-49EC-9AD5-F334BFE742C2}"/>
                  </a:ext>
                </a:extLst>
              </p:cNvPr>
              <p:cNvSpPr/>
              <p:nvPr/>
            </p:nvSpPr>
            <p:spPr>
              <a:xfrm>
                <a:off x="2199626" y="2166313"/>
                <a:ext cx="6908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C5B092D-B1BB-49EC-9AD5-F334BFE74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26" y="2166313"/>
                <a:ext cx="69083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185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459D3-8777-4F7A-ADF0-CDF03727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Matrix interpretations </a:t>
            </a:r>
            <a:r>
              <a:rPr lang="en-US" altLang="ja-JP" dirty="0">
                <a:solidFill>
                  <a:schemeClr val="accent6"/>
                </a:solidFill>
              </a:rPr>
              <a:t>[Endrullis+'08]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B3D33F-0869-45D6-A731-6374045BE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2692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ja-JP" b="1" dirty="0"/>
                  <a:t>ex)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ja-JP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kumimoji="1" lang="en-US" altLang="ja-JP" dirty="0"/>
                  <a:t> is shown terminating by: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FB3D33F-0869-45D6-A731-6374045BE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26925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12D9E-0A85-4164-BA71-BAF6480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31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59F581-5E44-4DEB-A960-C6AC113350C1}"/>
                  </a:ext>
                </a:extLst>
              </p:cNvPr>
              <p:cNvSpPr/>
              <p:nvPr/>
            </p:nvSpPr>
            <p:spPr>
              <a:xfrm>
                <a:off x="2111954" y="2604071"/>
                <a:ext cx="3287823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  &amp;1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  &amp;0</m:t>
                              </m:r>
                            </m:e>
                          </m:eqAr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459F581-5E44-4DEB-A960-C6AC11335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954" y="2604071"/>
                <a:ext cx="3287823" cy="708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8301EB2-C492-450F-8DD3-3F3C5EFA0831}"/>
                  </a:ext>
                </a:extLst>
              </p:cNvPr>
              <p:cNvSpPr/>
              <p:nvPr/>
            </p:nvSpPr>
            <p:spPr>
              <a:xfrm>
                <a:off x="5506140" y="4611118"/>
                <a:ext cx="484427" cy="696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</m: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8301EB2-C492-450F-8DD3-3F3C5EFA0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140" y="4611118"/>
                <a:ext cx="484427" cy="696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DFEE5B-1E62-4A5D-B126-E36D3EB8D29F}"/>
                  </a:ext>
                </a:extLst>
              </p:cNvPr>
              <p:cNvSpPr/>
              <p:nvPr/>
            </p:nvSpPr>
            <p:spPr>
              <a:xfrm>
                <a:off x="2034316" y="3356128"/>
                <a:ext cx="3347135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  &amp;0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0  &amp;0</m:t>
                              </m:r>
                            </m:e>
                          </m:eqArr>
                        </m:e>
                      </m:d>
                      <m:acc>
                        <m:accPr>
                          <m:chr m:val="⃗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B8DFEE5B-1E62-4A5D-B126-E36D3EB8D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316" y="3356128"/>
                <a:ext cx="3347135" cy="708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3C94FAB-E9E7-4BBA-AE00-6283D0D5BFD3}"/>
                  </a:ext>
                </a:extLst>
              </p:cNvPr>
              <p:cNvSpPr txBox="1"/>
              <p:nvPr/>
            </p:nvSpPr>
            <p:spPr>
              <a:xfrm>
                <a:off x="5259216" y="2603490"/>
                <a:ext cx="2066164" cy="75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3C94FAB-E9E7-4BBA-AE00-6283D0D5B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16" y="2603490"/>
                <a:ext cx="2066164" cy="753220"/>
              </a:xfrm>
              <a:prstGeom prst="rect">
                <a:avLst/>
              </a:prstGeom>
              <a:blipFill>
                <a:blip r:embed="rId6"/>
                <a:stretch>
                  <a:fillRect r="-50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726F90-2C75-405D-B89A-2D04E4D45651}"/>
                  </a:ext>
                </a:extLst>
              </p:cNvPr>
              <p:cNvSpPr txBox="1"/>
              <p:nvPr/>
            </p:nvSpPr>
            <p:spPr>
              <a:xfrm>
                <a:off x="5259216" y="3354421"/>
                <a:ext cx="1897812" cy="75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6726F90-2C75-405D-B89A-2D04E4D4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216" y="3354421"/>
                <a:ext cx="1897812" cy="7505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A0AAE7-6AE2-4802-B2AB-EA41ED691E3F}"/>
                  </a:ext>
                </a:extLst>
              </p:cNvPr>
              <p:cNvSpPr/>
              <p:nvPr/>
            </p:nvSpPr>
            <p:spPr>
              <a:xfrm>
                <a:off x="6810551" y="3376876"/>
                <a:ext cx="4822923" cy="75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kumimoji="1" lang="en-US" altLang="ja-JP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ℕ</m:t>
                          </m:r>
                          <m:r>
                            <a:rPr kumimoji="1" lang="en-US" altLang="ja-JP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  <m:e>
                                      <m:r>
                                        <a:rPr kumimoji="1" lang="en-US" altLang="ja-JP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kumimoji="1" lang="en-US" altLang="ja-JP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□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8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51A0AAE7-6AE2-4802-B2AB-EA41ED691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551" y="3376876"/>
                <a:ext cx="4822923" cy="7522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F0F0296-EF4C-4FC8-84B8-3529376536B0}"/>
                  </a:ext>
                </a:extLst>
              </p:cNvPr>
              <p:cNvSpPr/>
              <p:nvPr/>
            </p:nvSpPr>
            <p:spPr>
              <a:xfrm>
                <a:off x="1253140" y="4638445"/>
                <a:ext cx="1562351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F0F0296-EF4C-4FC8-84B8-352937653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140" y="4638445"/>
                <a:ext cx="1562351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BD0DC7D-35FE-4F34-80ED-C6AC828237A5}"/>
                  </a:ext>
                </a:extLst>
              </p:cNvPr>
              <p:cNvSpPr/>
              <p:nvPr/>
            </p:nvSpPr>
            <p:spPr>
              <a:xfrm>
                <a:off x="8142614" y="4531865"/>
                <a:ext cx="2158796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ja-JP" sz="2800" dirty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ja-JP" sz="2800" dirty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d>
                                <m:dPr>
                                  <m:ctrlPr>
                                    <a:rPr lang="en-US" altLang="ja-JP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ja-JP" sz="2800" dirty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en-US" altLang="ja-JP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BD0DC7D-35FE-4F34-80ED-C6AC82823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14" y="4531865"/>
                <a:ext cx="2158796" cy="7371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782B869-B914-49E2-9D1B-D975A5D5D9C9}"/>
                  </a:ext>
                </a:extLst>
              </p:cNvPr>
              <p:cNvSpPr/>
              <p:nvPr/>
            </p:nvSpPr>
            <p:spPr>
              <a:xfrm>
                <a:off x="2673425" y="4549774"/>
                <a:ext cx="2902013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782B869-B914-49E2-9D1B-D975A5D5D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425" y="4549774"/>
                <a:ext cx="2902013" cy="748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56696C3-5E46-40F1-8849-868B87A0784A}"/>
                  </a:ext>
                </a:extLst>
              </p:cNvPr>
              <p:cNvSpPr/>
              <p:nvPr/>
            </p:nvSpPr>
            <p:spPr>
              <a:xfrm>
                <a:off x="5974012" y="4550648"/>
                <a:ext cx="2366032" cy="7481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56696C3-5E46-40F1-8849-868B87A07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12" y="4550648"/>
                <a:ext cx="2366032" cy="7481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1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60C0E4-BAE2-20CF-91C1-B9DF24EA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Tuple algebra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86788D-A027-525D-1199-06B3A06B0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ja-JP" b="1" u="sng" dirty="0"/>
                  <a:t>Definition</a:t>
                </a:r>
                <a:r>
                  <a:rPr kumimoji="1" lang="en-US" altLang="ja-JP" dirty="0"/>
                  <a:t>: Given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ja-JP" dirty="0"/>
                  <a:t>-sorted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kumimoji="1" lang="en-US" altLang="ja-JP" dirty="0"/>
                  <a:t>-algebra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dirty="0"/>
                  <a:t>, define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ja-JP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dirty="0"/>
                  <a:t>-sorted signature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, extending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/>
                  <a:t> with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tp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p>
                        <m:r>
                          <a:rPr lang="en-US" altLang="ja-JP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ja-JP" dirty="0"/>
                  <a:t>-sorted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, consisting of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/>
                  <a:t>  	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kumimoji="1" lang="en-US" altLang="ja-JP" dirty="0"/>
                  <a:t> extending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kumimoji="1" lang="en-US" altLang="ja-JP" dirty="0"/>
                  <a:t> with</a:t>
                </a:r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en-US" altLang="ja-JP" dirty="0"/>
                  <a:t>	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3B86788D-A027-525D-1199-06B3A06B0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0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173745-28DC-4B23-3A1A-B85DF317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7E96331-F5A2-6E98-91CF-2A97B6C15E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499" y="4447589"/>
                <a:ext cx="11049001" cy="1075597"/>
              </a:xfrm>
              <a:prstGeom prst="roundRect">
                <a:avLst>
                  <a:gd name="adj" fmla="val 1113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sz="2400" dirty="0"/>
                  <a:t> 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[Yamada, JAR '22]</a:t>
                </a:r>
                <a:r>
                  <a:rPr lang="en-US" altLang="ja-JP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 if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47E96331-F5A2-6E98-91CF-2A97B6C15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4447589"/>
                <a:ext cx="11049001" cy="1075597"/>
              </a:xfrm>
              <a:prstGeom prst="roundRect">
                <a:avLst>
                  <a:gd name="adj" fmla="val 11134"/>
                </a:avLst>
              </a:prstGeom>
              <a:blipFill>
                <a:blip r:embed="rId3"/>
                <a:stretch>
                  <a:fillRect l="-495" t="-549" r="-275" b="-659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45D2FEB-8640-BD6D-463F-94BEDE1F1714}"/>
                  </a:ext>
                </a:extLst>
              </p:cNvPr>
              <p:cNvSpPr txBox="1"/>
              <p:nvPr/>
            </p:nvSpPr>
            <p:spPr>
              <a:xfrm>
                <a:off x="838200" y="5736631"/>
                <a:ext cx="10217727" cy="57888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ja-JP" sz="28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45D2FEB-8640-BD6D-463F-94BEDE1F1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36631"/>
                <a:ext cx="10217727" cy="578882"/>
              </a:xfrm>
              <a:prstGeom prst="roundRect">
                <a:avLst/>
              </a:prstGeom>
              <a:blipFill>
                <a:blip r:embed="rId4"/>
                <a:stretch>
                  <a:fillRect l="-894" t="-4124" b="-237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7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80E3F88-8AF7-F39E-6124-6F03BBB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Subsuming matrix interpretation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878BD-602B-528C-8BB5-45BFFF32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Matrix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blipFill>
                <a:blip r:embed="rId2"/>
                <a:stretch>
                  <a:fillRect l="-77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/>
              <p:nvPr/>
            </p:nvSpPr>
            <p:spPr>
              <a:xfrm>
                <a:off x="838200" y="2332296"/>
                <a:ext cx="10259290" cy="3746385"/>
              </a:xfrm>
              <a:prstGeom prst="roundRect">
                <a:avLst>
                  <a:gd name="adj" fmla="val 482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Matrix-interpretation</a:t>
                </a: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	</a:t>
                </a:r>
              </a:p>
              <a:p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can be expressed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ℕ</m:t>
                                </m:r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+,∗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-deriver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tp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2296"/>
                <a:ext cx="10259290" cy="3746385"/>
              </a:xfrm>
              <a:prstGeom prst="roundRect">
                <a:avLst>
                  <a:gd name="adj" fmla="val 4827"/>
                </a:avLst>
              </a:prstGeom>
              <a:blipFill>
                <a:blip r:embed="rId3"/>
                <a:stretch>
                  <a:fillRect l="-6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/>
              <p:nvPr/>
            </p:nvSpPr>
            <p:spPr>
              <a:xfrm>
                <a:off x="2168453" y="2910493"/>
                <a:ext cx="69083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53" y="2910493"/>
                <a:ext cx="690836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80E3F88-8AF7-F39E-6124-6F03BBB7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3597"/>
            <a:ext cx="10938163" cy="833053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Subsuming arctic interpretation</a:t>
            </a:r>
            <a:r>
              <a:rPr lang="en-US" altLang="ja-JP" sz="3100" dirty="0">
                <a:solidFill>
                  <a:schemeClr val="accent6"/>
                </a:solidFill>
              </a:rPr>
              <a:t> [Koprowski &amp; Waldmann '09]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5878BD-602B-528C-8BB5-45BFFF32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chemeClr val="accent5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Corollary</a:t>
                </a:r>
                <a:r>
                  <a:rPr lang="en-US" altLang="ja-JP" dirty="0"/>
                  <a:t>: Arctic matrix interpretation</a:t>
                </a:r>
                <a:r>
                  <a:rPr lang="en-US" altLang="ja-JP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-monotone</a:t>
                </a: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B8CF228-51CD-551C-44D1-86A3B4D2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4319"/>
                <a:ext cx="10259290" cy="578882"/>
              </a:xfrm>
              <a:prstGeom prst="roundRect">
                <a:avLst/>
              </a:prstGeom>
              <a:blipFill>
                <a:blip r:embed="rId2"/>
                <a:stretch>
                  <a:fillRect l="-770" t="-4950" b="-16832"/>
                </a:stretch>
              </a:blipFill>
              <a:ln w="3810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/>
              <p:nvPr/>
            </p:nvSpPr>
            <p:spPr>
              <a:xfrm>
                <a:off x="838200" y="2332297"/>
                <a:ext cx="10259290" cy="3361922"/>
              </a:xfrm>
              <a:prstGeom prst="roundRect">
                <a:avLst>
                  <a:gd name="adj" fmla="val 482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noAutofit/>
              </a:bodyPr>
              <a:lstStyle/>
              <a:p>
                <a:r>
                  <a:rPr lang="en-US" altLang="ja-JP" sz="2800" b="1" dirty="0">
                    <a:solidFill>
                      <a:prstClr val="black"/>
                    </a:solidFill>
                  </a:rPr>
                  <a:t>Proof</a:t>
                </a:r>
                <a:r>
                  <a:rPr lang="en-US" altLang="ja-JP" sz="2800" dirty="0">
                    <a:solidFill>
                      <a:prstClr val="black"/>
                    </a:solidFill>
                  </a:rPr>
                  <a:t>: Arctic matrix-interpretation</a:t>
                </a: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	</a:t>
                </a:r>
              </a:p>
              <a:p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r>
                  <a:rPr lang="en-US" altLang="ja-JP" sz="2800" dirty="0">
                    <a:solidFill>
                      <a:prstClr val="black"/>
                    </a:solidFill>
                  </a:rPr>
                  <a:t>can be expressed by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sSup>
                          <m:sSupPr>
                            <m:ctrlPr>
                              <a:rPr lang="en-US" altLang="ja-JP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ℕ</m:t>
                                </m:r>
                                <m:r>
                                  <a:rPr lang="en-US" altLang="ja-JP" sz="280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a:rPr lang="en-US" altLang="ja-JP" sz="28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sz="28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,−∞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ja-JP" sz="2800" dirty="0">
                    <a:solidFill>
                      <a:prstClr val="black"/>
                    </a:solidFill>
                  </a:rPr>
                  <a:t>-deriver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ja-JP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tp</m:t>
                      </m:r>
                      <m:d>
                        <m:dPr>
                          <m:ctrlPr>
                            <a:rPr lang="en-US" altLang="ja-JP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⊔…⊔</m:t>
                              </m:r>
                              <m:sSub>
                                <m:sSub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acc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ja-JP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ja-JP" sz="2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2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⊔…⊔</m:t>
                                  </m:r>
                                  <m:sSub>
                                    <m:sSubPr>
                                      <m:ctrlPr>
                                        <a:rPr lang="en-US" altLang="ja-JP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F056811-F999-6645-CF22-4DAE7938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2297"/>
                <a:ext cx="10259290" cy="3361922"/>
              </a:xfrm>
              <a:prstGeom prst="roundRect">
                <a:avLst>
                  <a:gd name="adj" fmla="val 4827"/>
                </a:avLst>
              </a:prstGeom>
              <a:blipFill>
                <a:blip r:embed="rId3"/>
                <a:stretch>
                  <a:fillRect l="-713" t="-1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/>
              <p:nvPr/>
            </p:nvSpPr>
            <p:spPr>
              <a:xfrm>
                <a:off x="2116498" y="2944337"/>
                <a:ext cx="83376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ja-JP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kumimoji="1" lang="en-US" altLang="ja-JP" sz="3200" i="1" dirty="0">
                          <a:latin typeface="Cambria Math" panose="02040503050406030204" pitchFamily="18" charset="0"/>
                        </a:rPr>
                        <m:t>⋯⊕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32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3200" b="0" i="1" dirty="0" smtClean="0">
                          <a:latin typeface="Cambria Math" panose="02040503050406030204" pitchFamily="18" charset="0"/>
                        </a:rPr>
                        <m:t>⊕</m:t>
                      </m:r>
                      <m:acc>
                        <m:accPr>
                          <m:chr m:val="⃗"/>
                          <m:ctrlP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543C87B-EDA2-21BD-3F5B-B3C9E78F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98" y="2944337"/>
                <a:ext cx="833760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718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 (post-DP)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10989" b="-197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3953" b="-23256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l="-298" t="-5263" r="-3869" b="-13158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5517" b="-3620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5727861" y="2420979"/>
            <a:ext cx="453088" cy="3209040"/>
          </a:xfrm>
          <a:prstGeom prst="bentConnector3">
            <a:avLst>
              <a:gd name="adj1" fmla="val 150454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0697" y="2420979"/>
            <a:ext cx="2553826" cy="3648422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10909078" y="4729182"/>
            <a:ext cx="10238" cy="132648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7906399" y="5661961"/>
            <a:ext cx="9038" cy="40744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9940736" y="5627721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7887739" y="4348092"/>
            <a:ext cx="147077" cy="647780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889" y="4898894"/>
                <a:ext cx="1523694" cy="728827"/>
              </a:xfrm>
              <a:prstGeom prst="roundRect">
                <a:avLst>
                  <a:gd name="adj" fmla="val 13470"/>
                </a:avLst>
              </a:prstGeom>
              <a:blipFill>
                <a:blip r:embed="rId6"/>
                <a:stretch>
                  <a:fillRect l="-3906" r="-3516" b="-640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8744141" y="3327882"/>
            <a:ext cx="609809" cy="1667990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560" y="2450609"/>
                <a:ext cx="1761572" cy="887854"/>
              </a:xfrm>
              <a:prstGeom prst="roundRect">
                <a:avLst>
                  <a:gd name="adj" fmla="val 8442"/>
                </a:avLst>
              </a:prstGeom>
              <a:blipFill>
                <a:blip r:embed="rId7"/>
                <a:stretch>
                  <a:fillRect l="-2373" t="-6579" r="-2712" b="-13158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H="1" flipV="1">
            <a:off x="9798346" y="3338463"/>
            <a:ext cx="142390" cy="156043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>
            <a:off x="6920434" y="3156731"/>
            <a:ext cx="267988" cy="182528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-poly.</a:t>
                </a:r>
                <a:br>
                  <a:rPr kumimoji="1" lang="en-US" altLang="ja-JP" dirty="0">
                    <a:solidFill>
                      <a:schemeClr val="accent6"/>
                    </a:solidFill>
                  </a:rPr>
                </a:b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419" y="4939246"/>
                <a:ext cx="1843959" cy="722715"/>
              </a:xfrm>
              <a:prstGeom prst="roundRect">
                <a:avLst/>
              </a:prstGeom>
              <a:blipFill>
                <a:blip r:embed="rId8"/>
                <a:stretch>
                  <a:fillRect b="-7200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4" y="3330733"/>
                <a:ext cx="1547164" cy="1017359"/>
              </a:xfrm>
              <a:prstGeom prst="roundRect">
                <a:avLst>
                  <a:gd name="adj" fmla="val 11253"/>
                </a:avLst>
              </a:prstGeom>
              <a:blipFill>
                <a:blip r:embed="rId9"/>
                <a:stretch>
                  <a:fillRect l="-6538" r="-6538" b="-4046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0"/>
                <a:stretch>
                  <a:fillRect t="-11290" b="-3225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313614" y="3200741"/>
            <a:ext cx="1248770" cy="1553532"/>
          </a:xfrm>
          <a:prstGeom prst="bentConnector3">
            <a:avLst>
              <a:gd name="adj1" fmla="val -18306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6" y="2872022"/>
            <a:ext cx="3223618" cy="657437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0" y="3200740"/>
            <a:ext cx="251796" cy="112117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>
            <a:off x="7229916" y="2039142"/>
            <a:ext cx="0" cy="48805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B17AE74C-9A58-1762-F80F-8948958D2889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9798346" y="2039142"/>
            <a:ext cx="0" cy="411467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6AD01D9-410D-1311-C9DB-DEA0CE87ED58}"/>
              </a:ext>
            </a:extLst>
          </p:cNvPr>
          <p:cNvCxnSpPr>
            <a:cxnSpLocks/>
          </p:cNvCxnSpPr>
          <p:nvPr/>
        </p:nvCxnSpPr>
        <p:spPr>
          <a:xfrm flipV="1">
            <a:off x="11179827" y="1990144"/>
            <a:ext cx="0" cy="166003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088" y="3578741"/>
                <a:ext cx="1646456" cy="1150441"/>
              </a:xfrm>
              <a:prstGeom prst="roundRect">
                <a:avLst>
                  <a:gd name="adj" fmla="val 12084"/>
                </a:avLst>
              </a:prstGeom>
              <a:blipFill>
                <a:blip r:embed="rId11"/>
                <a:stretch>
                  <a:fillRect l="-362" t="-5641" r="-725" b="-10769"/>
                </a:stretch>
              </a:blipFill>
              <a:ln w="381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</p:cNvCxnSpPr>
          <p:nvPr/>
        </p:nvCxnSpPr>
        <p:spPr>
          <a:xfrm flipV="1">
            <a:off x="5835122" y="2039142"/>
            <a:ext cx="0" cy="206988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1599817"/>
            <a:ext cx="5727216" cy="43241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497389"/>
            <a:ext cx="0" cy="748741"/>
          </a:xfrm>
          <a:prstGeom prst="line">
            <a:avLst/>
          </a:prstGeom>
          <a:ln w="127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3074523" y="2236088"/>
            <a:ext cx="3106426" cy="369782"/>
          </a:xfrm>
          <a:prstGeom prst="roundRect">
            <a:avLst>
              <a:gd name="adj" fmla="val 2055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6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091739"/>
            <a:ext cx="4896311" cy="40565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9" y="1294563"/>
            <a:ext cx="789357" cy="4791561"/>
          </a:xfrm>
          <a:prstGeom prst="bentConnector2">
            <a:avLst/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016336" y="1294564"/>
            <a:ext cx="5507176" cy="4948839"/>
          </a:xfrm>
          <a:prstGeom prst="bentConnector3">
            <a:avLst>
              <a:gd name="adj1" fmla="val -4151"/>
            </a:avLst>
          </a:prstGeom>
          <a:ln w="127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6619012" y="2483594"/>
            <a:ext cx="1221809" cy="6731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[Fuhs+ '08]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039142"/>
            <a:ext cx="0" cy="128874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39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Final picture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dirty="0">
                    <a:solidFill>
                      <a:schemeClr val="tx1"/>
                    </a:solidFill>
                  </a:rPr>
                  <a:t>-mono algebra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075" y="5360612"/>
                <a:ext cx="2264786" cy="53881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8421" b="-16842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03671" y="4326076"/>
            <a:ext cx="1999263" cy="680373"/>
          </a:xfrm>
          <a:prstGeom prst="roundRect">
            <a:avLst>
              <a:gd name="adj" fmla="val 16801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endParaRPr kumimoji="1" lang="en-US" altLang="ja-JP" sz="1600" dirty="0">
                  <a:solidFill>
                    <a:schemeClr val="accent6"/>
                  </a:solidFill>
                </a:endParaRP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9" y="5389875"/>
                <a:ext cx="2468444" cy="512154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t="-11111" b="-2000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03303" y="5006449"/>
            <a:ext cx="5711" cy="38750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3074523" y="5630019"/>
            <a:ext cx="388552" cy="15933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00" y="4414086"/>
                <a:ext cx="2036884" cy="680373"/>
              </a:xfrm>
              <a:prstGeom prst="roundRect">
                <a:avLst>
                  <a:gd name="adj" fmla="val 18245"/>
                </a:avLst>
              </a:prstGeom>
              <a:blipFill>
                <a:blip r:embed="rId4"/>
                <a:stretch>
                  <a:fillRect t="-3390" r="-3235" b="-11017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5"/>
                <a:stretch>
                  <a:fillRect t="-11290" b="-30645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3" cy="2013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0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5" y="6073428"/>
                <a:ext cx="6266397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6"/>
                <a:stretch>
                  <a:fillRect t="-11290" b="-3225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4986794" y="3200741"/>
            <a:ext cx="575590" cy="1553532"/>
          </a:xfrm>
          <a:prstGeom prst="bentConnector3">
            <a:avLst>
              <a:gd name="adj1" fmla="val -39716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089995" y="2872022"/>
            <a:ext cx="3896799" cy="657437"/>
          </a:xfrm>
          <a:prstGeom prst="roundRect">
            <a:avLst>
              <a:gd name="adj" fmla="val 1103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weighted path order</a:t>
            </a:r>
          </a:p>
          <a:p>
            <a:pPr algn="ctr"/>
            <a:r>
              <a:rPr kumimoji="1" lang="en-US" altLang="ja-JP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0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838203" y="3200740"/>
            <a:ext cx="251793" cy="1121167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727861" y="2035115"/>
            <a:ext cx="5727216" cy="43241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248107"/>
            <a:ext cx="5530157" cy="405650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</a:t>
            </a:r>
            <a:r>
              <a:rPr kumimoji="1" lang="en-US" altLang="ja-JP" sz="24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83785" y="1450931"/>
            <a:ext cx="736240" cy="4618469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650182" y="1450932"/>
            <a:ext cx="4873330" cy="4792471"/>
          </a:xfrm>
          <a:prstGeom prst="bentConnector3">
            <a:avLst>
              <a:gd name="adj1" fmla="val -4691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9D0452D4-13F4-1FD6-C2E7-828D7E6177F2}"/>
              </a:ext>
            </a:extLst>
          </p:cNvPr>
          <p:cNvCxnSpPr>
            <a:cxnSpLocks/>
          </p:cNvCxnSpPr>
          <p:nvPr/>
        </p:nvCxnSpPr>
        <p:spPr>
          <a:xfrm>
            <a:off x="8255153" y="2467525"/>
            <a:ext cx="0" cy="360187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37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FA91C95-7853-DA1F-74AC-65FEC76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Implementation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C792DF-74AD-6076-0EBB-9520E8712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2EA29E-52C7-8353-4688-E67B4CA9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29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CF58C6-55C1-5BAF-FF21-8F4AA267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NaTT (Nagoya Termination Tool)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66D3E2E-C293-9E5D-EA2D-E13019E7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Implemented for experimenting WPO in 2013</a:t>
            </a:r>
          </a:p>
          <a:p>
            <a:r>
              <a:rPr lang="en-US" altLang="ja-JP" dirty="0"/>
              <a:t>winning 2nd places in termCOMP (except 2020 when TTT2 took over)</a:t>
            </a:r>
          </a:p>
          <a:p>
            <a:r>
              <a:rPr lang="en-US" altLang="ja-JP" dirty="0"/>
              <a:t>follows 'lazy' approach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chemeClr val="accent6"/>
                </a:solidFill>
              </a:rPr>
              <a:t>[</a:t>
            </a:r>
            <a:r>
              <a:rPr kumimoji="1" lang="en-US" altLang="ja-JP" sz="2800" dirty="0" err="1">
                <a:solidFill>
                  <a:schemeClr val="accent6"/>
                </a:solidFill>
              </a:rPr>
              <a:t>Zankl</a:t>
            </a:r>
            <a:r>
              <a:rPr kumimoji="1" lang="en-US" altLang="ja-JP" sz="2800" dirty="0">
                <a:solidFill>
                  <a:schemeClr val="accent6"/>
                </a:solidFill>
              </a:rPr>
              <a:t> '09]</a:t>
            </a:r>
          </a:p>
          <a:p>
            <a:pPr marL="0" indent="0">
              <a:buNone/>
              <a:tabLst>
                <a:tab pos="444500" algn="l"/>
              </a:tabLst>
            </a:pPr>
            <a:r>
              <a:rPr lang="en-US" altLang="ja-JP" dirty="0">
                <a:solidFill>
                  <a:schemeClr val="accent6"/>
                </a:solidFill>
              </a:rPr>
              <a:t>	</a:t>
            </a:r>
            <a:r>
              <a:rPr lang="en-US" altLang="ja-JP" dirty="0"/>
              <a:t>= delegate main task to SMT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21882A-494E-99F1-245D-CA65A87A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94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E6641-1103-9032-A661-0CABC1DD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WPO as SMT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164A1D-D5DC-B83D-999F-24E0257C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39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5C873-714D-147F-C2FF-0A150617461D}"/>
                  </a:ext>
                </a:extLst>
              </p:cNvPr>
              <p:cNvSpPr txBox="1"/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/>
                  <a:t>Definition</a:t>
                </a:r>
                <a:r>
                  <a:rPr lang="en-US" altLang="ja-JP" sz="2400" dirty="0"/>
                  <a:t> (WPO):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iff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4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or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4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and</a:t>
                </a:r>
                <a:endParaRPr lang="en-US" altLang="ja-JP" sz="10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811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811213"/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and</a:t>
                </a:r>
              </a:p>
              <a:p>
                <a:pPr marL="1163638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⊒</m:t>
                          </m:r>
                        </m:e>
                        <m:sub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  <m:sup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lex</m:t>
                          </m:r>
                        </m:sup>
                      </m:sSubSup>
                      <m:sSub>
                        <m:sSubPr>
                          <m:ctrlP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5C873-714D-147F-C2FF-0A150617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blipFill>
                <a:blip r:embed="rId2"/>
                <a:stretch>
                  <a:fillRect l="-1735" t="-1418" r="-217" b="-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821C4433-A44A-BD3F-B85E-79CFF59953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64235" y="1426291"/>
                <a:ext cx="4897581" cy="40054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ja-JP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wpo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3635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sz="2400" dirty="0"/>
              </a:p>
              <a:p>
                <a:pPr marL="363538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811213" indent="-271463">
                  <a:buFont typeface="Arial" panose="020B0604020202020204" pitchFamily="34" charset="0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 marL="811213" indent="-271463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0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200" dirty="0"/>
                  <a:t>) </a:t>
                </a:r>
                <a:r>
                  <a:rPr lang="en-US" altLang="en-US" sz="3600" dirty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7" name="Rectangle 12">
                <a:extLst>
                  <a:ext uri="{FF2B5EF4-FFF2-40B4-BE49-F238E27FC236}">
                    <a16:creationId xmlns:a16="http://schemas.microsoft.com/office/drawing/2014/main" id="{821C4433-A44A-BD3F-B85E-79CFF599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235" y="1426291"/>
                <a:ext cx="4897581" cy="4005417"/>
              </a:xfrm>
              <a:prstGeom prst="rect">
                <a:avLst/>
              </a:prstGeom>
              <a:blipFill>
                <a:blip r:embed="rId3"/>
                <a:stretch>
                  <a:fillRect l="-1866" r="-2612" b="-30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EA6D9A-84F9-1A65-8BCB-0D812BD124EC}"/>
              </a:ext>
            </a:extLst>
          </p:cNvPr>
          <p:cNvSpPr/>
          <p:nvPr/>
        </p:nvSpPr>
        <p:spPr>
          <a:xfrm>
            <a:off x="1856509" y="5608205"/>
            <a:ext cx="8125691" cy="7481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Can be huge, be lazy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71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Reduction order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[Lankford '75]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i="1" dirty="0"/>
                  <a:t>reduction order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483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936DD-6FF0-3B2D-11DF-5133F8FC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Lazy SMT interface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FFF9D-4D72-5975-152C-F56DDECD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3B3F2-0D10-CA51-BB1A-FDEA6889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2">
                <a:extLst>
                  <a:ext uri="{FF2B5EF4-FFF2-40B4-BE49-F238E27FC236}">
                    <a16:creationId xmlns:a16="http://schemas.microsoft.com/office/drawing/2014/main" id="{2BFD76E2-3F0F-D29A-E1AA-A7B9CC2C19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278880" y="1426291"/>
                <a:ext cx="5721927" cy="400541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altLang="ja-JP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400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wpo</m:t>
                              </m:r>
                            </m:sub>
                          </m:sSub>
                          <m:r>
                            <a:rPr lang="en-US" altLang="ja-JP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r>
                  <a:rPr lang="en-US" altLang="ja-JP" sz="2400" dirty="0"/>
                  <a:t> (</a:t>
                </a:r>
                <a:r>
                  <a:rPr lang="en-US" altLang="ja-JP" sz="3200" b="1" dirty="0">
                    <a:solidFill>
                      <a:schemeClr val="accent5"/>
                    </a:solidFill>
                  </a:rPr>
                  <a:t>λ_.</a:t>
                </a:r>
                <a:endParaRPr lang="en-US" altLang="ja-JP" sz="2400" b="1" dirty="0">
                  <a:solidFill>
                    <a:schemeClr val="accent5"/>
                  </a:solidFill>
                </a:endParaRPr>
              </a:p>
              <a:p>
                <a:pPr marL="363538" indent="0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_.</m:t>
                            </m:r>
                            <m:r>
                              <a:rPr lang="en-US" altLang="ja-JP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altLang="ja-JP" sz="2400" dirty="0"/>
              </a:p>
              <a:p>
                <a:pPr marL="363538" indent="0"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λ</m:t>
                            </m:r>
                            <m:r>
                              <m:rPr>
                                <m:nor/>
                              </m:rPr>
                              <a:rPr lang="en-US" altLang="ja-JP" sz="2400" b="1" dirty="0">
                                <a:solidFill>
                                  <a:schemeClr val="accent5"/>
                                </a:solidFill>
                              </a:rPr>
                              <m:t>_.</m:t>
                            </m:r>
                            <m:r>
                              <a:rPr lang="en-US" altLang="ja-JP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ja-JP" sz="2400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wpo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ja-JP" sz="24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ja-JP" sz="2400" dirty="0"/>
                  <a:t> (</a:t>
                </a:r>
              </a:p>
              <a:p>
                <a:pPr marL="811213" indent="-271463">
                  <a:buFont typeface="Arial" panose="020B0604020202020204" pitchFamily="34" charset="0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∨</m:t>
                    </m:r>
                  </m:oMath>
                </a14:m>
                <a:endParaRPr lang="en-US" altLang="ja-JP" sz="2400" dirty="0"/>
              </a:p>
              <a:p>
                <a:pPr marL="811213" indent="-271463"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 ∧</m:t>
                    </m:r>
                  </m:oMath>
                </a14:m>
                <a:br>
                  <a:rPr lang="en-US" altLang="en-US" sz="2400" dirty="0"/>
                </a:br>
                <a:r>
                  <a:rPr lang="en-US" altLang="ja-JP" sz="3200" b="1" dirty="0">
                    <a:solidFill>
                      <a:schemeClr val="accent5"/>
                    </a:solidFill>
                  </a:rPr>
                  <a:t>λ_.</a:t>
                </a:r>
                <a:r>
                  <a:rPr lang="en-US" altLang="en-US" sz="2400" dirty="0"/>
                  <a:t> </a:t>
                </a:r>
                <a:r>
                  <a:rPr lang="en-US" altLang="ja-JP" sz="2000" b="1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ja-JP" sz="20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sz="20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lex</m:t>
                        </m:r>
                      </m:sup>
                    </m:sSubSup>
                    <m:sSub>
                      <m:sSub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ja-JP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3200" dirty="0"/>
                  <a:t>) </a:t>
                </a:r>
                <a:r>
                  <a:rPr lang="en-US" altLang="en-US" sz="3600" dirty="0"/>
                  <a:t>)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5" name="Rectangle 12">
                <a:extLst>
                  <a:ext uri="{FF2B5EF4-FFF2-40B4-BE49-F238E27FC236}">
                    <a16:creationId xmlns:a16="http://schemas.microsoft.com/office/drawing/2014/main" id="{2BFD76E2-3F0F-D29A-E1AA-A7B9CC2C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1426291"/>
                <a:ext cx="5721927" cy="4005417"/>
              </a:xfrm>
              <a:prstGeom prst="rect">
                <a:avLst/>
              </a:prstGeom>
              <a:blipFill>
                <a:blip r:embed="rId2"/>
                <a:stretch>
                  <a:fillRect l="-1597" b="-57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7B27D19-E101-78B8-34C9-7AF0553E091A}"/>
                  </a:ext>
                </a:extLst>
              </p:cNvPr>
              <p:cNvSpPr txBox="1"/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b="1" dirty="0"/>
                  <a:t>Definition</a:t>
                </a:r>
                <a:r>
                  <a:rPr lang="en-US" altLang="ja-JP" sz="2400" dirty="0"/>
                  <a:t> (WPO):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ja-JP" sz="2400" dirty="0"/>
                  <a:t> iff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kumimoji="1"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4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sz="24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or</a:t>
                </a:r>
              </a:p>
              <a:p>
                <a:pPr marL="176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rgbClr val="C00000"/>
                    </a:solidFill>
                  </a:rPr>
                  <a:t>2.</a:t>
                </a:r>
                <a:r>
                  <a:rPr lang="en-US" altLang="ja-JP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b="1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sz="2400" b="1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4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    and</a:t>
                </a:r>
                <a:endParaRPr lang="en-US" altLang="ja-JP" sz="1000" dirty="0"/>
              </a:p>
              <a:p>
                <a:pPr lvl="1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6"/>
                    </a:solidFill>
                  </a:rPr>
                  <a:t>a.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sz="2400" dirty="0"/>
                  <a:t>; or</a:t>
                </a:r>
              </a:p>
              <a:p>
                <a:pPr lvl="1"/>
                <a:r>
                  <a:rPr lang="en-US" altLang="ja-JP" sz="2400" b="1" dirty="0">
                    <a:solidFill>
                      <a:schemeClr val="accent6"/>
                    </a:solidFill>
                  </a:rPr>
                  <a:t>b.</a:t>
                </a:r>
                <a:r>
                  <a:rPr lang="en-US" altLang="ja-JP" sz="24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ja-JP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ja-JP" sz="2400" b="1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ja-JP" sz="2400" b="0" i="1" dirty="0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WPO</m:t>
                        </m:r>
                      </m:sub>
                    </m:sSub>
                    <m:sSub>
                      <m:sSubPr>
                        <m:ctrlP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ja-JP" sz="2400" dirty="0"/>
                  <a:t>  and</a:t>
                </a:r>
                <a:endParaRPr lang="en-US" altLang="ja-JP" sz="600" dirty="0"/>
              </a:p>
              <a:p>
                <a:pPr marL="811213">
                  <a:buFont typeface="Wingdings" panose="05000000000000000000" pitchFamily="2" charset="2"/>
                  <a:buNone/>
                </a:pPr>
                <a:r>
                  <a:rPr lang="en-US" altLang="ja-JP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ja-JP" sz="2400" b="1" dirty="0" err="1">
                    <a:solidFill>
                      <a:schemeClr val="accent1"/>
                    </a:solidFill>
                  </a:rPr>
                  <a:t>i</a:t>
                </a:r>
                <a:r>
                  <a:rPr lang="en-US" altLang="ja-JP" sz="2400" b="1" dirty="0">
                    <a:solidFill>
                      <a:schemeClr val="accent1"/>
                    </a:solidFill>
                  </a:rPr>
                  <a:t>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  or</a:t>
                </a:r>
              </a:p>
              <a:p>
                <a:pPr marL="811213"/>
                <a:r>
                  <a:rPr lang="en-US" altLang="ja-JP" sz="2400" b="1" dirty="0">
                    <a:solidFill>
                      <a:schemeClr val="accent1"/>
                    </a:solidFill>
                  </a:rPr>
                  <a:t>ii.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ja-JP" sz="2400" dirty="0"/>
                  <a:t> and</a:t>
                </a:r>
              </a:p>
              <a:p>
                <a:pPr marL="1163638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⊒</m:t>
                          </m:r>
                        </m:e>
                        <m:sub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WPO</m:t>
                          </m:r>
                        </m:sub>
                        <m:sup>
                          <m: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lex</m:t>
                          </m:r>
                        </m:sup>
                      </m:sSubSup>
                      <m:sSub>
                        <m:sSubPr>
                          <m:ctrlP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ja-JP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altLang="ja-JP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7B27D19-E101-78B8-34C9-7AF0553E0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35" y="1449810"/>
                <a:ext cx="5625811" cy="3440109"/>
              </a:xfrm>
              <a:prstGeom prst="rect">
                <a:avLst/>
              </a:prstGeom>
              <a:blipFill>
                <a:blip r:embed="rId3"/>
                <a:stretch>
                  <a:fillRect l="-1735" t="-1418" r="-217" b="-1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86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endParaRPr lang="en-US" altLang="ja-JP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CD12693F-2E2D-51A5-AF83-E4A792FD4EEB}"/>
                  </a:ext>
                </a:extLst>
              </p:cNvPr>
              <p:cNvSpPr/>
              <p:nvPr/>
            </p:nvSpPr>
            <p:spPr>
              <a:xfrm>
                <a:off x="740352" y="3866364"/>
                <a:ext cx="9372600" cy="621782"/>
              </a:xfrm>
              <a:prstGeom prst="roundRect">
                <a:avLst>
                  <a:gd name="adj" fmla="val 2502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Lemma: 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CD12693F-2E2D-51A5-AF83-E4A792FD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2" y="3866364"/>
                <a:ext cx="9372600" cy="621782"/>
              </a:xfrm>
              <a:prstGeom prst="roundRect">
                <a:avLst>
                  <a:gd name="adj" fmla="val 25023"/>
                </a:avLst>
              </a:prstGeom>
              <a:blipFill>
                <a:blip r:embed="rId3"/>
                <a:stretch>
                  <a:fillRect l="-648" b="-16667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AA20C-BC32-1F51-7D5B-B7D81481E858}"/>
                  </a:ext>
                </a:extLst>
              </p:cNvPr>
              <p:cNvSpPr txBox="1"/>
              <p:nvPr/>
            </p:nvSpPr>
            <p:spPr>
              <a:xfrm>
                <a:off x="740352" y="2015023"/>
                <a:ext cx="10014240" cy="1440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2800" b="1" u="sng" dirty="0"/>
                  <a:t>Definition</a:t>
                </a:r>
                <a:r>
                  <a:rPr kumimoji="1" lang="en-US" altLang="ja-JP" sz="2800" dirty="0"/>
                  <a:t>: For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𝒢</m:t>
                        </m:r>
                      </m:den>
                    </m:f>
                  </m:oMath>
                </a14:m>
                <a:r>
                  <a:rPr kumimoji="1" lang="en-US" altLang="ja-JP" sz="2800" dirty="0"/>
                  <a:t>-deriver </a:t>
                </a:r>
                <a14:m>
                  <m:oMath xmlns:m="http://schemas.openxmlformats.org/officeDocument/2006/math">
                    <m:r>
                      <a:rPr lang="en-US" altLang="ja-JP" sz="2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ja-JP" sz="2800" dirty="0"/>
                  <a:t>, extend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𝒢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ja-JP" sz="2800" dirty="0"/>
              </a:p>
              <a:p>
                <a:pPr lvl="1"/>
                <a:r>
                  <a:rPr kumimoji="1" lang="en-US" altLang="ja-JP" sz="2800" b="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ja-JP" sz="2800" dirty="0"/>
              </a:p>
              <a:p>
                <a:pPr lvl="1"/>
                <a:r>
                  <a:rPr kumimoji="1" lang="en-US" altLang="ja-JP" sz="2800" b="0" dirty="0">
                    <a:solidFill>
                      <a:schemeClr val="accent2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kumimoji="1" lang="en-US" altLang="ja-JP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29AA20C-BC32-1F51-7D5B-B7D81481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52" y="2015023"/>
                <a:ext cx="10014240" cy="1440459"/>
              </a:xfrm>
              <a:prstGeom prst="rect">
                <a:avLst/>
              </a:prstGeom>
              <a:blipFill>
                <a:blip r:embed="rId4"/>
                <a:stretch>
                  <a:fillRect l="-1217" t="-42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0515600" cy="1034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1034313"/>
              </a:xfrm>
              <a:blipFill>
                <a:blip r:embed="rId2"/>
                <a:stretch>
                  <a:fillRect l="-1043" t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D703C43-45BA-4FB1-C67F-B43015F263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6410" y="5790463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ja-JP" sz="24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DD703C43-45BA-4FB1-C67F-B43015F26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10" y="5790463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33" t="-952" b="-1619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73E7715-F78F-290A-D3EE-636A016F653B}"/>
                  </a:ext>
                </a:extLst>
              </p:cNvPr>
              <p:cNvSpPr txBox="1"/>
              <p:nvPr/>
            </p:nvSpPr>
            <p:spPr>
              <a:xfrm>
                <a:off x="1046020" y="2369127"/>
                <a:ext cx="9937174" cy="3351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en-US" altLang="ja-JP" sz="2800" b="1" u="sng" dirty="0"/>
                  <a:t>Definition</a:t>
                </a:r>
                <a:r>
                  <a:rPr kumimoji="1" lang="en-US" altLang="ja-JP" sz="2800" dirty="0"/>
                  <a:t>: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ja-JP" sz="2800" dirty="0"/>
                  <a:t>-sorted set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2800" dirty="0"/>
                  <a:t>, define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ja-JP" sz="2800" dirty="0"/>
                  <a:t>-sorted set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</m:oMath>
                </a14:m>
                <a:r>
                  <a:rPr kumimoji="1" lang="en-US" altLang="ja-JP" sz="2800" dirty="0"/>
                  <a:t> by</a:t>
                </a:r>
              </a:p>
              <a:p>
                <a:pPr marL="457200" lvl="1" indent="0">
                  <a:buNone/>
                </a:pPr>
                <a:r>
                  <a:rPr lang="en-US" altLang="ja-JP" sz="28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ba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For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28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ja-JP" sz="2800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𝒯</m:t>
                    </m:r>
                    <m:sSup>
                      <m:sSup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pos m:val="top"/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z="2800" dirty="0"/>
                  <a:t>  by</a:t>
                </a:r>
              </a:p>
              <a:p>
                <a:pPr marL="457200" lvl="1" indent="0">
                  <a:buNone/>
                </a:pPr>
                <a:r>
                  <a:rPr kumimoji="1" lang="en-US" altLang="ja-JP" sz="28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kumimoji="1" lang="en-US" altLang="ja-JP" sz="24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r>
                  <a:rPr kumimoji="1" lang="en-US" altLang="ja-JP" sz="2400" i="1" dirty="0"/>
                  <a:t>	</a:t>
                </a:r>
                <a:r>
                  <a:rPr kumimoji="1" lang="en-US" altLang="ja-JP" sz="240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lang="en-US" altLang="ja-JP" sz="2400" b="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altLang="ja-JP" sz="2400">
                            <a:latin typeface="Cambria Math" panose="02040503050406030204" pitchFamily="18" charset="0"/>
                          </a:rPr>
                          <m:t>tp</m:t>
                        </m:r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bar>
                          <m:barPr>
                            <m:pos m:val="top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kumimoji="1" lang="en-US" altLang="ja-JP" sz="2400" dirty="0"/>
              </a:p>
              <a:p>
                <a:pPr marL="457200" lvl="1" indent="0">
                  <a:buNone/>
                </a:pPr>
                <a:r>
                  <a:rPr kumimoji="1" lang="en-US" altLang="ja-JP" sz="2400" dirty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 for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73E7715-F78F-290A-D3EE-636A016F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0" y="2369127"/>
                <a:ext cx="9937174" cy="3351430"/>
              </a:xfrm>
              <a:prstGeom prst="rect">
                <a:avLst/>
              </a:prstGeom>
              <a:blipFill>
                <a:blip r:embed="rId4"/>
                <a:stretch>
                  <a:fillRect l="-1288" t="-364" b="-34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03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9F79F811-3FD7-365F-F42F-F1C89C1112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02326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dirty="0"/>
                  <a:t>: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⨆"/>
                        <m:subHide m:val="on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⨆"/>
                        <m:subHide m:val="on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nary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nary>
                          <m:naryPr>
                            <m:chr m:val="⋁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nary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コンテンツ プレースホルダー 2">
                <a:extLst>
                  <a:ext uri="{FF2B5EF4-FFF2-40B4-BE49-F238E27FC236}">
                    <a16:creationId xmlns:a16="http://schemas.microsoft.com/office/drawing/2014/main" id="{9F79F811-3FD7-365F-F42F-F1C89C11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2326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97" t="-2857" b="-14286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5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F06FB4D-E64E-516A-82FA-E38E0419E9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5554"/>
                <a:ext cx="9594273" cy="604837"/>
              </a:xfrm>
              <a:prstGeom prst="roundRect">
                <a:avLst>
                  <a:gd name="adj" fmla="val 2487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b="1" u="sng" dirty="0"/>
                  <a:t>Lemma</a:t>
                </a:r>
                <a:r>
                  <a:rPr lang="en-US" altLang="ja-JP" dirty="0"/>
                  <a:t>:</a:t>
                </a: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ja-JP" dirty="0">
                    <a:solidFill>
                      <a:prstClr val="black"/>
                    </a:solidFill>
                  </a:rPr>
                  <a:t> 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コンテンツ プレースホルダー 2">
                <a:extLst>
                  <a:ext uri="{FF2B5EF4-FFF2-40B4-BE49-F238E27FC236}">
                    <a16:creationId xmlns:a16="http://schemas.microsoft.com/office/drawing/2014/main" id="{AF06FB4D-E64E-516A-82FA-E38E0419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5554"/>
                <a:ext cx="9594273" cy="604837"/>
              </a:xfrm>
              <a:prstGeom prst="roundRect">
                <a:avLst>
                  <a:gd name="adj" fmla="val 24878"/>
                </a:avLst>
              </a:prstGeom>
              <a:blipFill>
                <a:blip r:embed="rId3"/>
                <a:stretch>
                  <a:fillRect l="-697" t="-1887" b="-1415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C925-482E-EB51-D8F3-CB49177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Algebras as SMT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4814"/>
                <a:ext cx="11353800" cy="4939862"/>
              </a:xfrm>
            </p:spPr>
            <p:txBody>
              <a:bodyPr/>
              <a:lstStyle/>
              <a:p>
                <a:r>
                  <a:rPr lang="en-US" altLang="ja-JP" dirty="0"/>
                  <a:t>Main task: 	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∗+⊔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tp</m:t>
                            </m:r>
                          </m:sup>
                        </m:sSub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∗+⊔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ja-JP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ba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  <a:tabLst>
                    <a:tab pos="363538" algn="l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∗+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  <m:nary>
                      <m:naryPr>
                        <m:chr m:val="⋀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nary>
                              <m:naryPr>
                                <m:chr m:val="⋁"/>
                                <m:supHide m:val="on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DNF</m:t>
                                </m:r>
                                <m:d>
                                  <m:d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ja-JP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ja-JP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ja-JP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  <m:sup/>
                              <m:e>
                                <m:nary>
                                  <m:naryPr>
                                    <m:chr m:val="⋀"/>
                                    <m:supHide m:val="on"/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7B01C09-D468-34B5-C6FC-724B66DC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1353800" cy="4939862"/>
              </a:xfrm>
              <a:blipFill>
                <a:blip r:embed="rId2"/>
                <a:stretch>
                  <a:fillRect l="-967" t="-9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90E6-E141-1FB8-2D2A-849F7281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45ABAA13-2D77-6B67-2231-6E683EF67F32}"/>
                  </a:ext>
                </a:extLst>
              </p:cNvPr>
              <p:cNvSpPr/>
              <p:nvPr/>
            </p:nvSpPr>
            <p:spPr>
              <a:xfrm>
                <a:off x="2957946" y="4794379"/>
                <a:ext cx="5011882" cy="58477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SMT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etc.</a:t>
                </a:r>
                <a:r>
                  <a:rPr kumimoji="1" lang="ja-JP" alt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45ABAA13-2D77-6B67-2231-6E683EF67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46" y="4794379"/>
                <a:ext cx="5011882" cy="584777"/>
              </a:xfrm>
              <a:prstGeom prst="roundRect">
                <a:avLst/>
              </a:prstGeom>
              <a:blipFill>
                <a:blip r:embed="rId3"/>
                <a:stretch>
                  <a:fillRect t="-980" b="-205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BDFEB5-30F4-5662-C047-B0837B7807ED}"/>
              </a:ext>
            </a:extLst>
          </p:cNvPr>
          <p:cNvSpPr/>
          <p:nvPr/>
        </p:nvSpPr>
        <p:spPr>
          <a:xfrm>
            <a:off x="2329296" y="5730736"/>
            <a:ext cx="6269181" cy="5847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But, don't trust what was done!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0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43F5302-F576-9DFE-3950-F652FF50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Formalization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5FD7E8-7C84-43A6-6E37-CB752A282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D16AF-6B9B-07A6-5DAD-A454560B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81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89" y="2859287"/>
            <a:ext cx="1751952" cy="1362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IsaFoR</a:t>
            </a:r>
            <a:r>
              <a:rPr lang="en-US" dirty="0"/>
              <a:t>/</a:t>
            </a:r>
            <a:r>
              <a:rPr lang="en-US" dirty="0" err="1"/>
              <a:t>CeTA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6"/>
                </a:solidFill>
              </a:rPr>
              <a:t>[</a:t>
            </a:r>
            <a:r>
              <a:rPr lang="en-US" altLang="ja-JP" sz="3600" dirty="0">
                <a:solidFill>
                  <a:schemeClr val="accent6"/>
                </a:solidFill>
              </a:rPr>
              <a:t>Thiemann &amp; </a:t>
            </a:r>
            <a:r>
              <a:rPr lang="en-US" sz="3600" dirty="0" err="1">
                <a:solidFill>
                  <a:schemeClr val="accent6"/>
                </a:solidFill>
              </a:rPr>
              <a:t>Sternagel</a:t>
            </a:r>
            <a:r>
              <a:rPr lang="en-US" sz="3600" dirty="0">
                <a:solidFill>
                  <a:schemeClr val="accent6"/>
                </a:solidFill>
              </a:rPr>
              <a:t> '09, ...]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B0FF-2F3B-49C7-A5E6-A4141952E0B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1354889" y="4837183"/>
            <a:ext cx="1376414" cy="8474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TRS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3712776" y="4899578"/>
            <a:ext cx="1528802" cy="7313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113376" y="4837184"/>
            <a:ext cx="1348716" cy="84749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proof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8164088" y="4788394"/>
            <a:ext cx="1470519" cy="9450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CeTA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 bwMode="auto">
          <a:xfrm>
            <a:off x="2731303" y="5260929"/>
            <a:ext cx="981473" cy="430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 bwMode="auto">
          <a:xfrm flipV="1">
            <a:off x="7462092" y="5260926"/>
            <a:ext cx="701996" cy="3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 bwMode="auto">
          <a:xfrm flipV="1">
            <a:off x="5241578" y="5260929"/>
            <a:ext cx="871798" cy="4307"/>
          </a:xfrm>
          <a:prstGeom prst="line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10506405" y="4778896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506405" y="5390833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reject</a:t>
            </a:r>
          </a:p>
        </p:txBody>
      </p:sp>
      <p:cxnSp>
        <p:nvCxnSpPr>
          <p:cNvPr id="13" name="Straight Arrow Connector 12"/>
          <p:cNvCxnSpPr>
            <a:stCxn id="7" idx="3"/>
            <a:endCxn id="11" idx="1"/>
          </p:cNvCxnSpPr>
          <p:nvPr/>
        </p:nvCxnSpPr>
        <p:spPr bwMode="auto">
          <a:xfrm flipV="1">
            <a:off x="9634607" y="5009729"/>
            <a:ext cx="871798" cy="251197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3"/>
            <a:endCxn id="12" idx="1"/>
          </p:cNvCxnSpPr>
          <p:nvPr/>
        </p:nvCxnSpPr>
        <p:spPr bwMode="auto">
          <a:xfrm>
            <a:off x="9634607" y="5260926"/>
            <a:ext cx="871798" cy="360740"/>
          </a:xfrm>
          <a:prstGeom prst="straightConnector1">
            <a:avLst/>
          </a:prstGeom>
          <a:solidFill>
            <a:srgbClr val="FFCC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Folded Corner 14"/>
          <p:cNvSpPr/>
          <p:nvPr/>
        </p:nvSpPr>
        <p:spPr bwMode="auto">
          <a:xfrm>
            <a:off x="3640333" y="1827687"/>
            <a:ext cx="1737598" cy="892097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paper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theory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891593" y="1898600"/>
            <a:ext cx="2074127" cy="9032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IsaFoR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library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90979" y="3150072"/>
            <a:ext cx="475354" cy="1386396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marL="266700" algn="r"/>
            <a:r>
              <a:rPr lang="en-US" sz="2400" dirty="0"/>
              <a:t>code export  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349782" y="5710019"/>
            <a:ext cx="2421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AProVE</a:t>
            </a:r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TTT2,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matchbox, NaTT, ...</a:t>
            </a:r>
          </a:p>
        </p:txBody>
      </p:sp>
      <p:sp>
        <p:nvSpPr>
          <p:cNvPr id="74" name="Right Arrow 73"/>
          <p:cNvSpPr/>
          <p:nvPr/>
        </p:nvSpPr>
        <p:spPr bwMode="auto">
          <a:xfrm>
            <a:off x="5898799" y="2067091"/>
            <a:ext cx="1688344" cy="468351"/>
          </a:xfrm>
          <a:prstGeom prst="right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formalize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Down Arrow 74"/>
          <p:cNvSpPr/>
          <p:nvPr/>
        </p:nvSpPr>
        <p:spPr bwMode="auto">
          <a:xfrm>
            <a:off x="4233296" y="2943692"/>
            <a:ext cx="487761" cy="1692282"/>
          </a:xfrm>
          <a:prstGeom prst="downArrow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68288" marR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implement   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29" y="4353826"/>
            <a:ext cx="498986" cy="5120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70" y="1873012"/>
            <a:ext cx="108585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42" y="1637094"/>
            <a:ext cx="1970356" cy="163845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83" y="1285368"/>
            <a:ext cx="498986" cy="5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9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20" grpId="0" animBg="1"/>
      <p:bldP spid="27" grpId="0" animBg="1"/>
      <p:bldP spid="7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48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</p:cNvCxnSpPr>
          <p:nvPr/>
        </p:nvCxnSpPr>
        <p:spPr>
          <a:xfrm>
            <a:off x="2953077" y="4057015"/>
            <a:ext cx="1368452" cy="187855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832421" y="2939687"/>
            <a:ext cx="1045785" cy="1729247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sorted set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5"/>
                <a:stretch>
                  <a:fillRect l="-1692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6"/>
                <a:stretch>
                  <a:fillRect b="-158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sorted signature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7"/>
                <a:stretch>
                  <a:fillRect b="-179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328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49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</p:cNvCxnSpPr>
          <p:nvPr/>
        </p:nvCxnSpPr>
        <p:spPr>
          <a:xfrm>
            <a:off x="2953077" y="4057015"/>
            <a:ext cx="1368452" cy="187855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832421" y="2939687"/>
            <a:ext cx="1045785" cy="172924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 sorted set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5"/>
                <a:stretch>
                  <a:fillRect l="-1692" b="-1454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2800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6"/>
                <a:stretch>
                  <a:fillRect b="-15888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sorted signature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7"/>
                <a:stretch>
                  <a:fillRect b="-1792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8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2997FF69-1D00-486F-5BF6-A6C266662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Reduction order</a:t>
            </a: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accent6"/>
                </a:solidFill>
              </a:rPr>
              <a:t>[Lankford '75]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:r>
                  <a:rPr lang="en-US" altLang="ja-JP" b="1" i="1" dirty="0"/>
                  <a:t>reduction order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  <a:blipFill>
                <a:blip r:embed="rId3"/>
                <a:stretch>
                  <a:fillRect l="-1217" b="-4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D9AFF-BC7C-4196-BCB0-D6F62B5029F7}"/>
              </a:ext>
            </a:extLst>
          </p:cNvPr>
          <p:cNvSpPr txBox="1"/>
          <p:nvPr/>
        </p:nvSpPr>
        <p:spPr>
          <a:xfrm>
            <a:off x="4738769" y="2535199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7203C3-F3E9-4EBD-B3A6-187895D2326E}"/>
              </a:ext>
            </a:extLst>
          </p:cNvPr>
          <p:cNvSpPr txBox="1"/>
          <p:nvPr/>
        </p:nvSpPr>
        <p:spPr>
          <a:xfrm>
            <a:off x="3153029" y="4208511"/>
            <a:ext cx="479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D9B3D-51C4-412B-8346-AFA999404513}"/>
              </a:ext>
            </a:extLst>
          </p:cNvPr>
          <p:cNvSpPr/>
          <p:nvPr/>
        </p:nvSpPr>
        <p:spPr>
          <a:xfrm>
            <a:off x="3153029" y="4736865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EE3C56-6C95-4FFD-A03E-252676417140}"/>
              </a:ext>
            </a:extLst>
          </p:cNvPr>
          <p:cNvSpPr/>
          <p:nvPr/>
        </p:nvSpPr>
        <p:spPr>
          <a:xfrm>
            <a:off x="6383685" y="4736865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ECE71D-A36E-41A5-845B-B8F7EEF968B5}"/>
              </a:ext>
            </a:extLst>
          </p:cNvPr>
          <p:cNvSpPr/>
          <p:nvPr/>
        </p:nvSpPr>
        <p:spPr>
          <a:xfrm>
            <a:off x="6383685" y="5137921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CE2493-4783-F193-9763-4F2811999F8B}"/>
              </a:ext>
            </a:extLst>
          </p:cNvPr>
          <p:cNvSpPr txBox="1"/>
          <p:nvPr/>
        </p:nvSpPr>
        <p:spPr>
          <a:xfrm>
            <a:off x="4738769" y="2100411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1B40489-A3E9-218C-7FC6-EF559EA2B24F}"/>
              </a:ext>
            </a:extLst>
          </p:cNvPr>
          <p:cNvSpPr txBox="1"/>
          <p:nvPr/>
        </p:nvSpPr>
        <p:spPr>
          <a:xfrm>
            <a:off x="4738769" y="3017864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solidFill>
                  <a:schemeClr val="accent2"/>
                </a:solidFill>
              </a:rPr>
              <a:t>≻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402DDD1-4F7A-D5D0-6FEC-3902C86446CC}"/>
              </a:ext>
            </a:extLst>
          </p:cNvPr>
          <p:cNvSpPr/>
          <p:nvPr/>
        </p:nvSpPr>
        <p:spPr>
          <a:xfrm>
            <a:off x="6383685" y="5538977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200" b="1" dirty="0">
                <a:solidFill>
                  <a:schemeClr val="accent2"/>
                </a:solidFill>
              </a:rPr>
              <a:t>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2941ED2F-84B5-0A31-409F-0E7686E81785}"/>
                  </a:ext>
                </a:extLst>
              </p:cNvPr>
              <p:cNvSpPr/>
              <p:nvPr/>
            </p:nvSpPr>
            <p:spPr>
              <a:xfrm>
                <a:off x="739701" y="5699028"/>
                <a:ext cx="4384144" cy="578882"/>
              </a:xfrm>
              <a:prstGeom prst="wedgeRoundRectCallout">
                <a:avLst>
                  <a:gd name="adj1" fmla="val 60936"/>
                  <a:gd name="adj2" fmla="val -120590"/>
                  <a:gd name="adj3" fmla="val 16667"/>
                </a:avLst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≺</m:t>
                        </m:r>
                      </m:e>
                    </m:d>
                  </m:oMath>
                </a14:m>
                <a:r>
                  <a:rPr lang="en-US" altLang="ja-JP" sz="2800" dirty="0"/>
                  <a:t> is well-founded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3" name="吹き出し: 角を丸めた四角形 2">
                <a:extLst>
                  <a:ext uri="{FF2B5EF4-FFF2-40B4-BE49-F238E27FC236}">
                    <a16:creationId xmlns:a16="http://schemas.microsoft.com/office/drawing/2014/main" id="{2941ED2F-84B5-0A31-409F-0E7686E81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01" y="5699028"/>
                <a:ext cx="4384144" cy="578882"/>
              </a:xfrm>
              <a:prstGeom prst="wedgeRoundRectCallout">
                <a:avLst>
                  <a:gd name="adj1" fmla="val 60936"/>
                  <a:gd name="adj2" fmla="val -120590"/>
                  <a:gd name="adj3" fmla="val 16667"/>
                </a:avLst>
              </a:prstGeom>
              <a:blipFill>
                <a:blip r:embed="rId4"/>
                <a:stretch>
                  <a:fillRect b="-139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B6235BA5-2CC4-574A-9AE5-3372A569119F}"/>
                  </a:ext>
                </a:extLst>
              </p:cNvPr>
              <p:cNvSpPr/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(…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吹き出し: 角を丸めた四角形 3">
                <a:extLst>
                  <a:ext uri="{FF2B5EF4-FFF2-40B4-BE49-F238E27FC236}">
                    <a16:creationId xmlns:a16="http://schemas.microsoft.com/office/drawing/2014/main" id="{B6235BA5-2CC4-574A-9AE5-3372A5691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094" y="4203517"/>
                <a:ext cx="4121727" cy="538286"/>
              </a:xfrm>
              <a:prstGeom prst="wedgeRoundRectCallout">
                <a:avLst>
                  <a:gd name="adj1" fmla="val -64951"/>
                  <a:gd name="adj2" fmla="val -38867"/>
                  <a:gd name="adj3" fmla="val 16667"/>
                </a:avLst>
              </a:prstGeom>
              <a:blipFill>
                <a:blip r:embed="rId5"/>
                <a:stretch>
                  <a:fillRect r="-382" b="-6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00158E00-9194-C9A9-A49B-F7858ECC6F22}"/>
                  </a:ext>
                </a:extLst>
              </p:cNvPr>
              <p:cNvSpPr/>
              <p:nvPr/>
            </p:nvSpPr>
            <p:spPr>
              <a:xfrm>
                <a:off x="8362748" y="3258032"/>
                <a:ext cx="2506143" cy="538286"/>
              </a:xfrm>
              <a:prstGeom prst="wedgeRoundRectCallout">
                <a:avLst>
                  <a:gd name="adj1" fmla="val -70420"/>
                  <a:gd name="adj2" fmla="val 61512"/>
                  <a:gd name="adj3" fmla="val 16667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4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吹き出し: 角を丸めた四角形 6">
                <a:extLst>
                  <a:ext uri="{FF2B5EF4-FFF2-40B4-BE49-F238E27FC236}">
                    <a16:creationId xmlns:a16="http://schemas.microsoft.com/office/drawing/2014/main" id="{00158E00-9194-C9A9-A49B-F7858ECC6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748" y="3258032"/>
                <a:ext cx="2506143" cy="538286"/>
              </a:xfrm>
              <a:prstGeom prst="wedgeRoundRectCallout">
                <a:avLst>
                  <a:gd name="adj1" fmla="val -70420"/>
                  <a:gd name="adj2" fmla="val 6151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9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17" grpId="0"/>
      <p:bldP spid="19" grpId="0"/>
      <p:bldP spid="15" grpId="0"/>
      <p:bldP spid="3" grpId="0" animBg="1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Sorted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464387"/>
            <a:ext cx="10515600" cy="71243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≈</a:t>
            </a:r>
            <a:r>
              <a:rPr lang="en-US" dirty="0"/>
              <a:t> a partial map from elements to sorts</a:t>
            </a:r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97D967C3-5728-4742-BE34-A0F74338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50</a:t>
            </a:fld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7CEA590-D790-4A48-ABFB-2FB819C1771F}"/>
              </a:ext>
            </a:extLst>
          </p:cNvPr>
          <p:cNvSpPr/>
          <p:nvPr/>
        </p:nvSpPr>
        <p:spPr>
          <a:xfrm>
            <a:off x="838199" y="3696213"/>
            <a:ext cx="10515599" cy="2592036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1" lang="ja-JP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13C29A95-C2FB-BE0C-A73E-3356B9B7C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96965"/>
            <a:ext cx="5860613" cy="3067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FCF1B0C-0457-DBF5-DD17-FC395E68F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 b="55943"/>
          <a:stretch/>
        </p:blipFill>
        <p:spPr>
          <a:xfrm>
            <a:off x="1218150" y="4995255"/>
            <a:ext cx="8477190" cy="31073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3DDD75-C3C1-89AC-AD2E-63D579884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0" y="2705945"/>
            <a:ext cx="8994926" cy="671773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7F8CC95-63AF-2E3C-A30D-D488D05BA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83" y="3534737"/>
            <a:ext cx="2362894" cy="309163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0D8EBE3D-0EFD-6264-B101-445EB9B2D9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50" y="4037394"/>
            <a:ext cx="4583844" cy="31253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5A503885-D723-EB91-5569-8D764528D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29" y="4401327"/>
            <a:ext cx="9198640" cy="35644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0DF30F-3D2F-C4FF-7236-83D335F2166E}"/>
              </a:ext>
            </a:extLst>
          </p:cNvPr>
          <p:cNvSpPr txBox="1"/>
          <p:nvPr/>
        </p:nvSpPr>
        <p:spPr>
          <a:xfrm>
            <a:off x="6471953" y="487039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8BC7A1B-8149-3307-1C38-2998DF8819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1" y="5474296"/>
            <a:ext cx="3620272" cy="73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Sorted signature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93A27A51-0D10-8DF8-B174-BB2F36A1C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58426"/>
            <a:ext cx="7162799" cy="324598"/>
          </a:xfr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1B89DF-DD55-4219-B048-4EB10D9C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51</a:t>
            </a:fld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DB0331-47AF-4719-9485-77E13FDBDC40}"/>
              </a:ext>
            </a:extLst>
          </p:cNvPr>
          <p:cNvSpPr/>
          <p:nvPr/>
        </p:nvSpPr>
        <p:spPr>
          <a:xfrm>
            <a:off x="973282" y="3429000"/>
            <a:ext cx="10037168" cy="2810435"/>
          </a:xfrm>
          <a:prstGeom prst="roundRect">
            <a:avLst>
              <a:gd name="adj" fmla="val 6680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3D01017-31F9-0125-1C69-B31BFD9329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54" b="82073"/>
          <a:stretch/>
        </p:blipFill>
        <p:spPr>
          <a:xfrm>
            <a:off x="1100965" y="4494931"/>
            <a:ext cx="4541299" cy="2577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8C906FD9-ED64-77A0-5596-A7C548D70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65" y="3688041"/>
            <a:ext cx="9756630" cy="56248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30440F4-8FFF-652B-5D0C-6904A23A6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50" y="3261963"/>
            <a:ext cx="2362894" cy="3091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18B3E0-2F1C-FAD1-F040-9C5A3A460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7" y="4869579"/>
            <a:ext cx="8695586" cy="11821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83DB56-2F58-D498-377C-4E6C1E08441C}"/>
              </a:ext>
            </a:extLst>
          </p:cNvPr>
          <p:cNvSpPr txBox="1"/>
          <p:nvPr/>
        </p:nvSpPr>
        <p:spPr>
          <a:xfrm>
            <a:off x="5529003" y="4279461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316EC8A-FDE4-42CF-042A-D5247F8131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7501"/>
            <a:ext cx="4076354" cy="3091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8D689D1-EF8D-DB6C-B4A3-FD64C7E4A0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42" y="2566663"/>
            <a:ext cx="7478058" cy="4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Sorted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1B89DF-DD55-4219-B048-4EB10D9C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5416B-4ABF-4D71-8B2A-87B0E1EAE87A}" type="slidenum">
              <a:rPr kumimoji="1" lang="ja-JP" altLang="en-US" smtClean="0"/>
              <a:t>52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4F915F1-03A0-12C1-F5FD-1354DF4D8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t="1041"/>
          <a:stretch/>
        </p:blipFill>
        <p:spPr>
          <a:xfrm>
            <a:off x="1303604" y="2010505"/>
            <a:ext cx="5287801" cy="3307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BC15B3A-3ADF-90CF-E50C-FD2AA1FC2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6"/>
          <a:stretch/>
        </p:blipFill>
        <p:spPr>
          <a:xfrm>
            <a:off x="838200" y="1531200"/>
            <a:ext cx="10340707" cy="27461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C26863-437D-C37C-1AC8-FF8510ADBAB5}"/>
              </a:ext>
            </a:extLst>
          </p:cNvPr>
          <p:cNvSpPr txBox="1"/>
          <p:nvPr/>
        </p:nvSpPr>
        <p:spPr>
          <a:xfrm>
            <a:off x="5014489" y="1331340"/>
            <a:ext cx="994064" cy="510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B7ADE070-32E1-9566-BC02-67DF1392E3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4888033"/>
            <a:ext cx="10963444" cy="846269"/>
          </a:xfrm>
          <a:prstGeom prst="rect">
            <a:avLst/>
          </a:prstGeom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DF3F288-260C-24A1-7056-C250840AA5B2}"/>
              </a:ext>
            </a:extLst>
          </p:cNvPr>
          <p:cNvSpPr/>
          <p:nvPr/>
        </p:nvSpPr>
        <p:spPr>
          <a:xfrm>
            <a:off x="875560" y="3110940"/>
            <a:ext cx="10515599" cy="1541530"/>
          </a:xfrm>
          <a:prstGeom prst="roundRect">
            <a:avLst>
              <a:gd name="adj" fmla="val 7131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1" lang="ja-JP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sabelle DejaVu Sans Mono" panose="020B0609030804020204" pitchFamily="50" charset="0"/>
              <a:ea typeface="Isabelle DejaVu Sans Mono" panose="020B0609030804020204" pitchFamily="50" charset="0"/>
              <a:cs typeface="Isabelle DejaVu Sans Mono" panose="020B0609030804020204" pitchFamily="50" charset="0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4EC39F4-B7FD-6898-387A-212CA6E6A380}"/>
              </a:ext>
            </a:extLst>
          </p:cNvPr>
          <p:cNvSpPr/>
          <p:nvPr/>
        </p:nvSpPr>
        <p:spPr>
          <a:xfrm>
            <a:off x="898175" y="5985164"/>
            <a:ext cx="9513516" cy="527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180BDD-9A1C-2F39-BE58-9D9E178C3B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4167395"/>
            <a:ext cx="7650211" cy="334071"/>
          </a:xfrm>
          <a:prstGeom prst="rect">
            <a:avLst/>
          </a:prstGeom>
        </p:spPr>
      </p:pic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8612CD76-C96C-B5A8-11E1-DDEE29E4EB84}"/>
              </a:ext>
            </a:extLst>
          </p:cNvPr>
          <p:cNvSpPr/>
          <p:nvPr/>
        </p:nvSpPr>
        <p:spPr>
          <a:xfrm>
            <a:off x="7632166" y="4553737"/>
            <a:ext cx="4035136" cy="812562"/>
          </a:xfrm>
          <a:prstGeom prst="wedgeRoundRectCallout">
            <a:avLst>
              <a:gd name="adj1" fmla="val -57437"/>
              <a:gd name="adj2" fmla="val -480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Isabelle's nice notation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tx1"/>
                </a:solidFill>
              </a:rPr>
              <a:t>for partial maps = sorted sets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EADF604-491C-2E06-F8C5-AC2DCEBCD8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9"/>
          <a:stretch/>
        </p:blipFill>
        <p:spPr>
          <a:xfrm>
            <a:off x="1063486" y="3346471"/>
            <a:ext cx="8296059" cy="76186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F48BB8B-9DA8-BB63-2B39-DD41916250B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47803" b="1"/>
          <a:stretch/>
        </p:blipFill>
        <p:spPr>
          <a:xfrm>
            <a:off x="1018309" y="2405159"/>
            <a:ext cx="10325100" cy="309591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DF283F5-1967-6F0A-55FF-44B7DE4327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86" y="2953336"/>
            <a:ext cx="2362894" cy="3091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B521C63-3167-0AFE-8D42-355F8E73A8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6115759"/>
            <a:ext cx="7980218" cy="3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5" grpId="0" animBg="1"/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D2AFE3-F50C-0467-5B89-C9250EECC51E}"/>
              </a:ext>
            </a:extLst>
          </p:cNvPr>
          <p:cNvSpPr txBox="1"/>
          <p:nvPr/>
        </p:nvSpPr>
        <p:spPr>
          <a:xfrm>
            <a:off x="629140" y="5781004"/>
            <a:ext cx="5178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Now our interest is conditions for 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60AEB5-A340-AF4F-0BF1-84B8FA9E9E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Defining rewrite steps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960AEB5-A340-AF4F-0BF1-84B8FA9E9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B30082-2C62-8004-F18A-B0BC7219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5A80C3-EC39-A7E1-FCB3-4ED1ECF23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7" y="2852830"/>
            <a:ext cx="10706743" cy="365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B647BC-5AAB-1384-E0BA-E6998815C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1608978"/>
            <a:ext cx="7468243" cy="9125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35D7E5C-12B1-2C35-6159-7598BCB4AA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/>
          <a:stretch/>
        </p:blipFill>
        <p:spPr>
          <a:xfrm>
            <a:off x="647056" y="3549254"/>
            <a:ext cx="10575126" cy="1510481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1C7C96B-D79A-9915-89D3-9086B5B39406}"/>
              </a:ext>
            </a:extLst>
          </p:cNvPr>
          <p:cNvSpPr/>
          <p:nvPr/>
        </p:nvSpPr>
        <p:spPr>
          <a:xfrm>
            <a:off x="3190008" y="3855028"/>
            <a:ext cx="1880755" cy="290946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BB35F4A-D150-2236-7116-2373AB2583F3}"/>
              </a:ext>
            </a:extLst>
          </p:cNvPr>
          <p:cNvSpPr/>
          <p:nvPr/>
        </p:nvSpPr>
        <p:spPr>
          <a:xfrm>
            <a:off x="495299" y="4454236"/>
            <a:ext cx="9770919" cy="794785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1DCDE66B-C041-9E1B-F260-C10C8799A4AF}"/>
              </a:ext>
            </a:extLst>
          </p:cNvPr>
          <p:cNvSpPr/>
          <p:nvPr/>
        </p:nvSpPr>
        <p:spPr>
          <a:xfrm>
            <a:off x="8011390" y="2103161"/>
            <a:ext cx="3533553" cy="560383"/>
          </a:xfrm>
          <a:prstGeom prst="wedgeRoundRectCallout">
            <a:avLst>
              <a:gd name="adj1" fmla="val -46723"/>
              <a:gd name="adj2" fmla="val 8809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F and V must be fixed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F4DEA28-E80B-192A-D2AF-546C09851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8" y="5251397"/>
            <a:ext cx="10706742" cy="3823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F66B99-5EF9-AF38-6D2C-5A57F33F5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6" y="5860052"/>
            <a:ext cx="2096074" cy="3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18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15414-87D7-BD24-82D0-95488FBE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Missing pieces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8E2E3CD-F8F1-723B-E1E8-DDBCE16C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54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BDE6EB4-F598-840E-6EB3-246D21715713}"/>
              </a:ext>
            </a:extLst>
          </p:cNvPr>
          <p:cNvCxnSpPr>
            <a:cxnSpLocks/>
          </p:cNvCxnSpPr>
          <p:nvPr/>
        </p:nvCxnSpPr>
        <p:spPr>
          <a:xfrm flipH="1">
            <a:off x="4100992" y="1861327"/>
            <a:ext cx="1512483" cy="58477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3410A2F-4D71-7E73-78D4-6D15B526DED1}"/>
              </a:ext>
            </a:extLst>
          </p:cNvPr>
          <p:cNvCxnSpPr>
            <a:cxnSpLocks/>
          </p:cNvCxnSpPr>
          <p:nvPr/>
        </p:nvCxnSpPr>
        <p:spPr>
          <a:xfrm>
            <a:off x="4137830" y="1889002"/>
            <a:ext cx="1702848" cy="513446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875C312A-9258-B939-08DF-26E150784D6A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6643948" y="1889676"/>
            <a:ext cx="189692" cy="510325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5DF575B-1637-F79F-390F-7880B73E5EE5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041418" y="1929321"/>
            <a:ext cx="363322" cy="47748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2BC106-4B3E-6FA4-0DCB-E7D285A278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224146" y="5278111"/>
            <a:ext cx="97383" cy="6574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77763F1-DB8A-B29C-E44C-351A3AA2BB11}"/>
              </a:ext>
            </a:extLst>
          </p:cNvPr>
          <p:cNvCxnSpPr>
            <a:cxnSpLocks/>
          </p:cNvCxnSpPr>
          <p:nvPr/>
        </p:nvCxnSpPr>
        <p:spPr>
          <a:xfrm flipH="1">
            <a:off x="4516947" y="2939687"/>
            <a:ext cx="1361259" cy="1729247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15E468D-0A21-B824-48CB-993A98B55E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848261" y="2914200"/>
            <a:ext cx="0" cy="8338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C915710-90EC-1BCB-EA63-EBF71FBF944A}"/>
              </a:ext>
            </a:extLst>
          </p:cNvPr>
          <p:cNvCxnSpPr>
            <a:cxnSpLocks/>
          </p:cNvCxnSpPr>
          <p:nvPr/>
        </p:nvCxnSpPr>
        <p:spPr>
          <a:xfrm>
            <a:off x="7675054" y="2939687"/>
            <a:ext cx="1375786" cy="9959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7D0C04-E01F-952B-15CF-284A7B76C35A}"/>
              </a:ext>
            </a:extLst>
          </p:cNvPr>
          <p:cNvCxnSpPr>
            <a:cxnSpLocks/>
          </p:cNvCxnSpPr>
          <p:nvPr/>
        </p:nvCxnSpPr>
        <p:spPr>
          <a:xfrm flipH="1">
            <a:off x="8427249" y="4287728"/>
            <a:ext cx="623591" cy="1457023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F0AFFA33-857F-DA78-58CB-EE1937A3F7E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6848260" y="4364513"/>
            <a:ext cx="1" cy="147408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/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sorted algebra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D2F1B46F-F0D1-E6C2-1D68-6945A864D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453" y="2400001"/>
                <a:ext cx="2774373" cy="633845"/>
              </a:xfrm>
              <a:prstGeom prst="roundRect">
                <a:avLst/>
              </a:prstGeom>
              <a:blipFill>
                <a:blip r:embed="rId2"/>
                <a:stretch>
                  <a:fillRect l="-2597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/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tuple algebra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tp</m:t>
                        </m:r>
                      </m:sup>
                    </m:sSup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6BD94E3D-1B66-3649-DAE8-1200FD517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859" y="3815871"/>
                <a:ext cx="3035941" cy="582927"/>
              </a:xfrm>
              <a:prstGeom prst="roundRect">
                <a:avLst>
                  <a:gd name="adj" fmla="val 22527"/>
                </a:avLst>
              </a:prstGeom>
              <a:blipFill>
                <a:blip r:embed="rId3"/>
                <a:stretch>
                  <a:fillRect t="-980" b="-1960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/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sorted rewriting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1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F30A0B9F-E5C2-1E0F-94D5-A58CA00FF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03" y="3489504"/>
                <a:ext cx="3336839" cy="602990"/>
              </a:xfrm>
              <a:prstGeom prst="roundRect">
                <a:avLst>
                  <a:gd name="adj" fmla="val 15028"/>
                </a:avLst>
              </a:prstGeom>
              <a:blipFill>
                <a:blip r:embed="rId4"/>
                <a:stretch>
                  <a:fillRect l="-542" b="-1809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34AEB3B-44B5-63FF-0082-FD16444316BB}"/>
              </a:ext>
            </a:extLst>
          </p:cNvPr>
          <p:cNvSpPr/>
          <p:nvPr/>
        </p:nvSpPr>
        <p:spPr>
          <a:xfrm>
            <a:off x="2255578" y="1367741"/>
            <a:ext cx="2298323" cy="5615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 sorted set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/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deriver</a:t>
                </a:r>
                <a:r>
                  <a:rPr kumimoji="1" lang="en-US" altLang="ja-JP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E367531-D975-5666-6375-CB1AD2657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75" y="3748045"/>
                <a:ext cx="2469571" cy="616468"/>
              </a:xfrm>
              <a:prstGeom prst="roundRect">
                <a:avLst>
                  <a:gd name="adj" fmla="val 24028"/>
                </a:avLst>
              </a:prstGeom>
              <a:blipFill>
                <a:blip r:embed="rId5"/>
                <a:stretch>
                  <a:fillRect b="-1588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025ECC5-3FBA-B983-DFEC-8866810F645D}"/>
              </a:ext>
            </a:extLst>
          </p:cNvPr>
          <p:cNvSpPr/>
          <p:nvPr/>
        </p:nvSpPr>
        <p:spPr>
          <a:xfrm>
            <a:off x="3406412" y="5592587"/>
            <a:ext cx="5925704" cy="6338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tuple interpretation method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D2C471A-3EDB-1755-EE1D-0BFCB15A0970}"/>
              </a:ext>
            </a:extLst>
          </p:cNvPr>
          <p:cNvSpPr/>
          <p:nvPr/>
        </p:nvSpPr>
        <p:spPr>
          <a:xfrm>
            <a:off x="5088483" y="1328096"/>
            <a:ext cx="3110929" cy="56158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bg1">
                    <a:lumMod val="95000"/>
                  </a:schemeClr>
                </a:solidFill>
              </a:rPr>
              <a:t>sorted signature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/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bg1">
                        <a:lumMod val="95000"/>
                      </a:schemeClr>
                    </a:solidFill>
                  </a:rPr>
                  <a:t> sorted terms</a:t>
                </a:r>
                <a:r>
                  <a:rPr kumimoji="1" lang="en-US" altLang="ja-JP" sz="2800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𝒯</m:t>
                    </m:r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800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kumimoji="1" lang="ja-JP" altLang="en-US" sz="28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2DEC0441-2EF5-A614-6B2F-085A668CE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44" y="2404647"/>
                <a:ext cx="3607377" cy="607373"/>
              </a:xfrm>
              <a:prstGeom prst="roundRect">
                <a:avLst/>
              </a:prstGeom>
              <a:blipFill>
                <a:blip r:embed="rId6"/>
                <a:stretch>
                  <a:fillRect b="-17925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305835C-8688-BB1F-7417-7766398DBEA0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2776623" y="3012020"/>
            <a:ext cx="6910" cy="477484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F3F3398-3477-C830-04F9-A45A0253BA8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776623" y="4092494"/>
            <a:ext cx="766677" cy="65615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/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models</a:t>
                </a:r>
                <a:r>
                  <a:rPr kumimoji="1" lang="en-US" altLang="ja-JP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𝒜</m:t>
                        </m:r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,≥</m:t>
                        </m:r>
                      </m:e>
                    </m:d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四角形: 角を丸くする 19">
                <a:extLst>
                  <a:ext uri="{FF2B5EF4-FFF2-40B4-BE49-F238E27FC236}">
                    <a16:creationId xmlns:a16="http://schemas.microsoft.com/office/drawing/2014/main" id="{EDD8AC9B-7805-88F6-4ED0-3FE4579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638" y="4644266"/>
                <a:ext cx="3211016" cy="633845"/>
              </a:xfrm>
              <a:prstGeom prst="roundRect">
                <a:avLst/>
              </a:prstGeom>
              <a:blipFill>
                <a:blip r:embed="rId7"/>
                <a:stretch>
                  <a:fillRect l="-1692" b="-1454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41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8637372B-FE71-DA5F-8101-64ED7960CE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タイトル 4">
                <a:extLst>
                  <a:ext uri="{FF2B5EF4-FFF2-40B4-BE49-F238E27FC236}">
                    <a16:creationId xmlns:a16="http://schemas.microsoft.com/office/drawing/2014/main" id="{8637372B-FE71-DA5F-8101-64ED7960CE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59A0B-3B90-1C9B-09CD-40AA5522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B7B2257-B25A-36BD-361B-8B200745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88484D-3499-0F78-3CF5-DED014879880}"/>
              </a:ext>
            </a:extLst>
          </p:cNvPr>
          <p:cNvGrpSpPr/>
          <p:nvPr/>
        </p:nvGrpSpPr>
        <p:grpSpPr>
          <a:xfrm>
            <a:off x="838200" y="2732255"/>
            <a:ext cx="10037168" cy="2350713"/>
            <a:chOff x="838200" y="2571691"/>
            <a:chExt cx="10037168" cy="2350713"/>
          </a:xfrm>
        </p:grpSpPr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440F84DE-1136-776A-DCCE-5EED4DF75CB7}"/>
                </a:ext>
              </a:extLst>
            </p:cNvPr>
            <p:cNvSpPr/>
            <p:nvPr/>
          </p:nvSpPr>
          <p:spPr>
            <a:xfrm>
              <a:off x="838200" y="2712027"/>
              <a:ext cx="10037168" cy="2210377"/>
            </a:xfrm>
            <a:prstGeom prst="roundRect">
              <a:avLst>
                <a:gd name="adj" fmla="val 6680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D28C837C-3272-DD7D-09F4-D8981A879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2958110"/>
              <a:ext cx="6715022" cy="1429144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FD27208-E0AB-C877-0463-D7917271E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4493004"/>
              <a:ext cx="4405540" cy="29781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9714BE-C3A5-2AE3-5F36-649B1A55F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8621" y="2571691"/>
              <a:ext cx="2145118" cy="280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51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DF996-0973-1FD6-C6F6-98B72E2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56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F6EF05C-901B-8C1F-267F-D678E7D21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2800612"/>
            <a:ext cx="10598190" cy="31699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4618898-47D3-5ECC-5608-88E2819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07E716D-506A-6004-C6AD-779AB36954A7}"/>
              </a:ext>
            </a:extLst>
          </p:cNvPr>
          <p:cNvGrpSpPr/>
          <p:nvPr/>
        </p:nvGrpSpPr>
        <p:grpSpPr>
          <a:xfrm>
            <a:off x="651164" y="3934612"/>
            <a:ext cx="10093036" cy="897645"/>
            <a:chOff x="651164" y="3934612"/>
            <a:chExt cx="10093036" cy="897645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A3F4CB78-D2D5-6C5B-7BC0-973BF2CAE028}"/>
                </a:ext>
              </a:extLst>
            </p:cNvPr>
            <p:cNvSpPr/>
            <p:nvPr/>
          </p:nvSpPr>
          <p:spPr>
            <a:xfrm>
              <a:off x="651164" y="4074949"/>
              <a:ext cx="10093036" cy="757308"/>
            </a:xfrm>
            <a:prstGeom prst="roundRect">
              <a:avLst>
                <a:gd name="adj" fmla="val 17657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5C2B8155-2FFF-C314-B300-B76D715D9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85" y="3934612"/>
              <a:ext cx="2145118" cy="28066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F3D6D60-6F05-9A0B-36FB-AA636689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357" y="4358162"/>
              <a:ext cx="4640011" cy="312810"/>
            </a:xfrm>
            <a:prstGeom prst="rect">
              <a:avLst/>
            </a:prstGeom>
          </p:spPr>
        </p:pic>
      </p:grp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628AFFE7-34BB-B572-787F-39A35C2D429A}"/>
              </a:ext>
            </a:extLst>
          </p:cNvPr>
          <p:cNvSpPr/>
          <p:nvPr/>
        </p:nvSpPr>
        <p:spPr>
          <a:xfrm>
            <a:off x="6421582" y="3300137"/>
            <a:ext cx="3081254" cy="592282"/>
          </a:xfrm>
          <a:prstGeom prst="wedgeRoundRectCallout">
            <a:avLst>
              <a:gd name="adj1" fmla="val 50649"/>
              <a:gd name="adj2" fmla="val -778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from </a:t>
            </a:r>
            <a:r>
              <a:rPr kumimoji="1" lang="en-US" altLang="ja-JP" sz="2800" dirty="0" err="1">
                <a:solidFill>
                  <a:schemeClr val="tx1"/>
                </a:solidFill>
              </a:rPr>
              <a:t>IsaFoR</a:t>
            </a:r>
            <a:r>
              <a:rPr kumimoji="1" lang="en-US" altLang="ja-JP" sz="2800" dirty="0">
                <a:solidFill>
                  <a:schemeClr val="tx1"/>
                </a:solidFill>
              </a:rPr>
              <a:t> library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タイトル 4">
                <a:extLst>
                  <a:ext uri="{FF2B5EF4-FFF2-40B4-BE49-F238E27FC236}">
                    <a16:creationId xmlns:a16="http://schemas.microsoft.com/office/drawing/2014/main" id="{A1A46C11-8742-E693-D96B-408FC0D7CA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334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dirty="0"/>
                  <a:t>-algebra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d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タイトル 4">
                <a:extLst>
                  <a:ext uri="{FF2B5EF4-FFF2-40B4-BE49-F238E27FC236}">
                    <a16:creationId xmlns:a16="http://schemas.microsoft.com/office/drawing/2014/main" id="{A1A46C11-8742-E693-D96B-408FC0D7CA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33438"/>
              </a:xfrm>
              <a:blipFill>
                <a:blip r:embed="rId6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6214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EF4400B-8715-C2C7-925D-BA372DD048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Models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7EF4400B-8715-C2C7-925D-BA372DD04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4599" b="-26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8DF996-0973-1FD6-C6F6-98B72E24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57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4618898-47D3-5ECC-5608-88E2819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1576760"/>
            <a:ext cx="11149551" cy="87815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71C1D4A-C078-6637-9304-2A9624B2D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4267413"/>
            <a:ext cx="7922725" cy="667054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9DC858-7CC4-BDC9-FAAF-AC08B21F9BFD}"/>
              </a:ext>
            </a:extLst>
          </p:cNvPr>
          <p:cNvGrpSpPr/>
          <p:nvPr/>
        </p:nvGrpSpPr>
        <p:grpSpPr>
          <a:xfrm>
            <a:off x="521224" y="5388741"/>
            <a:ext cx="10248900" cy="897645"/>
            <a:chOff x="521224" y="4697655"/>
            <a:chExt cx="10248900" cy="897645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EF0D897A-2AE1-652E-3A20-4AA7C5FCBD3F}"/>
                </a:ext>
              </a:extLst>
            </p:cNvPr>
            <p:cNvSpPr/>
            <p:nvPr/>
          </p:nvSpPr>
          <p:spPr>
            <a:xfrm>
              <a:off x="521224" y="4837992"/>
              <a:ext cx="10248900" cy="757308"/>
            </a:xfrm>
            <a:prstGeom prst="roundRect">
              <a:avLst>
                <a:gd name="adj" fmla="val 1628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sabelle DejaVu Sans Mono" panose="020B0609030804020204" pitchFamily="50" charset="0"/>
                <a:ea typeface="Isabelle DejaVu Sans Mono" panose="020B0609030804020204" pitchFamily="50" charset="0"/>
                <a:cs typeface="Isabelle DejaVu Sans Mono" panose="020B0609030804020204" pitchFamily="50" charset="0"/>
              </a:endParaRPr>
            </a:p>
          </p:txBody>
        </p:sp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A8BD25A4-C082-CDA7-1F71-76250A4D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645" y="4697655"/>
              <a:ext cx="2145118" cy="280669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15867F31-DB34-C3BE-4E5C-4875B5BBE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824" y="5130268"/>
              <a:ext cx="9816817" cy="298772"/>
            </a:xfrm>
            <a:prstGeom prst="rect">
              <a:avLst/>
            </a:prstGeom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51DC05A9-08FA-D6A1-6D69-508E15293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4" y="2800612"/>
            <a:ext cx="10598190" cy="31699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8F38152-A33B-00BB-C9FA-5AF6D5FAC58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72"/>
          <a:stretch/>
        </p:blipFill>
        <p:spPr>
          <a:xfrm>
            <a:off x="521224" y="3463308"/>
            <a:ext cx="9308576" cy="31699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1B39877-3526-23F7-3B39-7C781C7F825D}"/>
              </a:ext>
            </a:extLst>
          </p:cNvPr>
          <p:cNvSpPr/>
          <p:nvPr/>
        </p:nvSpPr>
        <p:spPr>
          <a:xfrm>
            <a:off x="2628900" y="4267413"/>
            <a:ext cx="2504209" cy="316996"/>
          </a:xfrm>
          <a:prstGeom prst="rect">
            <a:avLst/>
          </a:prstGeom>
          <a:solidFill>
            <a:srgbClr val="F2F2F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45520F-DAB4-DEB8-B102-8A7BA33C4436}"/>
              </a:ext>
            </a:extLst>
          </p:cNvPr>
          <p:cNvSpPr txBox="1"/>
          <p:nvPr/>
        </p:nvSpPr>
        <p:spPr>
          <a:xfrm>
            <a:off x="8835736" y="3270074"/>
            <a:ext cx="994064" cy="5102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kumimoji="1" lang="en-US" altLang="ja-JP" sz="2800" dirty="0"/>
              <a:t>...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70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A1321-F689-633F-8E9A-5CCD63BC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w.f. monotone algebra proves termination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473F8F-801B-7793-4623-B0A86608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7A745ED-BCF4-AC71-12D1-538171509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1736582"/>
            <a:ext cx="7935191" cy="12283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95E3BB8-B4F7-A7F7-107B-D4E9C2334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9" y="3578390"/>
            <a:ext cx="10841182" cy="20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88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09B90-A5C4-081F-ECE5-CF2A56B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Tuple algebra (via ad-hoc overloading)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0C92E2-7D20-721E-3C8E-2259F2CE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59</a:t>
            </a:fld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BBF09817-9A50-C3E5-DCAD-2776CBB6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475138"/>
            <a:ext cx="5069162" cy="40468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67E80C42-F491-9661-DE68-305539A2F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2" y="3344498"/>
            <a:ext cx="5401672" cy="89192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3467D85-88FB-CCA4-AD78-A62B3D758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41" y="4580874"/>
            <a:ext cx="10845517" cy="57751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5BE44D9-B3B5-50AD-0F8D-8CA535072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02" y="2130109"/>
            <a:ext cx="8134480" cy="9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Monotone algebra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accent6"/>
                </a:solidFill>
              </a:rPr>
              <a:t>[Manna &amp; Ness '70]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→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b="1" i="1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i="1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&amp;→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62C280C-0E7C-434C-9117-705DA8E05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786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25F05-A9E5-2C62-5F97-9F74BC4A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 of formalization work</a:t>
            </a:r>
            <a:endParaRPr kumimoji="1" lang="ja-JP" altLang="en-US" dirty="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F57E058C-7BB8-1F74-C664-66FFFB3B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Conclusion</a:t>
            </a:r>
            <a:r>
              <a:rPr lang="en-US" altLang="ja-JP" dirty="0"/>
              <a:t>: formalization can be readable</a:t>
            </a:r>
          </a:p>
          <a:p>
            <a:r>
              <a:rPr lang="en-US" altLang="ja-JP" b="1" dirty="0"/>
              <a:t>DONEs and TODOs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6894BF-AD10-0C39-038E-FA03C0F6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60</a:t>
            </a:fld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E01120F-6899-0B06-149C-0A4CB8FF1418}"/>
              </a:ext>
            </a:extLst>
          </p:cNvPr>
          <p:cNvGrpSpPr/>
          <p:nvPr/>
        </p:nvGrpSpPr>
        <p:grpSpPr>
          <a:xfrm>
            <a:off x="3629479" y="2853753"/>
            <a:ext cx="4433403" cy="2803222"/>
            <a:chOff x="3640333" y="1827687"/>
            <a:chExt cx="6325387" cy="390577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3677BA5-CBC3-9A65-D719-3861FCFFED70}"/>
                </a:ext>
              </a:extLst>
            </p:cNvPr>
            <p:cNvSpPr/>
            <p:nvPr/>
          </p:nvSpPr>
          <p:spPr bwMode="auto">
            <a:xfrm>
              <a:off x="3712776" y="4899578"/>
              <a:ext cx="1528802" cy="731316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tool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3A2BF-80BE-68CB-07D3-D76080355A59}"/>
                </a:ext>
              </a:extLst>
            </p:cNvPr>
            <p:cNvSpPr/>
            <p:nvPr/>
          </p:nvSpPr>
          <p:spPr bwMode="auto">
            <a:xfrm>
              <a:off x="6113376" y="4837184"/>
              <a:ext cx="1348716" cy="84749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proof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B180944-E767-935E-CC01-BF63BEFCD3FA}"/>
                </a:ext>
              </a:extLst>
            </p:cNvPr>
            <p:cNvSpPr/>
            <p:nvPr/>
          </p:nvSpPr>
          <p:spPr bwMode="auto">
            <a:xfrm>
              <a:off x="8304038" y="4788396"/>
              <a:ext cx="1470520" cy="94506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CeTA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8" name="Straight Arrow Connector 8">
              <a:extLst>
                <a:ext uri="{FF2B5EF4-FFF2-40B4-BE49-F238E27FC236}">
                  <a16:creationId xmlns:a16="http://schemas.microsoft.com/office/drawing/2014/main" id="{4D488815-BAF7-B598-FAFB-3D6D8C302B6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 bwMode="auto">
            <a:xfrm flipV="1">
              <a:off x="7462092" y="5260927"/>
              <a:ext cx="841946" cy="1"/>
            </a:xfrm>
            <a:prstGeom prst="straightConnector1">
              <a:avLst/>
            </a:prstGeom>
            <a:solidFill>
              <a:srgbClr val="FFCC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9">
              <a:extLst>
                <a:ext uri="{FF2B5EF4-FFF2-40B4-BE49-F238E27FC236}">
                  <a16:creationId xmlns:a16="http://schemas.microsoft.com/office/drawing/2014/main" id="{6DFBD526-A26E-084A-1BD1-F21B3BC086F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 bwMode="auto">
            <a:xfrm flipV="1">
              <a:off x="5241578" y="5260929"/>
              <a:ext cx="871798" cy="4307"/>
            </a:xfrm>
            <a:prstGeom prst="line">
              <a:avLst/>
            </a:prstGeom>
            <a:solidFill>
              <a:srgbClr val="FFCC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Folded Corner 14">
              <a:extLst>
                <a:ext uri="{FF2B5EF4-FFF2-40B4-BE49-F238E27FC236}">
                  <a16:creationId xmlns:a16="http://schemas.microsoft.com/office/drawing/2014/main" id="{1FE01CFA-F804-CBA1-FCF4-DA132FA33493}"/>
                </a:ext>
              </a:extLst>
            </p:cNvPr>
            <p:cNvSpPr/>
            <p:nvPr/>
          </p:nvSpPr>
          <p:spPr bwMode="auto">
            <a:xfrm>
              <a:off x="3640333" y="1827687"/>
              <a:ext cx="1737598" cy="892097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paper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theory</a:t>
              </a: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42A391DA-BDD6-3188-DDCD-703B0A882D2F}"/>
                </a:ext>
              </a:extLst>
            </p:cNvPr>
            <p:cNvSpPr/>
            <p:nvPr/>
          </p:nvSpPr>
          <p:spPr bwMode="auto">
            <a:xfrm>
              <a:off x="7891593" y="1898600"/>
              <a:ext cx="2074127" cy="9032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IsaFoR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library</a:t>
              </a:r>
              <a:endParaRPr kumimoji="1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TextBox 26">
              <a:extLst>
                <a:ext uri="{FF2B5EF4-FFF2-40B4-BE49-F238E27FC236}">
                  <a16:creationId xmlns:a16="http://schemas.microsoft.com/office/drawing/2014/main" id="{01C070D3-46F0-819A-A13D-7DCC8A6AC44B}"/>
                </a:ext>
              </a:extLst>
            </p:cNvPr>
            <p:cNvSpPr txBox="1"/>
            <p:nvPr/>
          </p:nvSpPr>
          <p:spPr>
            <a:xfrm>
              <a:off x="8781124" y="3101922"/>
              <a:ext cx="475354" cy="1386396"/>
            </a:xfrm>
            <a:prstGeom prst="downArrow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 anchor="ctr">
              <a:noAutofit/>
            </a:bodyPr>
            <a:lstStyle/>
            <a:p>
              <a:pPr marL="266700" algn="r"/>
              <a:r>
                <a:rPr lang="en-US" dirty="0"/>
                <a:t>code export   </a:t>
              </a:r>
            </a:p>
          </p:txBody>
        </p:sp>
        <p:sp>
          <p:nvSpPr>
            <p:cNvPr id="13" name="Right Arrow 73">
              <a:extLst>
                <a:ext uri="{FF2B5EF4-FFF2-40B4-BE49-F238E27FC236}">
                  <a16:creationId xmlns:a16="http://schemas.microsoft.com/office/drawing/2014/main" id="{A0D6A48F-F4E5-A94D-318E-A8F55EDD2168}"/>
                </a:ext>
              </a:extLst>
            </p:cNvPr>
            <p:cNvSpPr/>
            <p:nvPr/>
          </p:nvSpPr>
          <p:spPr bwMode="auto">
            <a:xfrm>
              <a:off x="5898799" y="2067091"/>
              <a:ext cx="1688344" cy="468351"/>
            </a:xfrm>
            <a:prstGeom prst="rightArrow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formalize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Down Arrow 74">
              <a:extLst>
                <a:ext uri="{FF2B5EF4-FFF2-40B4-BE49-F238E27FC236}">
                  <a16:creationId xmlns:a16="http://schemas.microsoft.com/office/drawing/2014/main" id="{8AAA0276-7A39-1B4D-416A-DA2855EB2207}"/>
                </a:ext>
              </a:extLst>
            </p:cNvPr>
            <p:cNvSpPr/>
            <p:nvPr/>
          </p:nvSpPr>
          <p:spPr bwMode="auto">
            <a:xfrm>
              <a:off x="4233296" y="2943692"/>
              <a:ext cx="487761" cy="1692282"/>
            </a:xfrm>
            <a:prstGeom prst="downArrow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68288" marR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implement   </a:t>
              </a: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0825A6E-54FD-D23E-A471-9A17BB756E0C}"/>
              </a:ext>
            </a:extLst>
          </p:cNvPr>
          <p:cNvSpPr txBox="1"/>
          <p:nvPr/>
        </p:nvSpPr>
        <p:spPr>
          <a:xfrm>
            <a:off x="6165754" y="2330442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588FC75-C7E0-DB0B-B81E-ACE9081DFB2B}"/>
              </a:ext>
            </a:extLst>
          </p:cNvPr>
          <p:cNvSpPr txBox="1"/>
          <p:nvPr/>
        </p:nvSpPr>
        <p:spPr>
          <a:xfrm>
            <a:off x="3331130" y="3517511"/>
            <a:ext cx="67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solidFill>
                  <a:schemeClr val="accent6"/>
                </a:solidFill>
              </a:rPr>
              <a:t>✔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201ACBB-8754-AE6B-B33B-39862283AA8F}"/>
              </a:ext>
            </a:extLst>
          </p:cNvPr>
          <p:cNvSpPr txBox="1"/>
          <p:nvPr/>
        </p:nvSpPr>
        <p:spPr>
          <a:xfrm>
            <a:off x="6219368" y="455072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C00000"/>
                </a:solidFill>
              </a:rPr>
              <a:t>?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0486A1-893D-56BB-AEA7-E5B3C7B22851}"/>
              </a:ext>
            </a:extLst>
          </p:cNvPr>
          <p:cNvSpPr txBox="1"/>
          <p:nvPr/>
        </p:nvSpPr>
        <p:spPr>
          <a:xfrm>
            <a:off x="7585880" y="3839866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>
                <a:solidFill>
                  <a:srgbClr val="C00000"/>
                </a:solidFill>
              </a:rPr>
              <a:t>?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785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F305FB3-8156-78AB-4515-DCAD5291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TermCOMP</a:t>
            </a:r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F5FB70-DD06-9367-196E-90EC71729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C4CA61-0DFA-05E1-E249-27A42900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548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0268BFE-09BC-42E9-9820-F7C980E6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2E9810-ABD7-4E3D-852A-3790DC14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7" y="1334814"/>
            <a:ext cx="11111345" cy="493986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2003 </a:t>
            </a:r>
            <a:r>
              <a:rPr lang="en-US" altLang="ja-JP" b="1" dirty="0"/>
              <a:t>"0th" termCOMP</a:t>
            </a:r>
            <a:r>
              <a:rPr lang="en-US" altLang="ja-JP" dirty="0"/>
              <a:t>: a tool demo on </a:t>
            </a:r>
            <a:r>
              <a:rPr lang="en-US" altLang="ja-JP" b="1" dirty="0">
                <a:solidFill>
                  <a:schemeClr val="accent5"/>
                </a:solidFill>
              </a:rPr>
              <a:t>laptops</a:t>
            </a:r>
            <a:r>
              <a:rPr lang="en-US" altLang="ja-JP" dirty="0"/>
              <a:t> organized by </a:t>
            </a:r>
            <a:r>
              <a:rPr lang="en-US" altLang="ja-JP" dirty="0">
                <a:solidFill>
                  <a:schemeClr val="accent6"/>
                </a:solidFill>
              </a:rPr>
              <a:t>Albert Rubio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2004- run on </a:t>
            </a:r>
            <a:r>
              <a:rPr lang="en-US" altLang="ja-JP" b="1" dirty="0">
                <a:solidFill>
                  <a:schemeClr val="accent5"/>
                </a:solidFill>
              </a:rPr>
              <a:t>local servers</a:t>
            </a:r>
            <a:r>
              <a:rPr lang="en-US" altLang="ja-JP" dirty="0"/>
              <a:t> by </a:t>
            </a:r>
            <a:r>
              <a:rPr lang="en-US" altLang="ja-JP" dirty="0">
                <a:solidFill>
                  <a:schemeClr val="accent6"/>
                </a:solidFill>
              </a:rPr>
              <a:t>Claude Marché</a:t>
            </a:r>
            <a:endParaRPr lang="en-US" altLang="ja-JP" dirty="0"/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2008- run on </a:t>
            </a:r>
            <a:r>
              <a:rPr lang="en-US" altLang="ja-JP" b="1" dirty="0">
                <a:solidFill>
                  <a:schemeClr val="accent5"/>
                </a:solidFill>
              </a:rPr>
              <a:t>local servers</a:t>
            </a:r>
            <a:r>
              <a:rPr lang="en-US" altLang="ja-JP" dirty="0"/>
              <a:t> by </a:t>
            </a:r>
            <a:r>
              <a:rPr lang="en-US" altLang="ja-JP" dirty="0">
                <a:solidFill>
                  <a:schemeClr val="accent6"/>
                </a:solidFill>
              </a:rPr>
              <a:t>René</a:t>
            </a:r>
            <a:r>
              <a:rPr lang="ja-JP" altLang="en-US" dirty="0">
                <a:solidFill>
                  <a:schemeClr val="accent6"/>
                </a:solidFill>
              </a:rPr>
              <a:t> </a:t>
            </a:r>
            <a:r>
              <a:rPr lang="en-US" altLang="ja-JP" dirty="0">
                <a:solidFill>
                  <a:schemeClr val="accent6"/>
                </a:solidFill>
              </a:rPr>
              <a:t>Thiemann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2014- </a:t>
            </a:r>
            <a:r>
              <a:rPr lang="en-US" altLang="ja-JP" b="1" dirty="0" err="1">
                <a:solidFill>
                  <a:schemeClr val="accent5"/>
                </a:solidFill>
              </a:rPr>
              <a:t>StarExec</a:t>
            </a:r>
            <a:r>
              <a:rPr lang="en-US" altLang="ja-JP" dirty="0"/>
              <a:t> + </a:t>
            </a:r>
            <a:r>
              <a:rPr lang="en-US" altLang="ja-JP" b="1" dirty="0" err="1"/>
              <a:t>starexec</a:t>
            </a:r>
            <a:r>
              <a:rPr lang="en-US" altLang="ja-JP" b="1" dirty="0"/>
              <a:t>-presenter</a:t>
            </a:r>
            <a:r>
              <a:rPr lang="en-US" altLang="ja-JP" dirty="0"/>
              <a:t> (</a:t>
            </a:r>
            <a:r>
              <a:rPr lang="en-US" altLang="ja-JP" dirty="0" err="1"/>
              <a:t>Haskell+SQL</a:t>
            </a:r>
            <a:r>
              <a:rPr lang="en-US" altLang="ja-JP" dirty="0"/>
              <a:t>) by </a:t>
            </a:r>
            <a:r>
              <a:rPr lang="en-US" altLang="ja-JP" dirty="0">
                <a:solidFill>
                  <a:schemeClr val="accent6"/>
                </a:solidFill>
              </a:rPr>
              <a:t>Johannes Waldmann</a:t>
            </a:r>
            <a:endParaRPr lang="en-US" altLang="ja-JP" dirty="0"/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2018-</a:t>
            </a:r>
            <a:r>
              <a:rPr lang="en-US" altLang="ja-JP" dirty="0">
                <a:solidFill>
                  <a:schemeClr val="accent6"/>
                </a:solidFill>
              </a:rPr>
              <a:t> </a:t>
            </a:r>
            <a:r>
              <a:rPr lang="en-US" altLang="ja-JP" b="1" dirty="0" err="1">
                <a:solidFill>
                  <a:schemeClr val="accent5"/>
                </a:solidFill>
              </a:rPr>
              <a:t>StarExec</a:t>
            </a:r>
            <a:r>
              <a:rPr lang="en-US" altLang="ja-JP" dirty="0"/>
              <a:t> + </a:t>
            </a:r>
            <a:r>
              <a:rPr lang="en-US" altLang="ja-JP" b="1" dirty="0" err="1"/>
              <a:t>starexec</a:t>
            </a:r>
            <a:r>
              <a:rPr lang="en-US" altLang="ja-JP" b="1" dirty="0"/>
              <a:t>-master</a:t>
            </a:r>
            <a:r>
              <a:rPr lang="en-US" altLang="ja-JP" dirty="0"/>
              <a:t> (pure PHP) by </a:t>
            </a:r>
            <a:r>
              <a:rPr lang="en-US" altLang="ja-JP" dirty="0">
                <a:solidFill>
                  <a:schemeClr val="accent6"/>
                </a:solidFill>
              </a:rPr>
              <a:t>AY</a:t>
            </a:r>
          </a:p>
          <a:p>
            <a:pPr marL="0" indent="0">
              <a:buNone/>
              <a:tabLst>
                <a:tab pos="2238375" algn="l"/>
                <a:tab pos="5648325" algn="l"/>
              </a:tabLst>
            </a:pPr>
            <a:r>
              <a:rPr lang="en-US" altLang="ja-JP" dirty="0"/>
              <a:t>2023 August 24: </a:t>
            </a:r>
            <a:r>
              <a:rPr lang="en-US" altLang="ja-JP" b="1" dirty="0"/>
              <a:t>20th termCOMP</a:t>
            </a:r>
            <a:r>
              <a:rPr lang="en-US" altLang="ja-JP" dirty="0"/>
              <a:t> in WST 2023, Obergurgl, Austria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6EEF16-16E5-05E8-AD94-5CF3117C6BD9}"/>
              </a:ext>
            </a:extLst>
          </p:cNvPr>
          <p:cNvSpPr txBox="1"/>
          <p:nvPr/>
        </p:nvSpPr>
        <p:spPr>
          <a:xfrm>
            <a:off x="1998520" y="4737208"/>
            <a:ext cx="7083136" cy="634544"/>
          </a:xfrm>
          <a:prstGeom prst="roundRect">
            <a:avLst>
              <a:gd name="adj" fmla="val 3102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/>
              <a:t>planning a "0th </a:t>
            </a:r>
            <a:r>
              <a:rPr lang="en-US" altLang="ja-JP" sz="2800" b="1" dirty="0">
                <a:solidFill>
                  <a:schemeClr val="accent2"/>
                </a:solidFill>
              </a:rPr>
              <a:t>probabilistic</a:t>
            </a:r>
            <a:r>
              <a:rPr lang="en-US" altLang="ja-JP" sz="2800" dirty="0"/>
              <a:t> termCOMP"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7642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BDB4-6815-48C0-8832-CDE8F1DA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427E-2F2F-4E3D-9CAC-EB82B1C11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2018: </a:t>
            </a:r>
            <a:r>
              <a:rPr lang="en-US" altLang="ja-JP" dirty="0"/>
              <a:t>i</a:t>
            </a:r>
            <a:r>
              <a:rPr lang="en-US" dirty="0"/>
              <a:t>mplemented </a:t>
            </a:r>
            <a:r>
              <a:rPr lang="en-US" b="1" dirty="0" err="1"/>
              <a:t>starexec</a:t>
            </a:r>
            <a:r>
              <a:rPr lang="en-US" b="1" dirty="0"/>
              <a:t>-master</a:t>
            </a:r>
            <a:r>
              <a:rPr lang="en-US" dirty="0"/>
              <a:t> (in pure PHP)</a:t>
            </a:r>
          </a:p>
          <a:p>
            <a:pPr lvl="1"/>
            <a:r>
              <a:rPr lang="en-US" altLang="ja-JP" dirty="0"/>
              <a:t>needed to correct CSV generated by </a:t>
            </a:r>
            <a:r>
              <a:rPr lang="en-US" altLang="ja-JP" dirty="0" err="1"/>
              <a:t>StarExec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2020:</a:t>
            </a:r>
          </a:p>
          <a:p>
            <a:pPr lvl="1"/>
            <a:r>
              <a:rPr lang="en-US" dirty="0"/>
              <a:t>move to </a:t>
            </a:r>
            <a:r>
              <a:rPr lang="en-US" b="1" dirty="0" err="1">
                <a:solidFill>
                  <a:schemeClr val="accent5"/>
                </a:solidFill>
              </a:rPr>
              <a:t>heroku</a:t>
            </a:r>
            <a:r>
              <a:rPr lang="en-US" dirty="0"/>
              <a:t> (from my previous employer's server)</a:t>
            </a:r>
          </a:p>
          <a:p>
            <a:pPr lvl="1"/>
            <a:r>
              <a:rPr lang="en-US" altLang="ja-JP" dirty="0"/>
              <a:t>registration via </a:t>
            </a:r>
            <a:r>
              <a:rPr lang="en-US" altLang="ja-JP" b="1" dirty="0">
                <a:solidFill>
                  <a:schemeClr val="accent5"/>
                </a:solidFill>
              </a:rPr>
              <a:t>GitHub</a:t>
            </a:r>
            <a:r>
              <a:rPr lang="en-US" altLang="ja-JP" dirty="0"/>
              <a:t> pull-request</a:t>
            </a:r>
          </a:p>
          <a:p>
            <a:pPr lvl="1"/>
            <a:r>
              <a:rPr lang="en-US" dirty="0"/>
              <a:t>implemented "</a:t>
            </a:r>
            <a:r>
              <a:rPr lang="en-US" b="1" dirty="0" err="1"/>
              <a:t>graph.php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2021:</a:t>
            </a:r>
          </a:p>
          <a:p>
            <a:pPr lvl="1"/>
            <a:r>
              <a:rPr lang="en-US" dirty="0"/>
              <a:t>implemented filtering </a:t>
            </a:r>
            <a:r>
              <a:rPr lang="ja-JP" altLang="en-US" dirty="0"/>
              <a:t>→ </a:t>
            </a:r>
            <a:r>
              <a:rPr lang="en-US" altLang="ja-JP" dirty="0"/>
              <a:t>needs </a:t>
            </a:r>
            <a:r>
              <a:rPr lang="en-US" altLang="ja-JP" b="1" dirty="0"/>
              <a:t>JavaScript</a:t>
            </a:r>
            <a:r>
              <a:rPr lang="en-US" altLang="ja-JP" dirty="0"/>
              <a:t> (client-side)</a:t>
            </a:r>
          </a:p>
          <a:p>
            <a:pPr marL="0" indent="0">
              <a:buNone/>
            </a:pPr>
            <a:r>
              <a:rPr lang="en-US" altLang="ja-JP" dirty="0"/>
              <a:t>2022:</a:t>
            </a:r>
          </a:p>
          <a:p>
            <a:pPr lvl="1"/>
            <a:r>
              <a:rPr lang="en-US" altLang="ja-JP" b="1" dirty="0"/>
              <a:t>"Advancing the state of the art"</a:t>
            </a:r>
            <a:r>
              <a:rPr lang="en-US" altLang="ja-JP" dirty="0"/>
              <a:t> scores</a:t>
            </a:r>
          </a:p>
        </p:txBody>
      </p:sp>
    </p:spTree>
    <p:extLst>
      <p:ext uri="{BB962C8B-B14F-4D97-AF65-F5344CB8AC3E}">
        <p14:creationId xmlns:p14="http://schemas.microsoft.com/office/powerpoint/2010/main" val="3701165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28CC9-7396-40AB-E659-B2AB4418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64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F1E83D-1609-F8BD-F042-FBEBF22F604A}"/>
              </a:ext>
            </a:extLst>
          </p:cNvPr>
          <p:cNvSpPr txBox="1"/>
          <p:nvPr/>
        </p:nvSpPr>
        <p:spPr>
          <a:xfrm>
            <a:off x="2849707" y="4740625"/>
            <a:ext cx="6969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200" dirty="0">
                <a:hlinkClick r:id="rId2"/>
              </a:rPr>
              <a:t>https://termcomp.github.io/Y2022/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5392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69AB5E4-0026-63DB-C496-F3DDA0F1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Conclusion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7597F38-FACE-9F5D-884E-97B0D30F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629068"/>
          </a:xfrm>
        </p:spPr>
        <p:txBody>
          <a:bodyPr/>
          <a:lstStyle/>
          <a:p>
            <a:r>
              <a:rPr lang="en-US" altLang="ja-JP" dirty="0"/>
              <a:t>Now you don't have to learn/implement all the existing techniques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1A46B5-FB2F-B714-F6CE-F3A3F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2DA549-79E5-2C16-FC7E-FD4E92D126B6}"/>
              </a:ext>
            </a:extLst>
          </p:cNvPr>
          <p:cNvSpPr txBox="1"/>
          <p:nvPr/>
        </p:nvSpPr>
        <p:spPr>
          <a:xfrm>
            <a:off x="838200" y="1885745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Don't solve by yourself, ask SAT/SMT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9FD453-FEAB-EBB9-23AA-033FE31130A0}"/>
              </a:ext>
            </a:extLst>
          </p:cNvPr>
          <p:cNvSpPr txBox="1"/>
          <p:nvPr/>
        </p:nvSpPr>
        <p:spPr>
          <a:xfrm>
            <a:off x="838200" y="2493352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Formalization can be readable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20446-3C1A-F7FC-616D-92D41BCE74E9}"/>
              </a:ext>
            </a:extLst>
          </p:cNvPr>
          <p:cNvSpPr txBox="1"/>
          <p:nvPr/>
        </p:nvSpPr>
        <p:spPr>
          <a:xfrm>
            <a:off x="838200" y="3097584"/>
            <a:ext cx="6094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Join termCOMP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6302F3-86D6-54DD-AC40-AD61FBF18039}"/>
              </a:ext>
            </a:extLst>
          </p:cNvPr>
          <p:cNvSpPr txBox="1"/>
          <p:nvPr/>
        </p:nvSpPr>
        <p:spPr>
          <a:xfrm>
            <a:off x="1115291" y="3664810"/>
            <a:ext cx="10238509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Proposed strategy: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Pick a small open problem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Manually (dis)prove termination</a:t>
            </a:r>
          </a:p>
          <a:p>
            <a:pPr marL="971550" lvl="1" indent="-51435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/>
            </a:pPr>
            <a:r>
              <a:rPr kumimoji="1" lang="en-US" altLang="ja-JP" sz="2800" dirty="0">
                <a:solidFill>
                  <a:prstClr val="black"/>
                </a:solidFill>
                <a:latin typeface="Calibri"/>
                <a:ea typeface="Meiryo"/>
              </a:rPr>
              <a:t>Write a tool that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eiryo"/>
                <a:cs typeface="+mn-cs"/>
              </a:rPr>
              <a:t>detect the problem and dump the proof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eiry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37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12" grpId="0"/>
      <p:bldP spid="16" grpId="0"/>
      <p:bldP spid="1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CF637-6D95-B97C-5320-5145CFC3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Possible future directions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F24CD-6C76-2F1C-F203-F1CD4AAE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More simplification orders? </a:t>
            </a:r>
            <a:r>
              <a:rPr lang="en-US" altLang="ja-JP" sz="2400" dirty="0">
                <a:solidFill>
                  <a:schemeClr val="accent6"/>
                </a:solidFill>
              </a:rPr>
              <a:t> [Steinbach '95]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lang="en-US" altLang="ja-JP" dirty="0"/>
              <a:t>Non-simplification orders?</a:t>
            </a:r>
          </a:p>
          <a:p>
            <a:pPr lvl="1"/>
            <a:r>
              <a:rPr lang="en-US" altLang="ja-JP" dirty="0"/>
              <a:t>semantic labeling </a:t>
            </a:r>
            <a:r>
              <a:rPr lang="en-US" altLang="ja-JP" sz="2400" dirty="0">
                <a:solidFill>
                  <a:schemeClr val="accent6"/>
                </a:solidFill>
              </a:rPr>
              <a:t> [Zantema '95]</a:t>
            </a:r>
            <a:endParaRPr lang="en-US" altLang="ja-JP" dirty="0"/>
          </a:p>
          <a:p>
            <a:pPr lvl="1"/>
            <a:r>
              <a:rPr lang="en-US" altLang="ja-JP" dirty="0"/>
              <a:t>monotonic semantic path order </a:t>
            </a:r>
            <a:r>
              <a:rPr lang="en-US" altLang="ja-JP" dirty="0">
                <a:solidFill>
                  <a:schemeClr val="accent6"/>
                </a:solidFill>
              </a:rPr>
              <a:t>[</a:t>
            </a:r>
            <a:r>
              <a:rPr lang="en-US" altLang="ja-JP" dirty="0" err="1">
                <a:solidFill>
                  <a:schemeClr val="accent6"/>
                </a:solidFill>
              </a:rPr>
              <a:t>Geser</a:t>
            </a:r>
            <a:r>
              <a:rPr lang="en-US" altLang="ja-JP" dirty="0">
                <a:solidFill>
                  <a:schemeClr val="accent6"/>
                </a:solidFill>
              </a:rPr>
              <a:t> '93, </a:t>
            </a:r>
            <a:r>
              <a:rPr lang="en-US" altLang="ja-JP" dirty="0" err="1">
                <a:solidFill>
                  <a:schemeClr val="accent6"/>
                </a:solidFill>
              </a:rPr>
              <a:t>Borralleras</a:t>
            </a:r>
            <a:r>
              <a:rPr lang="en-US" altLang="ja-JP" dirty="0">
                <a:solidFill>
                  <a:schemeClr val="accent6"/>
                </a:solidFill>
              </a:rPr>
              <a:t>+ '00]</a:t>
            </a:r>
            <a:br>
              <a:rPr lang="en-US" altLang="ja-JP" dirty="0">
                <a:solidFill>
                  <a:schemeClr val="accent6"/>
                </a:solidFill>
              </a:rPr>
            </a:br>
            <a:r>
              <a:rPr lang="en-US" altLang="ja-JP" dirty="0">
                <a:solidFill>
                  <a:schemeClr val="accent6"/>
                </a:solidFill>
              </a:rPr>
              <a:t>	</a:t>
            </a:r>
            <a:r>
              <a:rPr lang="ja-JP" altLang="en-US" dirty="0">
                <a:latin typeface="Meiryo" panose="020B0604030504040204" pitchFamily="50" charset="-128"/>
                <a:ea typeface="Meiryo" panose="020B0604030504040204" pitchFamily="50" charset="-128"/>
              </a:rPr>
              <a:t>→</a:t>
            </a:r>
            <a:r>
              <a:rPr lang="ja-JP" altLang="en-US" sz="1800" dirty="0">
                <a:latin typeface="Meiryo" panose="020B0604030504040204" pitchFamily="50" charset="-128"/>
                <a:ea typeface="Meiryo" panose="020B0604030504040204" pitchFamily="50" charset="-128"/>
              </a:rPr>
              <a:t> </a:t>
            </a:r>
            <a:r>
              <a:rPr lang="en-US" altLang="ja-JP" sz="1800" dirty="0">
                <a:latin typeface="Meiryo" panose="020B0604030504040204" pitchFamily="50" charset="-128"/>
                <a:ea typeface="Meiryo" panose="020B0604030504040204" pitchFamily="50" charset="-128"/>
              </a:rPr>
              <a:t>Worked by </a:t>
            </a:r>
            <a:r>
              <a:rPr lang="en-US" altLang="ja-JP" sz="2000" dirty="0">
                <a:solidFill>
                  <a:schemeClr val="accent6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[Saito &amp; Hirokawa]</a:t>
            </a:r>
            <a:endParaRPr lang="en-US" altLang="ja-JP" dirty="0">
              <a:solidFill>
                <a:schemeClr val="accent6"/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  <a:p>
            <a:r>
              <a:rPr lang="en-US" altLang="ja-JP" dirty="0"/>
              <a:t>Import string rewriting techniques?</a:t>
            </a:r>
          </a:p>
          <a:p>
            <a:pPr lvl="1"/>
            <a:r>
              <a:rPr lang="en-US" altLang="ja-JP" dirty="0"/>
              <a:t>e.g. what is string-reversal in term rewriting? Maybe go to DAG rewriting?</a:t>
            </a:r>
          </a:p>
          <a:p>
            <a:r>
              <a:rPr lang="en-US" altLang="ja-JP" dirty="0"/>
              <a:t>Beyond term rewriting?</a:t>
            </a:r>
          </a:p>
          <a:p>
            <a:pPr lvl="1"/>
            <a:r>
              <a:rPr lang="en-US" altLang="ja-JP" dirty="0"/>
              <a:t>termination modulo equations / relative termination</a:t>
            </a:r>
          </a:p>
          <a:p>
            <a:pPr lvl="1"/>
            <a:r>
              <a:rPr lang="en-US" altLang="ja-JP" dirty="0"/>
              <a:t>logically-constrained TRS</a:t>
            </a:r>
            <a:r>
              <a:rPr lang="en-US" altLang="ja-JP" dirty="0">
                <a:solidFill>
                  <a:schemeClr val="accent6"/>
                </a:solidFill>
              </a:rPr>
              <a:t> [Kop &amp; Nishida '13, ...]</a:t>
            </a:r>
          </a:p>
          <a:p>
            <a:pPr lvl="1"/>
            <a:r>
              <a:rPr lang="en-US" altLang="ja-JP" dirty="0"/>
              <a:t>probabilistic termination </a:t>
            </a:r>
            <a:r>
              <a:rPr lang="en-US" altLang="ja-JP" dirty="0">
                <a:solidFill>
                  <a:schemeClr val="accent6"/>
                </a:solidFill>
              </a:rPr>
              <a:t>[</a:t>
            </a:r>
            <a:r>
              <a:rPr lang="en-US" altLang="ja-JP" dirty="0" err="1">
                <a:solidFill>
                  <a:schemeClr val="accent6"/>
                </a:solidFill>
              </a:rPr>
              <a:t>Bournez</a:t>
            </a:r>
            <a:r>
              <a:rPr lang="en-US" altLang="ja-JP" dirty="0">
                <a:solidFill>
                  <a:schemeClr val="accent6"/>
                </a:solidFill>
              </a:rPr>
              <a:t> &amp; Garnier '05, ...]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ED72F6-823D-63FB-DA6C-29786CE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773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144" y="5608923"/>
                <a:ext cx="3326034" cy="290503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4000" b="-20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6D3A491-D09F-EDE3-DA5A-449ED8EE3401}"/>
              </a:ext>
            </a:extLst>
          </p:cNvPr>
          <p:cNvSpPr/>
          <p:nvPr/>
        </p:nvSpPr>
        <p:spPr>
          <a:xfrm>
            <a:off x="631332" y="4233322"/>
            <a:ext cx="1958136" cy="1129884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'82]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07" y="5575052"/>
                <a:ext cx="2601896" cy="344635"/>
              </a:xfrm>
              <a:prstGeom prst="roundRect">
                <a:avLst>
                  <a:gd name="adj" fmla="val 21858"/>
                </a:avLst>
              </a:prstGeom>
              <a:blipFill>
                <a:blip r:embed="rId3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4349014" y="2950719"/>
            <a:ext cx="1281775" cy="6501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400" b="1" dirty="0">
                <a:solidFill>
                  <a:schemeClr val="tx1"/>
                </a:solidFill>
              </a:rPr>
              <a:t>pos. 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sz="1400" b="1" dirty="0">
                <a:solidFill>
                  <a:schemeClr val="tx1"/>
                </a:solidFill>
              </a:rPr>
              <a:t>.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[Lankford '75]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40" y="4347124"/>
                <a:ext cx="1796589" cy="286107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4082" b="-2244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909545" y="2918011"/>
            <a:ext cx="1416880" cy="41122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14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</a:t>
            </a:r>
            <a:r>
              <a:rPr kumimoji="1" lang="en-US" altLang="ja-JP" sz="12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2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609672" y="5363206"/>
            <a:ext cx="728" cy="211846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2712331" y="2937606"/>
            <a:ext cx="1416881" cy="442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200" dirty="0">
                <a:solidFill>
                  <a:schemeClr val="accent6"/>
                </a:solidFill>
              </a:rPr>
              <a:t>[Lankford '79]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3563503" y="5747370"/>
            <a:ext cx="452641" cy="680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89468" y="4490178"/>
            <a:ext cx="492772" cy="19709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58270" y="4633231"/>
            <a:ext cx="22265" cy="25492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832335" y="3538834"/>
            <a:ext cx="1577497" cy="428935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H="1" flipV="1">
            <a:off x="1617985" y="3329238"/>
            <a:ext cx="3099" cy="20959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610400" y="3967769"/>
            <a:ext cx="10684" cy="265553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2410280" y="3936047"/>
            <a:ext cx="345043" cy="28888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3419574" y="3380273"/>
            <a:ext cx="1198" cy="16000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989902" y="3600857"/>
            <a:ext cx="0" cy="128729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179" y="4888151"/>
                <a:ext cx="1894700" cy="388916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13636" b="-2272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2657089" y="3540282"/>
            <a:ext cx="1524969" cy="428935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/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050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6A69BB76-378E-5342-31E5-E703E9778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8" y="4443112"/>
                <a:ext cx="1754613" cy="388166"/>
              </a:xfrm>
              <a:prstGeom prst="roundRect">
                <a:avLst>
                  <a:gd name="adj" fmla="val 18981"/>
                </a:avLst>
              </a:prstGeom>
              <a:blipFill>
                <a:blip r:embed="rId6"/>
                <a:stretch>
                  <a:fillRect t="-10606" b="-16667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CF3A9D9-CCAA-23D0-4E47-A4D17E544DFA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6987541" y="3974451"/>
            <a:ext cx="5663" cy="662744"/>
          </a:xfrm>
          <a:prstGeom prst="bentConnector3">
            <a:avLst>
              <a:gd name="adj1" fmla="val 4136730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2D8599-747C-AE29-FAFE-466A5CB68573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4878829" y="4490178"/>
            <a:ext cx="354099" cy="147017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/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42309843-DC7C-2814-2E6A-A650A3A77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362" y="5037428"/>
                <a:ext cx="1555172" cy="444232"/>
              </a:xfrm>
              <a:prstGeom prst="roundRect">
                <a:avLst>
                  <a:gd name="adj" fmla="val 18245"/>
                </a:avLst>
              </a:prstGeom>
              <a:blipFill>
                <a:blip r:embed="rId7"/>
                <a:stretch>
                  <a:fillRect t="-8000" b="-1600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01C8496-6C29-9742-C783-05DE585A37E0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>
            <a:off x="5177879" y="5082609"/>
            <a:ext cx="431483" cy="176935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DD632F2-C63D-0769-AB8A-0A96606B0B01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6110235" y="4831278"/>
            <a:ext cx="276713" cy="20615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/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reduction pair</a:t>
                </a:r>
                <a:r>
                  <a:rPr kumimoji="1" lang="ja-JP" altLang="en-US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≽,≻</m:t>
                        </m:r>
                      </m:e>
                    </m:d>
                  </m:oMath>
                </a14:m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 [Arts &amp; Giesl '00]</a:t>
                </a:r>
                <a:endParaRPr kumimoji="1" lang="en-US" altLang="ja-JP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四角形: 角を丸くする 56">
                <a:extLst>
                  <a:ext uri="{FF2B5EF4-FFF2-40B4-BE49-F238E27FC236}">
                    <a16:creationId xmlns:a16="http://schemas.microsoft.com/office/drawing/2014/main" id="{E211E18A-EDFB-DD8C-46F2-23475B8C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38" y="6069401"/>
                <a:ext cx="4499424" cy="343977"/>
              </a:xfrm>
              <a:prstGeom prst="roundRect">
                <a:avLst>
                  <a:gd name="adj" fmla="val 21858"/>
                </a:avLst>
              </a:prstGeom>
              <a:blipFill>
                <a:blip r:embed="rId8"/>
                <a:stretch>
                  <a:fillRect b="-1034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35DE881-033E-76DB-2A4F-6CBFC444B389}"/>
              </a:ext>
            </a:extLst>
          </p:cNvPr>
          <p:cNvCxnSpPr>
            <a:cxnSpLocks/>
          </p:cNvCxnSpPr>
          <p:nvPr/>
        </p:nvCxnSpPr>
        <p:spPr>
          <a:xfrm flipH="1">
            <a:off x="2607348" y="3936047"/>
            <a:ext cx="2747719" cy="38816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EBD7AEAF-ED2F-97F9-B5F6-AE1100955FDE}"/>
              </a:ext>
            </a:extLst>
          </p:cNvPr>
          <p:cNvCxnSpPr>
            <a:cxnSpLocks/>
            <a:stCxn id="11" idx="3"/>
            <a:endCxn id="81" idx="3"/>
          </p:cNvCxnSpPr>
          <p:nvPr/>
        </p:nvCxnSpPr>
        <p:spPr>
          <a:xfrm flipV="1">
            <a:off x="7342178" y="2140871"/>
            <a:ext cx="19142" cy="3613304"/>
          </a:xfrm>
          <a:prstGeom prst="bentConnector3">
            <a:avLst>
              <a:gd name="adj1" fmla="val 1294233"/>
            </a:avLst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476AAC20-B368-0A6B-1663-1D768749905C}"/>
              </a:ext>
            </a:extLst>
          </p:cNvPr>
          <p:cNvCxnSpPr>
            <a:cxnSpLocks/>
            <a:stCxn id="57" idx="3"/>
            <a:endCxn id="95" idx="1"/>
          </p:cNvCxnSpPr>
          <p:nvPr/>
        </p:nvCxnSpPr>
        <p:spPr>
          <a:xfrm>
            <a:off x="4722162" y="6241390"/>
            <a:ext cx="534954" cy="2013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37AF2126-D4FC-D770-0D65-81A7B1BF068E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22879" y="2140870"/>
            <a:ext cx="3662239" cy="3945257"/>
          </a:xfrm>
          <a:prstGeom prst="bentConnector2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FF768-9AAB-B56C-F6D5-6CC76BCD333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818845" y="4435333"/>
            <a:ext cx="0" cy="1638095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9AD803E-D728-F69D-F165-D6F0B21EEAE4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8507158" y="5645479"/>
            <a:ext cx="0" cy="42794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0A38F3C-2DFC-F588-18E7-2348D762D376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0054972" y="5627720"/>
            <a:ext cx="0" cy="44570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5BD751C4-DF45-778F-523E-664AB6B549A5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8507158" y="4242817"/>
            <a:ext cx="177507" cy="1016064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/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[Endrullis+ '08]</a:t>
                </a:r>
              </a:p>
            </p:txBody>
          </p:sp>
        </mc:Choice>
        <mc:Fallback xmlns="">
          <p:sp>
            <p:nvSpPr>
              <p:cNvPr id="112" name="四角形: 角を丸くする 111">
                <a:extLst>
                  <a:ext uri="{FF2B5EF4-FFF2-40B4-BE49-F238E27FC236}">
                    <a16:creationId xmlns:a16="http://schemas.microsoft.com/office/drawing/2014/main" id="{B8200CE0-7124-CDC3-24E3-C51344C42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361" y="5184403"/>
                <a:ext cx="1295221" cy="443317"/>
              </a:xfrm>
              <a:prstGeom prst="roundRect">
                <a:avLst>
                  <a:gd name="adj" fmla="val 11697"/>
                </a:avLst>
              </a:prstGeom>
              <a:blipFill>
                <a:blip r:embed="rId9"/>
                <a:stretch>
                  <a:fillRect t="-13333" b="-2400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B2AB789-AD48-DBC1-1AE2-4FC630143EA3}"/>
              </a:ext>
            </a:extLst>
          </p:cNvPr>
          <p:cNvCxnSpPr>
            <a:cxnSpLocks/>
          </p:cNvCxnSpPr>
          <p:nvPr/>
        </p:nvCxnSpPr>
        <p:spPr>
          <a:xfrm flipH="1">
            <a:off x="9110656" y="3181842"/>
            <a:ext cx="662039" cy="2056364"/>
          </a:xfrm>
          <a:prstGeom prst="line">
            <a:avLst/>
          </a:prstGeom>
          <a:ln w="12700">
            <a:solidFill>
              <a:schemeClr val="accent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/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improved</a:t>
                </a:r>
              </a:p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matrix </a:t>
                </a:r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</a:t>
                </a:r>
                <a:r>
                  <a:rPr kumimoji="1" lang="en-US" altLang="ja-JP" sz="1400" dirty="0" err="1">
                    <a:solidFill>
                      <a:schemeClr val="accent6"/>
                    </a:solidFill>
                  </a:rPr>
                  <a:t>Courtieu</a:t>
                </a: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+ '10]</a:t>
                </a:r>
              </a:p>
            </p:txBody>
          </p:sp>
        </mc:Choice>
        <mc:Fallback xmlns="">
          <p:sp>
            <p:nvSpPr>
              <p:cNvPr id="116" name="四角形: 角を丸くする 115">
                <a:extLst>
                  <a:ext uri="{FF2B5EF4-FFF2-40B4-BE49-F238E27FC236}">
                    <a16:creationId xmlns:a16="http://schemas.microsoft.com/office/drawing/2014/main" id="{6E4B2B2F-8CEC-083B-3727-C1D951B7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911" y="2494566"/>
                <a:ext cx="1771877" cy="723510"/>
              </a:xfrm>
              <a:prstGeom prst="roundRect">
                <a:avLst>
                  <a:gd name="adj" fmla="val 8442"/>
                </a:avLst>
              </a:prstGeom>
              <a:blipFill>
                <a:blip r:embed="rId10"/>
                <a:stretch>
                  <a:fillRect t="-5785" b="-12397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A10C0236-CC77-6E9C-AFF3-A29866909071}"/>
              </a:ext>
            </a:extLst>
          </p:cNvPr>
          <p:cNvCxnSpPr>
            <a:cxnSpLocks/>
            <a:stCxn id="112" idx="0"/>
            <a:endCxn id="116" idx="2"/>
          </p:cNvCxnSpPr>
          <p:nvPr/>
        </p:nvCxnSpPr>
        <p:spPr>
          <a:xfrm flipV="1">
            <a:off x="10054972" y="3218076"/>
            <a:ext cx="30878" cy="1966327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55287FAD-E85B-3D32-6B78-B5EF97BCA99B}"/>
              </a:ext>
            </a:extLst>
          </p:cNvPr>
          <p:cNvCxnSpPr>
            <a:cxnSpLocks/>
          </p:cNvCxnSpPr>
          <p:nvPr/>
        </p:nvCxnSpPr>
        <p:spPr>
          <a:xfrm flipH="1" flipV="1">
            <a:off x="7914724" y="3256385"/>
            <a:ext cx="16234" cy="198182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/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-polynomial</a:t>
                </a:r>
                <a:br>
                  <a:rPr kumimoji="1" lang="en-US" altLang="ja-JP" sz="1400" dirty="0">
                    <a:solidFill>
                      <a:schemeClr val="accent6"/>
                    </a:solidFill>
                  </a:rPr>
                </a:br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ja-JP" alt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0" name="四角形: 角を丸くする 119">
                <a:extLst>
                  <a:ext uri="{FF2B5EF4-FFF2-40B4-BE49-F238E27FC236}">
                    <a16:creationId xmlns:a16="http://schemas.microsoft.com/office/drawing/2014/main" id="{2CA65389-0DEB-D471-0D8C-FFA41AA0B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217" y="5167921"/>
                <a:ext cx="1567882" cy="477558"/>
              </a:xfrm>
              <a:prstGeom prst="roundRect">
                <a:avLst/>
              </a:prstGeom>
              <a:blipFill>
                <a:blip r:embed="rId11"/>
                <a:stretch>
                  <a:fillRect t="-10000" b="-18750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/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poly. </a:t>
                </a:r>
                <a14:m>
                  <m:oMath xmlns:m="http://schemas.openxmlformats.org/officeDocument/2006/math">
                    <m:r>
                      <a:rPr kumimoji="1" lang="en-US" altLang="ja-JP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-const.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[Hirokawa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Middeldorp '04]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EB5EB212-C7DE-0D13-8FE5-08E91A1A5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903" y="3570563"/>
                <a:ext cx="1315523" cy="672254"/>
              </a:xfrm>
              <a:prstGeom prst="roundRect">
                <a:avLst>
                  <a:gd name="adj" fmla="val 11253"/>
                </a:avLst>
              </a:prstGeom>
              <a:blipFill>
                <a:blip r:embed="rId12"/>
                <a:stretch>
                  <a:fillRect l="-2752" t="-8929" r="-2294" b="-15179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/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sz="1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200" dirty="0">
                    <a:solidFill>
                      <a:schemeClr val="accent6"/>
                    </a:solidFill>
                  </a:rPr>
                  <a:t>[Arts &amp; Giesl '00]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CBBB7B1C-971A-F735-83C1-A6009EB45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16" y="6073428"/>
                <a:ext cx="6096684" cy="339950"/>
              </a:xfrm>
              <a:prstGeom prst="roundRect">
                <a:avLst>
                  <a:gd name="adj" fmla="val 21694"/>
                </a:avLst>
              </a:prstGeom>
              <a:blipFill>
                <a:blip r:embed="rId13"/>
                <a:stretch>
                  <a:fillRect b="-12069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2FFE6177-3E80-84B0-D6AF-347857872963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420772" y="2750494"/>
            <a:ext cx="0" cy="18711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6812D487-07B8-ADB8-DB90-52F26484F4A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989901" y="2695298"/>
            <a:ext cx="1" cy="255421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235EBA2F-4ED0-6665-FB1F-DDA0663209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105640" y="2651778"/>
            <a:ext cx="3781" cy="1086773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5">
            <a:extLst>
              <a:ext uri="{FF2B5EF4-FFF2-40B4-BE49-F238E27FC236}">
                <a16:creationId xmlns:a16="http://schemas.microsoft.com/office/drawing/2014/main" id="{8C37E44B-6DD3-CD67-1EF7-7D18B6EE14D0}"/>
              </a:ext>
            </a:extLst>
          </p:cNvPr>
          <p:cNvCxnSpPr>
            <a:cxnSpLocks/>
            <a:stCxn id="17" idx="3"/>
            <a:endCxn id="210" idx="3"/>
          </p:cNvCxnSpPr>
          <p:nvPr/>
        </p:nvCxnSpPr>
        <p:spPr>
          <a:xfrm flipH="1" flipV="1">
            <a:off x="6595626" y="2566781"/>
            <a:ext cx="568908" cy="2692763"/>
          </a:xfrm>
          <a:prstGeom prst="bentConnector3">
            <a:avLst>
              <a:gd name="adj1" fmla="val -40182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46">
            <a:extLst>
              <a:ext uri="{FF2B5EF4-FFF2-40B4-BE49-F238E27FC236}">
                <a16:creationId xmlns:a16="http://schemas.microsoft.com/office/drawing/2014/main" id="{77A2A2DD-56D4-5A05-9C16-9C501514BD5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617985" y="2681287"/>
            <a:ext cx="3098" cy="236724"/>
          </a:xfrm>
          <a:prstGeom prst="straightConnector1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四角形: 角を丸くする 209">
            <a:extLst>
              <a:ext uri="{FF2B5EF4-FFF2-40B4-BE49-F238E27FC236}">
                <a16:creationId xmlns:a16="http://schemas.microsoft.com/office/drawing/2014/main" id="{7E1CE34F-8A18-E117-3748-BC3D62A867EC}"/>
              </a:ext>
            </a:extLst>
          </p:cNvPr>
          <p:cNvSpPr/>
          <p:nvPr/>
        </p:nvSpPr>
        <p:spPr>
          <a:xfrm>
            <a:off x="1165911" y="2355339"/>
            <a:ext cx="5429715" cy="42288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weighted path order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PPDP '13]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7AE3D622-723F-8DDF-FD0F-65B3421FC13A}"/>
              </a:ext>
            </a:extLst>
          </p:cNvPr>
          <p:cNvCxnSpPr>
            <a:cxnSpLocks/>
            <a:stCxn id="210" idx="1"/>
          </p:cNvCxnSpPr>
          <p:nvPr/>
        </p:nvCxnSpPr>
        <p:spPr>
          <a:xfrm rot="10800000" flipV="1">
            <a:off x="763853" y="2566781"/>
            <a:ext cx="402059" cy="1676036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AFAD3508-46B7-A8E9-AC38-9A9B0234898F}"/>
              </a:ext>
            </a:extLst>
          </p:cNvPr>
          <p:cNvCxnSpPr>
            <a:cxnSpLocks/>
          </p:cNvCxnSpPr>
          <p:nvPr/>
        </p:nvCxnSpPr>
        <p:spPr>
          <a:xfrm flipV="1">
            <a:off x="8342628" y="1810157"/>
            <a:ext cx="0" cy="1046164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B17AE74C-9A58-1762-F80F-8948958D2889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10085850" y="1810157"/>
            <a:ext cx="0" cy="684409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6AD01D9-410D-1311-C9DB-DEA0CE87ED58}"/>
              </a:ext>
            </a:extLst>
          </p:cNvPr>
          <p:cNvCxnSpPr>
            <a:cxnSpLocks/>
          </p:cNvCxnSpPr>
          <p:nvPr/>
        </p:nvCxnSpPr>
        <p:spPr>
          <a:xfrm flipV="1">
            <a:off x="11117481" y="1810157"/>
            <a:ext cx="0" cy="166003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/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1600" b="1" dirty="0">
                    <a:solidFill>
                      <a:schemeClr val="tx1"/>
                    </a:solidFill>
                  </a:rPr>
                  <a:t>arctic matrix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ja-JP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kumimoji="1" lang="en-US" altLang="ja-JP" sz="1600" dirty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[Koprowski &amp;</a:t>
                </a:r>
              </a:p>
              <a:p>
                <a:pPr algn="ctr"/>
                <a:r>
                  <a:rPr kumimoji="1" lang="en-US" altLang="ja-JP" sz="1400" dirty="0">
                    <a:solidFill>
                      <a:schemeClr val="accent6"/>
                    </a:solidFill>
                  </a:rPr>
                  <a:t>Waldmann '09]</a:t>
                </a:r>
                <a:endParaRPr kumimoji="1" lang="ja-JP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5" name="四角形: 角を丸くする 114">
                <a:extLst>
                  <a:ext uri="{FF2B5EF4-FFF2-40B4-BE49-F238E27FC236}">
                    <a16:creationId xmlns:a16="http://schemas.microsoft.com/office/drawing/2014/main" id="{0E10B9E7-153A-AC36-006E-4F21882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1234" y="3420548"/>
                <a:ext cx="1295222" cy="1014785"/>
              </a:xfrm>
              <a:prstGeom prst="roundRect">
                <a:avLst>
                  <a:gd name="adj" fmla="val 12084"/>
                </a:avLst>
              </a:prstGeom>
              <a:blipFill>
                <a:blip r:embed="rId14"/>
                <a:stretch>
                  <a:fillRect l="-935" t="-592" r="-467" b="-4734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D3615801-CF15-6EB3-9162-237802556B5A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773219" y="1798920"/>
            <a:ext cx="0" cy="20909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四角形: 角を丸くする 315">
            <a:extLst>
              <a:ext uri="{FF2B5EF4-FFF2-40B4-BE49-F238E27FC236}">
                <a16:creationId xmlns:a16="http://schemas.microsoft.com/office/drawing/2014/main" id="{5FFD975E-6F05-88BA-DDD9-779B84C0B199}"/>
              </a:ext>
            </a:extLst>
          </p:cNvPr>
          <p:cNvSpPr/>
          <p:nvPr/>
        </p:nvSpPr>
        <p:spPr>
          <a:xfrm>
            <a:off x="5630789" y="1557919"/>
            <a:ext cx="5727216" cy="360836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Tuple interpretation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[Yamada, JAR '22]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B9A479C4-48B7-5BF6-5AF4-7BF676A2ED88}"/>
              </a:ext>
            </a:extLst>
          </p:cNvPr>
          <p:cNvCxnSpPr>
            <a:cxnSpLocks/>
          </p:cNvCxnSpPr>
          <p:nvPr/>
        </p:nvCxnSpPr>
        <p:spPr>
          <a:xfrm flipV="1">
            <a:off x="4892743" y="1497389"/>
            <a:ext cx="0" cy="521860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BAA6E69C-3022-BE69-2CB9-EA2B9EAFF147}"/>
              </a:ext>
            </a:extLst>
          </p:cNvPr>
          <p:cNvCxnSpPr>
            <a:cxnSpLocks/>
          </p:cNvCxnSpPr>
          <p:nvPr/>
        </p:nvCxnSpPr>
        <p:spPr>
          <a:xfrm>
            <a:off x="2616532" y="5277067"/>
            <a:ext cx="3014257" cy="125489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23C06-5F95-9039-5768-211C7B41794A}"/>
              </a:ext>
            </a:extLst>
          </p:cNvPr>
          <p:cNvSpPr/>
          <p:nvPr/>
        </p:nvSpPr>
        <p:spPr>
          <a:xfrm>
            <a:off x="5218076" y="3738551"/>
            <a:ext cx="1775128" cy="471800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11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CB85F96-70B2-6748-26D9-3D962EAA5BB3}"/>
              </a:ext>
            </a:extLst>
          </p:cNvPr>
          <p:cNvSpPr/>
          <p:nvPr/>
        </p:nvSpPr>
        <p:spPr>
          <a:xfrm>
            <a:off x="4185117" y="2008012"/>
            <a:ext cx="3176203" cy="265717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argument filter </a:t>
            </a:r>
            <a:r>
              <a:rPr kumimoji="1" lang="en-US" altLang="ja-JP" sz="1200" dirty="0">
                <a:solidFill>
                  <a:schemeClr val="accent6"/>
                </a:solidFill>
              </a:rPr>
              <a:t>[Arts &amp; Giesl '00]</a:t>
            </a:r>
          </a:p>
        </p:txBody>
      </p:sp>
      <p:sp>
        <p:nvSpPr>
          <p:cNvPr id="380" name="四角形: 角を丸くする 379">
            <a:extLst>
              <a:ext uri="{FF2B5EF4-FFF2-40B4-BE49-F238E27FC236}">
                <a16:creationId xmlns:a16="http://schemas.microsoft.com/office/drawing/2014/main" id="{216B3FF6-DBF9-7DFC-2F5D-CAC4D710F753}"/>
              </a:ext>
            </a:extLst>
          </p:cNvPr>
          <p:cNvSpPr/>
          <p:nvPr/>
        </p:nvSpPr>
        <p:spPr>
          <a:xfrm>
            <a:off x="1120025" y="1103825"/>
            <a:ext cx="5727215" cy="393564"/>
          </a:xfrm>
          <a:prstGeom prst="roundRect">
            <a:avLst>
              <a:gd name="adj" fmla="val 2103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</a:rPr>
              <a:t>WPO with partial status </a:t>
            </a:r>
            <a:r>
              <a:rPr kumimoji="1" lang="en-US" altLang="ja-JP" sz="2000" dirty="0">
                <a:solidFill>
                  <a:schemeClr val="accent6"/>
                </a:solidFill>
              </a:rPr>
              <a:t>[Yamada+, SCP '14]</a:t>
            </a:r>
            <a:endParaRPr kumimoji="1" lang="en-US" altLang="ja-JP" sz="2400" dirty="0">
              <a:solidFill>
                <a:schemeClr val="tx1"/>
              </a:solidFill>
            </a:endParaRPr>
          </a:p>
        </p:txBody>
      </p:sp>
      <p:cxnSp>
        <p:nvCxnSpPr>
          <p:cNvPr id="25" name="直線コネクタ 268">
            <a:extLst>
              <a:ext uri="{FF2B5EF4-FFF2-40B4-BE49-F238E27FC236}">
                <a16:creationId xmlns:a16="http://schemas.microsoft.com/office/drawing/2014/main" id="{7E2F822E-0DEC-35B1-528E-A2D4EE46A5CC}"/>
              </a:ext>
            </a:extLst>
          </p:cNvPr>
          <p:cNvCxnSpPr>
            <a:cxnSpLocks/>
            <a:stCxn id="380" idx="1"/>
          </p:cNvCxnSpPr>
          <p:nvPr/>
        </p:nvCxnSpPr>
        <p:spPr>
          <a:xfrm rot="10800000" flipV="1">
            <a:off x="330665" y="1300607"/>
            <a:ext cx="789361" cy="4785520"/>
          </a:xfrm>
          <a:prstGeom prst="bentConnector2">
            <a:avLst/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68">
            <a:extLst>
              <a:ext uri="{FF2B5EF4-FFF2-40B4-BE49-F238E27FC236}">
                <a16:creationId xmlns:a16="http://schemas.microsoft.com/office/drawing/2014/main" id="{73A08F37-B804-E952-6897-43862528FD29}"/>
              </a:ext>
            </a:extLst>
          </p:cNvPr>
          <p:cNvCxnSpPr>
            <a:cxnSpLocks/>
            <a:stCxn id="95" idx="3"/>
            <a:endCxn id="380" idx="3"/>
          </p:cNvCxnSpPr>
          <p:nvPr/>
        </p:nvCxnSpPr>
        <p:spPr>
          <a:xfrm flipH="1" flipV="1">
            <a:off x="6847240" y="1300607"/>
            <a:ext cx="4506560" cy="4942796"/>
          </a:xfrm>
          <a:prstGeom prst="bentConnector3">
            <a:avLst>
              <a:gd name="adj1" fmla="val -5073"/>
            </a:avLst>
          </a:prstGeom>
          <a:ln w="38100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4C3B0F-6DD4-E032-610A-5BFF7748FDD4}"/>
              </a:ext>
            </a:extLst>
          </p:cNvPr>
          <p:cNvSpPr/>
          <p:nvPr/>
        </p:nvSpPr>
        <p:spPr>
          <a:xfrm>
            <a:off x="7723218" y="2832263"/>
            <a:ext cx="1038880" cy="444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 max poly.</a:t>
            </a:r>
          </a:p>
          <a:p>
            <a:pPr algn="ctr"/>
            <a:r>
              <a:rPr kumimoji="1" lang="en-US" altLang="ja-JP" sz="1400" dirty="0">
                <a:solidFill>
                  <a:schemeClr val="accent6"/>
                </a:solidFill>
              </a:rPr>
              <a:t>[Fuhs+ '08]</a:t>
            </a:r>
            <a:endParaRPr kumimoji="1" lang="ja-JP" altLang="en-US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347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07ECC-F851-41CA-49FB-B47BF410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372F31-CC12-A836-7E77-252AB538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7E2FF-AF14-8B9C-52D5-CDD298E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49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78C21-80A5-48C9-A958-0949DA6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StarExec</a:t>
            </a:r>
            <a:r>
              <a:rPr lang="en-US" dirty="0"/>
              <a:t>-Master architecture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35810F-43E3-4738-999C-FF325014BAC9}"/>
              </a:ext>
            </a:extLst>
          </p:cNvPr>
          <p:cNvSpPr/>
          <p:nvPr/>
        </p:nvSpPr>
        <p:spPr>
          <a:xfrm>
            <a:off x="5255558" y="2199690"/>
            <a:ext cx="1097280" cy="6024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job.php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DC9E13A-3F40-4D0B-A80A-F849AEFADD89}"/>
              </a:ext>
            </a:extLst>
          </p:cNvPr>
          <p:cNvSpPr/>
          <p:nvPr/>
        </p:nvSpPr>
        <p:spPr>
          <a:xfrm>
            <a:off x="2774081" y="4447723"/>
            <a:ext cx="1613648" cy="60243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index.php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02AE0-CB3B-411E-BE55-D37E85CB593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87729" y="2500905"/>
            <a:ext cx="867829" cy="2248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40AFF57-82A7-4904-92E7-6ADA348EE59E}"/>
              </a:ext>
            </a:extLst>
          </p:cNvPr>
          <p:cNvSpPr/>
          <p:nvPr/>
        </p:nvSpPr>
        <p:spPr>
          <a:xfrm>
            <a:off x="4997374" y="3316300"/>
            <a:ext cx="1613647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summary.json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2A56A6-70B2-4830-B78B-BC1158EE7E2F}"/>
              </a:ext>
            </a:extLst>
          </p:cNvPr>
          <p:cNvCxnSpPr>
            <a:cxnSpLocks/>
            <a:stCxn id="3" idx="1"/>
            <a:endCxn id="6" idx="3"/>
          </p:cNvCxnSpPr>
          <p:nvPr/>
        </p:nvCxnSpPr>
        <p:spPr>
          <a:xfrm flipH="1">
            <a:off x="6352838" y="2133815"/>
            <a:ext cx="1706012" cy="3670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898BD4-2E4A-4824-B141-4881B5BD3DA9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804198" y="2802119"/>
            <a:ext cx="0" cy="51418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B6DB009A-6E0E-4E28-B6B1-720B2157863A}"/>
              </a:ext>
            </a:extLst>
          </p:cNvPr>
          <p:cNvSpPr/>
          <p:nvPr/>
        </p:nvSpPr>
        <p:spPr>
          <a:xfrm>
            <a:off x="7435864" y="5036366"/>
            <a:ext cx="1613647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2021/...</a:t>
            </a:r>
            <a:r>
              <a:rPr lang="en-US" dirty="0" err="1">
                <a:solidFill>
                  <a:sysClr val="windowText" lastClr="000000"/>
                </a:solidFill>
              </a:rPr>
              <a:t>VBS.json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F3B16576-36FF-442C-B703-A5DE23336A71}"/>
              </a:ext>
            </a:extLst>
          </p:cNvPr>
          <p:cNvSpPr/>
          <p:nvPr/>
        </p:nvSpPr>
        <p:spPr>
          <a:xfrm>
            <a:off x="7640563" y="3477470"/>
            <a:ext cx="1613647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...</a:t>
            </a:r>
            <a:r>
              <a:rPr lang="en-US" dirty="0" err="1">
                <a:solidFill>
                  <a:sysClr val="windowText" lastClr="000000"/>
                </a:solidFill>
              </a:rPr>
              <a:t>VBS.json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334DEF-1EC6-4BE1-97AD-8FCA123789E3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036473" y="5321442"/>
            <a:ext cx="1399391" cy="35622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C9C544-455C-40C9-A7D6-73B7835A4341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253071" y="2329451"/>
            <a:ext cx="1387492" cy="14330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0301F478-7AD5-4B10-9703-E322ABF3FABA}"/>
              </a:ext>
            </a:extLst>
          </p:cNvPr>
          <p:cNvSpPr/>
          <p:nvPr/>
        </p:nvSpPr>
        <p:spPr>
          <a:xfrm>
            <a:off x="4943585" y="4369538"/>
            <a:ext cx="1721223" cy="6024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graph.php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F83ECA-0BBF-4087-8534-126F84C90BBA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flipH="1">
            <a:off x="5804197" y="3886451"/>
            <a:ext cx="1" cy="4830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B47A4-35EF-4B96-9742-1248F6BDD86C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4387729" y="4670753"/>
            <a:ext cx="555856" cy="781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F20B0D0-6559-4B15-B6F9-E07C41381405}"/>
              </a:ext>
            </a:extLst>
          </p:cNvPr>
          <p:cNvSpPr txBox="1"/>
          <p:nvPr/>
        </p:nvSpPr>
        <p:spPr>
          <a:xfrm>
            <a:off x="3402846" y="2508145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id,</a:t>
            </a:r>
          </a:p>
          <a:p>
            <a:r>
              <a:rPr lang="en-US" dirty="0"/>
              <a:t>certified id,</a:t>
            </a:r>
          </a:p>
          <a:p>
            <a:r>
              <a:rPr lang="en-US" dirty="0"/>
              <a:t>past, ...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96BEFF-A5E3-4F74-9D4F-6C0C2D81B171}"/>
              </a:ext>
            </a:extLst>
          </p:cNvPr>
          <p:cNvCxnSpPr>
            <a:cxnSpLocks/>
            <a:stCxn id="17" idx="0"/>
            <a:endCxn id="7" idx="2"/>
          </p:cNvCxnSpPr>
          <p:nvPr/>
        </p:nvCxnSpPr>
        <p:spPr>
          <a:xfrm flipH="1" flipV="1">
            <a:off x="3580905" y="5050153"/>
            <a:ext cx="5054" cy="647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23EF643-D693-44AC-8218-9265FA15BF67}"/>
              </a:ext>
            </a:extLst>
          </p:cNvPr>
          <p:cNvSpPr txBox="1"/>
          <p:nvPr/>
        </p:nvSpPr>
        <p:spPr>
          <a:xfrm>
            <a:off x="4943585" y="2257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B8E55B-ED99-4757-B1C8-61F8E970B5B0}"/>
              </a:ext>
            </a:extLst>
          </p:cNvPr>
          <p:cNvSpPr txBox="1"/>
          <p:nvPr/>
        </p:nvSpPr>
        <p:spPr>
          <a:xfrm>
            <a:off x="4680793" y="42520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" name="Flowchart: Magnetic Disk 4">
            <a:extLst>
              <a:ext uri="{FF2B5EF4-FFF2-40B4-BE49-F238E27FC236}">
                <a16:creationId xmlns:a16="http://schemas.microsoft.com/office/drawing/2014/main" id="{46587B2B-4191-023A-A298-3B00CE2E6EBD}"/>
              </a:ext>
            </a:extLst>
          </p:cNvPr>
          <p:cNvSpPr/>
          <p:nvPr/>
        </p:nvSpPr>
        <p:spPr>
          <a:xfrm>
            <a:off x="10280411" y="1649721"/>
            <a:ext cx="1043492" cy="968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StarExec</a:t>
            </a:r>
          </a:p>
        </p:txBody>
      </p:sp>
      <p:sp>
        <p:nvSpPr>
          <p:cNvPr id="3" name="Rectangle: Folded Corner 13">
            <a:extLst>
              <a:ext uri="{FF2B5EF4-FFF2-40B4-BE49-F238E27FC236}">
                <a16:creationId xmlns:a16="http://schemas.microsoft.com/office/drawing/2014/main" id="{0930F014-9BF9-29ED-B7FE-86911BDB7E65}"/>
              </a:ext>
            </a:extLst>
          </p:cNvPr>
          <p:cNvSpPr/>
          <p:nvPr/>
        </p:nvSpPr>
        <p:spPr>
          <a:xfrm>
            <a:off x="8058850" y="1848741"/>
            <a:ext cx="1525793" cy="57014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job_XXXX.csv</a:t>
            </a: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ABFA3F66-7D4D-3DE9-D6B2-AFBD317C397B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 flipH="1">
            <a:off x="9584643" y="2133815"/>
            <a:ext cx="69576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9">
            <a:extLst>
              <a:ext uri="{FF2B5EF4-FFF2-40B4-BE49-F238E27FC236}">
                <a16:creationId xmlns:a16="http://schemas.microsoft.com/office/drawing/2014/main" id="{4C1463A3-831B-45C2-3CA8-5E61A7373E6C}"/>
              </a:ext>
            </a:extLst>
          </p:cNvPr>
          <p:cNvSpPr/>
          <p:nvPr/>
        </p:nvSpPr>
        <p:spPr>
          <a:xfrm>
            <a:off x="9756872" y="730264"/>
            <a:ext cx="1907690" cy="624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fix_starexec_csv.sh</a:t>
            </a:r>
          </a:p>
        </p:txBody>
      </p:sp>
      <p:cxnSp>
        <p:nvCxnSpPr>
          <p:cNvPr id="10" name="Straight Connector 91">
            <a:extLst>
              <a:ext uri="{FF2B5EF4-FFF2-40B4-BE49-F238E27FC236}">
                <a16:creationId xmlns:a16="http://schemas.microsoft.com/office/drawing/2014/main" id="{9725F422-CE5B-B87A-2EF6-FF4A223BA21C}"/>
              </a:ext>
            </a:extLst>
          </p:cNvPr>
          <p:cNvCxnSpPr>
            <a:cxnSpLocks/>
          </p:cNvCxnSpPr>
          <p:nvPr/>
        </p:nvCxnSpPr>
        <p:spPr>
          <a:xfrm flipH="1">
            <a:off x="9756872" y="1355188"/>
            <a:ext cx="182880" cy="76916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93">
            <a:extLst>
              <a:ext uri="{FF2B5EF4-FFF2-40B4-BE49-F238E27FC236}">
                <a16:creationId xmlns:a16="http://schemas.microsoft.com/office/drawing/2014/main" id="{0730478A-0B3F-BEB5-3735-56634AB4C296}"/>
              </a:ext>
            </a:extLst>
          </p:cNvPr>
          <p:cNvSpPr/>
          <p:nvPr/>
        </p:nvSpPr>
        <p:spPr>
          <a:xfrm>
            <a:off x="9939752" y="5681973"/>
            <a:ext cx="1721223" cy="6024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createjob.php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95">
            <a:extLst>
              <a:ext uri="{FF2B5EF4-FFF2-40B4-BE49-F238E27FC236}">
                <a16:creationId xmlns:a16="http://schemas.microsoft.com/office/drawing/2014/main" id="{303D68BA-E618-AE25-F6B2-04942432A321}"/>
              </a:ext>
            </a:extLst>
          </p:cNvPr>
          <p:cNvCxnSpPr>
            <a:cxnSpLocks/>
            <a:stCxn id="11" idx="0"/>
            <a:endCxn id="2" idx="3"/>
          </p:cNvCxnSpPr>
          <p:nvPr/>
        </p:nvCxnSpPr>
        <p:spPr>
          <a:xfrm flipV="1">
            <a:off x="10800364" y="2617909"/>
            <a:ext cx="1793" cy="30640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Folded Corner 102">
            <a:extLst>
              <a:ext uri="{FF2B5EF4-FFF2-40B4-BE49-F238E27FC236}">
                <a16:creationId xmlns:a16="http://schemas.microsoft.com/office/drawing/2014/main" id="{19241B60-ED37-DCD6-DD69-15B14A706D09}"/>
              </a:ext>
            </a:extLst>
          </p:cNvPr>
          <p:cNvSpPr/>
          <p:nvPr/>
        </p:nvSpPr>
        <p:spPr>
          <a:xfrm>
            <a:off x="2725347" y="5698112"/>
            <a:ext cx="1721223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2022/</a:t>
            </a:r>
            <a:r>
              <a:rPr lang="en-US" dirty="0" err="1">
                <a:solidFill>
                  <a:sysClr val="windowText" lastClr="000000"/>
                </a:solidFill>
              </a:rPr>
              <a:t>info.php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8" name="Straight Connector 106">
            <a:extLst>
              <a:ext uri="{FF2B5EF4-FFF2-40B4-BE49-F238E27FC236}">
                <a16:creationId xmlns:a16="http://schemas.microsoft.com/office/drawing/2014/main" id="{A6B08894-48D1-8F81-D02A-F4E42AFBF4EA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446570" y="5983188"/>
            <a:ext cx="54931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6">
            <a:extLst>
              <a:ext uri="{FF2B5EF4-FFF2-40B4-BE49-F238E27FC236}">
                <a16:creationId xmlns:a16="http://schemas.microsoft.com/office/drawing/2014/main" id="{82A90702-5D3C-A467-05E5-63F972E158CE}"/>
              </a:ext>
            </a:extLst>
          </p:cNvPr>
          <p:cNvSpPr txBox="1"/>
          <p:nvPr/>
        </p:nvSpPr>
        <p:spPr>
          <a:xfrm>
            <a:off x="9980329" y="18952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20" name="Graphic 110" descr="Users outline">
            <a:extLst>
              <a:ext uri="{FF2B5EF4-FFF2-40B4-BE49-F238E27FC236}">
                <a16:creationId xmlns:a16="http://schemas.microsoft.com/office/drawing/2014/main" id="{D48A84C3-0002-4DA3-4250-FBCC44057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263" y="4868431"/>
            <a:ext cx="914400" cy="914400"/>
          </a:xfrm>
          <a:prstGeom prst="rect">
            <a:avLst/>
          </a:prstGeom>
        </p:spPr>
      </p:pic>
      <p:cxnSp>
        <p:nvCxnSpPr>
          <p:cNvPr id="21" name="Straight Connector 122">
            <a:extLst>
              <a:ext uri="{FF2B5EF4-FFF2-40B4-BE49-F238E27FC236}">
                <a16:creationId xmlns:a16="http://schemas.microsoft.com/office/drawing/2014/main" id="{67923D09-039C-A3BE-5C70-36D767E6F20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61593" y="5545442"/>
            <a:ext cx="1063754" cy="4377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A332204-4253-C0E2-BB7F-67C17EFC12ED}"/>
              </a:ext>
            </a:extLst>
          </p:cNvPr>
          <p:cNvCxnSpPr>
            <a:cxnSpLocks/>
          </p:cNvCxnSpPr>
          <p:nvPr/>
        </p:nvCxnSpPr>
        <p:spPr>
          <a:xfrm flipH="1">
            <a:off x="1608328" y="4800910"/>
            <a:ext cx="1226012" cy="4153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2790A73-25B7-E666-1E0C-7EE32D14F53A}"/>
              </a:ext>
            </a:extLst>
          </p:cNvPr>
          <p:cNvSpPr txBox="1"/>
          <p:nvPr/>
        </p:nvSpPr>
        <p:spPr>
          <a:xfrm>
            <a:off x="1839770" y="4580123"/>
            <a:ext cx="6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64C57A-E49E-DBDD-5608-68CFCF2BB3AE}"/>
              </a:ext>
            </a:extLst>
          </p:cNvPr>
          <p:cNvSpPr txBox="1"/>
          <p:nvPr/>
        </p:nvSpPr>
        <p:spPr>
          <a:xfrm>
            <a:off x="1508551" y="5782831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24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/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</m:t>
                                      </m:r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20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ja-JP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ja-JP" sz="2000" i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ja-JP" sz="2000" b="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fact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&amp;&amp;&amp;</m:t>
                              </m:r>
                              <m:r>
                                <a:rPr lang="en-US" altLang="ja-JP" sz="2000" i="0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EF61C305-DA89-4DF8-9665-C2E82FBB7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733" y="4211113"/>
                <a:ext cx="8508227" cy="181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Monotone algebra</a:t>
            </a:r>
            <a:r>
              <a:rPr lang="en-US" altLang="ja-JP" sz="3200" dirty="0"/>
              <a:t> </a:t>
            </a:r>
            <a:r>
              <a:rPr lang="en-US" altLang="ja-JP" sz="3200" dirty="0">
                <a:solidFill>
                  <a:schemeClr val="accent6"/>
                </a:solidFill>
              </a:rPr>
              <a:t>[Manna &amp; Ness '70]</a:t>
            </a:r>
            <a:endParaRPr lang="en-US" altLang="ja-JP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ja-JP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fact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  ∗  :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ja-JP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m:rPr>
                        <m:nor/>
                      </m:rPr>
                      <a:rPr lang="en-US" altLang="ja-JP" dirty="0"/>
                      <m:t>	</m:t>
                    </m:r>
                  </m:oMath>
                </a14:m>
                <a:endParaRPr lang="en-US" altLang="ja-JP" dirty="0"/>
              </a:p>
              <a:p>
                <a:pPr marL="457200" lvl="1" indent="0">
                  <a:buNone/>
                  <a:tabLst>
                    <a:tab pos="1435100" algn="l"/>
                    <a:tab pos="10048875" algn="r"/>
                  </a:tabLst>
                </a:pP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ℛ</m:t>
                    </m:r>
                    <m:r>
                      <a:rPr lang="en-US" altLang="ja-JP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ja-JP" i="1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  </m:t>
                            </m:r>
                            <m:r>
                              <a:rPr lang="en-US" altLang="ja-JP" i="1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altLang="ja-JP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fact</m:t>
                            </m:r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d>
                                      <m:d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is terminating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ja-JP" dirty="0"/>
                  <a:t> there is a </a:t>
                </a:r>
                <a14:m>
                  <m:oMath xmlns:m="http://schemas.openxmlformats.org/officeDocument/2006/math">
                    <m:r>
                      <a:rPr lang="en-US" altLang="ja-JP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ja-JP" b="1" i="1" dirty="0"/>
                  <a:t>-monotone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ja-JP" b="1" i="1" dirty="0"/>
                  <a:t>-algebra </a:t>
                </a:r>
                <a14:m>
                  <m:oMath xmlns:m="http://schemas.openxmlformats.org/officeDocument/2006/math">
                    <m:r>
                      <a:rPr lang="en-US" altLang="ja-JP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altLang="ja-JP" dirty="0"/>
                  <a:t> on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dirty="0"/>
                  <a:t> s.t...</a:t>
                </a:r>
              </a:p>
            </p:txBody>
          </p:sp>
        </mc:Choice>
        <mc:Fallback xmlns="">
          <p:sp>
            <p:nvSpPr>
              <p:cNvPr id="142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4814"/>
                <a:ext cx="10515600" cy="2991674"/>
              </a:xfrm>
              <a:blipFill>
                <a:blip r:embed="rId3"/>
                <a:stretch>
                  <a:fillRect l="-1217" b="-48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26789F10-1FE2-436F-A6FC-6A05E683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5F65-8D3C-4989-8A90-33170BBDC566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9B0CD5-6966-47FC-9CEC-58F50E8F698F}"/>
                  </a:ext>
                </a:extLst>
              </p:cNvPr>
              <p:cNvSpPr txBox="1"/>
              <p:nvPr/>
            </p:nvSpPr>
            <p:spPr>
              <a:xfrm>
                <a:off x="2410409" y="2147105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9B0CD5-6966-47FC-9CEC-58F50E8F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09" y="2147105"/>
                <a:ext cx="11789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CD9AFF-BC7C-4196-BCB0-D6F62B5029F7}"/>
              </a:ext>
            </a:extLst>
          </p:cNvPr>
          <p:cNvSpPr txBox="1"/>
          <p:nvPr/>
        </p:nvSpPr>
        <p:spPr>
          <a:xfrm>
            <a:off x="4776155" y="2616297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869268FD-B0B8-4790-894C-418095ED4CC5}"/>
                  </a:ext>
                </a:extLst>
              </p:cNvPr>
              <p:cNvSpPr/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dirty="0">
                    <a:ea typeface="Cambria Math" panose="02040503050406030204" pitchFamily="18" charset="0"/>
                  </a:rPr>
                  <a:t>and</a:t>
                </a:r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8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d>
                  </m:oMath>
                </a14:m>
                <a:r>
                  <a:rPr lang="en-US" altLang="ja-JP" sz="2800" dirty="0"/>
                  <a:t> well-founded, e.g.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,&lt;</m:t>
                        </m:r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869268FD-B0B8-4790-894C-418095ED4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20" y="5965924"/>
                <a:ext cx="5347361" cy="523220"/>
              </a:xfrm>
              <a:prstGeom prst="rect">
                <a:avLst/>
              </a:prstGeom>
              <a:blipFill>
                <a:blip r:embed="rId5"/>
                <a:stretch>
                  <a:fillRect l="-1824" t="-11765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7203C3-F3E9-4EBD-B3A6-187895D2326E}"/>
              </a:ext>
            </a:extLst>
          </p:cNvPr>
          <p:cNvSpPr txBox="1"/>
          <p:nvPr/>
        </p:nvSpPr>
        <p:spPr>
          <a:xfrm>
            <a:off x="3233774" y="423112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1BD9B3D-51C4-412B-8346-AFA999404513}"/>
              </a:ext>
            </a:extLst>
          </p:cNvPr>
          <p:cNvSpPr/>
          <p:nvPr/>
        </p:nvSpPr>
        <p:spPr>
          <a:xfrm>
            <a:off x="3233774" y="468749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EE3C56-6C95-4FFD-A03E-252676417140}"/>
              </a:ext>
            </a:extLst>
          </p:cNvPr>
          <p:cNvSpPr/>
          <p:nvPr/>
        </p:nvSpPr>
        <p:spPr>
          <a:xfrm>
            <a:off x="6468942" y="4714939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ECE71D-A36E-41A5-845B-B8F7EEF968B5}"/>
              </a:ext>
            </a:extLst>
          </p:cNvPr>
          <p:cNvSpPr/>
          <p:nvPr/>
        </p:nvSpPr>
        <p:spPr>
          <a:xfrm>
            <a:off x="6468942" y="511276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92225B-A5DB-4D2D-A2F7-11721D60A239}"/>
              </a:ext>
            </a:extLst>
          </p:cNvPr>
          <p:cNvSpPr/>
          <p:nvPr/>
        </p:nvSpPr>
        <p:spPr>
          <a:xfrm>
            <a:off x="6468942" y="552318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sz="3200" dirty="0">
                <a:solidFill>
                  <a:schemeClr val="accent2"/>
                </a:solidFill>
              </a:rPr>
              <a:t>&gt;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2319ECA-BE30-48D5-A98A-3567DB56D721}"/>
                  </a:ext>
                </a:extLst>
              </p:cNvPr>
              <p:cNvSpPr/>
              <p:nvPr/>
            </p:nvSpPr>
            <p:spPr>
              <a:xfrm>
                <a:off x="677910" y="4223810"/>
                <a:ext cx="10681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E2319ECA-BE30-48D5-A98A-3567DB56D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0" y="4223810"/>
                <a:ext cx="106811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3DB2AF-6D73-2E41-1B18-5EC82879C22A}"/>
              </a:ext>
            </a:extLst>
          </p:cNvPr>
          <p:cNvSpPr txBox="1"/>
          <p:nvPr/>
        </p:nvSpPr>
        <p:spPr>
          <a:xfrm>
            <a:off x="4776155" y="219085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590232-0ED9-E28A-9B8F-75016047B072}"/>
              </a:ext>
            </a:extLst>
          </p:cNvPr>
          <p:cNvSpPr txBox="1"/>
          <p:nvPr/>
        </p:nvSpPr>
        <p:spPr>
          <a:xfrm>
            <a:off x="4776155" y="3070248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/>
                </a:solidFill>
              </a:rPr>
              <a:t>&gt;</a:t>
            </a:r>
            <a:endParaRPr kumimoji="1" lang="ja-JP" altLang="en-US" sz="36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8BF316F-8D0D-FA34-CC34-E2C5E4C6AF66}"/>
                  </a:ext>
                </a:extLst>
              </p:cNvPr>
              <p:cNvSpPr txBox="1"/>
              <p:nvPr/>
            </p:nvSpPr>
            <p:spPr>
              <a:xfrm>
                <a:off x="2402488" y="2584454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8BF316F-8D0D-FA34-CC34-E2C5E4C6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88" y="2584454"/>
                <a:ext cx="117891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6E7A87-E39E-D01E-1A56-A81F0A374E8D}"/>
                  </a:ext>
                </a:extLst>
              </p:cNvPr>
              <p:cNvSpPr txBox="1"/>
              <p:nvPr/>
            </p:nvSpPr>
            <p:spPr>
              <a:xfrm>
                <a:off x="2157664" y="3081125"/>
                <a:ext cx="11789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66E7A87-E39E-D01E-1A56-A81F0A37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64" y="3081125"/>
                <a:ext cx="11789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4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5" grpId="0"/>
      <p:bldP spid="17" grpId="0"/>
      <p:bldP spid="19" grpId="0"/>
      <p:bldP spid="21" grpId="0"/>
      <p:bldP spid="2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578C21-80A5-48C9-A958-0949DA6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architecture?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CAD8BBEC-B6B7-4A5F-9D99-E6E739BD9F53}"/>
              </a:ext>
            </a:extLst>
          </p:cNvPr>
          <p:cNvSpPr/>
          <p:nvPr/>
        </p:nvSpPr>
        <p:spPr>
          <a:xfrm>
            <a:off x="10280411" y="1649721"/>
            <a:ext cx="1043492" cy="9681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StarExec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1DC9E13A-3F40-4D0B-A80A-F849AEFADD89}"/>
              </a:ext>
            </a:extLst>
          </p:cNvPr>
          <p:cNvSpPr/>
          <p:nvPr/>
        </p:nvSpPr>
        <p:spPr>
          <a:xfrm>
            <a:off x="4680550" y="1832600"/>
            <a:ext cx="2731468" cy="60243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process_starexec_job.php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E40AFF57-82A7-4904-92E7-6ADA348EE59E}"/>
              </a:ext>
            </a:extLst>
          </p:cNvPr>
          <p:cNvSpPr/>
          <p:nvPr/>
        </p:nvSpPr>
        <p:spPr>
          <a:xfrm>
            <a:off x="2777774" y="3253283"/>
            <a:ext cx="1613647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</a:t>
            </a:r>
            <a:r>
              <a:rPr lang="en-US" dirty="0" err="1">
                <a:solidFill>
                  <a:sysClr val="windowText" lastClr="000000"/>
                </a:solidFill>
              </a:rPr>
              <a:t>summary.json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03B94A75-83CB-4BC7-90F8-59B679DE08D4}"/>
              </a:ext>
            </a:extLst>
          </p:cNvPr>
          <p:cNvSpPr/>
          <p:nvPr/>
        </p:nvSpPr>
        <p:spPr>
          <a:xfrm>
            <a:off x="8058850" y="1848741"/>
            <a:ext cx="1525793" cy="57014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job_XXXX.csv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0BF9A-066C-4693-902B-4CFEC7D3DECB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>
            <a:off x="9584643" y="2133815"/>
            <a:ext cx="69576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2A56A6-70B2-4830-B78B-BC1158EE7E2F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>
            <a:off x="7412018" y="2133815"/>
            <a:ext cx="64683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898BD4-2E4A-4824-B141-4881B5BD3DA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4406315" y="1613313"/>
            <a:ext cx="818253" cy="24616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B6DB009A-6E0E-4E28-B6B1-720B2157863A}"/>
              </a:ext>
            </a:extLst>
          </p:cNvPr>
          <p:cNvSpPr/>
          <p:nvPr/>
        </p:nvSpPr>
        <p:spPr>
          <a:xfrm>
            <a:off x="8127580" y="3253283"/>
            <a:ext cx="1613647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2022/...</a:t>
            </a:r>
            <a:r>
              <a:rPr lang="en-US" dirty="0" err="1">
                <a:solidFill>
                  <a:sysClr val="windowText" lastClr="000000"/>
                </a:solidFill>
              </a:rPr>
              <a:t>VBS.json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F3B16576-36FF-442C-B703-A5DE23336A71}"/>
              </a:ext>
            </a:extLst>
          </p:cNvPr>
          <p:cNvSpPr/>
          <p:nvPr/>
        </p:nvSpPr>
        <p:spPr>
          <a:xfrm>
            <a:off x="6173887" y="3253282"/>
            <a:ext cx="1286633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...</a:t>
            </a:r>
            <a:r>
              <a:rPr lang="en-US" dirty="0" err="1">
                <a:solidFill>
                  <a:sysClr val="windowText" lastClr="000000"/>
                </a:solidFill>
              </a:rPr>
              <a:t>VBS.json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334DEF-1EC6-4BE1-97AD-8FCA123789E3}"/>
              </a:ext>
            </a:extLst>
          </p:cNvPr>
          <p:cNvCxnSpPr>
            <a:cxnSpLocks/>
            <a:stCxn id="27" idx="2"/>
            <a:endCxn id="53" idx="0"/>
          </p:cNvCxnSpPr>
          <p:nvPr/>
        </p:nvCxnSpPr>
        <p:spPr>
          <a:xfrm rot="5400000">
            <a:off x="7537674" y="3102964"/>
            <a:ext cx="676261" cy="21172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C9C544-455C-40C9-A7D6-73B7835A4341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16200000" flipH="1">
            <a:off x="6022618" y="2458696"/>
            <a:ext cx="818252" cy="7709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F83ECA-0BBF-4087-8534-126F84C90BBA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584598" y="3823434"/>
            <a:ext cx="1361" cy="67626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87BBA8-A535-4633-BBB8-115DD7199A39}"/>
              </a:ext>
            </a:extLst>
          </p:cNvPr>
          <p:cNvSpPr/>
          <p:nvPr/>
        </p:nvSpPr>
        <p:spPr>
          <a:xfrm>
            <a:off x="9756872" y="730264"/>
            <a:ext cx="1907690" cy="624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fix_starexec_csv.sh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70A94B1-6E93-4636-9047-FDF07580B6E7}"/>
              </a:ext>
            </a:extLst>
          </p:cNvPr>
          <p:cNvCxnSpPr>
            <a:cxnSpLocks/>
          </p:cNvCxnSpPr>
          <p:nvPr/>
        </p:nvCxnSpPr>
        <p:spPr>
          <a:xfrm flipH="1">
            <a:off x="9756872" y="1355188"/>
            <a:ext cx="182880" cy="76916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Alternate Process 93">
            <a:extLst>
              <a:ext uri="{FF2B5EF4-FFF2-40B4-BE49-F238E27FC236}">
                <a16:creationId xmlns:a16="http://schemas.microsoft.com/office/drawing/2014/main" id="{7FFF73A3-285B-4F7C-BE01-37ED912B7605}"/>
              </a:ext>
            </a:extLst>
          </p:cNvPr>
          <p:cNvSpPr/>
          <p:nvPr/>
        </p:nvSpPr>
        <p:spPr>
          <a:xfrm>
            <a:off x="9939752" y="5681973"/>
            <a:ext cx="1721223" cy="6024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createjob.php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09DFC4-0104-4F20-8352-4214BA657057}"/>
              </a:ext>
            </a:extLst>
          </p:cNvPr>
          <p:cNvCxnSpPr>
            <a:cxnSpLocks/>
            <a:stCxn id="94" idx="0"/>
            <a:endCxn id="5" idx="3"/>
          </p:cNvCxnSpPr>
          <p:nvPr/>
        </p:nvCxnSpPr>
        <p:spPr>
          <a:xfrm flipV="1">
            <a:off x="10800364" y="2617909"/>
            <a:ext cx="1793" cy="306406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Folded Corner 102">
            <a:extLst>
              <a:ext uri="{FF2B5EF4-FFF2-40B4-BE49-F238E27FC236}">
                <a16:creationId xmlns:a16="http://schemas.microsoft.com/office/drawing/2014/main" id="{4CF52892-7A0B-4FD1-BE8D-51FD3E99448C}"/>
              </a:ext>
            </a:extLst>
          </p:cNvPr>
          <p:cNvSpPr/>
          <p:nvPr/>
        </p:nvSpPr>
        <p:spPr>
          <a:xfrm>
            <a:off x="2725347" y="5698112"/>
            <a:ext cx="1721223" cy="570151"/>
          </a:xfrm>
          <a:prstGeom prst="foldedCorner">
            <a:avLst>
              <a:gd name="adj" fmla="val 31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2023/</a:t>
            </a:r>
            <a:r>
              <a:rPr lang="en-US" dirty="0" err="1">
                <a:solidFill>
                  <a:sysClr val="windowText" lastClr="000000"/>
                </a:solidFill>
              </a:rPr>
              <a:t>info.</a:t>
            </a:r>
            <a:r>
              <a:rPr lang="en-US" b="1" dirty="0" err="1">
                <a:solidFill>
                  <a:schemeClr val="accent2"/>
                </a:solidFill>
              </a:rPr>
              <a:t>json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96BEFF-A5E3-4F74-9D4F-6C0C2D81B171}"/>
              </a:ext>
            </a:extLst>
          </p:cNvPr>
          <p:cNvCxnSpPr>
            <a:cxnSpLocks/>
            <a:stCxn id="103" idx="0"/>
            <a:endCxn id="33" idx="2"/>
          </p:cNvCxnSpPr>
          <p:nvPr/>
        </p:nvCxnSpPr>
        <p:spPr>
          <a:xfrm flipV="1">
            <a:off x="3585959" y="5102125"/>
            <a:ext cx="0" cy="5959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8E34D82-82FF-43FF-AF3E-A63CA413B167}"/>
              </a:ext>
            </a:extLst>
          </p:cNvPr>
          <p:cNvCxnSpPr>
            <a:cxnSpLocks/>
            <a:stCxn id="103" idx="3"/>
            <a:endCxn id="94" idx="1"/>
          </p:cNvCxnSpPr>
          <p:nvPr/>
        </p:nvCxnSpPr>
        <p:spPr>
          <a:xfrm>
            <a:off x="4446570" y="5983188"/>
            <a:ext cx="549318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Users outline">
            <a:extLst>
              <a:ext uri="{FF2B5EF4-FFF2-40B4-BE49-F238E27FC236}">
                <a16:creationId xmlns:a16="http://schemas.microsoft.com/office/drawing/2014/main" id="{315035C5-0773-4425-8535-9DF6DFBF6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263" y="4868431"/>
            <a:ext cx="914400" cy="914400"/>
          </a:xfrm>
          <a:prstGeom prst="rect">
            <a:avLst/>
          </a:prstGeom>
        </p:spPr>
      </p:pic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726BC64-67C3-4917-88D3-855A32AFEE97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661593" y="5545442"/>
            <a:ext cx="1063754" cy="4377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23EF643-D693-44AC-8218-9265FA15BF67}"/>
              </a:ext>
            </a:extLst>
          </p:cNvPr>
          <p:cNvSpPr txBox="1"/>
          <p:nvPr/>
        </p:nvSpPr>
        <p:spPr>
          <a:xfrm>
            <a:off x="6025570" y="24427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AFE0BD-A64B-445A-98AF-937918FC3907}"/>
              </a:ext>
            </a:extLst>
          </p:cNvPr>
          <p:cNvSpPr txBox="1"/>
          <p:nvPr/>
        </p:nvSpPr>
        <p:spPr>
          <a:xfrm>
            <a:off x="9980329" y="18952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F4ED0FBA-AE27-4216-9B86-16B120749F76}"/>
              </a:ext>
            </a:extLst>
          </p:cNvPr>
          <p:cNvSpPr/>
          <p:nvPr/>
        </p:nvSpPr>
        <p:spPr>
          <a:xfrm>
            <a:off x="2834340" y="4499695"/>
            <a:ext cx="1503238" cy="6024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index.html</a:t>
            </a: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FC24DF0D-3CD4-4C32-88ED-D6DE2CA248D6}"/>
              </a:ext>
            </a:extLst>
          </p:cNvPr>
          <p:cNvSpPr/>
          <p:nvPr/>
        </p:nvSpPr>
        <p:spPr>
          <a:xfrm>
            <a:off x="6096000" y="4499695"/>
            <a:ext cx="1442406" cy="6024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job.html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8782D0-C5BF-43AF-B2BC-B330FC25958F}"/>
              </a:ext>
            </a:extLst>
          </p:cNvPr>
          <p:cNvCxnSpPr>
            <a:cxnSpLocks/>
            <a:stCxn id="68" idx="2"/>
            <a:endCxn id="53" idx="0"/>
          </p:cNvCxnSpPr>
          <p:nvPr/>
        </p:nvCxnSpPr>
        <p:spPr>
          <a:xfrm rot="16200000" flipH="1">
            <a:off x="5695693" y="3378185"/>
            <a:ext cx="677850" cy="15651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1462F964-8B66-4655-92F8-CD061FD677FE}"/>
              </a:ext>
            </a:extLst>
          </p:cNvPr>
          <p:cNvSpPr/>
          <p:nvPr/>
        </p:nvSpPr>
        <p:spPr>
          <a:xfrm>
            <a:off x="4543576" y="3253281"/>
            <a:ext cx="1416914" cy="568564"/>
          </a:xfrm>
          <a:prstGeom prst="foldedCorne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...</a:t>
            </a:r>
            <a:r>
              <a:rPr lang="en-US" dirty="0" err="1">
                <a:solidFill>
                  <a:sysClr val="windowText" lastClr="000000"/>
                </a:solidFill>
              </a:rPr>
              <a:t>table.json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30AB12D-A394-43C9-9440-B9EDCA6775AB}"/>
              </a:ext>
            </a:extLst>
          </p:cNvPr>
          <p:cNvCxnSpPr>
            <a:cxnSpLocks/>
            <a:stCxn id="7" idx="2"/>
            <a:endCxn id="68" idx="0"/>
          </p:cNvCxnSpPr>
          <p:nvPr/>
        </p:nvCxnSpPr>
        <p:spPr>
          <a:xfrm rot="5400000">
            <a:off x="5240034" y="2447030"/>
            <a:ext cx="818251" cy="7942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2A4DEBA-8C1A-42C1-89B8-57C7491A83AF}"/>
              </a:ext>
            </a:extLst>
          </p:cNvPr>
          <p:cNvCxnSpPr>
            <a:cxnSpLocks/>
            <a:stCxn id="28" idx="2"/>
            <a:endCxn id="53" idx="0"/>
          </p:cNvCxnSpPr>
          <p:nvPr/>
        </p:nvCxnSpPr>
        <p:spPr>
          <a:xfrm rot="5400000">
            <a:off x="6479073" y="4161564"/>
            <a:ext cx="67626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0769A15-9AFB-40E7-86D7-318E86084851}"/>
              </a:ext>
            </a:extLst>
          </p:cNvPr>
          <p:cNvSpPr txBox="1"/>
          <p:nvPr/>
        </p:nvSpPr>
        <p:spPr>
          <a:xfrm>
            <a:off x="3322128" y="38382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20E6630-EA2B-4FD0-8E99-EBE1FFFAAB2B}"/>
              </a:ext>
            </a:extLst>
          </p:cNvPr>
          <p:cNvSpPr txBox="1"/>
          <p:nvPr/>
        </p:nvSpPr>
        <p:spPr>
          <a:xfrm>
            <a:off x="7451687" y="18952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CC32CB8-25D4-0573-6807-026800C084D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608328" y="4800910"/>
            <a:ext cx="1226012" cy="41532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8AB333E-57B0-3236-F120-25992D7E84C8}"/>
              </a:ext>
            </a:extLst>
          </p:cNvPr>
          <p:cNvSpPr txBox="1"/>
          <p:nvPr/>
        </p:nvSpPr>
        <p:spPr>
          <a:xfrm>
            <a:off x="1839770" y="4580123"/>
            <a:ext cx="62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B78643B-078C-C471-11F2-02519ED9C1EF}"/>
              </a:ext>
            </a:extLst>
          </p:cNvPr>
          <p:cNvSpPr txBox="1"/>
          <p:nvPr/>
        </p:nvSpPr>
        <p:spPr>
          <a:xfrm>
            <a:off x="1508551" y="5782831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6E201C1-026F-E84F-1B28-D14449D5E75A}"/>
              </a:ext>
            </a:extLst>
          </p:cNvPr>
          <p:cNvCxnSpPr>
            <a:stCxn id="53" idx="1"/>
            <a:endCxn id="33" idx="3"/>
          </p:cNvCxnSpPr>
          <p:nvPr/>
        </p:nvCxnSpPr>
        <p:spPr>
          <a:xfrm flipH="1">
            <a:off x="4337578" y="4800910"/>
            <a:ext cx="1758422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4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BD5D8-11A7-9E2D-6AE9-A3CF1CFF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Nice features of modern C++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B3E22-A97B-ED48-E79D-7C4B3309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Lambda (C++11)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endParaRPr kumimoji="1" lang="en-US" altLang="ja-JP" dirty="0"/>
          </a:p>
          <a:p>
            <a:r>
              <a:rPr kumimoji="1" lang="en-US" altLang="ja-JP" dirty="0"/>
              <a:t>tuples, smart pointers (C++11)</a:t>
            </a:r>
          </a:p>
          <a:p>
            <a:r>
              <a:rPr lang="en-US" altLang="ja-JP" dirty="0"/>
              <a:t>optional, variant types (C++17)</a:t>
            </a:r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lang="en-US" altLang="ja-JP" dirty="0"/>
              <a:t>if statement with initializer (C++17)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rvalue</a:t>
            </a:r>
            <a:r>
              <a:rPr kumimoji="1" lang="en-US" altLang="ja-JP" dirty="0"/>
              <a:t> references (C++11)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4900CD-EDE9-54BD-1EE7-7FEB3D98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71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F2D95E-4997-C256-E71D-314529F783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38"/>
          <a:stretch/>
        </p:blipFill>
        <p:spPr>
          <a:xfrm>
            <a:off x="2349532" y="3244731"/>
            <a:ext cx="4248696" cy="3145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067AD9A-2306-EC09-D323-8562A3EFB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3" y="3267339"/>
            <a:ext cx="4931032" cy="29189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B6155A4-794F-7109-4D35-B49FE9D22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008" y="1849712"/>
            <a:ext cx="3409220" cy="36565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B8C7680-414B-F374-EBF9-4D74D40B1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3" y="1849712"/>
            <a:ext cx="2854490" cy="36565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B518053-7D59-CDB9-A6DB-4AA079C1D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7" y="4163621"/>
            <a:ext cx="5648151" cy="132034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DCA539D-6824-EA5A-23BD-ABA09A335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43" y="4146118"/>
            <a:ext cx="2240539" cy="105168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DC5010F-7E25-BA71-BC74-D21CA26B9048}"/>
              </a:ext>
            </a:extLst>
          </p:cNvPr>
          <p:cNvSpPr txBox="1"/>
          <p:nvPr/>
        </p:nvSpPr>
        <p:spPr>
          <a:xfrm>
            <a:off x="6865795" y="128284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/>
              <a:t>OCaml</a:t>
            </a:r>
            <a:endParaRPr kumimoji="1" lang="ja-JP" altLang="en-US" sz="2800" b="1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469D51A-2289-E98A-528A-9573BDEC74B5}"/>
              </a:ext>
            </a:extLst>
          </p:cNvPr>
          <p:cNvCxnSpPr/>
          <p:nvPr/>
        </p:nvCxnSpPr>
        <p:spPr>
          <a:xfrm>
            <a:off x="6743700" y="1334814"/>
            <a:ext cx="0" cy="4504877"/>
          </a:xfrm>
          <a:prstGeom prst="line">
            <a:avLst/>
          </a:prstGeom>
          <a:ln w="38100">
            <a:solidFill>
              <a:schemeClr val="accent6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69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D2D6D-D575-B93E-F3A3-78D90222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rvalue</a:t>
            </a:r>
            <a:r>
              <a:rPr kumimoji="1" lang="en-US" altLang="ja-JP" dirty="0"/>
              <a:t> references for safe references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D2C64A-AAEF-B634-FE77-485E1AA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72</a:t>
            </a:fld>
            <a:endParaRPr kumimoji="1" lang="ja-JP" altLang="en-US"/>
          </a:p>
        </p:txBody>
      </p:sp>
      <p:pic>
        <p:nvPicPr>
          <p:cNvPr id="10" name="コンテンツ プレースホルダー 9" descr="テキスト&#10;&#10;自動的に生成された説明">
            <a:extLst>
              <a:ext uri="{FF2B5EF4-FFF2-40B4-BE49-F238E27FC236}">
                <a16:creationId xmlns:a16="http://schemas.microsoft.com/office/drawing/2014/main" id="{F0DB53E7-2084-DFB5-F2F5-66668CA60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53554"/>
            <a:ext cx="7309813" cy="3289945"/>
          </a:xfr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7F606B80-0BC2-1670-8139-6A70CA612D7B}"/>
              </a:ext>
            </a:extLst>
          </p:cNvPr>
          <p:cNvSpPr/>
          <p:nvPr/>
        </p:nvSpPr>
        <p:spPr>
          <a:xfrm>
            <a:off x="6096000" y="4283837"/>
            <a:ext cx="4239491" cy="946237"/>
          </a:xfrm>
          <a:prstGeom prst="wedgeRoundRectCallout">
            <a:avLst>
              <a:gd name="adj1" fmla="val -81234"/>
              <a:gd name="adj2" fmla="val -249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Str() is deallocated here</a:t>
            </a: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 str refers to nowhere! 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094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8A234-02C7-B6E9-9B79-72E224D3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rvalue</a:t>
            </a:r>
            <a:r>
              <a:rPr kumimoji="1" lang="en-US" altLang="ja-JP" dirty="0"/>
              <a:t> references for safe references</a:t>
            </a:r>
            <a:endParaRPr kumimoji="1" lang="ja-JP" altLang="en-US" dirty="0"/>
          </a:p>
        </p:txBody>
      </p:sp>
      <p:pic>
        <p:nvPicPr>
          <p:cNvPr id="6" name="コンテンツ プレースホルダー 5" descr="テキスト&#10;&#10;自動的に生成された説明">
            <a:extLst>
              <a:ext uri="{FF2B5EF4-FFF2-40B4-BE49-F238E27FC236}">
                <a16:creationId xmlns:a16="http://schemas.microsoft.com/office/drawing/2014/main" id="{F3C86473-FCDF-3B55-554F-054D05DD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07671"/>
            <a:ext cx="7588827" cy="366579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800E8B-3133-30ED-0BDB-E2C7AFE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73</a:t>
            </a:fld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00BF348-914C-AA43-40FA-3CF7C11CE718}"/>
              </a:ext>
            </a:extLst>
          </p:cNvPr>
          <p:cNvSpPr/>
          <p:nvPr/>
        </p:nvSpPr>
        <p:spPr>
          <a:xfrm>
            <a:off x="6376554" y="4433485"/>
            <a:ext cx="5257800" cy="946237"/>
          </a:xfrm>
          <a:prstGeom prst="wedgeRoundRectCallout">
            <a:avLst>
              <a:gd name="adj1" fmla="val -71513"/>
              <a:gd name="adj2" fmla="val -249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Str() is an </a:t>
            </a:r>
            <a:r>
              <a:rPr kumimoji="1" lang="en-US" altLang="ja-JP" sz="2800" b="1" dirty="0" err="1">
                <a:solidFill>
                  <a:schemeClr val="tx1"/>
                </a:solidFill>
              </a:rPr>
              <a:t>rvalue</a:t>
            </a:r>
            <a:r>
              <a:rPr kumimoji="1" lang="en-US" altLang="ja-JP" sz="28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so Str().access() is value "hello"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3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B1AF6E4-71B0-4AF1-5F2C-D3C32E0CF3C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98353" y="2371969"/>
            <a:ext cx="30305" cy="3429461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7FCB121B-D68E-1F99-D04F-2F7F279E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FE707D-B25A-5138-13B5-71F252C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4EB97-37D5-409B-ADAB-BD7E717AAFF9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/>
              <p:nvPr/>
            </p:nvSpPr>
            <p:spPr>
              <a:xfrm>
                <a:off x="6096000" y="5783329"/>
                <a:ext cx="5379720" cy="833054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60AC37-0C4F-2974-3AD0-6646C3271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83329"/>
                <a:ext cx="5379720" cy="833054"/>
              </a:xfrm>
              <a:prstGeom prst="roundRect">
                <a:avLst>
                  <a:gd name="adj" fmla="val 21694"/>
                </a:avLst>
              </a:prstGeom>
              <a:blipFill>
                <a:blip r:embed="rId2"/>
                <a:stretch>
                  <a:fillRect t="-7746" b="-1760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86D3A491-D09F-EDE3-DA5A-449ED8EE3401}"/>
                  </a:ext>
                </a:extLst>
              </p:cNvPr>
              <p:cNvSpPr/>
              <p:nvPr/>
            </p:nvSpPr>
            <p:spPr>
              <a:xfrm>
                <a:off x="637616" y="3904092"/>
                <a:ext cx="3227009" cy="1339203"/>
              </a:xfrm>
              <a:prstGeom prst="roundRect">
                <a:avLst>
                  <a:gd name="adj" fmla="val 1098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simplification order</a:t>
                </a:r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[Dershowitz '82]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≻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86D3A491-D09F-EDE3-DA5A-449ED8EE3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" y="3904092"/>
                <a:ext cx="3227009" cy="1339203"/>
              </a:xfrm>
              <a:prstGeom prst="roundRect">
                <a:avLst>
                  <a:gd name="adj" fmla="val 10983"/>
                </a:avLst>
              </a:prstGeom>
              <a:blipFill>
                <a:blip r:embed="rId3"/>
                <a:stretch>
                  <a:fillRect l="-935" t="-1770" r="-748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/>
              <p:nvPr/>
            </p:nvSpPr>
            <p:spPr>
              <a:xfrm>
                <a:off x="381928" y="5783329"/>
                <a:ext cx="4641893" cy="833053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[Lankford '76]</a:t>
                </a:r>
                <a:endParaRPr kumimoji="1" lang="en-US" altLang="ja-JP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A0464C58-495F-C206-8601-704A9A6E7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28" y="5783329"/>
                <a:ext cx="4641893" cy="833053"/>
              </a:xfrm>
              <a:prstGeom prst="roundRect">
                <a:avLst>
                  <a:gd name="adj" fmla="val 21858"/>
                </a:avLst>
              </a:prstGeom>
              <a:blipFill>
                <a:blip r:embed="rId4"/>
                <a:stretch>
                  <a:fillRect t="-7746" b="-1760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8E893D9-04ED-939D-3317-B42AB7F148CF}"/>
              </a:ext>
            </a:extLst>
          </p:cNvPr>
          <p:cNvSpPr/>
          <p:nvPr/>
        </p:nvSpPr>
        <p:spPr>
          <a:xfrm>
            <a:off x="8126944" y="1181067"/>
            <a:ext cx="3142817" cy="1190902"/>
          </a:xfrm>
          <a:prstGeom prst="roundRect">
            <a:avLst>
              <a:gd name="adj" fmla="val 1143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polynomial with</a:t>
            </a:r>
          </a:p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positive coefficient</a:t>
            </a:r>
            <a:br>
              <a:rPr kumimoji="1" lang="en-US" altLang="ja-JP" sz="2400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[Lankford '75]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/>
              <p:nvPr/>
            </p:nvSpPr>
            <p:spPr>
              <a:xfrm>
                <a:off x="4673247" y="3418244"/>
                <a:ext cx="4300360" cy="971695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algebra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DEE85682-1881-BF23-F099-9032ABA39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7" y="3418244"/>
                <a:ext cx="4300360" cy="971695"/>
              </a:xfrm>
              <a:prstGeom prst="roundRect">
                <a:avLst>
                  <a:gd name="adj" fmla="val 13500"/>
                </a:avLst>
              </a:prstGeom>
              <a:blipFill>
                <a:blip r:embed="rId5"/>
                <a:stretch>
                  <a:fillRect t="-3030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69CBCEB-C801-5864-3A77-FF5FBFB19C0B}"/>
              </a:ext>
            </a:extLst>
          </p:cNvPr>
          <p:cNvSpPr/>
          <p:nvPr/>
        </p:nvSpPr>
        <p:spPr>
          <a:xfrm>
            <a:off x="752106" y="1236028"/>
            <a:ext cx="2976373" cy="854216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sz="28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</a:t>
            </a:r>
            <a:r>
              <a:rPr kumimoji="1" lang="en-US" altLang="ja-JP" sz="24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2400" dirty="0">
                <a:solidFill>
                  <a:schemeClr val="accent6"/>
                </a:solidFill>
              </a:rPr>
              <a:t> &amp; Lévy '80]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251121" y="5243295"/>
            <a:ext cx="0" cy="54003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FFD861F1-F61C-14C0-7637-76629EBD42E1}"/>
              </a:ext>
            </a:extLst>
          </p:cNvPr>
          <p:cNvSpPr/>
          <p:nvPr/>
        </p:nvSpPr>
        <p:spPr>
          <a:xfrm>
            <a:off x="4430710" y="1191476"/>
            <a:ext cx="2976374" cy="7856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[Lankford '79]</a:t>
            </a:r>
            <a:endParaRPr kumimoji="1" lang="ja-JP" altLang="en-US" sz="2800" dirty="0">
              <a:solidFill>
                <a:schemeClr val="accent6"/>
              </a:solidFill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6F77608-91DF-BD8E-8319-90D7DFE50740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5023821" y="6199856"/>
            <a:ext cx="1072179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B85218BD-B400-BE26-559F-6ECA4CB8542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876589" y="3904092"/>
            <a:ext cx="796658" cy="274693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42">
            <a:extLst>
              <a:ext uri="{FF2B5EF4-FFF2-40B4-BE49-F238E27FC236}">
                <a16:creationId xmlns:a16="http://schemas.microsoft.com/office/drawing/2014/main" id="{DF14708E-94C3-FA37-A1F1-75DC3D8B72C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823427" y="4389939"/>
            <a:ext cx="93237" cy="33537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1F6BB3B-3168-EE28-9E75-E469AE0F348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877193" y="4672757"/>
            <a:ext cx="2259141" cy="42292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6200632-FCA3-E4B9-20D0-929EDDF4F43C}"/>
              </a:ext>
            </a:extLst>
          </p:cNvPr>
          <p:cNvSpPr/>
          <p:nvPr/>
        </p:nvSpPr>
        <p:spPr>
          <a:xfrm>
            <a:off x="594233" y="2494583"/>
            <a:ext cx="3313773" cy="890999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3ADF126-6F8A-462E-EDE0-DAD92951882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2240293" y="2090244"/>
            <a:ext cx="10827" cy="404339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42E79C4-4A47-ADC4-6B3D-EB5948DF22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251120" y="3385582"/>
            <a:ext cx="1" cy="51851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03945995-F489-C636-4AF2-F5D3B658B4AE}"/>
              </a:ext>
            </a:extLst>
          </p:cNvPr>
          <p:cNvCxnSpPr>
            <a:cxnSpLocks/>
          </p:cNvCxnSpPr>
          <p:nvPr/>
        </p:nvCxnSpPr>
        <p:spPr>
          <a:xfrm flipH="1">
            <a:off x="3728479" y="3174274"/>
            <a:ext cx="702231" cy="729818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95E28A19-C8B5-E4AC-F9F9-72B7747C7D8B}"/>
              </a:ext>
            </a:extLst>
          </p:cNvPr>
          <p:cNvCxnSpPr>
            <a:cxnSpLocks/>
            <a:stCxn id="8" idx="0"/>
            <a:endCxn id="74" idx="2"/>
          </p:cNvCxnSpPr>
          <p:nvPr/>
        </p:nvCxnSpPr>
        <p:spPr>
          <a:xfrm flipV="1">
            <a:off x="5918897" y="1977165"/>
            <a:ext cx="0" cy="419745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3ACD3764-2571-DCA5-FE88-57392B19C6B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698353" y="2371969"/>
            <a:ext cx="30305" cy="2332386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1F6244E-9C37-70DF-0D6F-2143B8AA9C84}"/>
              </a:ext>
            </a:extLst>
          </p:cNvPr>
          <p:cNvCxnSpPr>
            <a:cxnSpLocks/>
          </p:cNvCxnSpPr>
          <p:nvPr/>
        </p:nvCxnSpPr>
        <p:spPr>
          <a:xfrm flipH="1">
            <a:off x="4114800" y="3287909"/>
            <a:ext cx="431074" cy="249542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/>
              <p:nvPr/>
            </p:nvSpPr>
            <p:spPr>
              <a:xfrm>
                <a:off x="6136334" y="4704355"/>
                <a:ext cx="4767212" cy="782659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 </a:t>
                </a: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[Zantema '93]</a:t>
                </a:r>
                <a:br>
                  <a:rPr kumimoji="1" lang="en-US" altLang="ja-JP" sz="2400" dirty="0">
                    <a:solidFill>
                      <a:schemeClr val="accent6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4D5AFE1B-BC98-8113-8586-456487A5C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34" y="4704355"/>
                <a:ext cx="4767212" cy="782659"/>
              </a:xfrm>
              <a:prstGeom prst="roundRect">
                <a:avLst>
                  <a:gd name="adj" fmla="val 20552"/>
                </a:avLst>
              </a:prstGeom>
              <a:blipFill>
                <a:blip r:embed="rId6"/>
                <a:stretch>
                  <a:fillRect t="-14925" r="-254" b="-74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F5C870A-8197-3570-4743-6C61F0621082}"/>
              </a:ext>
            </a:extLst>
          </p:cNvPr>
          <p:cNvSpPr/>
          <p:nvPr/>
        </p:nvSpPr>
        <p:spPr>
          <a:xfrm>
            <a:off x="4317181" y="2396910"/>
            <a:ext cx="3203431" cy="890999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2400" b="1" dirty="0">
                <a:solidFill>
                  <a:schemeClr val="tx1"/>
                </a:solidFill>
              </a:rPr>
            </a:br>
            <a:r>
              <a:rPr kumimoji="1" lang="en-US" altLang="ja-JP" sz="2400" dirty="0">
                <a:solidFill>
                  <a:schemeClr val="accent6"/>
                </a:solidFill>
              </a:rPr>
              <a:t>[Knuth &amp; Bendix '70]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2958E50-DE88-AAE6-CC4B-FBC13ABAAF4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51120" y="3385582"/>
            <a:ext cx="6470" cy="2415848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0" grpId="0" animBg="1"/>
      <p:bldP spid="74" grpId="0" animBg="1"/>
      <p:bldP spid="9" grpId="0" animBg="1"/>
      <p:bldP spid="32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F65FE33-3DDA-09D9-7831-50F067E0F56D}"/>
              </a:ext>
            </a:extLst>
          </p:cNvPr>
          <p:cNvCxnSpPr>
            <a:cxnSpLocks/>
          </p:cNvCxnSpPr>
          <p:nvPr/>
        </p:nvCxnSpPr>
        <p:spPr>
          <a:xfrm>
            <a:off x="1362582" y="4872175"/>
            <a:ext cx="0" cy="1214281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376C72AB-4622-B878-7CF6-CA69E329CD12}"/>
                  </a:ext>
                </a:extLst>
              </p:cNvPr>
              <p:cNvSpPr/>
              <p:nvPr/>
            </p:nvSpPr>
            <p:spPr>
              <a:xfrm>
                <a:off x="7798946" y="3711111"/>
                <a:ext cx="3010497" cy="799183"/>
              </a:xfrm>
              <a:prstGeom prst="roundRect">
                <a:avLst>
                  <a:gd name="adj" fmla="val 18981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accent6"/>
                    </a:solidFill>
                  </a:rPr>
                  <a:t>[Middeldorp &amp; Zantema '97]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376C72AB-4622-B878-7CF6-CA69E329C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946" y="3711111"/>
                <a:ext cx="3010497" cy="799183"/>
              </a:xfrm>
              <a:prstGeom prst="roundRect">
                <a:avLst>
                  <a:gd name="adj" fmla="val 18981"/>
                </a:avLst>
              </a:prstGeom>
              <a:blipFill>
                <a:blip r:embed="rId2"/>
                <a:stretch>
                  <a:fillRect t="-4380" r="-800" b="-8759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コネクタ 5">
            <a:extLst>
              <a:ext uri="{FF2B5EF4-FFF2-40B4-BE49-F238E27FC236}">
                <a16:creationId xmlns:a16="http://schemas.microsoft.com/office/drawing/2014/main" id="{8BA582E3-9119-005C-8F78-F32A88CFE6CE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>
          <a:xfrm flipV="1">
            <a:off x="10809443" y="2918025"/>
            <a:ext cx="718200" cy="1192678"/>
          </a:xfrm>
          <a:prstGeom prst="bentConnector3">
            <a:avLst>
              <a:gd name="adj1" fmla="val 131830"/>
            </a:avLst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9A561D3-51EA-5A8F-75A0-F48BE3C95D45}"/>
              </a:ext>
            </a:extLst>
          </p:cNvPr>
          <p:cNvSpPr/>
          <p:nvPr/>
        </p:nvSpPr>
        <p:spPr>
          <a:xfrm>
            <a:off x="7683463" y="2483861"/>
            <a:ext cx="3844180" cy="868327"/>
          </a:xfrm>
          <a:prstGeom prst="roundRect">
            <a:avLst>
              <a:gd name="adj" fmla="val 16523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2800" b="1" dirty="0">
                <a:solidFill>
                  <a:schemeClr val="tx1"/>
                </a:solidFill>
              </a:rPr>
              <a:t>generalized KBO</a:t>
            </a:r>
          </a:p>
          <a:p>
            <a:pPr algn="ctr"/>
            <a:r>
              <a:rPr kumimoji="1" lang="en-US" altLang="ja-JP" sz="2400" dirty="0">
                <a:solidFill>
                  <a:schemeClr val="accent6"/>
                </a:solidFill>
              </a:rPr>
              <a:t>[Middeldorp &amp; Zantema '97]</a:t>
            </a:r>
            <a:endParaRPr kumimoji="1" lang="en-US" altLang="ja-JP" sz="28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CE0B763-9607-284E-52D5-BE2238DF89A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6651273" y="3955202"/>
            <a:ext cx="1147673" cy="15550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09FA8CC4-2835-A434-865B-F74B66A6B5D1}"/>
                  </a:ext>
                </a:extLst>
              </p:cNvPr>
              <p:cNvSpPr/>
              <p:nvPr/>
            </p:nvSpPr>
            <p:spPr>
              <a:xfrm>
                <a:off x="8517146" y="4848890"/>
                <a:ext cx="3010497" cy="755581"/>
              </a:xfrm>
              <a:prstGeom prst="roundRect">
                <a:avLst>
                  <a:gd name="adj" fmla="val 1824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sz="2800" b="1" dirty="0">
                    <a:solidFill>
                      <a:schemeClr val="tx1"/>
                    </a:solidFill>
                  </a:rPr>
                  <a:t>-mono</a:t>
                </a:r>
                <a:br>
                  <a:rPr kumimoji="1" lang="en-US" altLang="ja-JP" sz="2800" b="1" dirty="0">
                    <a:solidFill>
                      <a:schemeClr val="tx1"/>
                    </a:solidFill>
                  </a:rPr>
                </a:br>
                <a:r>
                  <a:rPr kumimoji="1" lang="en-US" altLang="ja-JP" sz="2400" dirty="0">
                    <a:solidFill>
                      <a:schemeClr val="accent6"/>
                    </a:solidFill>
                  </a:rPr>
                  <a:t>[Zantema '01]</a:t>
                </a:r>
                <a:endParaRPr kumimoji="1" lang="en-US" altLang="ja-JP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四角形: 角を丸くする 66">
                <a:extLst>
                  <a:ext uri="{FF2B5EF4-FFF2-40B4-BE49-F238E27FC236}">
                    <a16:creationId xmlns:a16="http://schemas.microsoft.com/office/drawing/2014/main" id="{09FA8CC4-2835-A434-865B-F74B66A6B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146" y="4848890"/>
                <a:ext cx="3010497" cy="755581"/>
              </a:xfrm>
              <a:prstGeom prst="roundRect">
                <a:avLst>
                  <a:gd name="adj" fmla="val 18245"/>
                </a:avLst>
              </a:prstGeom>
              <a:blipFill>
                <a:blip r:embed="rId3"/>
                <a:stretch>
                  <a:fillRect t="-13077" r="-800" b="-23846"/>
                </a:stretch>
              </a:blipFill>
              <a:ln w="381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91594360-DF3B-E604-2920-B94959C787B2}"/>
              </a:ext>
            </a:extLst>
          </p:cNvPr>
          <p:cNvCxnSpPr>
            <a:cxnSpLocks/>
          </p:cNvCxnSpPr>
          <p:nvPr/>
        </p:nvCxnSpPr>
        <p:spPr>
          <a:xfrm>
            <a:off x="3423019" y="5004691"/>
            <a:ext cx="5094127" cy="463367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1D20A24F-16AC-78DC-8E23-D997E7F3C01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929385" y="4848890"/>
            <a:ext cx="1587761" cy="377791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9939166D-F03B-5D1E-3647-C35387D8C97D}"/>
              </a:ext>
            </a:extLst>
          </p:cNvPr>
          <p:cNvCxnSpPr>
            <a:cxnSpLocks/>
            <a:stCxn id="19" idx="2"/>
            <a:endCxn id="67" idx="0"/>
          </p:cNvCxnSpPr>
          <p:nvPr/>
        </p:nvCxnSpPr>
        <p:spPr>
          <a:xfrm>
            <a:off x="9304195" y="4510294"/>
            <a:ext cx="718200" cy="33859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46">
            <a:extLst>
              <a:ext uri="{FF2B5EF4-FFF2-40B4-BE49-F238E27FC236}">
                <a16:creationId xmlns:a16="http://schemas.microsoft.com/office/drawing/2014/main" id="{BFD8CAEB-EFDC-647B-A8D5-04495A0133EF}"/>
              </a:ext>
            </a:extLst>
          </p:cNvPr>
          <p:cNvCxnSpPr>
            <a:cxnSpLocks/>
          </p:cNvCxnSpPr>
          <p:nvPr/>
        </p:nvCxnSpPr>
        <p:spPr>
          <a:xfrm flipH="1">
            <a:off x="3423019" y="3252651"/>
            <a:ext cx="4260444" cy="48054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タイトル 4">
            <a:extLst>
              <a:ext uri="{FF2B5EF4-FFF2-40B4-BE49-F238E27FC236}">
                <a16:creationId xmlns:a16="http://schemas.microsoft.com/office/drawing/2014/main" id="{116C1CBA-6C03-F19F-8F9F-50F2052D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Partial history</a:t>
            </a:r>
            <a:endParaRPr lang="ja-JP" altLang="en-US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545429-6DDC-1722-8FF0-072BFA17C583}"/>
              </a:ext>
            </a:extLst>
          </p:cNvPr>
          <p:cNvSpPr/>
          <p:nvPr/>
        </p:nvSpPr>
        <p:spPr>
          <a:xfrm>
            <a:off x="949054" y="3612394"/>
            <a:ext cx="2445168" cy="1621571"/>
          </a:xfrm>
          <a:prstGeom prst="roundRect">
            <a:avLst>
              <a:gd name="adj" fmla="val 887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simplification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'82]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C2DA768-50C3-6235-662D-1C8DDA38DAC1}"/>
              </a:ext>
            </a:extLst>
          </p:cNvPr>
          <p:cNvSpPr/>
          <p:nvPr/>
        </p:nvSpPr>
        <p:spPr>
          <a:xfrm>
            <a:off x="5887030" y="1827045"/>
            <a:ext cx="1759451" cy="7847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polynomial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b="1" dirty="0">
                <a:solidFill>
                  <a:schemeClr val="tx1"/>
                </a:solidFill>
              </a:rPr>
              <a:t>pos. </a:t>
            </a:r>
            <a:r>
              <a:rPr kumimoji="1" lang="en-US" altLang="ja-JP" b="1" dirty="0" err="1">
                <a:solidFill>
                  <a:schemeClr val="tx1"/>
                </a:solidFill>
              </a:rPr>
              <a:t>coeff</a:t>
            </a:r>
            <a:r>
              <a:rPr kumimoji="1" lang="en-US" altLang="ja-JP" b="1" dirty="0">
                <a:solidFill>
                  <a:schemeClr val="tx1"/>
                </a:solidFill>
              </a:rPr>
              <a:t>.</a:t>
            </a:r>
            <a:br>
              <a:rPr kumimoji="1" lang="en-US" altLang="ja-JP" sz="1600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[Lankford '75]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F1541EC-DBD8-4B70-AE42-FDD30E1BA5D6}"/>
                  </a:ext>
                </a:extLst>
              </p:cNvPr>
              <p:cNvSpPr/>
              <p:nvPr/>
            </p:nvSpPr>
            <p:spPr>
              <a:xfrm>
                <a:off x="3841211" y="3749751"/>
                <a:ext cx="2810062" cy="410902"/>
              </a:xfrm>
              <a:prstGeom prst="roundRect">
                <a:avLst>
                  <a:gd name="adj" fmla="val 135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7F1541EC-DBD8-4B70-AE42-FDD30E1BA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211" y="3749751"/>
                <a:ext cx="2810062" cy="410902"/>
              </a:xfrm>
              <a:prstGeom prst="roundRect">
                <a:avLst>
                  <a:gd name="adj" fmla="val 13500"/>
                </a:avLst>
              </a:prstGeom>
              <a:blipFill>
                <a:blip r:embed="rId4"/>
                <a:stretch>
                  <a:fillRect t="-1429" b="-15714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8EA6114-E906-A2B1-7A78-525D7C5D564C}"/>
              </a:ext>
            </a:extLst>
          </p:cNvPr>
          <p:cNvSpPr/>
          <p:nvPr/>
        </p:nvSpPr>
        <p:spPr>
          <a:xfrm>
            <a:off x="1202764" y="2024839"/>
            <a:ext cx="1944905" cy="496343"/>
          </a:xfrm>
          <a:prstGeom prst="roundRect">
            <a:avLst>
              <a:gd name="adj" fmla="val 1774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lex. path order</a:t>
            </a:r>
            <a:br>
              <a:rPr kumimoji="1" lang="en-US" altLang="ja-JP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</a:t>
            </a:r>
            <a:r>
              <a:rPr kumimoji="1" lang="en-US" altLang="ja-JP" sz="1600" dirty="0" err="1">
                <a:solidFill>
                  <a:schemeClr val="accent6"/>
                </a:solidFill>
              </a:rPr>
              <a:t>Kamin</a:t>
            </a:r>
            <a:r>
              <a:rPr kumimoji="1" lang="en-US" altLang="ja-JP" sz="1600" dirty="0">
                <a:solidFill>
                  <a:schemeClr val="accent6"/>
                </a:solidFill>
              </a:rPr>
              <a:t> &amp; Lévy '80]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0819E88-E8D2-A5CF-4DC6-D1072CFC1256}"/>
              </a:ext>
            </a:extLst>
          </p:cNvPr>
          <p:cNvSpPr/>
          <p:nvPr/>
        </p:nvSpPr>
        <p:spPr>
          <a:xfrm>
            <a:off x="3677390" y="1973041"/>
            <a:ext cx="1944906" cy="5342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polynomial KBO</a:t>
            </a:r>
          </a:p>
          <a:p>
            <a:pPr algn="ctr"/>
            <a:r>
              <a:rPr kumimoji="1" lang="en-US" altLang="ja-JP" sz="1600" dirty="0">
                <a:solidFill>
                  <a:schemeClr val="accent6"/>
                </a:solidFill>
              </a:rPr>
              <a:t>[Lankford '79]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2DD69EC-B33B-71C9-18E5-37954F127C9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407356" y="3955202"/>
            <a:ext cx="433855" cy="20987"/>
          </a:xfrm>
          <a:prstGeom prst="line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42">
            <a:extLst>
              <a:ext uri="{FF2B5EF4-FFF2-40B4-BE49-F238E27FC236}">
                <a16:creationId xmlns:a16="http://schemas.microsoft.com/office/drawing/2014/main" id="{7485E5E8-0598-891A-E69D-FB610EEF330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246242" y="4160653"/>
            <a:ext cx="141408" cy="242107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D8E906-4B4B-9C7D-CCA6-6429FF792CC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423019" y="4607481"/>
            <a:ext cx="1037955" cy="29986"/>
          </a:xfrm>
          <a:prstGeom prst="line">
            <a:avLst/>
          </a:prstGeom>
          <a:ln w="12700">
            <a:solidFill>
              <a:schemeClr val="accent2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AE0610F-52E0-0250-5AD8-DA4A4130DE0B}"/>
              </a:ext>
            </a:extLst>
          </p:cNvPr>
          <p:cNvSpPr/>
          <p:nvPr/>
        </p:nvSpPr>
        <p:spPr>
          <a:xfrm>
            <a:off x="1096780" y="2774160"/>
            <a:ext cx="2165379" cy="517716"/>
          </a:xfrm>
          <a:prstGeom prst="roundRect">
            <a:avLst>
              <a:gd name="adj" fmla="val 2081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recursive path order</a:t>
            </a:r>
            <a:br>
              <a:rPr kumimoji="1" lang="en-US" altLang="ja-JP" sz="1600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[Dershowitz '79]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C417821-4F63-2F68-DCE4-D96F6EC12A0D}"/>
              </a:ext>
            </a:extLst>
          </p:cNvPr>
          <p:cNvCxnSpPr>
            <a:cxnSpLocks/>
            <a:stCxn id="17" idx="0"/>
            <a:endCxn id="5" idx="2"/>
          </p:cNvCxnSpPr>
          <p:nvPr/>
        </p:nvCxnSpPr>
        <p:spPr>
          <a:xfrm flipH="1" flipV="1">
            <a:off x="2175217" y="2521182"/>
            <a:ext cx="4254" cy="25297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9840A39-9280-330B-E68D-357E2FDC9CC5}"/>
              </a:ext>
            </a:extLst>
          </p:cNvPr>
          <p:cNvCxnSpPr>
            <a:cxnSpLocks/>
          </p:cNvCxnSpPr>
          <p:nvPr/>
        </p:nvCxnSpPr>
        <p:spPr>
          <a:xfrm flipH="1">
            <a:off x="3262774" y="3253589"/>
            <a:ext cx="473629" cy="348679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18E0E0C-1154-2106-2C7B-296C20201C77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4648199" y="2507332"/>
            <a:ext cx="1644" cy="26857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7B217B-F19E-3D66-4523-01605677F81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66756" y="2611749"/>
            <a:ext cx="0" cy="1791011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014954D1-5D48-98EC-CCBD-B21ECB351EBC}"/>
                  </a:ext>
                </a:extLst>
              </p:cNvPr>
              <p:cNvSpPr/>
              <p:nvPr/>
            </p:nvSpPr>
            <p:spPr>
              <a:xfrm>
                <a:off x="4460974" y="4402761"/>
                <a:ext cx="2600793" cy="469414"/>
              </a:xfrm>
              <a:prstGeom prst="roundRect">
                <a:avLst>
                  <a:gd name="adj" fmla="val 2055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-simple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</a:t>
                </a:r>
              </a:p>
              <a:p>
                <a:pPr algn="ctr"/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[Zantema '93]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014954D1-5D48-98EC-CCBD-B21ECB35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974" y="4402761"/>
                <a:ext cx="2600793" cy="469414"/>
              </a:xfrm>
              <a:prstGeom prst="roundRect">
                <a:avLst>
                  <a:gd name="adj" fmla="val 20552"/>
                </a:avLst>
              </a:prstGeom>
              <a:blipFill>
                <a:blip r:embed="rId5"/>
                <a:stretch>
                  <a:fillRect t="-20253" b="-30380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8ED31B-6A3F-973D-C240-69D912C486C4}"/>
              </a:ext>
            </a:extLst>
          </p:cNvPr>
          <p:cNvSpPr/>
          <p:nvPr/>
        </p:nvSpPr>
        <p:spPr>
          <a:xfrm>
            <a:off x="3601561" y="2775908"/>
            <a:ext cx="2093275" cy="517716"/>
          </a:xfrm>
          <a:prstGeom prst="roundRect">
            <a:avLst>
              <a:gd name="adj" fmla="val 21036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Knuth-Bendix order</a:t>
            </a:r>
            <a:br>
              <a:rPr kumimoji="1" lang="en-US" altLang="ja-JP" sz="1600" b="1" dirty="0">
                <a:solidFill>
                  <a:schemeClr val="tx1"/>
                </a:solidFill>
              </a:rPr>
            </a:br>
            <a:r>
              <a:rPr kumimoji="1" lang="en-US" altLang="ja-JP" sz="1600" dirty="0">
                <a:solidFill>
                  <a:schemeClr val="accent6"/>
                </a:solidFill>
              </a:rPr>
              <a:t>[Knuth &amp; Bendix '70]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0E75246-D944-305B-0E17-D8B298A21E36}"/>
                  </a:ext>
                </a:extLst>
              </p:cNvPr>
              <p:cNvSpPr/>
              <p:nvPr/>
            </p:nvSpPr>
            <p:spPr>
              <a:xfrm>
                <a:off x="4939865" y="6125930"/>
                <a:ext cx="4046372" cy="333650"/>
              </a:xfrm>
              <a:prstGeom prst="roundRect">
                <a:avLst>
                  <a:gd name="adj" fmla="val 2169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w.f. </a:t>
                </a:r>
                <a14:m>
                  <m:oMath xmlns:m="http://schemas.openxmlformats.org/officeDocument/2006/math">
                    <m:r>
                      <a:rPr kumimoji="1" lang="en-US" altLang="ja-JP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-mono algebra 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ja-JP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[Manna &amp; Ness '70]</a:t>
                </a:r>
                <a:endParaRPr kumimoji="1" lang="en-US" altLang="ja-JP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0E75246-D944-305B-0E17-D8B298A21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865" y="6125930"/>
                <a:ext cx="4046372" cy="333650"/>
              </a:xfrm>
              <a:prstGeom prst="roundRect">
                <a:avLst>
                  <a:gd name="adj" fmla="val 21694"/>
                </a:avLst>
              </a:prstGeom>
              <a:blipFill>
                <a:blip r:embed="rId6"/>
                <a:stretch>
                  <a:fillRect l="-1201" t="-12281" r="-751" b="-29825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CD5EA1B-EC2C-0885-6CF7-848ECBE7CD6E}"/>
                  </a:ext>
                </a:extLst>
              </p:cNvPr>
              <p:cNvSpPr/>
              <p:nvPr/>
            </p:nvSpPr>
            <p:spPr>
              <a:xfrm>
                <a:off x="981318" y="6092059"/>
                <a:ext cx="3165403" cy="395822"/>
              </a:xfrm>
              <a:prstGeom prst="roundRect">
                <a:avLst>
                  <a:gd name="adj" fmla="val 2185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kumimoji="1" lang="en-US" altLang="ja-JP" b="1" dirty="0">
                    <a:solidFill>
                      <a:schemeClr val="tx1"/>
                    </a:solidFill>
                  </a:rPr>
                  <a:t>reduction order</a:t>
                </a:r>
                <a:r>
                  <a:rPr kumimoji="1" lang="ja-JP" alt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kumimoji="1" lang="en-US" altLang="ja-JP" sz="1600" dirty="0">
                    <a:solidFill>
                      <a:schemeClr val="accent6"/>
                    </a:solidFill>
                  </a:rPr>
                  <a:t> [Lankford '76]</a:t>
                </a:r>
                <a:endParaRPr kumimoji="1" lang="en-US" altLang="ja-JP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CD5EA1B-EC2C-0885-6CF7-848ECBE7C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18" y="6092059"/>
                <a:ext cx="3165403" cy="395822"/>
              </a:xfrm>
              <a:prstGeom prst="roundRect">
                <a:avLst>
                  <a:gd name="adj" fmla="val 21858"/>
                </a:avLst>
              </a:prstGeom>
              <a:blipFill>
                <a:blip r:embed="rId7"/>
                <a:stretch>
                  <a:fillRect t="-2985" b="-19403"/>
                </a:stretch>
              </a:blipFill>
              <a:ln w="127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93BF2F97-0241-7D3F-5C7F-4D61493851E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146721" y="6289970"/>
            <a:ext cx="793144" cy="2785"/>
          </a:xfrm>
          <a:prstGeom prst="line">
            <a:avLst/>
          </a:prstGeom>
          <a:ln w="12700">
            <a:solidFill>
              <a:schemeClr val="accent2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988C0C8-8067-E01D-9FF8-EF4798BE3019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 flipH="1">
            <a:off x="2171638" y="3291876"/>
            <a:ext cx="7832" cy="320518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D79FB1-C36B-ABE3-2666-ACD63DFC4F44}"/>
              </a:ext>
            </a:extLst>
          </p:cNvPr>
          <p:cNvSpPr txBox="1"/>
          <p:nvPr/>
        </p:nvSpPr>
        <p:spPr>
          <a:xfrm>
            <a:off x="4146720" y="383181"/>
            <a:ext cx="69436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400" b="1" dirty="0"/>
              <a:t> before dependency pairs</a:t>
            </a:r>
            <a:endParaRPr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42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67" grpId="0" animBg="1"/>
      <p:bldP spid="56" grpId="0"/>
    </p:bldLst>
  </p:timing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Calibri Light"/>
        <a:ea typeface="Meiryo"/>
        <a:cs typeface=""/>
      </a:majorFont>
      <a:minorFont>
        <a:latin typeface="Calibri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8100">
          <a:solidFill>
            <a:schemeClr val="accent1"/>
          </a:solidFill>
        </a:ln>
      </a:spPr>
      <a:bodyPr wrap="none" rtlCol="0" anchor="ctr"/>
      <a:lstStyle>
        <a:defPPr>
          <a:defRPr sz="28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6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テーマ1" id="{8913C730-4AF4-4CFE-A7EC-7C0473EEB6A8}" vid="{2C1DC4F6-5133-4F6E-982D-07FC9854534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26014</TotalTime>
  <Words>4868</Words>
  <Application>Microsoft Office PowerPoint</Application>
  <PresentationFormat>ワイド画面</PresentationFormat>
  <Paragraphs>919</Paragraphs>
  <Slides>73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73</vt:i4>
      </vt:variant>
    </vt:vector>
  </HeadingPairs>
  <TitlesOfParts>
    <vt:vector size="83" baseType="lpstr">
      <vt:lpstr>Isabelle DejaVu Sans Mono</vt:lpstr>
      <vt:lpstr>メイリオ</vt:lpstr>
      <vt:lpstr>メイリオ</vt:lpstr>
      <vt:lpstr>游ゴシック</vt:lpstr>
      <vt:lpstr>Arial</vt:lpstr>
      <vt:lpstr>Calibri</vt:lpstr>
      <vt:lpstr>Calibri Light</vt:lpstr>
      <vt:lpstr>Cambria Math</vt:lpstr>
      <vt:lpstr>Wingdings</vt:lpstr>
      <vt:lpstr>テーマ1</vt:lpstr>
      <vt:lpstr>Termination of Term Rewriting Foundation, Formalization, Implementation, and Competition</vt:lpstr>
      <vt:lpstr>A classic example</vt:lpstr>
      <vt:lpstr>Why termination?</vt:lpstr>
      <vt:lpstr>Reduction order [Lankford '75]</vt:lpstr>
      <vt:lpstr>Reduction order [Lankford '75]</vt:lpstr>
      <vt:lpstr>Monotone algebra [Manna &amp; Ness '70]</vt:lpstr>
      <vt:lpstr>Monotone algebra [Manna &amp; Ness '70]</vt:lpstr>
      <vt:lpstr>Partial history</vt:lpstr>
      <vt:lpstr>Partial history</vt:lpstr>
      <vt:lpstr>Dependency pair method [Arts &amp; Giesl '00]</vt:lpstr>
      <vt:lpstr>Dependency pair method [Arts &amp; Giesl '00]</vt:lpstr>
      <vt:lpstr>Dependency pair method [Arts &amp; Giesl '00]</vt:lpstr>
      <vt:lpstr>Weak monotone algebras [Arts &amp; Giesl '00]</vt:lpstr>
      <vt:lpstr>Marked (sorted) ver. [Arts &amp; Giesl '00, Endrullis+ '08]</vt:lpstr>
      <vt:lpstr>Partial history (post-DP)</vt:lpstr>
      <vt:lpstr>Partial history (post-DP)</vt:lpstr>
      <vt:lpstr>Weighted path order  [Yamada+, PPDP '13]</vt:lpstr>
      <vt:lpstr>Lexicographic path order [Kamin &amp; Lévy '80]</vt:lpstr>
      <vt:lpstr>Generalized KBO [Middeldorp &amp; Zantema '97]</vt:lpstr>
      <vt:lpstr>Partial history (post-DP)</vt:lpstr>
      <vt:lpstr>Partial history (post-DP)</vt:lpstr>
      <vt:lpstr>Partial history (post-DP)</vt:lpstr>
      <vt:lpstr>Observation</vt:lpstr>
      <vt:lpstr>Deriver</vt:lpstr>
      <vt:lpstr>Deriver</vt:lpstr>
      <vt:lpstr>Deriver</vt:lpstr>
      <vt:lpstr>Deriver with sorts</vt:lpstr>
      <vt:lpstr>Termination via sorted deriver</vt:lpstr>
      <vt:lpstr>Partial history (post-DP)</vt:lpstr>
      <vt:lpstr>Matrix interpretations [Endrullis+'08]</vt:lpstr>
      <vt:lpstr>Matrix interpretations [Endrullis+'08]</vt:lpstr>
      <vt:lpstr>Tuple algebra</vt:lpstr>
      <vt:lpstr>Subsuming matrix interpretation</vt:lpstr>
      <vt:lpstr>Subsuming arctic interpretation [Koprowski &amp; Waldmann '09]</vt:lpstr>
      <vt:lpstr>Partial history (post-DP)</vt:lpstr>
      <vt:lpstr>Final picture</vt:lpstr>
      <vt:lpstr>Implementation</vt:lpstr>
      <vt:lpstr>NaTT (Nagoya Termination Tool)</vt:lpstr>
      <vt:lpstr>WPO as SMT</vt:lpstr>
      <vt:lpstr>Lazy SMT interface</vt:lpstr>
      <vt:lpstr>Algebras as SMT</vt:lpstr>
      <vt:lpstr>Algebras as SMT</vt:lpstr>
      <vt:lpstr>Algebras as SMT</vt:lpstr>
      <vt:lpstr>Algebras as SMT</vt:lpstr>
      <vt:lpstr>Algebras as SMT</vt:lpstr>
      <vt:lpstr>Formalization</vt:lpstr>
      <vt:lpstr>IsaFoR/CeTA [Thiemann &amp; Sternagel '09, ...]</vt:lpstr>
      <vt:lpstr>Missing pieces</vt:lpstr>
      <vt:lpstr>Missing pieces</vt:lpstr>
      <vt:lpstr>Sorted set A</vt:lpstr>
      <vt:lpstr>Sorted signature F</vt:lpstr>
      <vt:lpstr>Sorted terms T(F,V)</vt:lpstr>
      <vt:lpstr>Defining rewrite steps →_R^ϵ, →_R</vt:lpstr>
      <vt:lpstr>Missing pieces</vt:lpstr>
      <vt:lpstr>F-algebra ⟨A,[⋅]⟩</vt:lpstr>
      <vt:lpstr>F-algebra ⟨A,[⋅]⟩</vt:lpstr>
      <vt:lpstr>Models ⊨</vt:lpstr>
      <vt:lpstr>w.f. monotone algebra proves termination</vt:lpstr>
      <vt:lpstr>Tuple algebra (via ad-hoc overloading)</vt:lpstr>
      <vt:lpstr>Summary of formalization work</vt:lpstr>
      <vt:lpstr>TermCOMP</vt:lpstr>
      <vt:lpstr>History</vt:lpstr>
      <vt:lpstr>My work</vt:lpstr>
      <vt:lpstr>PowerPoint プレゼンテーション</vt:lpstr>
      <vt:lpstr>Conclusion</vt:lpstr>
      <vt:lpstr>Possible future directions</vt:lpstr>
      <vt:lpstr>Partial history</vt:lpstr>
      <vt:lpstr>PowerPoint プレゼンテーション</vt:lpstr>
      <vt:lpstr>StarExec-Master architecture</vt:lpstr>
      <vt:lpstr>Future architecture?</vt:lpstr>
      <vt:lpstr>Nice features of modern C++</vt:lpstr>
      <vt:lpstr>rvalue references for safe references</vt:lpstr>
      <vt:lpstr>rvalue references for safe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Termination of Term Rewriting Foundation, Formalization, Implementation, and Competition</dc:title>
  <dc:creator>山田晃久</dc:creator>
  <cp:lastModifiedBy>山田晃久</cp:lastModifiedBy>
  <cp:revision>318</cp:revision>
  <dcterms:created xsi:type="dcterms:W3CDTF">2023-05-23T01:17:29Z</dcterms:created>
  <dcterms:modified xsi:type="dcterms:W3CDTF">2023-07-06T06:49:31Z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2023-07-06T06:49:22Z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e0febc91-e214-470d-a0ea-e14a89b8bdd4</vt:lpwstr>
  </property>
  <property fmtid="{D5CDD505-2E9C-101B-9397-08002B2CF9AE}" pid="8" name="MSIP_Label_ddc55989-3c9e-4466-8514-eac6f80f6373_ContentBits">
    <vt:lpwstr>0</vt:lpwstr>
  </property>
</Properties>
</file>