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79" r:id="rId5"/>
    <p:sldId id="28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81" r:id="rId22"/>
    <p:sldId id="283" r:id="rId23"/>
    <p:sldId id="277" r:id="rId24"/>
    <p:sldId id="278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0CB6-E7C7-4CF2-941C-1DDC9CA1CF4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9A50F-DFA6-46F0-9CAC-0C3547C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9A50F-DFA6-46F0-9CAC-0C3547C352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8C1D-A7CC-D6EA-96F3-2B3CD6A3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31DBE-20DA-43AB-FB14-B2A982ED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F008-3481-4E99-28FB-F4E74E81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9480-2402-09CC-A72F-F858186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B3C7-05B4-ACB0-1E0A-6976B0E6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5928-E4F0-9BC5-6498-6783E6C0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151D1-FDF2-EA35-2A8A-999393F0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FF59-72F1-2021-1B69-C65ABEB2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1A11-47CE-E010-CA1E-5CEC3749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47DC-E9EC-FEDB-AB8B-8B6ACE31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BE580-401B-1CD1-41B5-3FA1FC147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6892F-0181-C019-FDA3-7983F7E5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887B-CD6E-6E38-1CC0-6F7B9927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D097-217A-3A72-FF8A-6905184D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BF75A-4D9C-6F3E-07EF-79F872CB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AC9E-1B66-B261-C2DB-0DDEB089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5A3C-8CFB-33DB-E7E3-584CD68D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7124-FF0A-C781-5E68-60B03C45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828D-0F64-B3A0-2BAE-1B3D08B8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62CA-C852-8849-25C2-2F7704D1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0AA0-1119-3057-0766-BA01224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114B2-E7A1-BA5D-2DF8-0CD300CE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427D-E623-0940-E72C-94A3EF43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0422-9A34-E874-E130-8FFF8799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5F5D-C184-3AEA-F9B0-7F7527E7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3347-1A64-362E-D62B-B258FB10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E27A-7873-86F6-5DE1-A51BC13E5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EF871-8843-4CDF-49B1-E06C7FCF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E5BC-88E0-DE74-DA58-A2910A7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EC0CE-12B6-7C7A-9ADB-211BF71C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EB22-CD7C-8FF7-603F-7F6FD176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4796-809B-071F-CBEB-C1AF19C2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F24E-7B97-619A-AE73-B36BB4FF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30807-4094-5930-D75B-BE185995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ACA5-6E25-EFCF-68E8-CDCEDD0C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3E882-84C2-590A-7B67-E45CE0E9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52EDD-8E5E-445D-E07C-7C33063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3EC28-36AA-CA67-1A5A-C7A2F22D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3DB5E-2CD6-A628-49E9-7BD46BF3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9A3F-08D6-325C-B993-D9296623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AC892-2585-17B3-1F4D-669CCB0A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6D703-5B8A-4353-9CCF-2194372F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5B86E-D045-1AF8-C540-4882FA9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FA9A-B410-E2EC-07B1-10E82CA2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86498-119F-F0C1-B2F8-4F2B4040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C9881-1B1B-D1A3-BD30-A461EA19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FC78-8F87-98A4-8035-88277C1A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BC89-3353-CB77-B790-EA26590C5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68A80-BC93-1FAC-98B2-D560519D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D495-0D2E-9E05-48E6-72BB4E2B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2620A-B74A-EEE7-CA33-CAF5B582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992C-98EF-A4E9-8E02-823D03DA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F56A-4DE0-F1B3-6F14-BF97BBAF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5A6AD-AA2F-9C67-1ACE-D2B4382AA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E646B-E51D-17B4-F5B2-CF488567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00B0-5FFA-4FA1-9AE6-E34787A8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452BF-14D8-21AE-B05F-280AF01F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CD06-3107-0CA6-C8EC-217FCD5D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6EBE6-37C0-52BF-2175-E594917D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8D0D-A66A-0C1F-8948-AF31621E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C6BE-D4B3-C7AD-B0A5-1D92A8B7C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B2F4C-F870-498F-B325-542C7A1F8DD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81CC-D515-2535-326B-AF372860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6EB4-E952-20CC-496F-C97600474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ACB92-795C-4BB4-8795-E55B6C5CA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fazekas.github.io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~preiner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niemetz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soh.or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aere.iastate.edu/kyrozier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trs.css.i.nagoya-u.ac.jp/~sakai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jakobnordstrom.github.io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cc.ee.ntu.edu.tw/~jhjian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kihisayamada.github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7550-4094-4A90-171D-094BBF7C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93409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Katalin Fazekas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 Wien</a:t>
            </a:r>
          </a:p>
          <a:p>
            <a:r>
              <a:rPr lang="en-US" dirty="0">
                <a:hlinkClick r:id="rId2"/>
              </a:rPr>
              <a:t>Katalin Fazekas - Homepage (kfazekas.github.io)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07712E8-FA36-7691-36AA-15DC67AA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7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Mathias Preiner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Stanford</a:t>
            </a:r>
          </a:p>
          <a:p>
            <a:r>
              <a:rPr lang="en-US" dirty="0">
                <a:hlinkClick r:id="rId2"/>
              </a:rPr>
              <a:t>Home | Mathias Preiner (stanford.edu)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7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Aina Niemetz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Stanford</a:t>
            </a:r>
          </a:p>
          <a:p>
            <a:r>
              <a:rPr lang="en-US" dirty="0">
                <a:hlinkClick r:id="rId2"/>
              </a:rPr>
              <a:t>Aina Niemetz | Sr. Research Scientist, Computer </a:t>
            </a:r>
            <a:r>
              <a:rPr lang="en-US" dirty="0" err="1">
                <a:hlinkClick r:id="rId2"/>
              </a:rPr>
              <a:t>ScienceStanford</a:t>
            </a:r>
            <a:r>
              <a:rPr lang="en-US" dirty="0">
                <a:hlinkClick r:id="rId2"/>
              </a:rPr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9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Soh </a:t>
            </a:r>
            <a:r>
              <a:rPr lang="en-US" dirty="0" err="1"/>
              <a:t>Takehide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tsoh.org</a:t>
            </a:r>
            <a:endParaRPr lang="en-US" dirty="0"/>
          </a:p>
          <a:p>
            <a:r>
              <a:rPr lang="en-US" dirty="0"/>
              <a:t>Kobe University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78EC38A-A3B9-7C6A-BBDE-CC5718E2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305" y="0"/>
            <a:ext cx="3165695" cy="390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8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Mutsunori</a:t>
            </a:r>
            <a:r>
              <a:rPr lang="en-US" dirty="0"/>
              <a:t> </a:t>
            </a:r>
            <a:r>
              <a:rPr lang="en-US" dirty="0" err="1"/>
              <a:t>Banbara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Nagoya University</a:t>
            </a:r>
          </a:p>
        </p:txBody>
      </p:sp>
      <p:pic>
        <p:nvPicPr>
          <p:cNvPr id="10242" name="Picture 2" descr="Mutsunori Banbara">
            <a:extLst>
              <a:ext uri="{FF2B5EF4-FFF2-40B4-BE49-F238E27FC236}">
                <a16:creationId xmlns:a16="http://schemas.microsoft.com/office/drawing/2014/main" id="{34EA759A-C9F0-112D-808B-1D4C0291E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25" y="0"/>
            <a:ext cx="2332776" cy="269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0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Kristin Rozier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Iowa State University</a:t>
            </a:r>
          </a:p>
          <a:p>
            <a:r>
              <a:rPr lang="en-US" dirty="0">
                <a:hlinkClick r:id="rId2"/>
              </a:rPr>
              <a:t>Kristin Yvonne Rozier, Ph.D. – Iowa State University (iastate.edu)</a:t>
            </a:r>
            <a:endParaRPr lang="en-US" dirty="0"/>
          </a:p>
        </p:txBody>
      </p:sp>
      <p:pic>
        <p:nvPicPr>
          <p:cNvPr id="9218" name="Picture 2" descr="Kristin Yvonne Rozier">
            <a:extLst>
              <a:ext uri="{FF2B5EF4-FFF2-40B4-BE49-F238E27FC236}">
                <a16:creationId xmlns:a16="http://schemas.microsoft.com/office/drawing/2014/main" id="{A1E93C41-E7EA-04C9-10A9-141F982C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032" y="0"/>
            <a:ext cx="2703968" cy="360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7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Miyuki </a:t>
            </a:r>
            <a:r>
              <a:rPr lang="en-US" dirty="0" err="1"/>
              <a:t>Koshimura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Kyoshu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64106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Masahiro Sakai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Nagoya University</a:t>
            </a:r>
          </a:p>
          <a:p>
            <a:r>
              <a:rPr lang="ja-JP" altLang="en-US" dirty="0">
                <a:hlinkClick r:id="rId2"/>
              </a:rPr>
              <a:t>酒井正彦 ホームページ </a:t>
            </a:r>
            <a:r>
              <a:rPr lang="en-US" altLang="ja-JP" dirty="0">
                <a:hlinkClick r:id="rId2"/>
              </a:rPr>
              <a:t>(nagoya-u.ac.jp)</a:t>
            </a:r>
            <a:endParaRPr lang="en-US" dirty="0"/>
          </a:p>
        </p:txBody>
      </p:sp>
      <p:pic>
        <p:nvPicPr>
          <p:cNvPr id="8194" name="Picture 2" descr="酒井正彦">
            <a:extLst>
              <a:ext uri="{FF2B5EF4-FFF2-40B4-BE49-F238E27FC236}">
                <a16:creationId xmlns:a16="http://schemas.microsoft.com/office/drawing/2014/main" id="{BE2B1D18-E116-FEB6-C402-41094A35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485" y="-1"/>
            <a:ext cx="1780515" cy="178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42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Jakob Nordström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6" y="3674466"/>
            <a:ext cx="9144000" cy="1655762"/>
          </a:xfrm>
        </p:spPr>
        <p:txBody>
          <a:bodyPr/>
          <a:lstStyle/>
          <a:p>
            <a:r>
              <a:rPr lang="en-US" dirty="0"/>
              <a:t>DIKU</a:t>
            </a:r>
          </a:p>
          <a:p>
            <a:r>
              <a:rPr lang="en-US" dirty="0">
                <a:hlinkClick r:id="rId2"/>
              </a:rPr>
              <a:t>Jakob Nordström (jakobnordstrom.github.io)</a:t>
            </a:r>
            <a:endParaRPr lang="en-US" dirty="0"/>
          </a:p>
        </p:txBody>
      </p:sp>
      <p:pic>
        <p:nvPicPr>
          <p:cNvPr id="7170" name="Picture 2" descr="Picture of Jakob Nordstrom">
            <a:extLst>
              <a:ext uri="{FF2B5EF4-FFF2-40B4-BE49-F238E27FC236}">
                <a16:creationId xmlns:a16="http://schemas.microsoft.com/office/drawing/2014/main" id="{1DDD635E-51BC-9138-2817-E4E489C7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143" y="0"/>
            <a:ext cx="3023857" cy="302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0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Nina Narodytska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VMWare</a:t>
            </a:r>
          </a:p>
        </p:txBody>
      </p:sp>
      <p:pic>
        <p:nvPicPr>
          <p:cNvPr id="6146" name="Picture 2" descr="Image result for Nina Narodytska">
            <a:extLst>
              <a:ext uri="{FF2B5EF4-FFF2-40B4-BE49-F238E27FC236}">
                <a16:creationId xmlns:a16="http://schemas.microsoft.com/office/drawing/2014/main" id="{8297A5D4-9D1B-AEB1-3F64-ED9DB7ED4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75" y="0"/>
            <a:ext cx="2459525" cy="25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3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5A9F-091C-C0E0-81E8-22C8C8109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Armin Biere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05580-F6D3-A63F-5AFA-031527B38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Freiburg</a:t>
            </a:r>
          </a:p>
        </p:txBody>
      </p:sp>
    </p:spTree>
    <p:extLst>
      <p:ext uri="{BB962C8B-B14F-4D97-AF65-F5344CB8AC3E}">
        <p14:creationId xmlns:p14="http://schemas.microsoft.com/office/powerpoint/2010/main" val="3780254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Roopsha Samanta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Bun on Twitter: &quot;RT @roopshasamanta: My theory — Purdue CS denied me ...">
            <a:extLst>
              <a:ext uri="{FF2B5EF4-FFF2-40B4-BE49-F238E27FC236}">
                <a16:creationId xmlns:a16="http://schemas.microsoft.com/office/drawing/2014/main" id="{1BDB3972-6047-56EC-7AA0-5B4D33733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588" y="0"/>
            <a:ext cx="2948412" cy="29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6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D684-50D8-E478-C8CE-A3722D382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Katsumi Inoue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5E52A-03E7-9C9C-2A31-91B6A1C4F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National institute of Informatics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33B2FB-2EE7-5AF7-ADD3-77CCB0DE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106" y="20637"/>
            <a:ext cx="3029893" cy="403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75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2FA3-AD6B-0CE7-D5E5-0CB7D8BBF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Shin-Ichi Minato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363B-7B73-6F6F-003A-A7AA6F4BE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Kyoto University</a:t>
            </a:r>
          </a:p>
        </p:txBody>
      </p:sp>
      <p:pic>
        <p:nvPicPr>
          <p:cNvPr id="4098" name="Picture 2" descr="Shin-ichi Minato's picture">
            <a:extLst>
              <a:ext uri="{FF2B5EF4-FFF2-40B4-BE49-F238E27FC236}">
                <a16:creationId xmlns:a16="http://schemas.microsoft.com/office/drawing/2014/main" id="{EC4C7577-F239-EAE7-1150-3BFF597D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5" y="11615"/>
            <a:ext cx="2657876" cy="177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8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Tachio Terauchi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Waseda</a:t>
            </a:r>
            <a:endParaRPr lang="en-US" dirty="0"/>
          </a:p>
        </p:txBody>
      </p:sp>
      <p:pic>
        <p:nvPicPr>
          <p:cNvPr id="3074" name="Picture 2" descr="Image result for Tachi Terauchi">
            <a:extLst>
              <a:ext uri="{FF2B5EF4-FFF2-40B4-BE49-F238E27FC236}">
                <a16:creationId xmlns:a16="http://schemas.microsoft.com/office/drawing/2014/main" id="{6D0FFF18-5580-31F1-ACE5-7E43528AC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994" y="0"/>
            <a:ext cx="2541006" cy="31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9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Marijn Heule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CMU</a:t>
            </a:r>
          </a:p>
        </p:txBody>
      </p:sp>
      <p:pic>
        <p:nvPicPr>
          <p:cNvPr id="2050" name="Picture 2" descr="A Fleet of Computers Helps Settle a 90-Year-Old Math Problem | WIRED">
            <a:extLst>
              <a:ext uri="{FF2B5EF4-FFF2-40B4-BE49-F238E27FC236}">
                <a16:creationId xmlns:a16="http://schemas.microsoft.com/office/drawing/2014/main" id="{00981751-F779-2207-6DAE-296C3EC6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515" y="0"/>
            <a:ext cx="4315485" cy="24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69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Nikolaj Bjorner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15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A184-B676-3798-68F9-0F5A471D2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Vijay Ganesh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E3024-989B-458C-F9F7-554F7902C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Georgia Tech (Waterloo)</a:t>
            </a:r>
          </a:p>
        </p:txBody>
      </p:sp>
    </p:spTree>
    <p:extLst>
      <p:ext uri="{BB962C8B-B14F-4D97-AF65-F5344CB8AC3E}">
        <p14:creationId xmlns:p14="http://schemas.microsoft.com/office/powerpoint/2010/main" val="21688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9645FF-D4E7-617F-F7B3-8B83140F5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730" y="442224"/>
            <a:ext cx="6828566" cy="327511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 Buss</a:t>
            </a:r>
          </a:p>
          <a:p>
            <a:pPr algn="l"/>
            <a:r>
              <a:rPr lang="en-US" sz="2000" dirty="0"/>
              <a:t>University of California, San Diego</a:t>
            </a:r>
            <a:br>
              <a:rPr lang="en-US" sz="2000" dirty="0"/>
            </a:br>
            <a:r>
              <a:rPr lang="en-US" sz="2000" dirty="0"/>
              <a:t>Department of Mathematics</a:t>
            </a:r>
          </a:p>
          <a:p>
            <a:pPr algn="l"/>
            <a:r>
              <a:rPr lang="en-US" sz="2000" dirty="0"/>
              <a:t>sbuss@ucsd.edu</a:t>
            </a:r>
            <a:br>
              <a:rPr lang="en-US" sz="2000" dirty="0"/>
            </a:br>
            <a:r>
              <a:rPr lang="en-US" sz="2000" dirty="0"/>
              <a:t>http:/math.ucsd.edu/~sbuss</a:t>
            </a:r>
          </a:p>
          <a:p>
            <a:pPr algn="l"/>
            <a:r>
              <a:rPr lang="en-US" sz="2000" i="1" dirty="0"/>
              <a:t>Interests: </a:t>
            </a:r>
            <a:r>
              <a:rPr lang="en-US" sz="2000" dirty="0"/>
              <a:t>  </a:t>
            </a:r>
          </a:p>
          <a:p>
            <a:pPr algn="l"/>
            <a:r>
              <a:rPr lang="en-US" sz="2000" dirty="0"/>
              <a:t>Mathematical logic, proof complexity, bounded arithmetic, </a:t>
            </a:r>
            <a:br>
              <a:rPr lang="en-US" sz="2000" dirty="0"/>
            </a:br>
            <a:r>
              <a:rPr lang="en-US" sz="2000" dirty="0"/>
              <a:t>SAT solvers and resolution, algorithms and complexity.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A person in a gray shirt&#10;&#10;Description automatically generated">
            <a:extLst>
              <a:ext uri="{FF2B5EF4-FFF2-40B4-BE49-F238E27FC236}">
                <a16:creationId xmlns:a16="http://schemas.microsoft.com/office/drawing/2014/main" id="{3AA9934C-A53C-3D39-37A1-8CF0BDBD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4" y="355965"/>
            <a:ext cx="3519639" cy="380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16383-DD82-EF20-CE19-85D7DC1FEF19}"/>
              </a:ext>
            </a:extLst>
          </p:cNvPr>
          <p:cNvSpPr txBox="1"/>
          <p:nvPr/>
        </p:nvSpPr>
        <p:spPr>
          <a:xfrm>
            <a:off x="714730" y="3517572"/>
            <a:ext cx="10419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/>
              <a:t>Recent research includes:</a:t>
            </a:r>
            <a:br>
              <a:rPr lang="en-US" sz="2000" i="1" dirty="0"/>
            </a:br>
            <a:br>
              <a:rPr lang="en-US" sz="2000" i="1" dirty="0"/>
            </a:br>
            <a:r>
              <a:rPr lang="en-US" sz="2000" dirty="0"/>
              <a:t>DRAT proofs (with N. </a:t>
            </a:r>
            <a:r>
              <a:rPr lang="en-US" sz="2000" dirty="0" err="1"/>
              <a:t>Thapen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Independence results for NEXP vs P/poly in Bounded Arithmetic (with A. </a:t>
            </a:r>
            <a:r>
              <a:rPr lang="en-US" sz="2000" dirty="0" err="1"/>
              <a:t>Atserias</a:t>
            </a:r>
            <a:r>
              <a:rPr lang="en-US" sz="2000" dirty="0"/>
              <a:t> and M. Müller)</a:t>
            </a:r>
            <a:br>
              <a:rPr lang="en-US" sz="2000" dirty="0"/>
            </a:br>
            <a:r>
              <a:rPr lang="en-US" sz="2000" dirty="0"/>
              <a:t>MaxSat (with ML Bonet, A. </a:t>
            </a:r>
            <a:r>
              <a:rPr lang="en-US" sz="2000" dirty="0" err="1"/>
              <a:t>Ignjatiev</a:t>
            </a:r>
            <a:r>
              <a:rPr lang="en-US" sz="2000" dirty="0"/>
              <a:t>, J. Marques-Silva, A. </a:t>
            </a:r>
            <a:r>
              <a:rPr lang="en-US" sz="2000" dirty="0" err="1"/>
              <a:t>Morgado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OBDD proofs (with D. Itsykson, A. Knop, A. </a:t>
            </a:r>
            <a:r>
              <a:rPr lang="en-US" sz="2000" dirty="0" err="1"/>
              <a:t>Riazanov</a:t>
            </a:r>
            <a:r>
              <a:rPr lang="en-US" sz="2000" dirty="0"/>
              <a:t>, D. Sokolov)</a:t>
            </a:r>
            <a:br>
              <a:rPr lang="en-US" sz="2000" dirty="0"/>
            </a:br>
            <a:r>
              <a:rPr lang="en-US" sz="2000" dirty="0"/>
              <a:t>TFNP, Proof Systems and Monotone Circuits (with N. Fleming and R. Impagliazzo)</a:t>
            </a:r>
            <a:br>
              <a:rPr lang="en-US" sz="2000" dirty="0"/>
            </a:br>
            <a:r>
              <a:rPr lang="en-US" sz="2000" dirty="0"/>
              <a:t>Proof Systems for Branching Programs </a:t>
            </a:r>
            <a:r>
              <a:rPr lang="en-US" sz="2000"/>
              <a:t>(with A</a:t>
            </a:r>
            <a:r>
              <a:rPr lang="en-US" sz="2000" dirty="0"/>
              <a:t>. Das and A. Knop)</a:t>
            </a:r>
            <a:br>
              <a:rPr lang="en-US" sz="2000" dirty="0"/>
            </a:br>
            <a:r>
              <a:rPr lang="en-US" sz="2000" dirty="0"/>
              <a:t>Proof Complexity survey (Handbook of Proof Theory, with J. Nordstrom).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23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9BE1B-2E35-D9A5-2B8A-1FBF38EE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24"/>
            <a:ext cx="12111386" cy="67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747D-BFD2-F9E5-1C75-61260DD21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Jie-Hong Roland Jiang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9FE9-A0B1-F471-083D-0ADA33437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National Taiwan University</a:t>
            </a:r>
          </a:p>
          <a:p>
            <a:r>
              <a:rPr lang="en-US" dirty="0">
                <a:hlinkClick r:id="rId2"/>
              </a:rPr>
              <a:t>Jie-Hong Roland Jiang (</a:t>
            </a:r>
            <a:r>
              <a:rPr lang="ja-JP" altLang="en-US" dirty="0">
                <a:hlinkClick r:id="rId2"/>
              </a:rPr>
              <a:t>江介宏</a:t>
            </a:r>
            <a:r>
              <a:rPr lang="en-US" altLang="ja-JP" dirty="0">
                <a:hlinkClick r:id="rId2"/>
              </a:rPr>
              <a:t>) @ </a:t>
            </a:r>
            <a:r>
              <a:rPr lang="en-US" dirty="0">
                <a:hlinkClick r:id="rId2"/>
              </a:rPr>
              <a:t>National Taiwan University (ntu.edu.tw)</a:t>
            </a:r>
            <a:endParaRPr lang="en-US" dirty="0"/>
          </a:p>
        </p:txBody>
      </p:sp>
      <p:pic>
        <p:nvPicPr>
          <p:cNvPr id="13314" name="Picture 2" descr="Image result for Jie-Hong Roland">
            <a:extLst>
              <a:ext uri="{FF2B5EF4-FFF2-40B4-BE49-F238E27FC236}">
                <a16:creationId xmlns:a16="http://schemas.microsoft.com/office/drawing/2014/main" id="{DAACAAB2-C457-D422-36DA-C6CE45B9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103" y="-1"/>
            <a:ext cx="2440898" cy="337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35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Hiroshi </a:t>
            </a:r>
            <a:r>
              <a:rPr lang="en-US" dirty="0" err="1"/>
              <a:t>Unno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Stefan </a:t>
            </a:r>
            <a:r>
              <a:rPr lang="en-US" dirty="0" err="1"/>
              <a:t>Szeider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 Wien</a:t>
            </a:r>
          </a:p>
        </p:txBody>
      </p:sp>
    </p:spTree>
    <p:extLst>
      <p:ext uri="{BB962C8B-B14F-4D97-AF65-F5344CB8AC3E}">
        <p14:creationId xmlns:p14="http://schemas.microsoft.com/office/powerpoint/2010/main" val="197239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F270-97E0-0B38-E75D-D8D2D7F9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Akihisa Yamada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AB87-DDD9-2699-2001-ED99C04C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Akihisa Yamada</a:t>
            </a:r>
            <a:endParaRPr lang="en-US" dirty="0"/>
          </a:p>
          <a:p>
            <a:r>
              <a:rPr lang="en-US" dirty="0"/>
              <a:t>AIST Japan</a:t>
            </a:r>
          </a:p>
        </p:txBody>
      </p:sp>
    </p:spTree>
    <p:extLst>
      <p:ext uri="{BB962C8B-B14F-4D97-AF65-F5344CB8AC3E}">
        <p14:creationId xmlns:p14="http://schemas.microsoft.com/office/powerpoint/2010/main" val="180586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360</Words>
  <Application>Microsoft Office PowerPoint</Application>
  <PresentationFormat>Widescreen</PresentationFormat>
  <Paragraphs>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Introductions</vt:lpstr>
      <vt:lpstr>Armin Biere</vt:lpstr>
      <vt:lpstr>Vijay Ganesh</vt:lpstr>
      <vt:lpstr>PowerPoint Presentation</vt:lpstr>
      <vt:lpstr>PowerPoint Presentation</vt:lpstr>
      <vt:lpstr>Jie-Hong Roland Jiang</vt:lpstr>
      <vt:lpstr>Hiroshi Unno</vt:lpstr>
      <vt:lpstr>Stefan Szeider</vt:lpstr>
      <vt:lpstr>Akihisa Yamada</vt:lpstr>
      <vt:lpstr>Katalin Fazekas</vt:lpstr>
      <vt:lpstr>Mathias Preiner</vt:lpstr>
      <vt:lpstr>Aina Niemetz</vt:lpstr>
      <vt:lpstr> Soh Takehide</vt:lpstr>
      <vt:lpstr>Mutsunori Banbara</vt:lpstr>
      <vt:lpstr>Kristin Rozier</vt:lpstr>
      <vt:lpstr>Miyuki Koshimura</vt:lpstr>
      <vt:lpstr>Masahiro Sakai</vt:lpstr>
      <vt:lpstr>Jakob Nordström</vt:lpstr>
      <vt:lpstr>Nina Narodytska</vt:lpstr>
      <vt:lpstr>Roopsha Samanta</vt:lpstr>
      <vt:lpstr>Katsumi Inoue</vt:lpstr>
      <vt:lpstr>Shin-Ichi Minato</vt:lpstr>
      <vt:lpstr>Tachio Terauchi</vt:lpstr>
      <vt:lpstr>Marijn Heule</vt:lpstr>
      <vt:lpstr>Nikolaj Bjorner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Nikolaj Bjorner</dc:creator>
  <cp:lastModifiedBy>Nikolaj Bjorner</cp:lastModifiedBy>
  <cp:revision>17</cp:revision>
  <dcterms:created xsi:type="dcterms:W3CDTF">2023-09-29T21:30:36Z</dcterms:created>
  <dcterms:modified xsi:type="dcterms:W3CDTF">2023-09-29T23:29:11Z</dcterms:modified>
</cp:coreProperties>
</file>