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4" r:id="rId17"/>
    <p:sldId id="273" r:id="rId18"/>
    <p:sldId id="271" r:id="rId19"/>
    <p:sldId id="272"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ohne Titel" id="{36D6560D-EF63-4641-BE92-2C0E9286C20A}">
          <p14:sldIdLst/>
        </p14:section>
        <p14:section name="Abschnitt ohne Titel" id="{65A28F04-BDAE-47A8-8363-02974073B7D1}">
          <p14:sldIdLst>
            <p14:sldId id="256"/>
            <p14:sldId id="257"/>
            <p14:sldId id="258"/>
            <p14:sldId id="259"/>
            <p14:sldId id="260"/>
            <p14:sldId id="262"/>
            <p14:sldId id="261"/>
            <p14:sldId id="263"/>
            <p14:sldId id="264"/>
            <p14:sldId id="265"/>
            <p14:sldId id="266"/>
            <p14:sldId id="267"/>
            <p14:sldId id="268"/>
            <p14:sldId id="269"/>
            <p14:sldId id="270"/>
            <p14:sldId id="274"/>
            <p14:sldId id="273"/>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498"/>
    <a:srgbClr val="2166B9"/>
    <a:srgbClr val="F4F76D"/>
    <a:srgbClr val="1E5CA6"/>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0" autoAdjust="0"/>
    <p:restoredTop sz="99883" autoAdjust="0"/>
  </p:normalViewPr>
  <p:slideViewPr>
    <p:cSldViewPr snapToGrid="0">
      <p:cViewPr>
        <p:scale>
          <a:sx n="100" d="100"/>
          <a:sy n="100" d="100"/>
        </p:scale>
        <p:origin x="-282" y="-89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E78AF-941E-480F-8D8D-25317ADFC550}" type="datetimeFigureOut">
              <a:rPr lang="de-DE" smtClean="0"/>
              <a:t>11.06.2012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19F33E-91A6-496E-AAE5-4A5B80F6F85C}" type="slidenum">
              <a:rPr lang="de-DE" smtClean="0"/>
              <a:t>‹Nr.›</a:t>
            </a:fld>
            <a:endParaRPr lang="de-DE"/>
          </a:p>
        </p:txBody>
      </p:sp>
    </p:spTree>
    <p:extLst>
      <p:ext uri="{BB962C8B-B14F-4D97-AF65-F5344CB8AC3E}">
        <p14:creationId xmlns:p14="http://schemas.microsoft.com/office/powerpoint/2010/main" val="3637701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10</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11</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12</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13</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14</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15</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16</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17</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18</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19</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2</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3</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4</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5</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6</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7</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8</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9</a:t>
            </a:fld>
            <a:endParaRPr lang="de-DE"/>
          </a:p>
        </p:txBody>
      </p:sp>
    </p:spTree>
    <p:extLst>
      <p:ext uri="{BB962C8B-B14F-4D97-AF65-F5344CB8AC3E}">
        <p14:creationId xmlns:p14="http://schemas.microsoft.com/office/powerpoint/2010/main" val="71444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21920C1-924C-4860-9DF4-C3DA88AB9C73}"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44463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E68E3CA-BD4B-4B5C-8D8E-353AF1B5F861}"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40291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2057400" cy="4388644"/>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7C660DF-AF15-42D1-BD8D-10B41601533C}"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1026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AAF47B9-154B-4596-A815-25B30D0859EA}"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287515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D84FBD5-1798-435A-915B-92D29F537D71}"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385426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384072D-7EDC-4417-A5E6-868D2676C9EA}" type="datetime1">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81014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0562FD89-4EC5-4914-A681-2051D55EFAAE}" type="datetime1">
              <a:rPr lang="de-DE" smtClean="0"/>
              <a:t>11.06.2012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8725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83B449C-3CC2-4771-B1C0-2B7932E21FB8}" type="datetime1">
              <a:rPr lang="de-DE" smtClean="0"/>
              <a:t>11.06.2012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326343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C6AEC13-3C30-4C6C-9C56-495A490F16E3}" type="datetime1">
              <a:rPr lang="de-DE" smtClean="0"/>
              <a:t>11.06.2012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384046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CE755D9-8580-4AC9-A40B-842DE0D2B9F9}" type="datetime1">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263279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6EEE0A6-8C90-4647-8023-D756173A2229}" type="datetime1">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4811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65FCBEA-72DE-4C7C-8D07-16B46CAF661A}" type="datetime1">
              <a:rPr lang="de-DE" smtClean="0"/>
              <a:t>11.06.2012</a:t>
            </a:fld>
            <a:endParaRPr lang="de-DE"/>
          </a:p>
        </p:txBody>
      </p:sp>
      <p:sp>
        <p:nvSpPr>
          <p:cNvPr id="5" name="Fußzeilenplatzhalt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A93E3C2-F2BB-4424-8EE2-7CFA45ADB904}" type="slidenum">
              <a:rPr lang="de-DE" smtClean="0"/>
              <a:t>‹Nr.›</a:t>
            </a:fld>
            <a:endParaRPr lang="de-DE"/>
          </a:p>
        </p:txBody>
      </p:sp>
    </p:spTree>
    <p:extLst>
      <p:ext uri="{BB962C8B-B14F-4D97-AF65-F5344CB8AC3E}">
        <p14:creationId xmlns:p14="http://schemas.microsoft.com/office/powerpoint/2010/main" val="269950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eck 19"/>
          <p:cNvSpPr/>
          <p:nvPr/>
        </p:nvSpPr>
        <p:spPr>
          <a:xfrm>
            <a:off x="1619672" y="3003798"/>
            <a:ext cx="7524328" cy="57606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992" y="2398"/>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p:cNvSpPr txBox="1"/>
          <p:nvPr/>
        </p:nvSpPr>
        <p:spPr>
          <a:xfrm>
            <a:off x="8384" y="4620280"/>
            <a:ext cx="7848872" cy="523220"/>
          </a:xfrm>
          <a:prstGeom prst="rect">
            <a:avLst/>
          </a:prstGeom>
          <a:noFill/>
        </p:spPr>
        <p:txBody>
          <a:bodyPr wrap="square" rtlCol="0">
            <a:spAutoFit/>
          </a:bodyPr>
          <a:lstStyle/>
          <a:p>
            <a:pPr algn="r"/>
            <a:r>
              <a:rPr lang="de-DE" sz="1400" smtClean="0">
                <a:solidFill>
                  <a:srgbClr val="1C5498"/>
                </a:solidFill>
              </a:rPr>
              <a:t>Christoph Brandenstein, Roxana David,</a:t>
            </a:r>
          </a:p>
          <a:p>
            <a:pPr algn="r"/>
            <a:r>
              <a:rPr lang="de-DE" sz="1400" smtClean="0">
                <a:solidFill>
                  <a:srgbClr val="1C5498"/>
                </a:solidFill>
              </a:rPr>
              <a:t>Daniel Doetsch, Eduard Husser, Michaela Ioja, Philipp Maier</a:t>
            </a:r>
            <a:endParaRPr lang="de-DE" sz="1400">
              <a:solidFill>
                <a:srgbClr val="1C5498"/>
              </a:solidFill>
            </a:endParaRPr>
          </a:p>
        </p:txBody>
      </p:sp>
      <p:sp>
        <p:nvSpPr>
          <p:cNvPr id="18" name="Rechteck 17"/>
          <p:cNvSpPr/>
          <p:nvPr/>
        </p:nvSpPr>
        <p:spPr>
          <a:xfrm>
            <a:off x="971600" y="2139702"/>
            <a:ext cx="8172400" cy="1224136"/>
          </a:xfrm>
          <a:prstGeom prst="rect">
            <a:avLst/>
          </a:prstGeom>
          <a:gradFill>
            <a:gsLst>
              <a:gs pos="0">
                <a:srgbClr val="1C5498">
                  <a:alpha val="75000"/>
                </a:srgbClr>
              </a:gs>
              <a:gs pos="100000">
                <a:srgbClr val="2166B9"/>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1115616" y="2274716"/>
            <a:ext cx="6552728" cy="954107"/>
          </a:xfrm>
          <a:prstGeom prst="rect">
            <a:avLst/>
          </a:prstGeom>
          <a:noFill/>
        </p:spPr>
        <p:txBody>
          <a:bodyPr wrap="square" rtlCol="0">
            <a:spAutoFit/>
          </a:bodyPr>
          <a:lstStyle/>
          <a:p>
            <a:pPr lvl="4"/>
            <a:r>
              <a:rPr lang="de-DE" sz="3200" smtClean="0">
                <a:solidFill>
                  <a:schemeClr val="bg1"/>
                </a:solidFill>
                <a:effectLst>
                  <a:outerShdw blurRad="38100" dist="38100" dir="2700000" algn="tl">
                    <a:srgbClr val="000000">
                      <a:alpha val="43137"/>
                    </a:srgbClr>
                  </a:outerShdw>
                </a:effectLst>
              </a:rPr>
              <a:t>Campus Challenge 2012</a:t>
            </a:r>
          </a:p>
          <a:p>
            <a:r>
              <a:rPr lang="de-DE" sz="2400" smtClean="0">
                <a:solidFill>
                  <a:schemeClr val="bg1"/>
                </a:solidFill>
                <a:effectLst>
                  <a:outerShdw blurRad="38100" dist="38100" dir="2700000" algn="tl">
                    <a:srgbClr val="000000">
                      <a:alpha val="43137"/>
                    </a:srgbClr>
                  </a:outerShdw>
                </a:effectLst>
              </a:rPr>
              <a:t>Hochschule 2.0 - Plattformen</a:t>
            </a:r>
            <a:endParaRPr lang="de-DE" sz="2400">
              <a:solidFill>
                <a:schemeClr val="bg1"/>
              </a:solidFill>
              <a:effectLst>
                <a:outerShdw blurRad="38100" dist="38100" dir="2700000" algn="tl">
                  <a:srgbClr val="000000">
                    <a:alpha val="43137"/>
                  </a:srgbClr>
                </a:outerShdw>
              </a:effectLst>
            </a:endParaRPr>
          </a:p>
        </p:txBody>
      </p:sp>
      <p:sp>
        <p:nvSpPr>
          <p:cNvPr id="23" name="Rechteck 22"/>
          <p:cNvSpPr/>
          <p:nvPr/>
        </p:nvSpPr>
        <p:spPr>
          <a:xfrm flipH="1">
            <a:off x="7910657" y="4620280"/>
            <a:ext cx="45719" cy="4717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9" name="Picture 5" descr="C:\Users\sichbran\Desktop\accent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6000" y="2211710"/>
            <a:ext cx="1725267"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ichbran\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51470"/>
            <a:ext cx="3624263" cy="2036763"/>
          </a:xfrm>
          <a:prstGeom prst="rect">
            <a:avLst/>
          </a:prstGeom>
          <a:noFill/>
        </p:spPr>
      </p:pic>
      <p:sp>
        <p:nvSpPr>
          <p:cNvPr id="21" name="Textfeld 20"/>
          <p:cNvSpPr txBox="1"/>
          <p:nvPr/>
        </p:nvSpPr>
        <p:spPr>
          <a:xfrm>
            <a:off x="8048476" y="4825484"/>
            <a:ext cx="1204044" cy="307777"/>
          </a:xfrm>
          <a:prstGeom prst="rect">
            <a:avLst/>
          </a:prstGeom>
          <a:noFill/>
        </p:spPr>
        <p:txBody>
          <a:bodyPr wrap="square" rtlCol="0">
            <a:spAutoFit/>
          </a:bodyPr>
          <a:lstStyle/>
          <a:p>
            <a:fld id="{E5A591D9-611C-45C3-AAA5-E5E653DD74E0}" type="datetime1">
              <a:rPr lang="de-DE" sz="1400" smtClean="0">
                <a:solidFill>
                  <a:srgbClr val="1C5498"/>
                </a:solidFill>
              </a:rPr>
              <a:t>11.06.2012</a:t>
            </a:fld>
            <a:endParaRPr lang="de-DE" sz="1400">
              <a:solidFill>
                <a:srgbClr val="1C5498"/>
              </a:solidFill>
            </a:endParaRPr>
          </a:p>
        </p:txBody>
      </p:sp>
      <p:sp>
        <p:nvSpPr>
          <p:cNvPr id="29" name="Rechteck 28"/>
          <p:cNvSpPr>
            <a:spLocks/>
          </p:cNvSpPr>
          <p:nvPr/>
        </p:nvSpPr>
        <p:spPr>
          <a:xfrm>
            <a:off x="3435868" y="-92546"/>
            <a:ext cx="5839481" cy="5796413"/>
          </a:xfrm>
          <a:prstGeom prst="rect">
            <a:avLst/>
          </a:prstGeom>
          <a:blipFill dpi="0" rotWithShape="1">
            <a:blip r:embed="rId5">
              <a:alphaModFix amt="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2344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smtClean="0">
                <a:solidFill>
                  <a:srgbClr val="1C5498"/>
                </a:solidFill>
              </a:rPr>
              <a:t>Anforderungen an das System</a:t>
            </a:r>
            <a:endParaRPr lang="de-DE" sz="1600">
              <a:solidFill>
                <a:srgbClr val="1C5498"/>
              </a:solidFill>
            </a:endParaRPr>
          </a:p>
        </p:txBody>
      </p:sp>
      <p:sp>
        <p:nvSpPr>
          <p:cNvPr id="23" name="Textfeld 22"/>
          <p:cNvSpPr txBox="1"/>
          <p:nvPr/>
        </p:nvSpPr>
        <p:spPr>
          <a:xfrm>
            <a:off x="240332" y="4273860"/>
            <a:ext cx="3456384" cy="276999"/>
          </a:xfrm>
          <a:prstGeom prst="rect">
            <a:avLst/>
          </a:prstGeom>
          <a:noFill/>
        </p:spPr>
        <p:txBody>
          <a:bodyPr wrap="square" rtlCol="0">
            <a:spAutoFit/>
          </a:bodyPr>
          <a:lstStyle/>
          <a:p>
            <a:r>
              <a:rPr lang="de-DE" sz="1200" dirty="0" smtClean="0">
                <a:latin typeface="Helvetica" pitchFamily="34" charset="0"/>
              </a:rPr>
              <a:t>Die Typo3 Softwarearchitektur</a:t>
            </a:r>
            <a:endParaRPr lang="de-DE" sz="1200" baseline="30000" dirty="0">
              <a:latin typeface="Helvetica" pitchFamily="34" charset="0"/>
            </a:endParaRPr>
          </a:p>
        </p:txBody>
      </p:sp>
      <p:sp>
        <p:nvSpPr>
          <p:cNvPr id="25" name="Textfeld 24"/>
          <p:cNvSpPr txBox="1"/>
          <p:nvPr/>
        </p:nvSpPr>
        <p:spPr>
          <a:xfrm>
            <a:off x="219844" y="642603"/>
            <a:ext cx="6754734" cy="523220"/>
          </a:xfrm>
          <a:prstGeom prst="rect">
            <a:avLst/>
          </a:prstGeom>
          <a:noFill/>
        </p:spPr>
        <p:txBody>
          <a:bodyPr wrap="none" rtlCol="0">
            <a:spAutoFit/>
          </a:bodyPr>
          <a:lstStyle/>
          <a:p>
            <a:r>
              <a:rPr lang="de-DE" sz="2800" dirty="0" smtClean="0">
                <a:solidFill>
                  <a:srgbClr val="1C5498"/>
                </a:solidFill>
                <a:latin typeface="Helvetica" pitchFamily="34" charset="0"/>
              </a:rPr>
              <a:t>Das Content Management System Typo3</a:t>
            </a:r>
            <a:endParaRPr lang="de-DE" sz="2800" dirty="0">
              <a:solidFill>
                <a:srgbClr val="1C5498"/>
              </a:solidFill>
              <a:latin typeface="Helvetica" pitchFamily="34"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13" y="1333930"/>
            <a:ext cx="3684001" cy="294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Gerade Verbindung 17"/>
          <p:cNvCxnSpPr/>
          <p:nvPr/>
        </p:nvCxnSpPr>
        <p:spPr>
          <a:xfrm flipH="1">
            <a:off x="263123" y="4311083"/>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107504" y="4743390"/>
            <a:ext cx="5533537" cy="400110"/>
          </a:xfrm>
          <a:prstGeom prst="rect">
            <a:avLst/>
          </a:prstGeom>
          <a:noFill/>
        </p:spPr>
        <p:txBody>
          <a:bodyPr wrap="square" rtlCol="0">
            <a:spAutoFit/>
          </a:bodyPr>
          <a:lstStyle/>
          <a:p>
            <a:r>
              <a:rPr lang="de-DE" sz="1000" baseline="30000" dirty="0" smtClean="0">
                <a:solidFill>
                  <a:schemeClr val="bg1">
                    <a:lumMod val="50000"/>
                  </a:schemeClr>
                </a:solidFill>
              </a:rPr>
              <a:t>5</a:t>
            </a:r>
            <a:r>
              <a:rPr lang="de-DE" sz="1000" dirty="0" smtClean="0">
                <a:solidFill>
                  <a:schemeClr val="bg1">
                    <a:lumMod val="50000"/>
                  </a:schemeClr>
                </a:solidFill>
              </a:rPr>
              <a:t>) In Anlehnung an Rau. J, Kurfürst. S.: Zukunftssichere TYPO3-Extensions mit </a:t>
            </a:r>
            <a:r>
              <a:rPr lang="de-DE" sz="1000" dirty="0" err="1" smtClean="0">
                <a:solidFill>
                  <a:schemeClr val="bg1">
                    <a:lumMod val="50000"/>
                  </a:schemeClr>
                </a:solidFill>
              </a:rPr>
              <a:t>Extbase</a:t>
            </a:r>
            <a:r>
              <a:rPr lang="de-DE" sz="1000" dirty="0" smtClean="0">
                <a:solidFill>
                  <a:schemeClr val="bg1">
                    <a:lumMod val="50000"/>
                  </a:schemeClr>
                </a:solidFill>
              </a:rPr>
              <a:t> &amp; Fluid, </a:t>
            </a:r>
          </a:p>
          <a:p>
            <a:r>
              <a:rPr lang="de-DE" sz="1000" dirty="0" err="1" smtClean="0">
                <a:solidFill>
                  <a:schemeClr val="bg1">
                    <a:lumMod val="50000"/>
                  </a:schemeClr>
                </a:solidFill>
              </a:rPr>
              <a:t>O‘Reily</a:t>
            </a:r>
            <a:r>
              <a:rPr lang="de-DE" sz="1000" dirty="0" smtClean="0">
                <a:solidFill>
                  <a:schemeClr val="bg1">
                    <a:lumMod val="50000"/>
                  </a:schemeClr>
                </a:solidFill>
              </a:rPr>
              <a:t> Verlag, S. 56 </a:t>
            </a:r>
            <a:r>
              <a:rPr lang="de-DE" sz="1000" dirty="0" smtClean="0">
                <a:solidFill>
                  <a:schemeClr val="bg1">
                    <a:lumMod val="50000"/>
                  </a:schemeClr>
                </a:solidFill>
                <a:sym typeface="Wingdings" pitchFamily="2" charset="2"/>
              </a:rPr>
              <a:t> </a:t>
            </a:r>
            <a:r>
              <a:rPr lang="de-DE" sz="1000" dirty="0" err="1" smtClean="0">
                <a:solidFill>
                  <a:schemeClr val="bg1">
                    <a:lumMod val="50000"/>
                  </a:schemeClr>
                </a:solidFill>
                <a:sym typeface="Wingdings" pitchFamily="2" charset="2"/>
              </a:rPr>
              <a:t>ka</a:t>
            </a:r>
            <a:r>
              <a:rPr lang="de-DE" sz="1000" dirty="0" smtClean="0">
                <a:solidFill>
                  <a:schemeClr val="bg1">
                    <a:lumMod val="50000"/>
                  </a:schemeClr>
                </a:solidFill>
                <a:sym typeface="Wingdings" pitchFamily="2" charset="2"/>
              </a:rPr>
              <a:t> wie man </a:t>
            </a:r>
            <a:r>
              <a:rPr lang="de-DE" sz="1000" dirty="0" err="1" smtClean="0">
                <a:solidFill>
                  <a:schemeClr val="bg1">
                    <a:lumMod val="50000"/>
                  </a:schemeClr>
                </a:solidFill>
                <a:sym typeface="Wingdings" pitchFamily="2" charset="2"/>
              </a:rPr>
              <a:t>zitate</a:t>
            </a:r>
            <a:r>
              <a:rPr lang="de-DE" sz="1000" dirty="0" smtClean="0">
                <a:solidFill>
                  <a:schemeClr val="bg1">
                    <a:lumMod val="50000"/>
                  </a:schemeClr>
                </a:solidFill>
                <a:sym typeface="Wingdings" pitchFamily="2" charset="2"/>
              </a:rPr>
              <a:t> macht</a:t>
            </a:r>
            <a:endParaRPr lang="de-DE" sz="1000" dirty="0">
              <a:solidFill>
                <a:schemeClr val="bg1">
                  <a:lumMod val="50000"/>
                </a:schemeClr>
              </a:solidFill>
            </a:endParaRPr>
          </a:p>
        </p:txBody>
      </p:sp>
      <p:sp>
        <p:nvSpPr>
          <p:cNvPr id="20" name="Textfeld 19"/>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10</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21" name="Rechteck 20"/>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5548702"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p:cNvSpPr/>
          <p:nvPr/>
        </p:nvSpPr>
        <p:spPr>
          <a:xfrm>
            <a:off x="5391798"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p:cNvSpPr/>
          <p:nvPr/>
        </p:nvSpPr>
        <p:spPr>
          <a:xfrm>
            <a:off x="5230422"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4" name="Picture 2" descr="\\psf\Home\Desktop\ablaufpl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0421" y="1294220"/>
            <a:ext cx="3195151" cy="2930022"/>
          </a:xfrm>
          <a:prstGeom prst="rect">
            <a:avLst/>
          </a:prstGeom>
          <a:noFill/>
          <a:ln w="25400">
            <a:solidFill>
              <a:srgbClr val="1C5498"/>
            </a:solidFill>
          </a:ln>
        </p:spPr>
      </p:pic>
      <p:sp>
        <p:nvSpPr>
          <p:cNvPr id="28" name="Textfeld 27"/>
          <p:cNvSpPr txBox="1"/>
          <p:nvPr/>
        </p:nvSpPr>
        <p:spPr>
          <a:xfrm>
            <a:off x="5192001" y="4254595"/>
            <a:ext cx="3456384" cy="276999"/>
          </a:xfrm>
          <a:prstGeom prst="rect">
            <a:avLst/>
          </a:prstGeom>
          <a:noFill/>
        </p:spPr>
        <p:txBody>
          <a:bodyPr wrap="square" rtlCol="0">
            <a:spAutoFit/>
          </a:bodyPr>
          <a:lstStyle/>
          <a:p>
            <a:r>
              <a:rPr lang="de-DE" sz="1200" dirty="0" smtClean="0">
                <a:latin typeface="Helvetica" pitchFamily="34" charset="0"/>
              </a:rPr>
              <a:t>Programmablaufplan mit </a:t>
            </a:r>
            <a:r>
              <a:rPr lang="de-DE" sz="1200" dirty="0" err="1" smtClean="0">
                <a:latin typeface="Helvetica" pitchFamily="34" charset="0"/>
              </a:rPr>
              <a:t>Extbase</a:t>
            </a:r>
            <a:endParaRPr lang="de-DE" sz="1200" baseline="30000" dirty="0">
              <a:latin typeface="Helvetica" pitchFamily="34" charset="0"/>
            </a:endParaRPr>
          </a:p>
        </p:txBody>
      </p:sp>
      <p:cxnSp>
        <p:nvCxnSpPr>
          <p:cNvPr id="29" name="Gerade Verbindung 28"/>
          <p:cNvCxnSpPr/>
          <p:nvPr/>
        </p:nvCxnSpPr>
        <p:spPr>
          <a:xfrm flipH="1">
            <a:off x="5214792" y="4284134"/>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uppieren 2"/>
          <p:cNvGrpSpPr/>
          <p:nvPr/>
        </p:nvGrpSpPr>
        <p:grpSpPr>
          <a:xfrm>
            <a:off x="0" y="642603"/>
            <a:ext cx="9144000" cy="4508832"/>
            <a:chOff x="0" y="648000"/>
            <a:chExt cx="9144000" cy="4521435"/>
          </a:xfrm>
          <a:solidFill>
            <a:schemeClr val="bg1">
              <a:lumMod val="85000"/>
            </a:schemeClr>
          </a:solidFill>
        </p:grpSpPr>
        <p:sp>
          <p:nvSpPr>
            <p:cNvPr id="2" name="Rechteck 1"/>
            <p:cNvSpPr/>
            <p:nvPr/>
          </p:nvSpPr>
          <p:spPr>
            <a:xfrm>
              <a:off x="0" y="648000"/>
              <a:ext cx="9144000" cy="4521435"/>
            </a:xfrm>
            <a:prstGeom prst="rect">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descr="\\psf\Home\Desktop\ablaufpl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4008" y="737218"/>
              <a:ext cx="4735983" cy="4342997"/>
            </a:xfrm>
            <a:prstGeom prst="rect">
              <a:avLst/>
            </a:prstGeom>
            <a:solidFill>
              <a:srgbClr val="FFFFFF"/>
            </a:solidFill>
            <a:ln w="25400">
              <a:solidFill>
                <a:schemeClr val="accent1">
                  <a:shade val="50000"/>
                </a:schemeClr>
              </a:solidFill>
            </a:ln>
          </p:spPr>
        </p:pic>
      </p:grpSp>
    </p:spTree>
    <p:extLst>
      <p:ext uri="{BB962C8B-B14F-4D97-AF65-F5344CB8AC3E}">
        <p14:creationId xmlns:p14="http://schemas.microsoft.com/office/powerpoint/2010/main" val="29434979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7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3074"/>
                  </p:tgtEl>
                </p:cond>
              </p:nextCondLst>
            </p:seq>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LeCoop 2.0</a:t>
            </a:r>
            <a:endParaRPr lang="de-DE" sz="1600" dirty="0">
              <a:solidFill>
                <a:srgbClr val="1C5498"/>
              </a:solidFill>
            </a:endParaRPr>
          </a:p>
        </p:txBody>
      </p:sp>
      <p:sp>
        <p:nvSpPr>
          <p:cNvPr id="5" name="Textfeld 4"/>
          <p:cNvSpPr txBox="1"/>
          <p:nvPr/>
        </p:nvSpPr>
        <p:spPr>
          <a:xfrm>
            <a:off x="611560" y="1916616"/>
            <a:ext cx="2592288" cy="369332"/>
          </a:xfrm>
          <a:prstGeom prst="rect">
            <a:avLst/>
          </a:prstGeom>
          <a:noFill/>
        </p:spPr>
        <p:txBody>
          <a:bodyPr wrap="square" rtlCol="0">
            <a:spAutoFit/>
          </a:bodyPr>
          <a:lstStyle/>
          <a:p>
            <a:r>
              <a:rPr lang="de-DE" dirty="0" smtClean="0"/>
              <a:t>Erstellung eines Kurses</a:t>
            </a:r>
            <a:endParaRPr lang="de-DE" dirty="0"/>
          </a:p>
        </p:txBody>
      </p:sp>
      <p:sp>
        <p:nvSpPr>
          <p:cNvPr id="18" name="Textfeld 17"/>
          <p:cNvSpPr txBox="1"/>
          <p:nvPr/>
        </p:nvSpPr>
        <p:spPr>
          <a:xfrm>
            <a:off x="5292080" y="1923678"/>
            <a:ext cx="2592288" cy="369332"/>
          </a:xfrm>
          <a:prstGeom prst="rect">
            <a:avLst/>
          </a:prstGeom>
          <a:noFill/>
        </p:spPr>
        <p:txBody>
          <a:bodyPr wrap="square" rtlCol="0">
            <a:spAutoFit/>
          </a:bodyPr>
          <a:lstStyle/>
          <a:p>
            <a:r>
              <a:rPr lang="de-DE" dirty="0" smtClean="0"/>
              <a:t>Erstellung eines Events</a:t>
            </a:r>
            <a:endParaRPr lang="de-DE" dirty="0"/>
          </a:p>
        </p:txBody>
      </p:sp>
      <p:sp>
        <p:nvSpPr>
          <p:cNvPr id="19" name="Textfeld 18"/>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11</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20" name="Rechteck 19"/>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7075050"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6918146"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42995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LeCoop 2.0</a:t>
            </a:r>
            <a:endParaRPr lang="de-DE" sz="1600" dirty="0">
              <a:solidFill>
                <a:srgbClr val="1C5498"/>
              </a:solidFill>
            </a:endParaRPr>
          </a:p>
        </p:txBody>
      </p:sp>
      <p:sp>
        <p:nvSpPr>
          <p:cNvPr id="5" name="Textfeld 4"/>
          <p:cNvSpPr txBox="1"/>
          <p:nvPr/>
        </p:nvSpPr>
        <p:spPr>
          <a:xfrm>
            <a:off x="1707081" y="2390161"/>
            <a:ext cx="5729838" cy="830997"/>
          </a:xfrm>
          <a:prstGeom prst="rect">
            <a:avLst/>
          </a:prstGeom>
          <a:noFill/>
        </p:spPr>
        <p:txBody>
          <a:bodyPr wrap="none" rtlCol="0">
            <a:spAutoFit/>
          </a:bodyPr>
          <a:lstStyle/>
          <a:p>
            <a:r>
              <a:rPr lang="de-DE" sz="4800" dirty="0" smtClean="0">
                <a:solidFill>
                  <a:srgbClr val="1C5498"/>
                </a:solidFill>
              </a:rPr>
              <a:t>Live Demo LeCoop 2.0</a:t>
            </a:r>
            <a:endParaRPr lang="de-DE" sz="4800" dirty="0">
              <a:solidFill>
                <a:srgbClr val="1C5498"/>
              </a:solidFill>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12</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7075050"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918146"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9640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a:solidFill>
                  <a:srgbClr val="1C5498"/>
                </a:solidFill>
              </a:rPr>
              <a:t>Project Impact</a:t>
            </a:r>
          </a:p>
        </p:txBody>
      </p:sp>
      <p:graphicFrame>
        <p:nvGraphicFramePr>
          <p:cNvPr id="6" name="Tabelle 5"/>
          <p:cNvGraphicFramePr>
            <a:graphicFrameLocks noGrp="1"/>
          </p:cNvGraphicFramePr>
          <p:nvPr>
            <p:extLst>
              <p:ext uri="{D42A27DB-BD31-4B8C-83A1-F6EECF244321}">
                <p14:modId xmlns:p14="http://schemas.microsoft.com/office/powerpoint/2010/main" val="2689135357"/>
              </p:ext>
            </p:extLst>
          </p:nvPr>
        </p:nvGraphicFramePr>
        <p:xfrm>
          <a:off x="770633" y="1203598"/>
          <a:ext cx="7463788" cy="3543074"/>
        </p:xfrm>
        <a:graphic>
          <a:graphicData uri="http://schemas.openxmlformats.org/drawingml/2006/table">
            <a:tbl>
              <a:tblPr bandRow="1">
                <a:tableStyleId>{5C22544A-7EE6-4342-B048-85BDC9FD1C3A}</a:tableStyleId>
              </a:tblPr>
              <a:tblGrid>
                <a:gridCol w="2696955"/>
                <a:gridCol w="2305757"/>
                <a:gridCol w="2461076"/>
              </a:tblGrid>
              <a:tr h="686984">
                <a:tc>
                  <a:txBody>
                    <a:bodyPr/>
                    <a:lstStyle/>
                    <a:p>
                      <a:r>
                        <a:rPr lang="de-DE" dirty="0" smtClean="0"/>
                        <a:t>Kriterien</a:t>
                      </a:r>
                      <a:endParaRPr lang="de-DE" dirty="0"/>
                    </a:p>
                  </a:txBody>
                  <a:tcPr/>
                </a:tc>
                <a:tc>
                  <a:txBody>
                    <a:bodyPr/>
                    <a:lstStyle/>
                    <a:p>
                      <a:r>
                        <a:rPr lang="de-DE" dirty="0" smtClean="0"/>
                        <a:t>Vorher</a:t>
                      </a:r>
                      <a:endParaRPr lang="de-DE" dirty="0"/>
                    </a:p>
                  </a:txBody>
                  <a:tcPr/>
                </a:tc>
                <a:tc>
                  <a:txBody>
                    <a:bodyPr/>
                    <a:lstStyle/>
                    <a:p>
                      <a:r>
                        <a:rPr lang="de-DE" dirty="0" smtClean="0"/>
                        <a:t>Nachher mit LeCoop 2.0 </a:t>
                      </a:r>
                      <a:endParaRPr lang="de-DE" dirty="0"/>
                    </a:p>
                  </a:txBody>
                  <a:tcPr/>
                </a:tc>
              </a:tr>
              <a:tr h="696525">
                <a:tc>
                  <a:txBody>
                    <a:bodyPr/>
                    <a:lstStyle/>
                    <a:p>
                      <a:r>
                        <a:rPr lang="de-DE" dirty="0" smtClean="0"/>
                        <a:t>Zeitmanagement</a:t>
                      </a:r>
                      <a:endParaRPr lang="de-DE" dirty="0"/>
                    </a:p>
                  </a:txBody>
                  <a:tcPr/>
                </a:tc>
                <a:tc>
                  <a:txBody>
                    <a:bodyPr/>
                    <a:lstStyle/>
                    <a:p>
                      <a:r>
                        <a:rPr lang="de-DE" sz="1800" b="0" i="0" u="none" strike="noStrike" kern="1200" dirty="0" smtClean="0">
                          <a:solidFill>
                            <a:schemeClr val="dk1"/>
                          </a:solidFill>
                          <a:effectLst/>
                          <a:latin typeface="+mn-lt"/>
                          <a:ea typeface="+mn-ea"/>
                          <a:cs typeface="+mn-cs"/>
                        </a:rPr>
                        <a:t>Zeitverlust durch komplizierte Gruppensuche, Erfolgsaussichten gering </a:t>
                      </a:r>
                      <a:endParaRPr lang="de-DE" dirty="0"/>
                    </a:p>
                  </a:txBody>
                  <a:tcPr/>
                </a:tc>
                <a:tc>
                  <a:txBody>
                    <a:bodyPr/>
                    <a:lstStyle/>
                    <a:p>
                      <a:r>
                        <a:rPr lang="de-DE" dirty="0" smtClean="0"/>
                        <a:t>Effizienzsteigerung</a:t>
                      </a:r>
                      <a:r>
                        <a:rPr lang="de-DE" baseline="0" dirty="0" smtClean="0"/>
                        <a:t> durch leichte Gruppenfindung</a:t>
                      </a:r>
                      <a:endParaRPr lang="de-DE" dirty="0"/>
                    </a:p>
                  </a:txBody>
                  <a:tcPr/>
                </a:tc>
              </a:tr>
              <a:tr h="696525">
                <a:tc>
                  <a:txBody>
                    <a:bodyPr/>
                    <a:lstStyle/>
                    <a:p>
                      <a:r>
                        <a:rPr lang="de-DE" dirty="0" smtClean="0"/>
                        <a:t>Wissensmanagement</a:t>
                      </a:r>
                    </a:p>
                  </a:txBody>
                  <a:tcPr/>
                </a:tc>
                <a:tc>
                  <a:txBody>
                    <a:bodyPr/>
                    <a:lstStyle/>
                    <a:p>
                      <a:r>
                        <a:rPr lang="de-DE" sz="1800" b="0" i="0" u="none" strike="noStrike" kern="1200" dirty="0" smtClean="0">
                          <a:solidFill>
                            <a:schemeClr val="dk1"/>
                          </a:solidFill>
                          <a:effectLst/>
                          <a:latin typeface="+mn-lt"/>
                          <a:ea typeface="+mn-ea"/>
                          <a:cs typeface="+mn-cs"/>
                        </a:rPr>
                        <a:t>Hohes Risiko Falsches zu Lernen</a:t>
                      </a:r>
                      <a:endParaRPr lang="de-DE" dirty="0"/>
                    </a:p>
                  </a:txBody>
                  <a:tcPr/>
                </a:tc>
                <a:tc>
                  <a:txBody>
                    <a:bodyPr/>
                    <a:lstStyle/>
                    <a:p>
                      <a:r>
                        <a:rPr lang="de-DE" sz="1800" b="0" i="0" u="none" strike="noStrike" kern="1200" dirty="0" smtClean="0">
                          <a:solidFill>
                            <a:schemeClr val="dk1"/>
                          </a:solidFill>
                          <a:effectLst/>
                          <a:latin typeface="+mn-lt"/>
                          <a:ea typeface="+mn-ea"/>
                          <a:cs typeface="+mn-cs"/>
                        </a:rPr>
                        <a:t>Festgelegtes Thema,</a:t>
                      </a:r>
                      <a:r>
                        <a:rPr lang="de-DE" sz="1800" b="0" i="0" kern="1200" dirty="0" smtClean="0">
                          <a:solidFill>
                            <a:schemeClr val="dk1"/>
                          </a:solidFill>
                          <a:effectLst/>
                          <a:latin typeface="+mn-lt"/>
                          <a:ea typeface="+mn-ea"/>
                          <a:cs typeface="+mn-cs"/>
                        </a:rPr>
                        <a:t/>
                      </a:r>
                      <a:br>
                        <a:rPr lang="de-DE" sz="1800" b="0" i="0" kern="1200" dirty="0" smtClean="0">
                          <a:solidFill>
                            <a:schemeClr val="dk1"/>
                          </a:solidFill>
                          <a:effectLst/>
                          <a:latin typeface="+mn-lt"/>
                          <a:ea typeface="+mn-ea"/>
                          <a:cs typeface="+mn-cs"/>
                        </a:rPr>
                      </a:br>
                      <a:r>
                        <a:rPr lang="de-DE" sz="1800" b="0" i="0" u="none" strike="noStrike" kern="1200" dirty="0" smtClean="0">
                          <a:solidFill>
                            <a:schemeClr val="dk1"/>
                          </a:solidFill>
                          <a:effectLst/>
                          <a:latin typeface="+mn-lt"/>
                          <a:ea typeface="+mn-ea"/>
                          <a:cs typeface="+mn-cs"/>
                        </a:rPr>
                        <a:t>Fehlerkorrektur </a:t>
                      </a:r>
                      <a:endParaRPr lang="de-DE" dirty="0"/>
                    </a:p>
                  </a:txBody>
                  <a:tcPr/>
                </a:tc>
              </a:tr>
              <a:tr h="696525">
                <a:tc>
                  <a:txBody>
                    <a:bodyPr/>
                    <a:lstStyle/>
                    <a:p>
                      <a:r>
                        <a:rPr lang="de-DE" dirty="0" smtClean="0"/>
                        <a:t>Organisation der Lerngruppen</a:t>
                      </a:r>
                      <a:endParaRPr lang="de-DE" dirty="0"/>
                    </a:p>
                  </a:txBody>
                  <a:tcPr/>
                </a:tc>
                <a:tc>
                  <a:txBody>
                    <a:bodyPr/>
                    <a:lstStyle/>
                    <a:p>
                      <a:r>
                        <a:rPr lang="de-DE" sz="1800" b="0" i="0" u="none" strike="noStrike" kern="1200" dirty="0" smtClean="0">
                          <a:solidFill>
                            <a:schemeClr val="dk1"/>
                          </a:solidFill>
                          <a:effectLst/>
                          <a:latin typeface="+mn-lt"/>
                          <a:ea typeface="+mn-ea"/>
                          <a:cs typeface="+mn-cs"/>
                        </a:rPr>
                        <a:t>Chaotisch </a:t>
                      </a:r>
                      <a:r>
                        <a:rPr lang="de-DE" sz="1800" b="0" i="0" kern="1200" dirty="0" smtClean="0">
                          <a:solidFill>
                            <a:schemeClr val="dk1"/>
                          </a:solidFill>
                          <a:effectLst/>
                          <a:latin typeface="+mn-lt"/>
                          <a:ea typeface="+mn-ea"/>
                          <a:cs typeface="+mn-cs"/>
                        </a:rPr>
                        <a:t/>
                      </a:r>
                      <a:br>
                        <a:rPr lang="de-DE" sz="1800" b="0" i="0" kern="1200" dirty="0" smtClean="0">
                          <a:solidFill>
                            <a:schemeClr val="dk1"/>
                          </a:solidFill>
                          <a:effectLst/>
                          <a:latin typeface="+mn-lt"/>
                          <a:ea typeface="+mn-ea"/>
                          <a:cs typeface="+mn-cs"/>
                        </a:rPr>
                      </a:br>
                      <a:r>
                        <a:rPr lang="de-DE" sz="1800" b="0" i="0" u="none" strike="noStrike" kern="1200" dirty="0" smtClean="0">
                          <a:solidFill>
                            <a:schemeClr val="dk1"/>
                          </a:solidFill>
                          <a:effectLst/>
                          <a:latin typeface="+mn-lt"/>
                          <a:ea typeface="+mn-ea"/>
                          <a:cs typeface="+mn-cs"/>
                        </a:rPr>
                        <a:t>Unstrukturiert </a:t>
                      </a:r>
                      <a:endParaRPr lang="de-DE" dirty="0"/>
                    </a:p>
                  </a:txBody>
                  <a:tcPr/>
                </a:tc>
                <a:tc>
                  <a:txBody>
                    <a:bodyPr/>
                    <a:lstStyle/>
                    <a:p>
                      <a:r>
                        <a:rPr lang="de-DE" dirty="0" smtClean="0"/>
                        <a:t>Strukturiert</a:t>
                      </a:r>
                      <a:endParaRPr lang="de-DE" dirty="0"/>
                    </a:p>
                  </a:txBody>
                  <a:tcPr/>
                </a:tc>
              </a:tr>
            </a:tbl>
          </a:graphicData>
        </a:graphic>
      </p:graphicFrame>
      <p:sp>
        <p:nvSpPr>
          <p:cNvPr id="18" name="Textfeld 17"/>
          <p:cNvSpPr txBox="1"/>
          <p:nvPr/>
        </p:nvSpPr>
        <p:spPr>
          <a:xfrm>
            <a:off x="219844" y="642603"/>
            <a:ext cx="2481770" cy="523220"/>
          </a:xfrm>
          <a:prstGeom prst="rect">
            <a:avLst/>
          </a:prstGeom>
          <a:noFill/>
        </p:spPr>
        <p:txBody>
          <a:bodyPr wrap="none" rtlCol="0">
            <a:spAutoFit/>
          </a:bodyPr>
          <a:lstStyle/>
          <a:p>
            <a:r>
              <a:rPr lang="de-DE" sz="2800" dirty="0" smtClean="0">
                <a:solidFill>
                  <a:srgbClr val="1C5498"/>
                </a:solidFill>
                <a:latin typeface="Helvetica" pitchFamily="34" charset="0"/>
              </a:rPr>
              <a:t>Project Impact</a:t>
            </a:r>
            <a:endParaRPr lang="de-DE" sz="2800" dirty="0">
              <a:solidFill>
                <a:srgbClr val="1C5498"/>
              </a:solidFill>
              <a:latin typeface="Helvetica" pitchFamily="34" charset="0"/>
            </a:endParaRPr>
          </a:p>
        </p:txBody>
      </p:sp>
      <p:sp>
        <p:nvSpPr>
          <p:cNvPr id="19" name="Textfeld 18"/>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13</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20" name="Rechteck 19"/>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82182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Geschäftsmodell</a:t>
            </a:r>
            <a:endParaRPr lang="de-DE" sz="1600" dirty="0">
              <a:solidFill>
                <a:srgbClr val="1C5498"/>
              </a:solidFill>
            </a:endParaRPr>
          </a:p>
        </p:txBody>
      </p:sp>
      <p:sp>
        <p:nvSpPr>
          <p:cNvPr id="13" name="Textfeld 12"/>
          <p:cNvSpPr txBox="1"/>
          <p:nvPr/>
        </p:nvSpPr>
        <p:spPr>
          <a:xfrm>
            <a:off x="219844" y="642603"/>
            <a:ext cx="3485249" cy="523220"/>
          </a:xfrm>
          <a:prstGeom prst="rect">
            <a:avLst/>
          </a:prstGeom>
          <a:noFill/>
        </p:spPr>
        <p:txBody>
          <a:bodyPr wrap="none" rtlCol="0">
            <a:spAutoFit/>
          </a:bodyPr>
          <a:lstStyle/>
          <a:p>
            <a:r>
              <a:rPr lang="de-DE" sz="2800" dirty="0" smtClean="0">
                <a:solidFill>
                  <a:srgbClr val="1C5498"/>
                </a:solidFill>
                <a:latin typeface="Helvetica" pitchFamily="34" charset="0"/>
              </a:rPr>
              <a:t>Investitionsrechnung</a:t>
            </a:r>
            <a:endParaRPr lang="de-DE" sz="2800" dirty="0">
              <a:solidFill>
                <a:srgbClr val="1C5498"/>
              </a:solidFill>
              <a:latin typeface="Helvetica" pitchFamily="34" charset="0"/>
            </a:endParaRPr>
          </a:p>
        </p:txBody>
      </p:sp>
      <p:sp>
        <p:nvSpPr>
          <p:cNvPr id="19" name="Textfeld 18"/>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14</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20" name="Rechteck 19"/>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6655198"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498294"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6336918" y="4914531"/>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122" name="Picture 2" descr="\\psf\Home\Desktop\betriebliche aufwendung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61" y="1165823"/>
            <a:ext cx="8264678" cy="347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044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Geschäftsmodell</a:t>
            </a:r>
            <a:endParaRPr lang="de-DE" sz="1600" dirty="0">
              <a:solidFill>
                <a:srgbClr val="1C5498"/>
              </a:solidFill>
            </a:endParaRPr>
          </a:p>
        </p:txBody>
      </p:sp>
      <p:sp>
        <p:nvSpPr>
          <p:cNvPr id="13" name="Textfeld 12"/>
          <p:cNvSpPr txBox="1"/>
          <p:nvPr/>
        </p:nvSpPr>
        <p:spPr>
          <a:xfrm>
            <a:off x="219844" y="642603"/>
            <a:ext cx="2064989" cy="523220"/>
          </a:xfrm>
          <a:prstGeom prst="rect">
            <a:avLst/>
          </a:prstGeom>
          <a:noFill/>
        </p:spPr>
        <p:txBody>
          <a:bodyPr wrap="none" rtlCol="0">
            <a:spAutoFit/>
          </a:bodyPr>
          <a:lstStyle/>
          <a:p>
            <a:r>
              <a:rPr lang="de-DE" sz="2800" dirty="0" smtClean="0">
                <a:solidFill>
                  <a:srgbClr val="1C5498"/>
                </a:solidFill>
                <a:latin typeface="Helvetica" pitchFamily="34" charset="0"/>
              </a:rPr>
              <a:t>Preismodell</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15</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Abgerundetes Rechteck 1"/>
          <p:cNvSpPr/>
          <p:nvPr/>
        </p:nvSpPr>
        <p:spPr>
          <a:xfrm>
            <a:off x="233772" y="1287305"/>
            <a:ext cx="2051061" cy="2833140"/>
          </a:xfrm>
          <a:prstGeom prst="roundRect">
            <a:avLst>
              <a:gd name="adj" fmla="val 3458"/>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Abgerundetes Rechteck 24"/>
          <p:cNvSpPr/>
          <p:nvPr/>
        </p:nvSpPr>
        <p:spPr>
          <a:xfrm>
            <a:off x="2410337" y="1287305"/>
            <a:ext cx="6496596" cy="2833140"/>
          </a:xfrm>
          <a:prstGeom prst="roundRect">
            <a:avLst>
              <a:gd name="adj" fmla="val 2683"/>
            </a:avLst>
          </a:prstGeom>
          <a:gradFill>
            <a:gsLst>
              <a:gs pos="0">
                <a:schemeClr val="accent2">
                  <a:lumMod val="60000"/>
                  <a:lumOff val="40000"/>
                </a:schemeClr>
              </a:gs>
              <a:gs pos="100000">
                <a:schemeClr val="accent1">
                  <a:tint val="23500"/>
                  <a:satMod val="160000"/>
                </a:schemeClr>
              </a:gs>
            </a:gsLst>
            <a:lin ang="5400000" scaled="0"/>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Picture 6" descr="C:\Users\sichbran\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773" y="1287305"/>
            <a:ext cx="1626442" cy="914028"/>
          </a:xfrm>
          <a:prstGeom prst="rect">
            <a:avLst/>
          </a:prstGeom>
          <a:noFill/>
        </p:spPr>
      </p:pic>
      <p:pic>
        <p:nvPicPr>
          <p:cNvPr id="31" name="Picture 6" descr="C:\Users\sichbran\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7583" y="1287305"/>
            <a:ext cx="1626442" cy="914028"/>
          </a:xfrm>
          <a:prstGeom prst="rect">
            <a:avLst/>
          </a:prstGeom>
          <a:noFill/>
        </p:spPr>
      </p:pic>
      <p:cxnSp>
        <p:nvCxnSpPr>
          <p:cNvPr id="5" name="Gerade Verbindung 4"/>
          <p:cNvCxnSpPr/>
          <p:nvPr/>
        </p:nvCxnSpPr>
        <p:spPr>
          <a:xfrm>
            <a:off x="248402" y="2472269"/>
            <a:ext cx="2016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a:off x="236567" y="2552247"/>
            <a:ext cx="1493427" cy="348776"/>
          </a:xfrm>
          <a:prstGeom prst="rect">
            <a:avLst/>
          </a:prstGeom>
          <a:noFill/>
        </p:spPr>
        <p:txBody>
          <a:bodyPr wrap="square" rtlCol="0">
            <a:noAutofit/>
          </a:bodyPr>
          <a:lstStyle/>
          <a:p>
            <a:r>
              <a:rPr lang="de-DE" dirty="0" smtClean="0"/>
              <a:t>Lizenzkosten:</a:t>
            </a:r>
            <a:endParaRPr lang="de-DE" dirty="0"/>
          </a:p>
        </p:txBody>
      </p:sp>
      <p:sp>
        <p:nvSpPr>
          <p:cNvPr id="39" name="Abgerundetes Rechteck 38"/>
          <p:cNvSpPr/>
          <p:nvPr/>
        </p:nvSpPr>
        <p:spPr>
          <a:xfrm>
            <a:off x="710043" y="2204059"/>
            <a:ext cx="1325172" cy="216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Student Edition</a:t>
            </a:r>
            <a:endParaRPr lang="de-DE" sz="1400" dirty="0"/>
          </a:p>
        </p:txBody>
      </p:sp>
      <p:sp>
        <p:nvSpPr>
          <p:cNvPr id="40" name="Abgerundetes Rechteck 39"/>
          <p:cNvSpPr/>
          <p:nvPr/>
        </p:nvSpPr>
        <p:spPr>
          <a:xfrm>
            <a:off x="2732025" y="2201333"/>
            <a:ext cx="1512000" cy="216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Enterprise Edition</a:t>
            </a:r>
            <a:endParaRPr lang="de-DE" sz="1400" dirty="0"/>
          </a:p>
        </p:txBody>
      </p:sp>
      <p:sp>
        <p:nvSpPr>
          <p:cNvPr id="41" name="Textfeld 40"/>
          <p:cNvSpPr txBox="1"/>
          <p:nvPr/>
        </p:nvSpPr>
        <p:spPr>
          <a:xfrm>
            <a:off x="2417339" y="2552248"/>
            <a:ext cx="1940172" cy="348776"/>
          </a:xfrm>
          <a:prstGeom prst="rect">
            <a:avLst/>
          </a:prstGeom>
          <a:noFill/>
        </p:spPr>
        <p:txBody>
          <a:bodyPr wrap="square" rtlCol="0">
            <a:noAutofit/>
          </a:bodyPr>
          <a:lstStyle/>
          <a:p>
            <a:r>
              <a:rPr lang="de-DE" dirty="0" smtClean="0"/>
              <a:t>Lizenzkosten p. a.:</a:t>
            </a:r>
            <a:endParaRPr lang="de-DE" dirty="0"/>
          </a:p>
        </p:txBody>
      </p:sp>
      <p:cxnSp>
        <p:nvCxnSpPr>
          <p:cNvPr id="43" name="Gerade Verbindung 42"/>
          <p:cNvCxnSpPr/>
          <p:nvPr/>
        </p:nvCxnSpPr>
        <p:spPr>
          <a:xfrm flipV="1">
            <a:off x="4357511" y="2190044"/>
            <a:ext cx="0" cy="1919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p:nvCxnSpPr>
        <p:spPr>
          <a:xfrm flipV="1">
            <a:off x="5928261" y="2192771"/>
            <a:ext cx="0" cy="801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p:nvCxnSpPr>
        <p:spPr>
          <a:xfrm flipV="1">
            <a:off x="7467600" y="2192771"/>
            <a:ext cx="0" cy="801018"/>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2417339" y="3096445"/>
            <a:ext cx="1940172" cy="369245"/>
          </a:xfrm>
          <a:prstGeom prst="rect">
            <a:avLst/>
          </a:prstGeom>
          <a:noFill/>
        </p:spPr>
        <p:txBody>
          <a:bodyPr wrap="square" rtlCol="0">
            <a:noAutofit/>
          </a:bodyPr>
          <a:lstStyle/>
          <a:p>
            <a:r>
              <a:rPr lang="de-DE" dirty="0" smtClean="0"/>
              <a:t>Installation:</a:t>
            </a:r>
            <a:endParaRPr lang="de-DE" dirty="0"/>
          </a:p>
        </p:txBody>
      </p:sp>
      <p:sp>
        <p:nvSpPr>
          <p:cNvPr id="47" name="Textfeld 46"/>
          <p:cNvSpPr txBox="1"/>
          <p:nvPr/>
        </p:nvSpPr>
        <p:spPr>
          <a:xfrm>
            <a:off x="233771" y="3096445"/>
            <a:ext cx="1493429" cy="369245"/>
          </a:xfrm>
          <a:prstGeom prst="rect">
            <a:avLst/>
          </a:prstGeom>
          <a:noFill/>
        </p:spPr>
        <p:txBody>
          <a:bodyPr wrap="square" rtlCol="0">
            <a:noAutofit/>
          </a:bodyPr>
          <a:lstStyle/>
          <a:p>
            <a:r>
              <a:rPr lang="de-DE" dirty="0" smtClean="0"/>
              <a:t>Installation:</a:t>
            </a:r>
            <a:endParaRPr lang="de-DE" dirty="0"/>
          </a:p>
        </p:txBody>
      </p:sp>
      <p:sp>
        <p:nvSpPr>
          <p:cNvPr id="48" name="Textfeld 47"/>
          <p:cNvSpPr txBox="1"/>
          <p:nvPr/>
        </p:nvSpPr>
        <p:spPr>
          <a:xfrm>
            <a:off x="1727199" y="2495803"/>
            <a:ext cx="557632" cy="461665"/>
          </a:xfrm>
          <a:prstGeom prst="rect">
            <a:avLst/>
          </a:prstGeom>
          <a:noFill/>
        </p:spPr>
        <p:txBody>
          <a:bodyPr wrap="square" rtlCol="0">
            <a:spAutoFit/>
          </a:bodyPr>
          <a:lstStyle/>
          <a:p>
            <a:pPr algn="r"/>
            <a:r>
              <a:rPr lang="de-DE" sz="2400" dirty="0" smtClean="0"/>
              <a:t>0</a:t>
            </a:r>
            <a:r>
              <a:rPr lang="de-DE" dirty="0" smtClean="0"/>
              <a:t> €</a:t>
            </a:r>
            <a:endParaRPr lang="de-DE" dirty="0"/>
          </a:p>
        </p:txBody>
      </p:sp>
      <p:sp>
        <p:nvSpPr>
          <p:cNvPr id="49" name="Textfeld 48"/>
          <p:cNvSpPr txBox="1"/>
          <p:nvPr/>
        </p:nvSpPr>
        <p:spPr>
          <a:xfrm>
            <a:off x="1456267" y="3076813"/>
            <a:ext cx="828565" cy="461665"/>
          </a:xfrm>
          <a:prstGeom prst="rect">
            <a:avLst/>
          </a:prstGeom>
          <a:noFill/>
        </p:spPr>
        <p:txBody>
          <a:bodyPr wrap="square" rtlCol="0">
            <a:spAutoFit/>
          </a:bodyPr>
          <a:lstStyle/>
          <a:p>
            <a:pPr algn="r"/>
            <a:r>
              <a:rPr lang="de-DE" sz="2400" dirty="0" smtClean="0"/>
              <a:t>800</a:t>
            </a:r>
            <a:r>
              <a:rPr lang="de-DE" dirty="0" smtClean="0"/>
              <a:t> €</a:t>
            </a:r>
            <a:endParaRPr lang="de-DE" dirty="0"/>
          </a:p>
        </p:txBody>
      </p:sp>
      <p:sp>
        <p:nvSpPr>
          <p:cNvPr id="52" name="Textfeld 51"/>
          <p:cNvSpPr txBox="1"/>
          <p:nvPr/>
        </p:nvSpPr>
        <p:spPr>
          <a:xfrm>
            <a:off x="4475686" y="3072812"/>
            <a:ext cx="4431248" cy="461665"/>
          </a:xfrm>
          <a:prstGeom prst="rect">
            <a:avLst/>
          </a:prstGeom>
          <a:noFill/>
        </p:spPr>
        <p:txBody>
          <a:bodyPr wrap="square" rtlCol="0">
            <a:spAutoFit/>
          </a:bodyPr>
          <a:lstStyle/>
          <a:p>
            <a:pPr algn="ctr"/>
            <a:r>
              <a:rPr lang="de-DE" sz="2400" dirty="0" smtClean="0"/>
              <a:t>800</a:t>
            </a:r>
            <a:r>
              <a:rPr lang="de-DE" dirty="0" smtClean="0"/>
              <a:t> €</a:t>
            </a:r>
            <a:endParaRPr lang="de-DE" dirty="0"/>
          </a:p>
        </p:txBody>
      </p:sp>
      <p:cxnSp>
        <p:nvCxnSpPr>
          <p:cNvPr id="54" name="Gerade Verbindung 53"/>
          <p:cNvCxnSpPr/>
          <p:nvPr/>
        </p:nvCxnSpPr>
        <p:spPr>
          <a:xfrm>
            <a:off x="2417339" y="2993789"/>
            <a:ext cx="64895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2410337" y="3528243"/>
            <a:ext cx="6489594"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p:cNvSpPr txBox="1"/>
          <p:nvPr/>
        </p:nvSpPr>
        <p:spPr>
          <a:xfrm>
            <a:off x="4475685" y="2088444"/>
            <a:ext cx="1338093" cy="369332"/>
          </a:xfrm>
          <a:prstGeom prst="rect">
            <a:avLst/>
          </a:prstGeom>
          <a:noFill/>
        </p:spPr>
        <p:txBody>
          <a:bodyPr wrap="square" rtlCol="0">
            <a:spAutoFit/>
          </a:bodyPr>
          <a:lstStyle/>
          <a:p>
            <a:pPr algn="r"/>
            <a:r>
              <a:rPr lang="de-DE" dirty="0" smtClean="0"/>
              <a:t>bis 250 User</a:t>
            </a:r>
            <a:endParaRPr lang="de-DE" dirty="0"/>
          </a:p>
        </p:txBody>
      </p:sp>
      <p:sp>
        <p:nvSpPr>
          <p:cNvPr id="57" name="Textfeld 56"/>
          <p:cNvSpPr txBox="1"/>
          <p:nvPr/>
        </p:nvSpPr>
        <p:spPr>
          <a:xfrm>
            <a:off x="6047552" y="2088444"/>
            <a:ext cx="1338093" cy="369332"/>
          </a:xfrm>
          <a:prstGeom prst="rect">
            <a:avLst/>
          </a:prstGeom>
          <a:noFill/>
        </p:spPr>
        <p:txBody>
          <a:bodyPr wrap="square" rtlCol="0">
            <a:spAutoFit/>
          </a:bodyPr>
          <a:lstStyle/>
          <a:p>
            <a:pPr algn="r"/>
            <a:r>
              <a:rPr lang="de-DE" dirty="0" smtClean="0"/>
              <a:t>bis 500 User</a:t>
            </a:r>
            <a:endParaRPr lang="de-DE" dirty="0"/>
          </a:p>
        </p:txBody>
      </p:sp>
      <p:sp>
        <p:nvSpPr>
          <p:cNvPr id="58" name="Textfeld 57"/>
          <p:cNvSpPr txBox="1"/>
          <p:nvPr/>
        </p:nvSpPr>
        <p:spPr>
          <a:xfrm>
            <a:off x="7538045" y="2079881"/>
            <a:ext cx="1338093" cy="369332"/>
          </a:xfrm>
          <a:prstGeom prst="rect">
            <a:avLst/>
          </a:prstGeom>
          <a:noFill/>
        </p:spPr>
        <p:txBody>
          <a:bodyPr wrap="square" rtlCol="0">
            <a:spAutoFit/>
          </a:bodyPr>
          <a:lstStyle/>
          <a:p>
            <a:pPr algn="r"/>
            <a:r>
              <a:rPr lang="de-DE" dirty="0" smtClean="0"/>
              <a:t>ab 500 User</a:t>
            </a:r>
            <a:endParaRPr lang="de-DE" dirty="0"/>
          </a:p>
        </p:txBody>
      </p:sp>
      <p:sp>
        <p:nvSpPr>
          <p:cNvPr id="59" name="Textfeld 58"/>
          <p:cNvSpPr txBox="1"/>
          <p:nvPr/>
        </p:nvSpPr>
        <p:spPr>
          <a:xfrm>
            <a:off x="5099694" y="2473042"/>
            <a:ext cx="828565" cy="461665"/>
          </a:xfrm>
          <a:prstGeom prst="rect">
            <a:avLst/>
          </a:prstGeom>
          <a:noFill/>
        </p:spPr>
        <p:txBody>
          <a:bodyPr wrap="square" rtlCol="0">
            <a:spAutoFit/>
          </a:bodyPr>
          <a:lstStyle/>
          <a:p>
            <a:pPr algn="r"/>
            <a:r>
              <a:rPr lang="de-DE" sz="2400" dirty="0" smtClean="0"/>
              <a:t>500</a:t>
            </a:r>
            <a:r>
              <a:rPr lang="de-DE" dirty="0" smtClean="0"/>
              <a:t> €</a:t>
            </a:r>
            <a:endParaRPr lang="de-DE" dirty="0"/>
          </a:p>
        </p:txBody>
      </p:sp>
      <p:sp>
        <p:nvSpPr>
          <p:cNvPr id="60" name="Textfeld 59"/>
          <p:cNvSpPr txBox="1"/>
          <p:nvPr/>
        </p:nvSpPr>
        <p:spPr>
          <a:xfrm>
            <a:off x="6639035" y="2496392"/>
            <a:ext cx="828565" cy="461665"/>
          </a:xfrm>
          <a:prstGeom prst="rect">
            <a:avLst/>
          </a:prstGeom>
          <a:noFill/>
        </p:spPr>
        <p:txBody>
          <a:bodyPr wrap="square" rtlCol="0">
            <a:spAutoFit/>
          </a:bodyPr>
          <a:lstStyle/>
          <a:p>
            <a:pPr algn="r"/>
            <a:r>
              <a:rPr lang="de-DE" sz="2400" dirty="0" smtClean="0"/>
              <a:t>950</a:t>
            </a:r>
            <a:r>
              <a:rPr lang="de-DE" dirty="0" smtClean="0"/>
              <a:t> €</a:t>
            </a:r>
            <a:endParaRPr lang="de-DE" dirty="0"/>
          </a:p>
        </p:txBody>
      </p:sp>
      <p:sp>
        <p:nvSpPr>
          <p:cNvPr id="61" name="Textfeld 60"/>
          <p:cNvSpPr txBox="1"/>
          <p:nvPr/>
        </p:nvSpPr>
        <p:spPr>
          <a:xfrm>
            <a:off x="7868357" y="2495802"/>
            <a:ext cx="1030360" cy="461665"/>
          </a:xfrm>
          <a:prstGeom prst="rect">
            <a:avLst/>
          </a:prstGeom>
          <a:noFill/>
        </p:spPr>
        <p:txBody>
          <a:bodyPr wrap="square" rtlCol="0">
            <a:spAutoFit/>
          </a:bodyPr>
          <a:lstStyle/>
          <a:p>
            <a:pPr algn="r"/>
            <a:r>
              <a:rPr lang="de-DE" sz="2400" dirty="0" smtClean="0"/>
              <a:t>1400</a:t>
            </a:r>
            <a:r>
              <a:rPr lang="de-DE" dirty="0" smtClean="0"/>
              <a:t> €</a:t>
            </a:r>
            <a:endParaRPr lang="de-DE" dirty="0"/>
          </a:p>
        </p:txBody>
      </p:sp>
      <p:sp>
        <p:nvSpPr>
          <p:cNvPr id="64" name="Textfeld 63"/>
          <p:cNvSpPr txBox="1"/>
          <p:nvPr/>
        </p:nvSpPr>
        <p:spPr>
          <a:xfrm>
            <a:off x="4475685" y="3546818"/>
            <a:ext cx="4400454" cy="461665"/>
          </a:xfrm>
          <a:prstGeom prst="rect">
            <a:avLst/>
          </a:prstGeom>
          <a:noFill/>
        </p:spPr>
        <p:txBody>
          <a:bodyPr wrap="square" rtlCol="0">
            <a:spAutoFit/>
          </a:bodyPr>
          <a:lstStyle/>
          <a:p>
            <a:pPr algn="ctr"/>
            <a:r>
              <a:rPr lang="de-DE" sz="2400" dirty="0" smtClean="0"/>
              <a:t>50</a:t>
            </a:r>
            <a:r>
              <a:rPr lang="de-DE" dirty="0" smtClean="0"/>
              <a:t> € / Std.</a:t>
            </a:r>
            <a:endParaRPr lang="de-DE" dirty="0"/>
          </a:p>
        </p:txBody>
      </p:sp>
      <p:sp>
        <p:nvSpPr>
          <p:cNvPr id="65" name="Textfeld 64"/>
          <p:cNvSpPr txBox="1"/>
          <p:nvPr/>
        </p:nvSpPr>
        <p:spPr>
          <a:xfrm>
            <a:off x="2410337" y="3604316"/>
            <a:ext cx="1940172" cy="369245"/>
          </a:xfrm>
          <a:prstGeom prst="rect">
            <a:avLst/>
          </a:prstGeom>
          <a:noFill/>
        </p:spPr>
        <p:txBody>
          <a:bodyPr wrap="square" rtlCol="0">
            <a:noAutofit/>
          </a:bodyPr>
          <a:lstStyle/>
          <a:p>
            <a:r>
              <a:rPr lang="de-DE" dirty="0" smtClean="0"/>
              <a:t>Wartung:</a:t>
            </a:r>
            <a:endParaRPr lang="de-DE" dirty="0"/>
          </a:p>
        </p:txBody>
      </p:sp>
      <p:sp>
        <p:nvSpPr>
          <p:cNvPr id="66" name="Textfeld 65"/>
          <p:cNvSpPr txBox="1"/>
          <p:nvPr/>
        </p:nvSpPr>
        <p:spPr>
          <a:xfrm>
            <a:off x="251907" y="3597649"/>
            <a:ext cx="1120721" cy="369245"/>
          </a:xfrm>
          <a:prstGeom prst="rect">
            <a:avLst/>
          </a:prstGeom>
          <a:noFill/>
        </p:spPr>
        <p:txBody>
          <a:bodyPr wrap="square" rtlCol="0">
            <a:noAutofit/>
          </a:bodyPr>
          <a:lstStyle/>
          <a:p>
            <a:r>
              <a:rPr lang="de-DE" dirty="0" smtClean="0"/>
              <a:t>Wartung:</a:t>
            </a:r>
            <a:endParaRPr lang="de-DE" dirty="0"/>
          </a:p>
        </p:txBody>
      </p:sp>
      <p:sp>
        <p:nvSpPr>
          <p:cNvPr id="67" name="Textfeld 66"/>
          <p:cNvSpPr txBox="1"/>
          <p:nvPr/>
        </p:nvSpPr>
        <p:spPr>
          <a:xfrm>
            <a:off x="1044266" y="3544024"/>
            <a:ext cx="1290262" cy="461665"/>
          </a:xfrm>
          <a:prstGeom prst="rect">
            <a:avLst/>
          </a:prstGeom>
          <a:noFill/>
        </p:spPr>
        <p:txBody>
          <a:bodyPr wrap="square" rtlCol="0">
            <a:spAutoFit/>
          </a:bodyPr>
          <a:lstStyle/>
          <a:p>
            <a:pPr algn="r"/>
            <a:r>
              <a:rPr lang="de-DE" sz="2400" dirty="0" smtClean="0"/>
              <a:t>30</a:t>
            </a:r>
            <a:r>
              <a:rPr lang="de-DE" dirty="0" smtClean="0"/>
              <a:t> €/Std.</a:t>
            </a:r>
            <a:endParaRPr lang="de-DE" dirty="0"/>
          </a:p>
        </p:txBody>
      </p:sp>
      <p:cxnSp>
        <p:nvCxnSpPr>
          <p:cNvPr id="34" name="Gerade Verbindung 33"/>
          <p:cNvCxnSpPr/>
          <p:nvPr/>
        </p:nvCxnSpPr>
        <p:spPr>
          <a:xfrm flipV="1">
            <a:off x="2417651" y="2474126"/>
            <a:ext cx="6480000"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p:nvCxnSpPr>
        <p:spPr>
          <a:xfrm>
            <a:off x="251907" y="2990378"/>
            <a:ext cx="2032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p:nvCxnSpPr>
        <p:spPr>
          <a:xfrm>
            <a:off x="235876" y="3538478"/>
            <a:ext cx="2032924"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Ellipse 49"/>
          <p:cNvSpPr/>
          <p:nvPr/>
        </p:nvSpPr>
        <p:spPr>
          <a:xfrm>
            <a:off x="6655198"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p:cNvSpPr/>
          <p:nvPr/>
        </p:nvSpPr>
        <p:spPr>
          <a:xfrm>
            <a:off x="6498294"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Ellipse 52"/>
          <p:cNvSpPr/>
          <p:nvPr/>
        </p:nvSpPr>
        <p:spPr>
          <a:xfrm>
            <a:off x="6336918"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1498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Geschäftsmodell</a:t>
            </a:r>
            <a:endParaRPr lang="de-DE" sz="1600" dirty="0">
              <a:solidFill>
                <a:srgbClr val="1C5498"/>
              </a:solidFill>
            </a:endParaRPr>
          </a:p>
        </p:txBody>
      </p:sp>
      <p:sp>
        <p:nvSpPr>
          <p:cNvPr id="13" name="Textfeld 12"/>
          <p:cNvSpPr txBox="1"/>
          <p:nvPr/>
        </p:nvSpPr>
        <p:spPr>
          <a:xfrm>
            <a:off x="219844" y="642603"/>
            <a:ext cx="3603872" cy="523220"/>
          </a:xfrm>
          <a:prstGeom prst="rect">
            <a:avLst/>
          </a:prstGeom>
          <a:noFill/>
        </p:spPr>
        <p:txBody>
          <a:bodyPr wrap="none" rtlCol="0">
            <a:spAutoFit/>
          </a:bodyPr>
          <a:lstStyle/>
          <a:p>
            <a:r>
              <a:rPr lang="de-DE" sz="2800" dirty="0" smtClean="0">
                <a:solidFill>
                  <a:srgbClr val="1C5498"/>
                </a:solidFill>
                <a:latin typeface="Helvetica" pitchFamily="34" charset="0"/>
              </a:rPr>
              <a:t>Return on Investment</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16</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6655198"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p:cNvSpPr/>
          <p:nvPr/>
        </p:nvSpPr>
        <p:spPr>
          <a:xfrm>
            <a:off x="6498294"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p:cNvSpPr/>
          <p:nvPr/>
        </p:nvSpPr>
        <p:spPr>
          <a:xfrm>
            <a:off x="6336918"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76587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Weiterentwicklung</a:t>
            </a:r>
            <a:endParaRPr lang="de-DE" sz="1600" dirty="0">
              <a:solidFill>
                <a:srgbClr val="1C5498"/>
              </a:solidFill>
            </a:endParaRPr>
          </a:p>
        </p:txBody>
      </p:sp>
      <p:sp>
        <p:nvSpPr>
          <p:cNvPr id="13" name="Textfeld 12"/>
          <p:cNvSpPr txBox="1"/>
          <p:nvPr/>
        </p:nvSpPr>
        <p:spPr>
          <a:xfrm>
            <a:off x="219844" y="642603"/>
            <a:ext cx="4815677" cy="523220"/>
          </a:xfrm>
          <a:prstGeom prst="rect">
            <a:avLst/>
          </a:prstGeom>
          <a:noFill/>
        </p:spPr>
        <p:txBody>
          <a:bodyPr wrap="none" rtlCol="0">
            <a:spAutoFit/>
          </a:bodyPr>
          <a:lstStyle/>
          <a:p>
            <a:r>
              <a:rPr lang="de-DE" sz="2800" dirty="0" smtClean="0">
                <a:solidFill>
                  <a:srgbClr val="1C5498"/>
                </a:solidFill>
                <a:latin typeface="Helvetica" pitchFamily="34" charset="0"/>
              </a:rPr>
              <a:t>Weiterentwicklung / Features</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17</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6469890"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312986"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psf\Home\Desktop\lemob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510498"/>
            <a:ext cx="2107494" cy="1057135"/>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2675484" y="1470519"/>
            <a:ext cx="3235197" cy="1107996"/>
          </a:xfrm>
          <a:prstGeom prst="rect">
            <a:avLst/>
          </a:prstGeom>
          <a:noFill/>
        </p:spPr>
        <p:txBody>
          <a:bodyPr wrap="square" rtlCol="0">
            <a:spAutoFit/>
          </a:bodyPr>
          <a:lstStyle/>
          <a:p>
            <a:r>
              <a:rPr lang="en-US" b="1" dirty="0" smtClean="0"/>
              <a:t>LeCoop 2.0 Mobile</a:t>
            </a:r>
            <a:endParaRPr lang="en-US" dirty="0" smtClean="0"/>
          </a:p>
          <a:p>
            <a:endParaRPr lang="en-US" sz="1200" dirty="0"/>
          </a:p>
          <a:p>
            <a:r>
              <a:rPr lang="en-US" dirty="0" smtClean="0"/>
              <a:t>Apple </a:t>
            </a:r>
            <a:r>
              <a:rPr lang="en-US" dirty="0" err="1" smtClean="0"/>
              <a:t>iOS</a:t>
            </a:r>
            <a:r>
              <a:rPr lang="en-US" dirty="0" smtClean="0"/>
              <a:t> und Android App </a:t>
            </a:r>
            <a:r>
              <a:rPr lang="en-US" dirty="0" err="1" smtClean="0"/>
              <a:t>mit</a:t>
            </a:r>
            <a:r>
              <a:rPr lang="en-US" dirty="0" smtClean="0"/>
              <a:t> Push-</a:t>
            </a:r>
            <a:r>
              <a:rPr lang="en-US" dirty="0" err="1" smtClean="0"/>
              <a:t>Notifikationen</a:t>
            </a:r>
            <a:endParaRPr lang="en-US" dirty="0" smtClean="0"/>
          </a:p>
        </p:txBody>
      </p:sp>
    </p:spTree>
    <p:extLst>
      <p:ext uri="{BB962C8B-B14F-4D97-AF65-F5344CB8AC3E}">
        <p14:creationId xmlns:p14="http://schemas.microsoft.com/office/powerpoint/2010/main" val="3815026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Weiterentwicklung</a:t>
            </a:r>
            <a:endParaRPr lang="de-DE" sz="1600" dirty="0">
              <a:solidFill>
                <a:srgbClr val="1C5498"/>
              </a:solidFill>
            </a:endParaRPr>
          </a:p>
        </p:txBody>
      </p:sp>
      <p:sp>
        <p:nvSpPr>
          <p:cNvPr id="13" name="Textfeld 12"/>
          <p:cNvSpPr txBox="1"/>
          <p:nvPr/>
        </p:nvSpPr>
        <p:spPr>
          <a:xfrm>
            <a:off x="219844" y="642603"/>
            <a:ext cx="4806124" cy="523220"/>
          </a:xfrm>
          <a:prstGeom prst="rect">
            <a:avLst/>
          </a:prstGeom>
          <a:noFill/>
        </p:spPr>
        <p:txBody>
          <a:bodyPr wrap="none" rtlCol="0">
            <a:spAutoFit/>
          </a:bodyPr>
          <a:lstStyle/>
          <a:p>
            <a:r>
              <a:rPr lang="de-DE" sz="2800" dirty="0" smtClean="0">
                <a:solidFill>
                  <a:srgbClr val="1C5498"/>
                </a:solidFill>
                <a:latin typeface="Helvetica" pitchFamily="34" charset="0"/>
              </a:rPr>
              <a:t>LeCoop 2.0 im Unternehmen</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18</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6469890"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312986"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psf\Home\Desktop\Unbenan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35" y="1116187"/>
            <a:ext cx="5448929" cy="337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88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5" name="Textfeld 4"/>
          <p:cNvSpPr txBox="1"/>
          <p:nvPr/>
        </p:nvSpPr>
        <p:spPr>
          <a:xfrm>
            <a:off x="2051720" y="1923678"/>
            <a:ext cx="3744416" cy="369332"/>
          </a:xfrm>
          <a:prstGeom prst="rect">
            <a:avLst/>
          </a:prstGeom>
          <a:noFill/>
        </p:spPr>
        <p:txBody>
          <a:bodyPr wrap="square" rtlCol="0">
            <a:spAutoFit/>
          </a:bodyPr>
          <a:lstStyle/>
          <a:p>
            <a:r>
              <a:rPr lang="de-DE" dirty="0" smtClean="0"/>
              <a:t>Zitat </a:t>
            </a:r>
            <a:r>
              <a:rPr lang="de-DE" dirty="0" err="1" smtClean="0"/>
              <a:t>desu</a:t>
            </a:r>
            <a:r>
              <a:rPr lang="de-DE" dirty="0" smtClean="0"/>
              <a:t>!</a:t>
            </a:r>
            <a:endParaRPr lang="de-DE" dirty="0"/>
          </a:p>
        </p:txBody>
      </p:sp>
    </p:spTree>
    <p:extLst>
      <p:ext uri="{BB962C8B-B14F-4D97-AF65-F5344CB8AC3E}">
        <p14:creationId xmlns:p14="http://schemas.microsoft.com/office/powerpoint/2010/main" val="214649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7" name="Textfeld 6"/>
          <p:cNvSpPr txBox="1"/>
          <p:nvPr/>
        </p:nvSpPr>
        <p:spPr>
          <a:xfrm>
            <a:off x="8776130" y="1433471"/>
            <a:ext cx="3600400" cy="4247317"/>
          </a:xfrm>
          <a:prstGeom prst="rect">
            <a:avLst/>
          </a:prstGeom>
          <a:solidFill>
            <a:schemeClr val="bg1"/>
          </a:solidFill>
        </p:spPr>
        <p:txBody>
          <a:bodyPr wrap="square" rtlCol="0">
            <a:spAutoFit/>
          </a:bodyPr>
          <a:lstStyle/>
          <a:p>
            <a:pPr marL="342900" indent="-342900">
              <a:buAutoNum type="arabicPeriod"/>
            </a:pPr>
            <a:r>
              <a:rPr lang="de-DE" dirty="0" smtClean="0">
                <a:solidFill>
                  <a:srgbClr val="FF0000"/>
                </a:solidFill>
              </a:rPr>
              <a:t>Vorstellung des Teams</a:t>
            </a:r>
          </a:p>
          <a:p>
            <a:pPr marL="342900" indent="-342900">
              <a:buAutoNum type="arabicPeriod"/>
            </a:pPr>
            <a:r>
              <a:rPr lang="de-DE" dirty="0" smtClean="0">
                <a:solidFill>
                  <a:srgbClr val="FF0000"/>
                </a:solidFill>
              </a:rPr>
              <a:t>Hochschule als Enterprise 2.0</a:t>
            </a:r>
          </a:p>
          <a:p>
            <a:pPr marL="342900" indent="-342900">
              <a:buAutoNum type="arabicPeriod"/>
            </a:pPr>
            <a:r>
              <a:rPr lang="de-DE" dirty="0" smtClean="0">
                <a:solidFill>
                  <a:schemeClr val="accent3">
                    <a:lumMod val="75000"/>
                  </a:schemeClr>
                </a:solidFill>
              </a:rPr>
              <a:t>Lernumwelt</a:t>
            </a:r>
          </a:p>
          <a:p>
            <a:pPr marL="342900" indent="-342900">
              <a:buAutoNum type="arabicPeriod"/>
            </a:pPr>
            <a:r>
              <a:rPr lang="de-DE" dirty="0" smtClean="0">
                <a:solidFill>
                  <a:schemeClr val="accent3">
                    <a:lumMod val="75000"/>
                  </a:schemeClr>
                </a:solidFill>
              </a:rPr>
              <a:t>Problemdarstellung</a:t>
            </a:r>
          </a:p>
          <a:p>
            <a:pPr marL="342900" indent="-342900">
              <a:buAutoNum type="arabicPeriod"/>
            </a:pPr>
            <a:r>
              <a:rPr lang="de-DE" dirty="0" smtClean="0">
                <a:solidFill>
                  <a:schemeClr val="accent3">
                    <a:lumMod val="75000"/>
                  </a:schemeClr>
                </a:solidFill>
              </a:rPr>
              <a:t>Projektziel</a:t>
            </a:r>
          </a:p>
          <a:p>
            <a:pPr marL="342900" indent="-342900">
              <a:buAutoNum type="arabicPeriod"/>
            </a:pPr>
            <a:r>
              <a:rPr lang="de-DE" dirty="0" smtClean="0">
                <a:solidFill>
                  <a:srgbClr val="7030A0"/>
                </a:solidFill>
              </a:rPr>
              <a:t>Anforderungen der Benutzer</a:t>
            </a:r>
          </a:p>
          <a:p>
            <a:pPr marL="342900" indent="-342900">
              <a:buAutoNum type="arabicPeriod"/>
            </a:pPr>
            <a:r>
              <a:rPr lang="de-DE" dirty="0" smtClean="0">
                <a:solidFill>
                  <a:srgbClr val="7030A0"/>
                </a:solidFill>
              </a:rPr>
              <a:t>Auswahl der Technologien</a:t>
            </a:r>
          </a:p>
          <a:p>
            <a:pPr marL="342900" indent="-342900">
              <a:buAutoNum type="arabicPeriod"/>
            </a:pPr>
            <a:r>
              <a:rPr lang="de-DE" dirty="0" smtClean="0">
                <a:solidFill>
                  <a:schemeClr val="tx2">
                    <a:lumMod val="40000"/>
                    <a:lumOff val="60000"/>
                  </a:schemeClr>
                </a:solidFill>
              </a:rPr>
              <a:t>EPK ?</a:t>
            </a:r>
          </a:p>
          <a:p>
            <a:pPr marL="342900" indent="-342900">
              <a:buAutoNum type="arabicPeriod"/>
            </a:pPr>
            <a:r>
              <a:rPr lang="de-DE" dirty="0" smtClean="0">
                <a:solidFill>
                  <a:schemeClr val="tx2">
                    <a:lumMod val="40000"/>
                    <a:lumOff val="60000"/>
                  </a:schemeClr>
                </a:solidFill>
              </a:rPr>
              <a:t>Live Demo LeCoop 2.0</a:t>
            </a:r>
          </a:p>
          <a:p>
            <a:pPr marL="342900" indent="-342900">
              <a:buAutoNum type="arabicPeriod"/>
            </a:pPr>
            <a:r>
              <a:rPr lang="de-DE" dirty="0" smtClean="0"/>
              <a:t>LeCoop 2.0 Vorher/</a:t>
            </a:r>
            <a:r>
              <a:rPr lang="de-DE" dirty="0" err="1" smtClean="0"/>
              <a:t>Nacher</a:t>
            </a:r>
            <a:endParaRPr lang="de-DE" dirty="0" smtClean="0"/>
          </a:p>
          <a:p>
            <a:pPr marL="342900" indent="-342900">
              <a:buAutoNum type="arabicPeriod"/>
            </a:pPr>
            <a:r>
              <a:rPr lang="de-DE" dirty="0" smtClean="0"/>
              <a:t>Investitionsrechnung</a:t>
            </a:r>
          </a:p>
          <a:p>
            <a:pPr marL="342900" indent="-342900">
              <a:buAutoNum type="arabicPeriod"/>
            </a:pPr>
            <a:r>
              <a:rPr lang="de-DE" dirty="0" smtClean="0">
                <a:solidFill>
                  <a:schemeClr val="accent6">
                    <a:lumMod val="75000"/>
                  </a:schemeClr>
                </a:solidFill>
              </a:rPr>
              <a:t>Weiterentwicklung / Features</a:t>
            </a:r>
          </a:p>
          <a:p>
            <a:pPr marL="342900" indent="-342900">
              <a:buAutoNum type="arabicPeriod"/>
            </a:pPr>
            <a:r>
              <a:rPr lang="de-DE" dirty="0" smtClean="0">
                <a:solidFill>
                  <a:schemeClr val="accent6">
                    <a:lumMod val="75000"/>
                  </a:schemeClr>
                </a:solidFill>
              </a:rPr>
              <a:t>Bezug auf das Unternehmen</a:t>
            </a:r>
          </a:p>
          <a:p>
            <a:pPr marL="342900" indent="-342900">
              <a:buAutoNum type="arabicPeriod"/>
            </a:pPr>
            <a:r>
              <a:rPr lang="de-DE" dirty="0" smtClean="0">
                <a:solidFill>
                  <a:schemeClr val="accent6">
                    <a:lumMod val="75000"/>
                  </a:schemeClr>
                </a:solidFill>
              </a:rPr>
              <a:t>Zitat/Fazit/</a:t>
            </a:r>
            <a:r>
              <a:rPr lang="de-DE" dirty="0" err="1" smtClean="0">
                <a:solidFill>
                  <a:schemeClr val="accent6">
                    <a:lumMod val="75000"/>
                  </a:schemeClr>
                </a:solidFill>
              </a:rPr>
              <a:t>Url</a:t>
            </a:r>
            <a:endParaRPr lang="de-DE" dirty="0" smtClean="0">
              <a:solidFill>
                <a:schemeClr val="accent6">
                  <a:lumMod val="75000"/>
                </a:schemeClr>
              </a:solidFill>
            </a:endParaRPr>
          </a:p>
          <a:p>
            <a:pPr marL="342900" indent="-342900">
              <a:buAutoNum type="arabicPeriod"/>
            </a:pPr>
            <a:endParaRPr lang="de-DE" dirty="0" smtClean="0"/>
          </a:p>
        </p:txBody>
      </p:sp>
      <p:sp>
        <p:nvSpPr>
          <p:cNvPr id="8" name="Textfeld 7"/>
          <p:cNvSpPr txBox="1"/>
          <p:nvPr/>
        </p:nvSpPr>
        <p:spPr>
          <a:xfrm>
            <a:off x="467543" y="1181989"/>
            <a:ext cx="8125613" cy="3000821"/>
          </a:xfrm>
          <a:prstGeom prst="rect">
            <a:avLst/>
          </a:prstGeom>
          <a:noFill/>
        </p:spPr>
        <p:txBody>
          <a:bodyPr wrap="square" rtlCol="0">
            <a:spAutoFit/>
          </a:bodyPr>
          <a:lstStyle/>
          <a:p>
            <a:pPr marL="342900" indent="-342900">
              <a:lnSpc>
                <a:spcPct val="150000"/>
              </a:lnSpc>
              <a:buAutoNum type="arabicPeriod"/>
            </a:pPr>
            <a:r>
              <a:rPr lang="de-DE" u="dotted" dirty="0" smtClean="0"/>
              <a:t>Project </a:t>
            </a:r>
            <a:r>
              <a:rPr lang="de-DE" u="dotted" dirty="0" err="1" smtClean="0"/>
              <a:t>Scope</a:t>
            </a:r>
            <a:r>
              <a:rPr lang="de-DE" u="dotted" dirty="0" smtClean="0"/>
              <a:t>							  3</a:t>
            </a:r>
          </a:p>
          <a:p>
            <a:pPr marL="342900" indent="-342900">
              <a:lnSpc>
                <a:spcPct val="150000"/>
              </a:lnSpc>
              <a:buAutoNum type="arabicPeriod"/>
            </a:pPr>
            <a:r>
              <a:rPr lang="de-DE" u="dotted" dirty="0"/>
              <a:t>Analyse der Ausgangssituation					  5</a:t>
            </a:r>
          </a:p>
          <a:p>
            <a:pPr marL="342900" indent="-342900">
              <a:lnSpc>
                <a:spcPct val="150000"/>
              </a:lnSpc>
              <a:buAutoNum type="arabicPeriod"/>
            </a:pPr>
            <a:r>
              <a:rPr lang="de-DE" u="dotted" dirty="0" smtClean="0"/>
              <a:t>Anforderungen an das System					  8</a:t>
            </a:r>
          </a:p>
          <a:p>
            <a:pPr marL="342900" indent="-342900">
              <a:lnSpc>
                <a:spcPct val="150000"/>
              </a:lnSpc>
              <a:buAutoNum type="arabicPeriod"/>
            </a:pPr>
            <a:r>
              <a:rPr lang="de-DE" u="dotted" dirty="0" smtClean="0"/>
              <a:t>LeCoop 2.0							11</a:t>
            </a:r>
          </a:p>
          <a:p>
            <a:pPr marL="342900" indent="-342900">
              <a:lnSpc>
                <a:spcPct val="150000"/>
              </a:lnSpc>
              <a:buAutoNum type="arabicPeriod"/>
            </a:pPr>
            <a:r>
              <a:rPr lang="de-DE" u="dotted" dirty="0" smtClean="0"/>
              <a:t>Project Impact							13</a:t>
            </a:r>
          </a:p>
          <a:p>
            <a:pPr marL="342900" indent="-342900">
              <a:lnSpc>
                <a:spcPct val="150000"/>
              </a:lnSpc>
              <a:buAutoNum type="arabicPeriod"/>
            </a:pPr>
            <a:r>
              <a:rPr lang="de-DE" u="dotted" dirty="0" smtClean="0"/>
              <a:t>Geschäftsmodell						14</a:t>
            </a:r>
          </a:p>
          <a:p>
            <a:pPr marL="342900" indent="-342900">
              <a:lnSpc>
                <a:spcPct val="150000"/>
              </a:lnSpc>
              <a:buAutoNum type="arabicPeriod"/>
            </a:pPr>
            <a:r>
              <a:rPr lang="de-DE" u="dotted" dirty="0" smtClean="0"/>
              <a:t>Weiterentwicklung						15</a:t>
            </a:r>
          </a:p>
        </p:txBody>
      </p:sp>
      <p:sp>
        <p:nvSpPr>
          <p:cNvPr id="13" name="Textfeld 12"/>
          <p:cNvSpPr txBox="1"/>
          <p:nvPr/>
        </p:nvSpPr>
        <p:spPr>
          <a:xfrm>
            <a:off x="219844" y="642603"/>
            <a:ext cx="1946367" cy="523220"/>
          </a:xfrm>
          <a:prstGeom prst="rect">
            <a:avLst/>
          </a:prstGeom>
          <a:noFill/>
        </p:spPr>
        <p:txBody>
          <a:bodyPr wrap="none" rtlCol="0">
            <a:spAutoFit/>
          </a:bodyPr>
          <a:lstStyle/>
          <a:p>
            <a:r>
              <a:rPr lang="de-DE" sz="2800" dirty="0" smtClean="0">
                <a:solidFill>
                  <a:srgbClr val="1C5498"/>
                </a:solidFill>
                <a:latin typeface="Helvetica" pitchFamily="34" charset="0"/>
              </a:rPr>
              <a:t>Gliederung</a:t>
            </a:r>
            <a:endParaRPr lang="de-DE" sz="2800" dirty="0">
              <a:solidFill>
                <a:srgbClr val="1C5498"/>
              </a:solidFill>
              <a:latin typeface="Helvetica" pitchFamily="34" charset="0"/>
            </a:endParaRPr>
          </a:p>
        </p:txBody>
      </p:sp>
    </p:spTree>
    <p:extLst>
      <p:ext uri="{BB962C8B-B14F-4D97-AF65-F5344CB8AC3E}">
        <p14:creationId xmlns:p14="http://schemas.microsoft.com/office/powerpoint/2010/main" val="794135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2" name="Textfeld 1"/>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3</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3" name="Rechteck 2"/>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smtClean="0">
                <a:solidFill>
                  <a:srgbClr val="1C5498"/>
                </a:solidFill>
              </a:rPr>
              <a:t>Project </a:t>
            </a:r>
            <a:r>
              <a:rPr lang="de-DE" sz="1600" dirty="0" err="1" smtClean="0">
                <a:solidFill>
                  <a:srgbClr val="1C5498"/>
                </a:solidFill>
              </a:rPr>
              <a:t>Scope</a:t>
            </a:r>
            <a:endParaRPr lang="de-DE" sz="1600" dirty="0">
              <a:solidFill>
                <a:srgbClr val="1C5498"/>
              </a:solidFill>
            </a:endParaRPr>
          </a:p>
        </p:txBody>
      </p:sp>
      <p:sp>
        <p:nvSpPr>
          <p:cNvPr id="5" name="Ellipse 4"/>
          <p:cNvSpPr/>
          <p:nvPr/>
        </p:nvSpPr>
        <p:spPr>
          <a:xfrm>
            <a:off x="6876256" y="4912026"/>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6732053" y="4912026"/>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Picture 4" descr="C:\Users\sichbran\Desktop\Christoph_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046" b="22704"/>
          <a:stretch/>
        </p:blipFill>
        <p:spPr bwMode="auto">
          <a:xfrm>
            <a:off x="540000" y="3240000"/>
            <a:ext cx="955242" cy="955242"/>
          </a:xfrm>
          <a:prstGeom prst="roundRect">
            <a:avLst/>
          </a:prstGeom>
          <a:solidFill>
            <a:schemeClr val="accent1"/>
          </a:solidFill>
          <a:ln w="25400">
            <a:solidFill>
              <a:srgbClr val="1C5498"/>
            </a:solidFill>
          </a:ln>
        </p:spPr>
      </p:pic>
      <p:sp>
        <p:nvSpPr>
          <p:cNvPr id="2071" name="Textfeld 2070"/>
          <p:cNvSpPr txBox="1"/>
          <p:nvPr/>
        </p:nvSpPr>
        <p:spPr>
          <a:xfrm>
            <a:off x="165629" y="2846947"/>
            <a:ext cx="1703984" cy="276999"/>
          </a:xfrm>
          <a:prstGeom prst="rect">
            <a:avLst/>
          </a:prstGeom>
          <a:solidFill>
            <a:schemeClr val="bg1"/>
          </a:solidFill>
        </p:spPr>
        <p:txBody>
          <a:bodyPr wrap="square" rtlCol="0">
            <a:spAutoFit/>
          </a:bodyPr>
          <a:lstStyle/>
          <a:p>
            <a:pPr algn="ctr"/>
            <a:r>
              <a:rPr lang="de-DE" sz="1200" smtClean="0">
                <a:solidFill>
                  <a:srgbClr val="1C5498"/>
                </a:solidFill>
              </a:rPr>
              <a:t>Christoph Brandenstein</a:t>
            </a:r>
            <a:endParaRPr lang="de-DE" sz="1200">
              <a:solidFill>
                <a:srgbClr val="1C5498"/>
              </a:solidFill>
            </a:endParaRPr>
          </a:p>
        </p:txBody>
      </p:sp>
      <p:sp>
        <p:nvSpPr>
          <p:cNvPr id="74" name="Textfeld 73"/>
          <p:cNvSpPr txBox="1"/>
          <p:nvPr/>
        </p:nvSpPr>
        <p:spPr>
          <a:xfrm>
            <a:off x="163543" y="4203835"/>
            <a:ext cx="1703984" cy="461665"/>
          </a:xfrm>
          <a:prstGeom prst="rect">
            <a:avLst/>
          </a:prstGeom>
          <a:noFill/>
        </p:spPr>
        <p:txBody>
          <a:bodyPr wrap="square" rtlCol="0">
            <a:spAutoFit/>
          </a:bodyPr>
          <a:lstStyle/>
          <a:p>
            <a:pPr algn="ctr"/>
            <a:r>
              <a:rPr lang="de-DE" sz="1200" smtClean="0"/>
              <a:t>Planung Business Case</a:t>
            </a:r>
          </a:p>
          <a:p>
            <a:pPr algn="ctr"/>
            <a:r>
              <a:rPr lang="de-DE" sz="1200" smtClean="0"/>
              <a:t>Benutzerschulung</a:t>
            </a:r>
            <a:endParaRPr lang="de-DE" sz="1200"/>
          </a:p>
        </p:txBody>
      </p:sp>
      <p:pic>
        <p:nvPicPr>
          <p:cNvPr id="2090" name="Picture 5" descr="F:\Bewerbungsfotos_007.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64" r="13122" b="-14"/>
          <a:stretch/>
        </p:blipFill>
        <p:spPr bwMode="auto">
          <a:xfrm>
            <a:off x="5878539" y="3239862"/>
            <a:ext cx="954138" cy="954138"/>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pic>
        <p:nvPicPr>
          <p:cNvPr id="2091" name="Picture 6" descr="F:\David-Roxana_wiw.jpg"/>
          <p:cNvPicPr>
            <a:picLocks noChangeAspect="1" noChangeArrowheads="1"/>
          </p:cNvPicPr>
          <p:nvPr/>
        </p:nvPicPr>
        <p:blipFill rotWithShape="1">
          <a:blip r:embed="rId6">
            <a:extLst>
              <a:ext uri="{28A0092B-C50C-407E-A947-70E740481C1C}">
                <a14:useLocalDpi xmlns:a14="http://schemas.microsoft.com/office/drawing/2010/main" val="0"/>
              </a:ext>
            </a:extLst>
          </a:blip>
          <a:srcRect t="2527" b="22473"/>
          <a:stretch/>
        </p:blipFill>
        <p:spPr bwMode="auto">
          <a:xfrm>
            <a:off x="2267744" y="3240000"/>
            <a:ext cx="954000" cy="954000"/>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pic>
        <p:nvPicPr>
          <p:cNvPr id="2092" name="Picture 7" descr="F:\Forschner,_Alexander.jpg"/>
          <p:cNvPicPr>
            <a:picLocks noChangeAspect="1" noChangeArrowheads="1"/>
          </p:cNvPicPr>
          <p:nvPr/>
        </p:nvPicPr>
        <p:blipFill rotWithShape="1">
          <a:blip r:embed="rId7">
            <a:extLst>
              <a:ext uri="{28A0092B-C50C-407E-A947-70E740481C1C}">
                <a14:useLocalDpi xmlns:a14="http://schemas.microsoft.com/office/drawing/2010/main" val="0"/>
              </a:ext>
            </a:extLst>
          </a:blip>
          <a:srcRect l="2932" t="-1" r="3690" b="37918"/>
          <a:stretch/>
        </p:blipFill>
        <p:spPr bwMode="auto">
          <a:xfrm>
            <a:off x="6714344" y="1272724"/>
            <a:ext cx="954000" cy="954000"/>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pic>
        <p:nvPicPr>
          <p:cNvPr id="2093" name="Picture 8" descr="F:\Daniel Doetsch.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477" b="32121"/>
          <a:stretch/>
        </p:blipFill>
        <p:spPr bwMode="auto">
          <a:xfrm>
            <a:off x="4095000" y="3240000"/>
            <a:ext cx="954000" cy="954000"/>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sp>
        <p:nvSpPr>
          <p:cNvPr id="81" name="Textfeld 80"/>
          <p:cNvSpPr txBox="1"/>
          <p:nvPr/>
        </p:nvSpPr>
        <p:spPr>
          <a:xfrm>
            <a:off x="2053620" y="2846947"/>
            <a:ext cx="1382248" cy="276999"/>
          </a:xfrm>
          <a:prstGeom prst="rect">
            <a:avLst/>
          </a:prstGeom>
          <a:solidFill>
            <a:schemeClr val="bg1"/>
          </a:solidFill>
        </p:spPr>
        <p:txBody>
          <a:bodyPr wrap="square" rtlCol="0">
            <a:spAutoFit/>
          </a:bodyPr>
          <a:lstStyle/>
          <a:p>
            <a:pPr algn="ctr"/>
            <a:r>
              <a:rPr lang="de-DE" sz="1200" smtClean="0">
                <a:solidFill>
                  <a:srgbClr val="1C5498"/>
                </a:solidFill>
              </a:rPr>
              <a:t>Roxana David</a:t>
            </a:r>
            <a:endParaRPr lang="de-DE" sz="1200">
              <a:solidFill>
                <a:srgbClr val="1C5498"/>
              </a:solidFill>
            </a:endParaRPr>
          </a:p>
        </p:txBody>
      </p:sp>
      <p:sp>
        <p:nvSpPr>
          <p:cNvPr id="82" name="Textfeld 81"/>
          <p:cNvSpPr txBox="1"/>
          <p:nvPr/>
        </p:nvSpPr>
        <p:spPr>
          <a:xfrm>
            <a:off x="3720008" y="2846947"/>
            <a:ext cx="1703984" cy="276999"/>
          </a:xfrm>
          <a:prstGeom prst="rect">
            <a:avLst/>
          </a:prstGeom>
          <a:solidFill>
            <a:schemeClr val="bg1"/>
          </a:solidFill>
        </p:spPr>
        <p:txBody>
          <a:bodyPr wrap="square" rtlCol="0">
            <a:spAutoFit/>
          </a:bodyPr>
          <a:lstStyle/>
          <a:p>
            <a:pPr algn="ctr"/>
            <a:r>
              <a:rPr lang="de-DE" sz="1200" smtClean="0">
                <a:solidFill>
                  <a:srgbClr val="1C5498"/>
                </a:solidFill>
              </a:rPr>
              <a:t>Daniel Doetsch</a:t>
            </a:r>
            <a:endParaRPr lang="de-DE" sz="1200">
              <a:solidFill>
                <a:srgbClr val="1C5498"/>
              </a:solidFill>
            </a:endParaRPr>
          </a:p>
        </p:txBody>
      </p:sp>
      <p:sp>
        <p:nvSpPr>
          <p:cNvPr id="83" name="Textfeld 82"/>
          <p:cNvSpPr txBox="1"/>
          <p:nvPr/>
        </p:nvSpPr>
        <p:spPr>
          <a:xfrm>
            <a:off x="5762952" y="2846947"/>
            <a:ext cx="1185312" cy="276999"/>
          </a:xfrm>
          <a:prstGeom prst="rect">
            <a:avLst/>
          </a:prstGeom>
          <a:noFill/>
        </p:spPr>
        <p:txBody>
          <a:bodyPr wrap="square" rtlCol="0">
            <a:spAutoFit/>
          </a:bodyPr>
          <a:lstStyle/>
          <a:p>
            <a:pPr algn="ctr"/>
            <a:r>
              <a:rPr lang="de-DE" sz="1200" smtClean="0">
                <a:solidFill>
                  <a:srgbClr val="1C5498"/>
                </a:solidFill>
              </a:rPr>
              <a:t>Michaela Ioja</a:t>
            </a:r>
            <a:endParaRPr lang="de-DE" sz="1200">
              <a:solidFill>
                <a:srgbClr val="1C5498"/>
              </a:solidFill>
            </a:endParaRPr>
          </a:p>
        </p:txBody>
      </p:sp>
      <p:sp>
        <p:nvSpPr>
          <p:cNvPr id="84" name="Textfeld 83"/>
          <p:cNvSpPr txBox="1"/>
          <p:nvPr/>
        </p:nvSpPr>
        <p:spPr>
          <a:xfrm>
            <a:off x="7293352" y="2846947"/>
            <a:ext cx="1703984" cy="276999"/>
          </a:xfrm>
          <a:prstGeom prst="rect">
            <a:avLst/>
          </a:prstGeom>
          <a:solidFill>
            <a:schemeClr val="bg1"/>
          </a:solidFill>
        </p:spPr>
        <p:txBody>
          <a:bodyPr wrap="square" rtlCol="0">
            <a:spAutoFit/>
          </a:bodyPr>
          <a:lstStyle/>
          <a:p>
            <a:pPr algn="ctr"/>
            <a:r>
              <a:rPr lang="de-DE" sz="1200" dirty="0" smtClean="0">
                <a:solidFill>
                  <a:srgbClr val="1C5498"/>
                </a:solidFill>
              </a:rPr>
              <a:t>Philipp Maier</a:t>
            </a:r>
            <a:endParaRPr lang="de-DE" sz="1200" dirty="0">
              <a:solidFill>
                <a:srgbClr val="1C5498"/>
              </a:solidFill>
            </a:endParaRPr>
          </a:p>
        </p:txBody>
      </p:sp>
      <p:sp>
        <p:nvSpPr>
          <p:cNvPr id="85" name="Textfeld 84"/>
          <p:cNvSpPr txBox="1"/>
          <p:nvPr/>
        </p:nvSpPr>
        <p:spPr>
          <a:xfrm>
            <a:off x="3720008" y="872614"/>
            <a:ext cx="1703984" cy="276999"/>
          </a:xfrm>
          <a:prstGeom prst="rect">
            <a:avLst/>
          </a:prstGeom>
          <a:noFill/>
        </p:spPr>
        <p:txBody>
          <a:bodyPr wrap="square" rtlCol="0">
            <a:spAutoFit/>
          </a:bodyPr>
          <a:lstStyle/>
          <a:p>
            <a:pPr algn="ctr"/>
            <a:r>
              <a:rPr lang="de-DE" sz="1200" smtClean="0">
                <a:solidFill>
                  <a:srgbClr val="1C5498"/>
                </a:solidFill>
              </a:rPr>
              <a:t>Eduard Husser</a:t>
            </a:r>
            <a:endParaRPr lang="de-DE" sz="1200">
              <a:solidFill>
                <a:srgbClr val="1C5498"/>
              </a:solidFill>
            </a:endParaRPr>
          </a:p>
        </p:txBody>
      </p:sp>
      <p:sp>
        <p:nvSpPr>
          <p:cNvPr id="86" name="Textfeld 85"/>
          <p:cNvSpPr txBox="1"/>
          <p:nvPr/>
        </p:nvSpPr>
        <p:spPr>
          <a:xfrm>
            <a:off x="6339352" y="872813"/>
            <a:ext cx="1703984" cy="276999"/>
          </a:xfrm>
          <a:prstGeom prst="rect">
            <a:avLst/>
          </a:prstGeom>
          <a:noFill/>
        </p:spPr>
        <p:txBody>
          <a:bodyPr wrap="square" rtlCol="0">
            <a:spAutoFit/>
          </a:bodyPr>
          <a:lstStyle/>
          <a:p>
            <a:pPr algn="ctr"/>
            <a:r>
              <a:rPr lang="de-DE" sz="1200" smtClean="0">
                <a:solidFill>
                  <a:srgbClr val="1C5498"/>
                </a:solidFill>
              </a:rPr>
              <a:t>Alexander Forschner</a:t>
            </a:r>
            <a:endParaRPr lang="de-DE" sz="1200">
              <a:solidFill>
                <a:srgbClr val="1C5498"/>
              </a:solidFill>
            </a:endParaRPr>
          </a:p>
        </p:txBody>
      </p:sp>
      <p:sp>
        <p:nvSpPr>
          <p:cNvPr id="88" name="Textfeld 87"/>
          <p:cNvSpPr txBox="1"/>
          <p:nvPr/>
        </p:nvSpPr>
        <p:spPr>
          <a:xfrm>
            <a:off x="1769480" y="4203835"/>
            <a:ext cx="1950528" cy="461665"/>
          </a:xfrm>
          <a:prstGeom prst="rect">
            <a:avLst/>
          </a:prstGeom>
          <a:noFill/>
        </p:spPr>
        <p:txBody>
          <a:bodyPr wrap="square" rtlCol="0">
            <a:spAutoFit/>
          </a:bodyPr>
          <a:lstStyle/>
          <a:p>
            <a:pPr algn="ctr"/>
            <a:r>
              <a:rPr lang="de-DE" sz="1200" smtClean="0"/>
              <a:t>Schriftliche Ausarbeitung</a:t>
            </a:r>
          </a:p>
          <a:p>
            <a:pPr algn="ctr"/>
            <a:r>
              <a:rPr lang="de-DE" sz="1200" smtClean="0"/>
              <a:t>Recherche</a:t>
            </a:r>
            <a:endParaRPr lang="de-DE" sz="1200"/>
          </a:p>
        </p:txBody>
      </p:sp>
      <p:sp>
        <p:nvSpPr>
          <p:cNvPr id="89" name="Textfeld 88"/>
          <p:cNvSpPr txBox="1"/>
          <p:nvPr/>
        </p:nvSpPr>
        <p:spPr>
          <a:xfrm>
            <a:off x="3720008" y="4203835"/>
            <a:ext cx="1703984" cy="461665"/>
          </a:xfrm>
          <a:prstGeom prst="rect">
            <a:avLst/>
          </a:prstGeom>
          <a:noFill/>
        </p:spPr>
        <p:txBody>
          <a:bodyPr wrap="square" rtlCol="0">
            <a:spAutoFit/>
          </a:bodyPr>
          <a:lstStyle/>
          <a:p>
            <a:pPr algn="ctr"/>
            <a:r>
              <a:rPr lang="de-DE" sz="1200" smtClean="0"/>
              <a:t>Planung Business Case</a:t>
            </a:r>
          </a:p>
          <a:p>
            <a:pPr algn="ctr"/>
            <a:r>
              <a:rPr lang="de-DE" sz="1200" smtClean="0"/>
              <a:t>Corporate Design</a:t>
            </a:r>
            <a:endParaRPr lang="de-DE" sz="1200"/>
          </a:p>
        </p:txBody>
      </p:sp>
      <p:sp>
        <p:nvSpPr>
          <p:cNvPr id="90" name="Textfeld 89"/>
          <p:cNvSpPr txBox="1"/>
          <p:nvPr/>
        </p:nvSpPr>
        <p:spPr>
          <a:xfrm>
            <a:off x="5417864" y="4203835"/>
            <a:ext cx="1875488" cy="461665"/>
          </a:xfrm>
          <a:prstGeom prst="rect">
            <a:avLst/>
          </a:prstGeom>
          <a:noFill/>
        </p:spPr>
        <p:txBody>
          <a:bodyPr wrap="square" rtlCol="0">
            <a:spAutoFit/>
          </a:bodyPr>
          <a:lstStyle/>
          <a:p>
            <a:pPr algn="ctr"/>
            <a:r>
              <a:rPr lang="de-DE" sz="1200" smtClean="0"/>
              <a:t>Projektorganisation</a:t>
            </a:r>
          </a:p>
          <a:p>
            <a:pPr algn="ctr"/>
            <a:r>
              <a:rPr lang="de-DE" sz="1200" smtClean="0"/>
              <a:t>Schriftliche Ausarbeitung</a:t>
            </a:r>
            <a:endParaRPr lang="de-DE" sz="1200"/>
          </a:p>
        </p:txBody>
      </p:sp>
      <p:sp>
        <p:nvSpPr>
          <p:cNvPr id="91" name="Textfeld 90"/>
          <p:cNvSpPr txBox="1"/>
          <p:nvPr/>
        </p:nvSpPr>
        <p:spPr>
          <a:xfrm>
            <a:off x="7293352" y="4203835"/>
            <a:ext cx="1703984" cy="461665"/>
          </a:xfrm>
          <a:prstGeom prst="rect">
            <a:avLst/>
          </a:prstGeom>
          <a:noFill/>
        </p:spPr>
        <p:txBody>
          <a:bodyPr wrap="square" rtlCol="0">
            <a:spAutoFit/>
          </a:bodyPr>
          <a:lstStyle/>
          <a:p>
            <a:pPr algn="ctr"/>
            <a:r>
              <a:rPr lang="de-DE" sz="1200" smtClean="0"/>
              <a:t>Entwicklung</a:t>
            </a:r>
          </a:p>
          <a:p>
            <a:pPr algn="ctr"/>
            <a:r>
              <a:rPr lang="de-DE" sz="1200" smtClean="0"/>
              <a:t>Implementierung</a:t>
            </a:r>
            <a:endParaRPr lang="de-DE" sz="1200"/>
          </a:p>
        </p:txBody>
      </p:sp>
      <p:sp>
        <p:nvSpPr>
          <p:cNvPr id="92" name="Textfeld 91"/>
          <p:cNvSpPr txBox="1"/>
          <p:nvPr/>
        </p:nvSpPr>
        <p:spPr>
          <a:xfrm>
            <a:off x="3720008" y="2253006"/>
            <a:ext cx="1703984" cy="461665"/>
          </a:xfrm>
          <a:prstGeom prst="rect">
            <a:avLst/>
          </a:prstGeom>
          <a:noFill/>
        </p:spPr>
        <p:txBody>
          <a:bodyPr wrap="square" rtlCol="0">
            <a:spAutoFit/>
          </a:bodyPr>
          <a:lstStyle/>
          <a:p>
            <a:pPr algn="ctr"/>
            <a:r>
              <a:rPr lang="de-DE" sz="1200" smtClean="0"/>
              <a:t>Projektleitung</a:t>
            </a:r>
          </a:p>
          <a:p>
            <a:pPr algn="ctr"/>
            <a:r>
              <a:rPr lang="de-DE" sz="1200" smtClean="0"/>
              <a:t>Qualitätssicherung</a:t>
            </a:r>
            <a:endParaRPr lang="de-DE" sz="1200"/>
          </a:p>
        </p:txBody>
      </p:sp>
      <p:sp>
        <p:nvSpPr>
          <p:cNvPr id="93" name="Textfeld 92"/>
          <p:cNvSpPr txBox="1"/>
          <p:nvPr/>
        </p:nvSpPr>
        <p:spPr>
          <a:xfrm>
            <a:off x="6339352" y="2252394"/>
            <a:ext cx="1703984" cy="276999"/>
          </a:xfrm>
          <a:prstGeom prst="rect">
            <a:avLst/>
          </a:prstGeom>
          <a:noFill/>
        </p:spPr>
        <p:txBody>
          <a:bodyPr wrap="square" rtlCol="0">
            <a:spAutoFit/>
          </a:bodyPr>
          <a:lstStyle/>
          <a:p>
            <a:pPr algn="ctr"/>
            <a:r>
              <a:rPr lang="de-DE" sz="1200" dirty="0" smtClean="0"/>
              <a:t>Coach</a:t>
            </a:r>
            <a:endParaRPr lang="de-DE" sz="1200" dirty="0"/>
          </a:p>
        </p:txBody>
      </p:sp>
      <p:sp>
        <p:nvSpPr>
          <p:cNvPr id="37" name="Textfeld 36"/>
          <p:cNvSpPr txBox="1"/>
          <p:nvPr/>
        </p:nvSpPr>
        <p:spPr>
          <a:xfrm>
            <a:off x="219844" y="642603"/>
            <a:ext cx="2305696" cy="523220"/>
          </a:xfrm>
          <a:prstGeom prst="rect">
            <a:avLst/>
          </a:prstGeom>
          <a:noFill/>
        </p:spPr>
        <p:txBody>
          <a:bodyPr wrap="none" rtlCol="0">
            <a:spAutoFit/>
          </a:bodyPr>
          <a:lstStyle/>
          <a:p>
            <a:r>
              <a:rPr lang="de-DE" sz="2800" dirty="0" smtClean="0">
                <a:solidFill>
                  <a:srgbClr val="1C5498"/>
                </a:solidFill>
                <a:latin typeface="Helvetica" pitchFamily="34" charset="0"/>
              </a:rPr>
              <a:t>Team Charlie</a:t>
            </a:r>
            <a:endParaRPr lang="de-DE" sz="2800" dirty="0">
              <a:solidFill>
                <a:srgbClr val="1C5498"/>
              </a:solidFill>
              <a:latin typeface="Helvetica" pitchFamily="34" charset="0"/>
            </a:endParaRPr>
          </a:p>
        </p:txBody>
      </p:sp>
      <p:pic>
        <p:nvPicPr>
          <p:cNvPr id="1026" name="Picture 2" descr="C:\Users\ROXDAVI\Desktop\passfoto.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509" t="12272" r="3509" b="12272"/>
          <a:stretch/>
        </p:blipFill>
        <p:spPr bwMode="auto">
          <a:xfrm>
            <a:off x="4095000" y="1272724"/>
            <a:ext cx="954000" cy="954000"/>
          </a:xfrm>
          <a:prstGeom prst="roundRect">
            <a:avLst/>
          </a:prstGeom>
          <a:noFill/>
          <a:ln w="25400">
            <a:solidFill>
              <a:schemeClr val="accent1">
                <a:shade val="50000"/>
              </a:schemeClr>
            </a:solidFill>
          </a:ln>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b="37580"/>
          <a:stretch/>
        </p:blipFill>
        <p:spPr bwMode="auto">
          <a:xfrm>
            <a:off x="7669856" y="3229180"/>
            <a:ext cx="950976" cy="950976"/>
          </a:xfrm>
          <a:prstGeom prst="roundRect">
            <a:avLst/>
          </a:prstGeom>
          <a:noFill/>
          <a:ln w="25400">
            <a:solidFill>
              <a:srgbClr val="1C549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417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smtClean="0">
                <a:solidFill>
                  <a:srgbClr val="1C5498"/>
                </a:solidFill>
              </a:rPr>
              <a:t>Project Scope</a:t>
            </a:r>
            <a:endParaRPr lang="de-DE" sz="1600">
              <a:solidFill>
                <a:srgbClr val="1C5498"/>
              </a:solidFill>
            </a:endParaRPr>
          </a:p>
        </p:txBody>
      </p:sp>
      <p:sp>
        <p:nvSpPr>
          <p:cNvPr id="29" name="Ellipse 28"/>
          <p:cNvSpPr/>
          <p:nvPr/>
        </p:nvSpPr>
        <p:spPr>
          <a:xfrm>
            <a:off x="6732131" y="4912026"/>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6876256" y="4912026"/>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p:nvGrpSpPr>
        <p:grpSpPr>
          <a:xfrm>
            <a:off x="1132648" y="922530"/>
            <a:ext cx="7039751" cy="1694332"/>
            <a:chOff x="1132648" y="922530"/>
            <a:chExt cx="7039751" cy="1694332"/>
          </a:xfrm>
        </p:grpSpPr>
        <p:sp>
          <p:nvSpPr>
            <p:cNvPr id="6" name="Textfeld 5"/>
            <p:cNvSpPr txBox="1"/>
            <p:nvPr/>
          </p:nvSpPr>
          <p:spPr>
            <a:xfrm>
              <a:off x="1661010" y="1139534"/>
              <a:ext cx="6511389" cy="1477328"/>
            </a:xfrm>
            <a:prstGeom prst="rect">
              <a:avLst/>
            </a:prstGeom>
            <a:noFill/>
          </p:spPr>
          <p:txBody>
            <a:bodyPr wrap="square" rtlCol="0">
              <a:spAutoFit/>
            </a:bodyPr>
            <a:lstStyle/>
            <a:p>
              <a:r>
                <a:rPr lang="de-DE" b="1" dirty="0" smtClean="0">
                  <a:latin typeface="Helvetica" pitchFamily="34" charset="0"/>
                </a:rPr>
                <a:t>Enterprise 2.0 </a:t>
              </a:r>
              <a:r>
                <a:rPr lang="de-DE" dirty="0" err="1" smtClean="0">
                  <a:latin typeface="Helvetica" pitchFamily="34" charset="0"/>
                </a:rPr>
                <a:t>is</a:t>
              </a:r>
              <a:r>
                <a:rPr lang="de-DE" dirty="0" smtClean="0">
                  <a:latin typeface="Helvetica" pitchFamily="34" charset="0"/>
                </a:rPr>
                <a:t> </a:t>
              </a:r>
              <a:r>
                <a:rPr lang="de-DE" dirty="0" err="1" smtClean="0">
                  <a:latin typeface="Helvetica" pitchFamily="34" charset="0"/>
                </a:rPr>
                <a:t>the</a:t>
              </a:r>
              <a:r>
                <a:rPr lang="de-DE" dirty="0" smtClean="0">
                  <a:latin typeface="Helvetica" pitchFamily="34" charset="0"/>
                </a:rPr>
                <a:t> </a:t>
              </a:r>
              <a:r>
                <a:rPr lang="de-DE" dirty="0" err="1" smtClean="0">
                  <a:latin typeface="Helvetica" pitchFamily="34" charset="0"/>
                </a:rPr>
                <a:t>use</a:t>
              </a:r>
              <a:r>
                <a:rPr lang="de-DE" dirty="0" smtClean="0">
                  <a:latin typeface="Helvetica" pitchFamily="34" charset="0"/>
                </a:rPr>
                <a:t> </a:t>
              </a:r>
              <a:r>
                <a:rPr lang="de-DE" dirty="0" err="1" smtClean="0">
                  <a:latin typeface="Helvetica" pitchFamily="34" charset="0"/>
                </a:rPr>
                <a:t>of</a:t>
              </a:r>
              <a:r>
                <a:rPr lang="de-DE" dirty="0" smtClean="0">
                  <a:latin typeface="Helvetica" pitchFamily="34" charset="0"/>
                </a:rPr>
                <a:t> </a:t>
              </a:r>
              <a:r>
                <a:rPr lang="de-DE" dirty="0" err="1" smtClean="0">
                  <a:latin typeface="Helvetica" pitchFamily="34" charset="0"/>
                </a:rPr>
                <a:t>emergent</a:t>
              </a:r>
              <a:r>
                <a:rPr lang="de-DE" dirty="0" smtClean="0">
                  <a:latin typeface="Helvetica" pitchFamily="34" charset="0"/>
                </a:rPr>
                <a:t> </a:t>
              </a:r>
              <a:r>
                <a:rPr lang="de-DE" dirty="0" err="1" smtClean="0">
                  <a:latin typeface="Helvetica" pitchFamily="34" charset="0"/>
                </a:rPr>
                <a:t>social</a:t>
              </a:r>
              <a:r>
                <a:rPr lang="de-DE" dirty="0" smtClean="0">
                  <a:latin typeface="Helvetica" pitchFamily="34" charset="0"/>
                </a:rPr>
                <a:t> </a:t>
              </a:r>
              <a:r>
                <a:rPr lang="de-DE" dirty="0" err="1" smtClean="0">
                  <a:latin typeface="Helvetica" pitchFamily="34" charset="0"/>
                </a:rPr>
                <a:t>software</a:t>
              </a:r>
              <a:r>
                <a:rPr lang="de-DE" dirty="0" smtClean="0">
                  <a:latin typeface="Helvetica" pitchFamily="34" charset="0"/>
                </a:rPr>
                <a:t> </a:t>
              </a:r>
              <a:r>
                <a:rPr lang="de-DE" dirty="0" err="1" smtClean="0">
                  <a:latin typeface="Helvetica" pitchFamily="34" charset="0"/>
                </a:rPr>
                <a:t>platforms</a:t>
              </a:r>
              <a:r>
                <a:rPr lang="de-DE" dirty="0" smtClean="0">
                  <a:latin typeface="Helvetica" pitchFamily="34" charset="0"/>
                </a:rPr>
                <a:t> </a:t>
              </a:r>
              <a:r>
                <a:rPr lang="de-DE" dirty="0" err="1" smtClean="0">
                  <a:latin typeface="Helvetica" pitchFamily="34" charset="0"/>
                </a:rPr>
                <a:t>within</a:t>
              </a:r>
              <a:r>
                <a:rPr lang="de-DE" dirty="0" smtClean="0">
                  <a:latin typeface="Helvetica" pitchFamily="34" charset="0"/>
                </a:rPr>
                <a:t> </a:t>
              </a:r>
              <a:r>
                <a:rPr lang="de-DE" dirty="0" err="1" smtClean="0">
                  <a:latin typeface="Helvetica" pitchFamily="34" charset="0"/>
                </a:rPr>
                <a:t>companies</a:t>
              </a:r>
              <a:r>
                <a:rPr lang="de-DE" dirty="0" smtClean="0">
                  <a:latin typeface="Helvetica" pitchFamily="34" charset="0"/>
                </a:rPr>
                <a:t>, </a:t>
              </a:r>
              <a:r>
                <a:rPr lang="de-DE" dirty="0" err="1" smtClean="0">
                  <a:latin typeface="Helvetica" pitchFamily="34" charset="0"/>
                </a:rPr>
                <a:t>or</a:t>
              </a:r>
              <a:r>
                <a:rPr lang="de-DE" dirty="0" smtClean="0">
                  <a:latin typeface="Helvetica" pitchFamily="34" charset="0"/>
                </a:rPr>
                <a:t> </a:t>
              </a:r>
              <a:r>
                <a:rPr lang="de-DE" dirty="0" err="1" smtClean="0">
                  <a:latin typeface="Helvetica" pitchFamily="34" charset="0"/>
                </a:rPr>
                <a:t>between</a:t>
              </a:r>
              <a:r>
                <a:rPr lang="de-DE" dirty="0" smtClean="0">
                  <a:latin typeface="Helvetica" pitchFamily="34" charset="0"/>
                </a:rPr>
                <a:t> </a:t>
              </a:r>
              <a:r>
                <a:rPr lang="de-DE" dirty="0" err="1" smtClean="0">
                  <a:latin typeface="Helvetica" pitchFamily="34" charset="0"/>
                </a:rPr>
                <a:t>companies</a:t>
              </a:r>
              <a:r>
                <a:rPr lang="de-DE" dirty="0" smtClean="0">
                  <a:latin typeface="Helvetica" pitchFamily="34" charset="0"/>
                </a:rPr>
                <a:t> </a:t>
              </a:r>
              <a:r>
                <a:rPr lang="de-DE" dirty="0" err="1" smtClean="0">
                  <a:latin typeface="Helvetica" pitchFamily="34" charset="0"/>
                </a:rPr>
                <a:t>and</a:t>
              </a:r>
              <a:r>
                <a:rPr lang="de-DE" dirty="0" smtClean="0">
                  <a:latin typeface="Helvetica" pitchFamily="34" charset="0"/>
                </a:rPr>
                <a:t> </a:t>
              </a:r>
              <a:r>
                <a:rPr lang="de-DE" dirty="0" err="1" smtClean="0">
                  <a:latin typeface="Helvetica" pitchFamily="34" charset="0"/>
                </a:rPr>
                <a:t>their</a:t>
              </a:r>
              <a:r>
                <a:rPr lang="de-DE" dirty="0" smtClean="0">
                  <a:latin typeface="Helvetica" pitchFamily="34" charset="0"/>
                </a:rPr>
                <a:t> </a:t>
              </a:r>
              <a:r>
                <a:rPr lang="de-DE" dirty="0" err="1" smtClean="0">
                  <a:latin typeface="Helvetica" pitchFamily="34" charset="0"/>
                </a:rPr>
                <a:t>partners</a:t>
              </a:r>
              <a:r>
                <a:rPr lang="de-DE" dirty="0" smtClean="0">
                  <a:latin typeface="Helvetica" pitchFamily="34" charset="0"/>
                </a:rPr>
                <a:t> </a:t>
              </a:r>
              <a:r>
                <a:rPr lang="de-DE" dirty="0" err="1" smtClean="0">
                  <a:latin typeface="Helvetica" pitchFamily="34" charset="0"/>
                </a:rPr>
                <a:t>or</a:t>
              </a:r>
              <a:r>
                <a:rPr lang="de-DE" dirty="0" smtClean="0">
                  <a:latin typeface="Helvetica" pitchFamily="34" charset="0"/>
                </a:rPr>
                <a:t> customers.</a:t>
              </a:r>
              <a:r>
                <a:rPr lang="de-DE" baseline="30000" dirty="0" smtClean="0">
                  <a:solidFill>
                    <a:schemeClr val="bg1">
                      <a:lumMod val="50000"/>
                    </a:schemeClr>
                  </a:solidFill>
                  <a:latin typeface="Helvetica" pitchFamily="34" charset="0"/>
                </a:rPr>
                <a:t>1</a:t>
              </a:r>
              <a:endParaRPr lang="de-DE" dirty="0" smtClean="0">
                <a:solidFill>
                  <a:schemeClr val="bg1">
                    <a:lumMod val="50000"/>
                  </a:schemeClr>
                </a:solidFill>
                <a:latin typeface="Helvetica" pitchFamily="34" charset="0"/>
              </a:endParaRPr>
            </a:p>
            <a:p>
              <a:endParaRPr lang="de-DE" dirty="0" smtClean="0">
                <a:latin typeface="Helvetica" pitchFamily="34" charset="0"/>
              </a:endParaRPr>
            </a:p>
            <a:p>
              <a:pPr algn="r"/>
              <a:r>
                <a:rPr lang="de-DE" dirty="0" smtClean="0">
                  <a:latin typeface="Helvetica" pitchFamily="34" charset="0"/>
                </a:rPr>
                <a:t>– A. McAfee</a:t>
              </a:r>
            </a:p>
          </p:txBody>
        </p:sp>
        <p:sp>
          <p:nvSpPr>
            <p:cNvPr id="7" name="Textfeld 6"/>
            <p:cNvSpPr txBox="1"/>
            <p:nvPr/>
          </p:nvSpPr>
          <p:spPr>
            <a:xfrm>
              <a:off x="1132648" y="922530"/>
              <a:ext cx="432048" cy="1107996"/>
            </a:xfrm>
            <a:prstGeom prst="rect">
              <a:avLst/>
            </a:prstGeom>
            <a:noFill/>
          </p:spPr>
          <p:txBody>
            <a:bodyPr wrap="square" rtlCol="0">
              <a:spAutoFit/>
            </a:bodyPr>
            <a:lstStyle/>
            <a:p>
              <a:r>
                <a:rPr lang="de-DE" sz="6600" smtClean="0">
                  <a:latin typeface="Helvetica" pitchFamily="34" charset="0"/>
                </a:rPr>
                <a:t>“</a:t>
              </a:r>
              <a:endParaRPr lang="de-DE" sz="6600">
                <a:latin typeface="Helvetica" pitchFamily="34" charset="0"/>
              </a:endParaRPr>
            </a:p>
          </p:txBody>
        </p:sp>
        <p:sp>
          <p:nvSpPr>
            <p:cNvPr id="8" name="Rechteck 7"/>
            <p:cNvSpPr/>
            <p:nvPr/>
          </p:nvSpPr>
          <p:spPr>
            <a:xfrm>
              <a:off x="1541835" y="1166430"/>
              <a:ext cx="45719" cy="9012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 name="Gruppieren 4"/>
          <p:cNvGrpSpPr/>
          <p:nvPr/>
        </p:nvGrpSpPr>
        <p:grpSpPr>
          <a:xfrm>
            <a:off x="1541836" y="3291830"/>
            <a:ext cx="6630563" cy="1200329"/>
            <a:chOff x="1541836" y="3291830"/>
            <a:chExt cx="6630563" cy="1200329"/>
          </a:xfrm>
        </p:grpSpPr>
        <p:sp>
          <p:nvSpPr>
            <p:cNvPr id="38" name="Rechteck 37"/>
            <p:cNvSpPr/>
            <p:nvPr/>
          </p:nvSpPr>
          <p:spPr>
            <a:xfrm>
              <a:off x="1541836" y="3291830"/>
              <a:ext cx="45719" cy="12003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1661010" y="3291830"/>
              <a:ext cx="6511389" cy="1200329"/>
            </a:xfrm>
            <a:prstGeom prst="rect">
              <a:avLst/>
            </a:prstGeom>
            <a:noFill/>
          </p:spPr>
          <p:txBody>
            <a:bodyPr wrap="square" rtlCol="0">
              <a:spAutoFit/>
            </a:bodyPr>
            <a:lstStyle/>
            <a:p>
              <a:r>
                <a:rPr lang="de-DE" b="1" dirty="0" smtClean="0">
                  <a:latin typeface="Helvetica" pitchFamily="34" charset="0"/>
                </a:rPr>
                <a:t>Hochschule als Enterprise 2.0</a:t>
              </a:r>
              <a:r>
                <a:rPr lang="de-DE" dirty="0" smtClean="0">
                  <a:latin typeface="Helvetica" pitchFamily="34" charset="0"/>
                </a:rPr>
                <a:t> ist die Nutzung von Konzepten des Web 2.0 und von </a:t>
              </a:r>
              <a:r>
                <a:rPr lang="de-DE" dirty="0" err="1" smtClean="0">
                  <a:latin typeface="Helvetica" pitchFamily="34" charset="0"/>
                </a:rPr>
                <a:t>Social</a:t>
              </a:r>
              <a:r>
                <a:rPr lang="de-DE" dirty="0" smtClean="0">
                  <a:latin typeface="Helvetica" pitchFamily="34" charset="0"/>
                </a:rPr>
                <a:t> Software Plattformen innerhalb einer Hochschule sowie hochschulübergreifend in Zusammenarbeit mit Dozenten und Studierenden.</a:t>
              </a:r>
              <a:endParaRPr lang="de-DE" dirty="0">
                <a:latin typeface="Helvetica" pitchFamily="34" charset="0"/>
              </a:endParaRPr>
            </a:p>
          </p:txBody>
        </p:sp>
      </p:grpSp>
      <p:sp>
        <p:nvSpPr>
          <p:cNvPr id="20" name="Textfeld 19"/>
          <p:cNvSpPr txBox="1"/>
          <p:nvPr/>
        </p:nvSpPr>
        <p:spPr>
          <a:xfrm>
            <a:off x="81100" y="4838115"/>
            <a:ext cx="6402715" cy="246221"/>
          </a:xfrm>
          <a:prstGeom prst="rect">
            <a:avLst/>
          </a:prstGeom>
          <a:noFill/>
        </p:spPr>
        <p:txBody>
          <a:bodyPr wrap="none" rtlCol="0">
            <a:spAutoFit/>
          </a:bodyPr>
          <a:lstStyle/>
          <a:p>
            <a:r>
              <a:rPr lang="de-DE" sz="1000" baseline="30000" dirty="0" smtClean="0">
                <a:solidFill>
                  <a:schemeClr val="bg1">
                    <a:lumMod val="50000"/>
                  </a:schemeClr>
                </a:solidFill>
              </a:rPr>
              <a:t>1</a:t>
            </a:r>
            <a:r>
              <a:rPr lang="de-DE" sz="1000" dirty="0" smtClean="0">
                <a:solidFill>
                  <a:schemeClr val="bg1">
                    <a:lumMod val="50000"/>
                  </a:schemeClr>
                </a:solidFill>
              </a:rPr>
              <a:t>) Andrew </a:t>
            </a:r>
            <a:r>
              <a:rPr lang="de-DE" sz="1000" dirty="0" err="1" smtClean="0">
                <a:solidFill>
                  <a:schemeClr val="bg1">
                    <a:lumMod val="50000"/>
                  </a:schemeClr>
                </a:solidFill>
              </a:rPr>
              <a:t>McAfee‘s</a:t>
            </a:r>
            <a:r>
              <a:rPr lang="de-DE" sz="1000" dirty="0" smtClean="0">
                <a:solidFill>
                  <a:schemeClr val="bg1">
                    <a:lumMod val="50000"/>
                  </a:schemeClr>
                </a:solidFill>
              </a:rPr>
              <a:t> Blog: The Business Impact </a:t>
            </a:r>
            <a:r>
              <a:rPr lang="de-DE" sz="1000" dirty="0" err="1" smtClean="0">
                <a:solidFill>
                  <a:schemeClr val="bg1">
                    <a:lumMod val="50000"/>
                  </a:schemeClr>
                </a:solidFill>
              </a:rPr>
              <a:t>of</a:t>
            </a:r>
            <a:r>
              <a:rPr lang="de-DE" sz="1000" dirty="0" smtClean="0">
                <a:solidFill>
                  <a:schemeClr val="bg1">
                    <a:lumMod val="50000"/>
                  </a:schemeClr>
                </a:solidFill>
              </a:rPr>
              <a:t> IT. http://andrewmcafee.org/enterprise_20_version_20/. 06.06.2012</a:t>
            </a:r>
            <a:endParaRPr lang="de-DE" sz="1000" dirty="0">
              <a:solidFill>
                <a:schemeClr val="bg1">
                  <a:lumMod val="50000"/>
                </a:schemeClr>
              </a:solidFill>
            </a:endParaRPr>
          </a:p>
        </p:txBody>
      </p:sp>
      <p:sp>
        <p:nvSpPr>
          <p:cNvPr id="23" name="Textfeld 22"/>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4</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24" name="Rechteck 23"/>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9161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3"/>
                                        </p:tgtEl>
                                        <p:attrNameLst>
                                          <p:attrName>style.opacity</p:attrName>
                                        </p:attrNameLst>
                                      </p:cBhvr>
                                      <p:to>
                                        <p:strVal val="0.25"/>
                                      </p:to>
                                    </p:set>
                                    <p:animEffect filter="image" prLst="opacity: 0.25">
                                      <p:cBhvr rctx="IE">
                                        <p:cTn id="7" dur="indefinite"/>
                                        <p:tgtEl>
                                          <p:spTgt spid="13"/>
                                        </p:tgtEl>
                                      </p:cBhvr>
                                    </p:animEffec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smtClean="0">
                <a:solidFill>
                  <a:srgbClr val="1C5498"/>
                </a:solidFill>
              </a:rPr>
              <a:t>Analyse der Ausgangssituation</a:t>
            </a:r>
            <a:endParaRPr lang="de-DE" sz="1600">
              <a:solidFill>
                <a:srgbClr val="1C5498"/>
              </a:solidFill>
            </a:endParaRPr>
          </a:p>
        </p:txBody>
      </p:sp>
      <p:sp>
        <p:nvSpPr>
          <p:cNvPr id="6" name="Textfeld 5"/>
          <p:cNvSpPr txBox="1"/>
          <p:nvPr/>
        </p:nvSpPr>
        <p:spPr>
          <a:xfrm>
            <a:off x="219844" y="642603"/>
            <a:ext cx="3286477" cy="523220"/>
          </a:xfrm>
          <a:prstGeom prst="rect">
            <a:avLst/>
          </a:prstGeom>
          <a:noFill/>
        </p:spPr>
        <p:txBody>
          <a:bodyPr wrap="none" rtlCol="0">
            <a:spAutoFit/>
          </a:bodyPr>
          <a:lstStyle/>
          <a:p>
            <a:r>
              <a:rPr lang="de-DE" sz="2800" smtClean="0">
                <a:solidFill>
                  <a:srgbClr val="1C5498"/>
                </a:solidFill>
                <a:latin typeface="Helvetica" pitchFamily="34" charset="0"/>
              </a:rPr>
              <a:t>Problemdarstellung</a:t>
            </a:r>
            <a:endParaRPr lang="de-DE" sz="2800">
              <a:solidFill>
                <a:srgbClr val="1C5498"/>
              </a:solidFill>
              <a:latin typeface="Helvetica" pitchFamily="34" charset="0"/>
            </a:endParaRPr>
          </a:p>
        </p:txBody>
      </p:sp>
      <p:sp>
        <p:nvSpPr>
          <p:cNvPr id="8" name="Gleichschenkliges Dreieck 7"/>
          <p:cNvSpPr/>
          <p:nvPr/>
        </p:nvSpPr>
        <p:spPr>
          <a:xfrm>
            <a:off x="995206" y="2140469"/>
            <a:ext cx="2400267" cy="1800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C:\Users\sichbran\Desktop\tabella_architetto_franc_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243" y="3506259"/>
            <a:ext cx="821926" cy="8219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ichbran\Desktop\128122987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7323" y="3569958"/>
            <a:ext cx="821926" cy="7582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ichbran\Desktop\Anonymous_Architetto_--_Clessidra.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3543" y="1491630"/>
            <a:ext cx="565144" cy="951823"/>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5220072" y="2167325"/>
            <a:ext cx="2448272" cy="276999"/>
          </a:xfrm>
          <a:prstGeom prst="rect">
            <a:avLst/>
          </a:prstGeom>
          <a:noFill/>
        </p:spPr>
        <p:txBody>
          <a:bodyPr wrap="square" rtlCol="0">
            <a:spAutoFit/>
          </a:bodyPr>
          <a:lstStyle/>
          <a:p>
            <a:r>
              <a:rPr lang="de-DE" sz="1200" dirty="0" smtClean="0">
                <a:latin typeface="Helvetica" pitchFamily="34" charset="0"/>
              </a:rPr>
              <a:t>Lernumwelt</a:t>
            </a:r>
            <a:r>
              <a:rPr lang="de-DE" sz="1200" baseline="30000" dirty="0" smtClean="0">
                <a:solidFill>
                  <a:schemeClr val="bg1">
                    <a:lumMod val="50000"/>
                  </a:schemeClr>
                </a:solidFill>
                <a:latin typeface="Helvetica" pitchFamily="34" charset="0"/>
              </a:rPr>
              <a:t>2</a:t>
            </a:r>
            <a:endParaRPr lang="de-DE" sz="1200" baseline="30000" dirty="0">
              <a:solidFill>
                <a:schemeClr val="bg1">
                  <a:lumMod val="50000"/>
                </a:schemeClr>
              </a:solidFill>
              <a:latin typeface="Helvetica" pitchFamily="34" charset="0"/>
            </a:endParaRPr>
          </a:p>
        </p:txBody>
      </p:sp>
      <p:sp>
        <p:nvSpPr>
          <p:cNvPr id="23" name="Textfeld 22"/>
          <p:cNvSpPr txBox="1"/>
          <p:nvPr/>
        </p:nvSpPr>
        <p:spPr>
          <a:xfrm>
            <a:off x="107504" y="4743390"/>
            <a:ext cx="4368181" cy="400110"/>
          </a:xfrm>
          <a:prstGeom prst="rect">
            <a:avLst/>
          </a:prstGeom>
          <a:noFill/>
        </p:spPr>
        <p:txBody>
          <a:bodyPr wrap="square" rtlCol="0">
            <a:spAutoFit/>
          </a:bodyPr>
          <a:lstStyle/>
          <a:p>
            <a:r>
              <a:rPr lang="de-DE" sz="1000" baseline="30000" dirty="0" smtClean="0">
                <a:solidFill>
                  <a:schemeClr val="bg1">
                    <a:lumMod val="50000"/>
                  </a:schemeClr>
                </a:solidFill>
              </a:rPr>
              <a:t>2</a:t>
            </a:r>
            <a:r>
              <a:rPr lang="de-DE" sz="1000" dirty="0" smtClean="0">
                <a:solidFill>
                  <a:schemeClr val="bg1">
                    <a:lumMod val="50000"/>
                  </a:schemeClr>
                </a:solidFill>
              </a:rPr>
              <a:t>) In Anlehnung an </a:t>
            </a:r>
            <a:r>
              <a:rPr lang="de-DE" sz="1000" dirty="0" err="1" smtClean="0">
                <a:solidFill>
                  <a:schemeClr val="bg1">
                    <a:lumMod val="50000"/>
                  </a:schemeClr>
                </a:solidFill>
              </a:rPr>
              <a:t>Kecher</a:t>
            </a:r>
            <a:r>
              <a:rPr lang="de-DE" sz="1000" dirty="0" smtClean="0">
                <a:solidFill>
                  <a:schemeClr val="bg1">
                    <a:lumMod val="50000"/>
                  </a:schemeClr>
                </a:solidFill>
              </a:rPr>
              <a:t>, C.: UML2, Das umfassende Handbuch, 4., aktualisierte Auflage, Galileo Press 2011</a:t>
            </a:r>
            <a:endParaRPr lang="de-DE" sz="1000" dirty="0">
              <a:solidFill>
                <a:schemeClr val="bg1">
                  <a:lumMod val="50000"/>
                </a:schemeClr>
              </a:solidFill>
            </a:endParaRPr>
          </a:p>
        </p:txBody>
      </p:sp>
      <p:sp>
        <p:nvSpPr>
          <p:cNvPr id="19" name="Textfeld 18"/>
          <p:cNvSpPr txBox="1"/>
          <p:nvPr/>
        </p:nvSpPr>
        <p:spPr>
          <a:xfrm>
            <a:off x="1267644" y="1183853"/>
            <a:ext cx="1856941" cy="307777"/>
          </a:xfrm>
          <a:prstGeom prst="rect">
            <a:avLst/>
          </a:prstGeom>
          <a:noFill/>
        </p:spPr>
        <p:txBody>
          <a:bodyPr wrap="square" rtlCol="0">
            <a:spAutoFit/>
          </a:bodyPr>
          <a:lstStyle/>
          <a:p>
            <a:pPr algn="ctr"/>
            <a:r>
              <a:rPr lang="de-DE" sz="1400" smtClean="0">
                <a:solidFill>
                  <a:srgbClr val="1C5498"/>
                </a:solidFill>
                <a:latin typeface="Helvetica" pitchFamily="34" charset="0"/>
              </a:rPr>
              <a:t>Zeitmanagement</a:t>
            </a:r>
            <a:endParaRPr lang="de-DE" sz="1400">
              <a:solidFill>
                <a:srgbClr val="1C5498"/>
              </a:solidFill>
              <a:latin typeface="Helvetica" pitchFamily="34" charset="0"/>
            </a:endParaRPr>
          </a:p>
        </p:txBody>
      </p:sp>
      <p:sp>
        <p:nvSpPr>
          <p:cNvPr id="26" name="Textfeld 25"/>
          <p:cNvSpPr txBox="1"/>
          <p:nvPr/>
        </p:nvSpPr>
        <p:spPr>
          <a:xfrm>
            <a:off x="238725" y="3172106"/>
            <a:ext cx="1512962" cy="307777"/>
          </a:xfrm>
          <a:prstGeom prst="rect">
            <a:avLst/>
          </a:prstGeom>
          <a:solidFill>
            <a:schemeClr val="bg1">
              <a:alpha val="90000"/>
            </a:schemeClr>
          </a:solidFill>
        </p:spPr>
        <p:txBody>
          <a:bodyPr wrap="square" rtlCol="0">
            <a:spAutoFit/>
          </a:bodyPr>
          <a:lstStyle/>
          <a:p>
            <a:pPr algn="ctr"/>
            <a:r>
              <a:rPr lang="de-DE" sz="1400" smtClean="0">
                <a:solidFill>
                  <a:srgbClr val="1C5498"/>
                </a:solidFill>
                <a:latin typeface="Helvetica" pitchFamily="34" charset="0"/>
              </a:rPr>
              <a:t>Organisation</a:t>
            </a:r>
            <a:endParaRPr lang="de-DE" sz="1400">
              <a:solidFill>
                <a:srgbClr val="1C5498"/>
              </a:solidFill>
              <a:latin typeface="Helvetica" pitchFamily="34" charset="0"/>
            </a:endParaRPr>
          </a:p>
        </p:txBody>
      </p:sp>
      <p:sp>
        <p:nvSpPr>
          <p:cNvPr id="27" name="Textfeld 26"/>
          <p:cNvSpPr txBox="1"/>
          <p:nvPr/>
        </p:nvSpPr>
        <p:spPr>
          <a:xfrm>
            <a:off x="2380595" y="3172106"/>
            <a:ext cx="1975382" cy="307777"/>
          </a:xfrm>
          <a:prstGeom prst="rect">
            <a:avLst/>
          </a:prstGeom>
          <a:solidFill>
            <a:schemeClr val="bg1">
              <a:alpha val="90000"/>
            </a:schemeClr>
          </a:solidFill>
        </p:spPr>
        <p:txBody>
          <a:bodyPr wrap="square" rtlCol="0">
            <a:spAutoFit/>
          </a:bodyPr>
          <a:lstStyle/>
          <a:p>
            <a:pPr algn="ctr"/>
            <a:r>
              <a:rPr lang="de-DE" sz="1400" smtClean="0">
                <a:solidFill>
                  <a:srgbClr val="1C5498"/>
                </a:solidFill>
                <a:latin typeface="Helvetica" pitchFamily="34" charset="0"/>
              </a:rPr>
              <a:t>Wissensmanagement</a:t>
            </a:r>
            <a:endParaRPr lang="de-DE" sz="1400">
              <a:solidFill>
                <a:srgbClr val="1C5498"/>
              </a:solidFill>
              <a:latin typeface="Helvetica" pitchFamily="34" charset="0"/>
            </a:endParaRPr>
          </a:p>
        </p:txBody>
      </p:sp>
      <p:pic>
        <p:nvPicPr>
          <p:cNvPr id="1029" name="Picture 5" descr="C:\Users\sichbran\Desktop\Electric_lightin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5524" y="2610346"/>
            <a:ext cx="519629" cy="12597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8192" r="-76871"/>
          <a:stretch/>
        </p:blipFill>
        <p:spPr bwMode="auto">
          <a:xfrm>
            <a:off x="5238328" y="806462"/>
            <a:ext cx="3456384" cy="1325789"/>
          </a:xfrm>
          <a:prstGeom prst="rect">
            <a:avLst/>
          </a:prstGeom>
          <a:solidFill>
            <a:schemeClr val="bg1">
              <a:lumMod val="95000"/>
            </a:schemeClr>
          </a:solidFill>
          <a:ln w="25400">
            <a:solidFill>
              <a:schemeClr val="accent1">
                <a:shade val="50000"/>
              </a:schemeClr>
            </a:solidFill>
          </a:ln>
          <a:effectLst/>
          <a:extLst/>
        </p:spPr>
      </p:pic>
      <p:cxnSp>
        <p:nvCxnSpPr>
          <p:cNvPr id="32" name="Gerade Verbindung 31"/>
          <p:cNvCxnSpPr/>
          <p:nvPr/>
        </p:nvCxnSpPr>
        <p:spPr>
          <a:xfrm flipH="1">
            <a:off x="5233520" y="2191931"/>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5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36" name="Rechteck 35"/>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p:cNvSpPr/>
          <p:nvPr/>
        </p:nvSpPr>
        <p:spPr>
          <a:xfrm>
            <a:off x="5555426"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p:cNvSpPr/>
          <p:nvPr/>
        </p:nvSpPr>
        <p:spPr>
          <a:xfrm>
            <a:off x="5398522"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5237146" y="4914531"/>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 name="Gruppieren 1"/>
          <p:cNvGrpSpPr/>
          <p:nvPr/>
        </p:nvGrpSpPr>
        <p:grpSpPr>
          <a:xfrm>
            <a:off x="0" y="648000"/>
            <a:ext cx="9144000" cy="4508832"/>
            <a:chOff x="0" y="642603"/>
            <a:chExt cx="9144000" cy="4508832"/>
          </a:xfrm>
        </p:grpSpPr>
        <p:sp>
          <p:nvSpPr>
            <p:cNvPr id="33" name="Rechteck 32"/>
            <p:cNvSpPr/>
            <p:nvPr/>
          </p:nvSpPr>
          <p:spPr>
            <a:xfrm>
              <a:off x="0" y="642603"/>
              <a:ext cx="9144000" cy="4508832"/>
            </a:xfrm>
            <a:prstGeom prst="rect">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psf\Home\Desktop\lernumwel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2835" y="752350"/>
              <a:ext cx="4258330" cy="4258329"/>
            </a:xfrm>
            <a:prstGeom prst="rect">
              <a:avLst/>
            </a:prstGeom>
            <a:solidFill>
              <a:srgbClr val="FFFFFF"/>
            </a:solidFill>
            <a:ln w="25400">
              <a:solidFill>
                <a:schemeClr val="accent1">
                  <a:shade val="50000"/>
                </a:schemeClr>
              </a:solidFill>
            </a:ln>
          </p:spPr>
        </p:pic>
      </p:grpSp>
    </p:spTree>
    <p:extLst>
      <p:ext uri="{BB962C8B-B14F-4D97-AF65-F5344CB8AC3E}">
        <p14:creationId xmlns:p14="http://schemas.microsoft.com/office/powerpoint/2010/main" val="37550097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nextCondLst>
                <p:cond evt="onClick" delay="0">
                  <p:tgtEl>
                    <p:spTgt spid="5"/>
                  </p:tgtEl>
                </p:cond>
              </p:nextCondLst>
            </p:seq>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hteck 37"/>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Gleichschenkliges Dreieck 68"/>
          <p:cNvSpPr/>
          <p:nvPr/>
        </p:nvSpPr>
        <p:spPr>
          <a:xfrm rot="10800000">
            <a:off x="3492000" y="2806284"/>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ieren 6"/>
          <p:cNvGrpSpPr/>
          <p:nvPr/>
        </p:nvGrpSpPr>
        <p:grpSpPr>
          <a:xfrm>
            <a:off x="3492000" y="-1463415"/>
            <a:ext cx="2160000" cy="1620000"/>
            <a:chOff x="0" y="1185660"/>
            <a:chExt cx="2160000" cy="1620000"/>
          </a:xfrm>
        </p:grpSpPr>
        <p:sp>
          <p:nvSpPr>
            <p:cNvPr id="5" name="Gleichschenkliges Dreieck 4"/>
            <p:cNvSpPr/>
            <p:nvPr/>
          </p:nvSpPr>
          <p:spPr>
            <a:xfrm>
              <a:off x="0" y="1185660"/>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descr="C:\Users\sichbran\Desktop\Anonymous_Architetto_--_Clessidr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428" y="1665513"/>
              <a:ext cx="565144" cy="9518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p:cNvGrpSpPr/>
          <p:nvPr/>
        </p:nvGrpSpPr>
        <p:grpSpPr>
          <a:xfrm>
            <a:off x="8867890" y="4684784"/>
            <a:ext cx="2160000" cy="1620000"/>
            <a:chOff x="14904" y="3164254"/>
            <a:chExt cx="2160000" cy="1620000"/>
          </a:xfrm>
        </p:grpSpPr>
        <p:sp>
          <p:nvSpPr>
            <p:cNvPr id="27" name="Gleichschenkliges Dreieck 26"/>
            <p:cNvSpPr/>
            <p:nvPr/>
          </p:nvSpPr>
          <p:spPr>
            <a:xfrm>
              <a:off x="14904" y="3164254"/>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descr="C:\Users\sichbran\Desktop\128122987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941" y="3867894"/>
              <a:ext cx="821926" cy="758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uppieren 8"/>
          <p:cNvGrpSpPr/>
          <p:nvPr/>
        </p:nvGrpSpPr>
        <p:grpSpPr>
          <a:xfrm>
            <a:off x="-1812673" y="4763928"/>
            <a:ext cx="2160000" cy="1620000"/>
            <a:chOff x="549061" y="1754557"/>
            <a:chExt cx="2160000" cy="1620000"/>
          </a:xfrm>
        </p:grpSpPr>
        <p:sp>
          <p:nvSpPr>
            <p:cNvPr id="26" name="Gleichschenkliges Dreieck 25"/>
            <p:cNvSpPr/>
            <p:nvPr/>
          </p:nvSpPr>
          <p:spPr>
            <a:xfrm>
              <a:off x="549061" y="1754557"/>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C:\Users\sichbran\Desktop\tabella_architetto_franc_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4860" y="2412157"/>
              <a:ext cx="821926" cy="82192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dirty="0" smtClean="0">
                <a:solidFill>
                  <a:schemeClr val="bg1">
                    <a:lumMod val="75000"/>
                  </a:schemeClr>
                </a:solidFill>
              </a:rPr>
              <a:t>Manage </a:t>
            </a:r>
            <a:r>
              <a:rPr lang="de-DE" sz="1600" dirty="0" err="1" smtClean="0">
                <a:solidFill>
                  <a:schemeClr val="bg1">
                    <a:lumMod val="75000"/>
                  </a:schemeClr>
                </a:solidFill>
              </a:rPr>
              <a:t>your</a:t>
            </a:r>
            <a:r>
              <a:rPr lang="de-DE" sz="1600" dirty="0" smtClean="0">
                <a:solidFill>
                  <a:schemeClr val="bg1">
                    <a:lumMod val="75000"/>
                  </a:schemeClr>
                </a:solidFill>
              </a:rPr>
              <a:t> </a:t>
            </a:r>
            <a:r>
              <a:rPr lang="de-DE" sz="1600" dirty="0" err="1" smtClean="0">
                <a:solidFill>
                  <a:schemeClr val="bg1">
                    <a:lumMod val="75000"/>
                  </a:schemeClr>
                </a:solidFill>
              </a:rPr>
              <a:t>learning</a:t>
            </a:r>
            <a:endParaRPr lang="de-DE" sz="1600" dirty="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a:solidFill>
                  <a:srgbClr val="1C5498"/>
                </a:solidFill>
              </a:rPr>
              <a:t>Analyse der Ausgangssituation</a:t>
            </a:r>
          </a:p>
        </p:txBody>
      </p:sp>
      <p:sp>
        <p:nvSpPr>
          <p:cNvPr id="24" name="Textfeld 23"/>
          <p:cNvSpPr txBox="1"/>
          <p:nvPr/>
        </p:nvSpPr>
        <p:spPr>
          <a:xfrm>
            <a:off x="219844" y="642603"/>
            <a:ext cx="2585964" cy="523220"/>
          </a:xfrm>
          <a:prstGeom prst="rect">
            <a:avLst/>
          </a:prstGeom>
          <a:noFill/>
        </p:spPr>
        <p:txBody>
          <a:bodyPr wrap="none" rtlCol="0">
            <a:spAutoFit/>
          </a:bodyPr>
          <a:lstStyle/>
          <a:p>
            <a:r>
              <a:rPr lang="de-DE" sz="2800" dirty="0" smtClean="0">
                <a:solidFill>
                  <a:srgbClr val="1C5498"/>
                </a:solidFill>
                <a:latin typeface="Helvetica" pitchFamily="34" charset="0"/>
              </a:rPr>
              <a:t>Problemlösung</a:t>
            </a:r>
            <a:endParaRPr lang="de-DE" sz="2800" dirty="0">
              <a:solidFill>
                <a:srgbClr val="1C5498"/>
              </a:solidFill>
              <a:latin typeface="Helvetica" pitchFamily="34" charset="0"/>
            </a:endParaRPr>
          </a:p>
        </p:txBody>
      </p:sp>
      <p:sp>
        <p:nvSpPr>
          <p:cNvPr id="6" name="Gleichschenkliges Dreieck 5"/>
          <p:cNvSpPr/>
          <p:nvPr/>
        </p:nvSpPr>
        <p:spPr>
          <a:xfrm>
            <a:off x="2411840" y="1185660"/>
            <a:ext cx="4320320" cy="3240000"/>
          </a:xfrm>
          <a:prstGeom prst="triangle">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1" name="Gruppieren 40"/>
          <p:cNvGrpSpPr/>
          <p:nvPr/>
        </p:nvGrpSpPr>
        <p:grpSpPr>
          <a:xfrm>
            <a:off x="3212144" y="2018678"/>
            <a:ext cx="2719712" cy="2123256"/>
            <a:chOff x="3635896" y="2215561"/>
            <a:chExt cx="1872208" cy="1461617"/>
          </a:xfrm>
        </p:grpSpPr>
        <p:sp>
          <p:nvSpPr>
            <p:cNvPr id="39" name="Rechteck 38"/>
            <p:cNvSpPr/>
            <p:nvPr/>
          </p:nvSpPr>
          <p:spPr>
            <a:xfrm>
              <a:off x="4021280" y="2215561"/>
              <a:ext cx="1101440" cy="110144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Textfeld 39"/>
            <p:cNvSpPr txBox="1"/>
            <p:nvPr/>
          </p:nvSpPr>
          <p:spPr>
            <a:xfrm>
              <a:off x="3635896" y="3317001"/>
              <a:ext cx="1872208" cy="360177"/>
            </a:xfrm>
            <a:prstGeom prst="rect">
              <a:avLst/>
            </a:prstGeom>
            <a:noFill/>
          </p:spPr>
          <p:txBody>
            <a:bodyPr wrap="square" rtlCol="0">
              <a:spAutoFit/>
            </a:bodyPr>
            <a:lstStyle/>
            <a:p>
              <a:pPr algn="ctr"/>
              <a:r>
                <a:rPr lang="de-DE" sz="2800" dirty="0" smtClean="0">
                  <a:latin typeface="Helvetica" pitchFamily="34" charset="0"/>
                  <a:cs typeface="Helvetica" pitchFamily="34" charset="0"/>
                </a:rPr>
                <a:t>LeCoop 2.0</a:t>
              </a:r>
              <a:endParaRPr lang="de-DE" sz="2800" dirty="0">
                <a:latin typeface="Helvetica" pitchFamily="34" charset="0"/>
                <a:cs typeface="Helvetica" pitchFamily="34" charset="0"/>
              </a:endParaRPr>
            </a:p>
          </p:txBody>
        </p:sp>
      </p:grpSp>
      <p:grpSp>
        <p:nvGrpSpPr>
          <p:cNvPr id="37" name="Gruppieren 36"/>
          <p:cNvGrpSpPr/>
          <p:nvPr/>
        </p:nvGrpSpPr>
        <p:grpSpPr>
          <a:xfrm>
            <a:off x="250159" y="1294287"/>
            <a:ext cx="3883691" cy="858363"/>
            <a:chOff x="250159" y="1294287"/>
            <a:chExt cx="3883691" cy="858363"/>
          </a:xfrm>
        </p:grpSpPr>
        <p:sp>
          <p:nvSpPr>
            <p:cNvPr id="8" name="Textfeld 7"/>
            <p:cNvSpPr txBox="1"/>
            <p:nvPr/>
          </p:nvSpPr>
          <p:spPr>
            <a:xfrm>
              <a:off x="250159" y="1294287"/>
              <a:ext cx="3615604" cy="523220"/>
            </a:xfrm>
            <a:prstGeom prst="rect">
              <a:avLst/>
            </a:prstGeom>
            <a:noFill/>
          </p:spPr>
          <p:txBody>
            <a:bodyPr wrap="square" rtlCol="0">
              <a:spAutoFit/>
            </a:bodyPr>
            <a:lstStyle/>
            <a:p>
              <a:r>
                <a:rPr lang="de-DE" sz="1400" dirty="0" smtClean="0">
                  <a:solidFill>
                    <a:srgbClr val="1C5498"/>
                  </a:solidFill>
                  <a:latin typeface="Helvetica" pitchFamily="34" charset="0"/>
                  <a:cs typeface="Helvetica" pitchFamily="34" charset="0"/>
                </a:rPr>
                <a:t>Effektives und effizientes Zeitmanagement durch leichte Gruppenfindung</a:t>
              </a:r>
              <a:endParaRPr lang="de-DE" sz="1400" dirty="0">
                <a:solidFill>
                  <a:srgbClr val="1C5498"/>
                </a:solidFill>
                <a:latin typeface="Helvetica" pitchFamily="34" charset="0"/>
                <a:cs typeface="Helvetica" pitchFamily="34" charset="0"/>
              </a:endParaRPr>
            </a:p>
          </p:txBody>
        </p:sp>
        <p:cxnSp>
          <p:nvCxnSpPr>
            <p:cNvPr id="23" name="Gerade Verbindung 22"/>
            <p:cNvCxnSpPr/>
            <p:nvPr/>
          </p:nvCxnSpPr>
          <p:spPr>
            <a:xfrm>
              <a:off x="323528" y="1817507"/>
              <a:ext cx="3445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nvCxnSpPr>
          <p:spPr>
            <a:xfrm>
              <a:off x="3771982" y="1817507"/>
              <a:ext cx="361868" cy="335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uppieren 53"/>
          <p:cNvGrpSpPr/>
          <p:nvPr/>
        </p:nvGrpSpPr>
        <p:grpSpPr>
          <a:xfrm>
            <a:off x="5762625" y="2355726"/>
            <a:ext cx="3246163" cy="863724"/>
            <a:chOff x="5762625" y="2355726"/>
            <a:chExt cx="3246163" cy="863724"/>
          </a:xfrm>
        </p:grpSpPr>
        <p:sp>
          <p:nvSpPr>
            <p:cNvPr id="46" name="Textfeld 45"/>
            <p:cNvSpPr txBox="1"/>
            <p:nvPr/>
          </p:nvSpPr>
          <p:spPr>
            <a:xfrm>
              <a:off x="6120172" y="2355726"/>
              <a:ext cx="2888616" cy="523220"/>
            </a:xfrm>
            <a:prstGeom prst="rect">
              <a:avLst/>
            </a:prstGeom>
            <a:noFill/>
          </p:spPr>
          <p:txBody>
            <a:bodyPr wrap="square" rtlCol="0">
              <a:spAutoFit/>
            </a:bodyPr>
            <a:lstStyle/>
            <a:p>
              <a:pPr algn="r"/>
              <a:r>
                <a:rPr lang="de-DE" sz="1400" dirty="0" smtClean="0">
                  <a:solidFill>
                    <a:srgbClr val="1C5498"/>
                  </a:solidFill>
                  <a:latin typeface="Helvetica" pitchFamily="34" charset="0"/>
                  <a:cs typeface="Helvetica" pitchFamily="34" charset="0"/>
                </a:rPr>
                <a:t>Optimiertes Wissensmanagement durch qualifizierte Kursleiter</a:t>
              </a:r>
              <a:endParaRPr lang="de-DE" sz="1400" dirty="0">
                <a:solidFill>
                  <a:srgbClr val="1C5498"/>
                </a:solidFill>
                <a:latin typeface="Helvetica" pitchFamily="34" charset="0"/>
                <a:cs typeface="Helvetica" pitchFamily="34" charset="0"/>
              </a:endParaRPr>
            </a:p>
          </p:txBody>
        </p:sp>
        <p:cxnSp>
          <p:nvCxnSpPr>
            <p:cNvPr id="50" name="Gerade Verbindung 49"/>
            <p:cNvCxnSpPr/>
            <p:nvPr/>
          </p:nvCxnSpPr>
          <p:spPr>
            <a:xfrm>
              <a:off x="6210300" y="2878946"/>
              <a:ext cx="2742917" cy="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5762625" y="2879574"/>
              <a:ext cx="447675" cy="3398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uppieren 60"/>
          <p:cNvGrpSpPr/>
          <p:nvPr/>
        </p:nvGrpSpPr>
        <p:grpSpPr>
          <a:xfrm>
            <a:off x="258035" y="2957840"/>
            <a:ext cx="2909641" cy="886499"/>
            <a:chOff x="258035" y="2957840"/>
            <a:chExt cx="2909641" cy="886499"/>
          </a:xfrm>
        </p:grpSpPr>
        <p:sp>
          <p:nvSpPr>
            <p:cNvPr id="44" name="Textfeld 43"/>
            <p:cNvSpPr txBox="1"/>
            <p:nvPr/>
          </p:nvSpPr>
          <p:spPr>
            <a:xfrm>
              <a:off x="258035" y="2957840"/>
              <a:ext cx="2888616" cy="523220"/>
            </a:xfrm>
            <a:prstGeom prst="rect">
              <a:avLst/>
            </a:prstGeom>
            <a:noFill/>
          </p:spPr>
          <p:txBody>
            <a:bodyPr wrap="square" rtlCol="0">
              <a:spAutoFit/>
            </a:bodyPr>
            <a:lstStyle/>
            <a:p>
              <a:r>
                <a:rPr lang="de-DE" sz="1400" dirty="0" smtClean="0">
                  <a:solidFill>
                    <a:srgbClr val="1C5498"/>
                  </a:solidFill>
                  <a:latin typeface="Helvetica" pitchFamily="34" charset="0"/>
                  <a:cs typeface="Helvetica" pitchFamily="34" charset="0"/>
                </a:rPr>
                <a:t>Verbesserte Organisation durch integrierten Terminplan</a:t>
              </a:r>
              <a:endParaRPr lang="de-DE" sz="1400" dirty="0">
                <a:solidFill>
                  <a:srgbClr val="1C5498"/>
                </a:solidFill>
                <a:latin typeface="Helvetica" pitchFamily="34" charset="0"/>
                <a:cs typeface="Helvetica" pitchFamily="34" charset="0"/>
              </a:endParaRPr>
            </a:p>
          </p:txBody>
        </p:sp>
        <p:cxnSp>
          <p:nvCxnSpPr>
            <p:cNvPr id="55" name="Gerade Verbindung 54"/>
            <p:cNvCxnSpPr/>
            <p:nvPr/>
          </p:nvCxnSpPr>
          <p:spPr>
            <a:xfrm>
              <a:off x="323528" y="3509196"/>
              <a:ext cx="2490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a:off x="2805808" y="3509196"/>
              <a:ext cx="361868" cy="335143"/>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feld 70"/>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6</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72" name="Rechteck 71"/>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5555426"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Ellipse 73"/>
          <p:cNvSpPr/>
          <p:nvPr/>
        </p:nvSpPr>
        <p:spPr>
          <a:xfrm>
            <a:off x="5398522"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Ellipse 74"/>
          <p:cNvSpPr/>
          <p:nvPr/>
        </p:nvSpPr>
        <p:spPr>
          <a:xfrm>
            <a:off x="5237146"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886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1.85185E-6 L -0.00017 0.52037 " pathEditMode="relative" rAng="0" ptsTypes="AA">
                                      <p:cBhvr>
                                        <p:cTn id="6" dur="2000" fill="hold"/>
                                        <p:tgtEl>
                                          <p:spTgt spid="7"/>
                                        </p:tgtEl>
                                        <p:attrNameLst>
                                          <p:attrName>ppt_x</p:attrName>
                                          <p:attrName>ppt_y</p:attrName>
                                        </p:attrNameLst>
                                      </p:cBhvr>
                                      <p:rCtr x="-17" y="26019"/>
                                    </p:animMotion>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2000"/>
                                        <p:tgtEl>
                                          <p:spTgt spid="7"/>
                                        </p:tgtEl>
                                      </p:cBhvr>
                                    </p:animEffect>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77778E-6 -2.83863E-7 L -0.47153 -0.36594 " pathEditMode="relative" rAng="0" ptsTypes="AA">
                                      <p:cBhvr>
                                        <p:cTn id="17" dur="2000" fill="hold"/>
                                        <p:tgtEl>
                                          <p:spTgt spid="13"/>
                                        </p:tgtEl>
                                        <p:attrNameLst>
                                          <p:attrName>ppt_x</p:attrName>
                                          <p:attrName>ppt_y</p:attrName>
                                        </p:attrNameLst>
                                      </p:cBhvr>
                                      <p:rCtr x="-23576" y="-18297"/>
                                    </p:animMotion>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000"/>
                                        <p:tgtEl>
                                          <p:spTgt spid="1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4.72222E-6 2.3789E-6 L 0.46232 -0.38106 " pathEditMode="relative" rAng="0" ptsTypes="AA">
                                      <p:cBhvr>
                                        <p:cTn id="28" dur="2000" fill="hold"/>
                                        <p:tgtEl>
                                          <p:spTgt spid="9"/>
                                        </p:tgtEl>
                                        <p:attrNameLst>
                                          <p:attrName>ppt_x</p:attrName>
                                          <p:attrName>ppt_y</p:attrName>
                                        </p:attrNameLst>
                                      </p:cBhvr>
                                      <p:rCtr x="23108" y="-19068"/>
                                    </p:animMotion>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0"/>
                                        <p:tgtEl>
                                          <p:spTgt spid="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nvSpPr>
        <p:spPr>
          <a:xfrm>
            <a:off x="1907704" y="3340900"/>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p:cNvSpPr/>
          <p:nvPr/>
        </p:nvSpPr>
        <p:spPr>
          <a:xfrm>
            <a:off x="1907704" y="3726214"/>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p:cNvSpPr/>
          <p:nvPr/>
        </p:nvSpPr>
        <p:spPr>
          <a:xfrm>
            <a:off x="1907704" y="4111797"/>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p:cNvSpPr/>
          <p:nvPr/>
        </p:nvSpPr>
        <p:spPr>
          <a:xfrm>
            <a:off x="1907704" y="4487495"/>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Rechteck 32"/>
          <p:cNvSpPr/>
          <p:nvPr/>
        </p:nvSpPr>
        <p:spPr>
          <a:xfrm>
            <a:off x="1907704" y="2952000"/>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a:solidFill>
                  <a:srgbClr val="1C5498"/>
                </a:solidFill>
              </a:rPr>
              <a:t>Analyse der Ausgangssituation</a:t>
            </a:r>
          </a:p>
        </p:txBody>
      </p:sp>
      <p:sp>
        <p:nvSpPr>
          <p:cNvPr id="13" name="Textfeld 12"/>
          <p:cNvSpPr txBox="1"/>
          <p:nvPr/>
        </p:nvSpPr>
        <p:spPr>
          <a:xfrm>
            <a:off x="219844" y="642603"/>
            <a:ext cx="1843774" cy="523220"/>
          </a:xfrm>
          <a:prstGeom prst="rect">
            <a:avLst/>
          </a:prstGeom>
          <a:noFill/>
        </p:spPr>
        <p:txBody>
          <a:bodyPr wrap="none" rtlCol="0">
            <a:spAutoFit/>
          </a:bodyPr>
          <a:lstStyle/>
          <a:p>
            <a:r>
              <a:rPr lang="de-DE" sz="2800" dirty="0" smtClean="0">
                <a:solidFill>
                  <a:srgbClr val="1C5498"/>
                </a:solidFill>
                <a:latin typeface="Helvetica" pitchFamily="34" charset="0"/>
              </a:rPr>
              <a:t>Projektziel</a:t>
            </a:r>
            <a:endParaRPr lang="de-DE" sz="2800" dirty="0">
              <a:solidFill>
                <a:srgbClr val="1C5498"/>
              </a:solidFill>
              <a:latin typeface="Helvetica" pitchFamily="34" charset="0"/>
            </a:endParaRPr>
          </a:p>
        </p:txBody>
      </p:sp>
      <p:sp>
        <p:nvSpPr>
          <p:cNvPr id="5" name="Textfeld 4"/>
          <p:cNvSpPr txBox="1"/>
          <p:nvPr/>
        </p:nvSpPr>
        <p:spPr>
          <a:xfrm>
            <a:off x="1344877" y="1328332"/>
            <a:ext cx="6539491" cy="1477328"/>
          </a:xfrm>
          <a:prstGeom prst="rect">
            <a:avLst/>
          </a:prstGeom>
          <a:noFill/>
        </p:spPr>
        <p:txBody>
          <a:bodyPr wrap="square" rtlCol="0">
            <a:spAutoFit/>
          </a:bodyPr>
          <a:lstStyle/>
          <a:p>
            <a:r>
              <a:rPr lang="de-DE" dirty="0" smtClean="0">
                <a:latin typeface="Helvetica" pitchFamily="34" charset="0"/>
              </a:rPr>
              <a:t>Erstellung einer Plattform, im Rahmen des Hochschulprojektes durch ein Expertenteam, auf welcher Studierende die Möglichkeit haben Lerngruppen und Kurse zu finden und zu erstellen unter Berücksichtigung eines Terminplans, um den Lernprozess der Studierenden zu optimieren.</a:t>
            </a:r>
            <a:endParaRPr lang="de-DE" dirty="0">
              <a:latin typeface="Helvetica" pitchFamily="34" charset="0"/>
            </a:endParaRPr>
          </a:p>
        </p:txBody>
      </p:sp>
      <p:sp>
        <p:nvSpPr>
          <p:cNvPr id="6" name="Rechteck 5"/>
          <p:cNvSpPr/>
          <p:nvPr/>
        </p:nvSpPr>
        <p:spPr>
          <a:xfrm>
            <a:off x="1286528" y="1373977"/>
            <a:ext cx="45719" cy="138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feld 37"/>
          <p:cNvSpPr txBox="1"/>
          <p:nvPr/>
        </p:nvSpPr>
        <p:spPr>
          <a:xfrm>
            <a:off x="2063618" y="2936203"/>
            <a:ext cx="1212238"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Spezifisch</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39" name="Textfeld 38"/>
          <p:cNvSpPr txBox="1"/>
          <p:nvPr/>
        </p:nvSpPr>
        <p:spPr>
          <a:xfrm>
            <a:off x="2063618" y="3330447"/>
            <a:ext cx="1068222"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Messbar</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0" name="Textfeld 39"/>
          <p:cNvSpPr txBox="1"/>
          <p:nvPr/>
        </p:nvSpPr>
        <p:spPr>
          <a:xfrm>
            <a:off x="2063618" y="3715761"/>
            <a:ext cx="1323876"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Anspruchsvoll</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1" name="Textfeld 40"/>
          <p:cNvSpPr txBox="1"/>
          <p:nvPr/>
        </p:nvSpPr>
        <p:spPr>
          <a:xfrm>
            <a:off x="2063618" y="4102082"/>
            <a:ext cx="1140230"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Realistisch</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2" name="Textfeld 41"/>
          <p:cNvSpPr txBox="1"/>
          <p:nvPr/>
        </p:nvSpPr>
        <p:spPr>
          <a:xfrm>
            <a:off x="2063618" y="4476477"/>
            <a:ext cx="1140230"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Terminiert</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5" name="Rechteck 44"/>
          <p:cNvSpPr/>
          <p:nvPr/>
        </p:nvSpPr>
        <p:spPr>
          <a:xfrm>
            <a:off x="1914956" y="3231106"/>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p:cNvSpPr/>
          <p:nvPr/>
        </p:nvSpPr>
        <p:spPr>
          <a:xfrm>
            <a:off x="1766294" y="2945478"/>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S</a:t>
            </a:r>
            <a:endParaRPr lang="de-DE">
              <a:latin typeface="Helvetica" pitchFamily="34" charset="0"/>
            </a:endParaRPr>
          </a:p>
        </p:txBody>
      </p:sp>
      <p:sp>
        <p:nvSpPr>
          <p:cNvPr id="46" name="Rechteck 45"/>
          <p:cNvSpPr/>
          <p:nvPr/>
        </p:nvSpPr>
        <p:spPr>
          <a:xfrm>
            <a:off x="1914956" y="3622594"/>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p:cNvSpPr/>
          <p:nvPr/>
        </p:nvSpPr>
        <p:spPr>
          <a:xfrm>
            <a:off x="1766294" y="3340900"/>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M</a:t>
            </a:r>
            <a:endParaRPr lang="de-DE">
              <a:latin typeface="Helvetica" pitchFamily="34" charset="0"/>
            </a:endParaRPr>
          </a:p>
        </p:txBody>
      </p:sp>
      <p:sp>
        <p:nvSpPr>
          <p:cNvPr id="47" name="Rechteck 46"/>
          <p:cNvSpPr/>
          <p:nvPr/>
        </p:nvSpPr>
        <p:spPr>
          <a:xfrm>
            <a:off x="1914956" y="4011323"/>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p:cNvSpPr/>
          <p:nvPr/>
        </p:nvSpPr>
        <p:spPr>
          <a:xfrm>
            <a:off x="1915200" y="4391524"/>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Rechteck 48"/>
          <p:cNvSpPr/>
          <p:nvPr/>
        </p:nvSpPr>
        <p:spPr>
          <a:xfrm>
            <a:off x="1914956" y="4765924"/>
            <a:ext cx="330511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Kreis 43"/>
          <p:cNvSpPr/>
          <p:nvPr/>
        </p:nvSpPr>
        <p:spPr>
          <a:xfrm>
            <a:off x="4487182" y="2891943"/>
            <a:ext cx="2042062" cy="1955412"/>
          </a:xfrm>
          <a:prstGeom prst="pie">
            <a:avLst>
              <a:gd name="adj1" fmla="val 537679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0" name="Ellipse 29"/>
          <p:cNvSpPr/>
          <p:nvPr/>
        </p:nvSpPr>
        <p:spPr>
          <a:xfrm>
            <a:off x="1766294" y="3726214"/>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A</a:t>
            </a:r>
            <a:endParaRPr lang="de-DE">
              <a:latin typeface="Helvetica" pitchFamily="34" charset="0"/>
            </a:endParaRPr>
          </a:p>
        </p:txBody>
      </p:sp>
      <p:sp>
        <p:nvSpPr>
          <p:cNvPr id="31" name="Ellipse 30"/>
          <p:cNvSpPr/>
          <p:nvPr/>
        </p:nvSpPr>
        <p:spPr>
          <a:xfrm>
            <a:off x="1766294" y="4112535"/>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R</a:t>
            </a:r>
            <a:endParaRPr lang="de-DE">
              <a:latin typeface="Helvetica" pitchFamily="34" charset="0"/>
            </a:endParaRPr>
          </a:p>
        </p:txBody>
      </p:sp>
      <p:sp>
        <p:nvSpPr>
          <p:cNvPr id="32" name="Ellipse 31"/>
          <p:cNvSpPr/>
          <p:nvPr/>
        </p:nvSpPr>
        <p:spPr>
          <a:xfrm>
            <a:off x="1766294" y="4487495"/>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T</a:t>
            </a:r>
            <a:endParaRPr lang="de-DE">
              <a:latin typeface="Helvetica" pitchFamily="34" charset="0"/>
            </a:endParaRPr>
          </a:p>
        </p:txBody>
      </p:sp>
      <p:sp>
        <p:nvSpPr>
          <p:cNvPr id="53" name="Textfeld 52"/>
          <p:cNvSpPr txBox="1"/>
          <p:nvPr/>
        </p:nvSpPr>
        <p:spPr>
          <a:xfrm>
            <a:off x="8329083" y="4763928"/>
            <a:ext cx="814917" cy="400110"/>
          </a:xfrm>
          <a:prstGeom prst="rect">
            <a:avLst/>
          </a:prstGeom>
          <a:noFill/>
        </p:spPr>
        <p:txBody>
          <a:bodyPr wrap="square" rtlCol="0">
            <a:spAutoFit/>
          </a:bodyPr>
          <a:lstStyle/>
          <a:p>
            <a:pPr algn="r"/>
            <a:r>
              <a:rPr lang="de-DE" sz="2000" b="1" dirty="0">
                <a:solidFill>
                  <a:srgbClr val="1C5498"/>
                </a:solidFill>
              </a:rPr>
              <a:t>7</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54" name="Rechteck 53"/>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p:cNvSpPr/>
          <p:nvPr/>
        </p:nvSpPr>
        <p:spPr>
          <a:xfrm>
            <a:off x="5555426"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Ellipse 55"/>
          <p:cNvSpPr/>
          <p:nvPr/>
        </p:nvSpPr>
        <p:spPr>
          <a:xfrm>
            <a:off x="5398522"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5237146"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14020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hteck 39"/>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8236" y="4784254"/>
            <a:ext cx="4392488" cy="338554"/>
          </a:xfrm>
          <a:prstGeom prst="rect">
            <a:avLst/>
          </a:prstGeom>
          <a:noFill/>
        </p:spPr>
        <p:txBody>
          <a:bodyPr wrap="square" rtlCol="0">
            <a:spAutoFit/>
          </a:bodyPr>
          <a:lstStyle/>
          <a:p>
            <a:pPr algn="r"/>
            <a:r>
              <a:rPr lang="de-DE" sz="1600" smtClean="0">
                <a:solidFill>
                  <a:srgbClr val="1C5498"/>
                </a:solidFill>
              </a:rPr>
              <a:t>Anforderungen an das System</a:t>
            </a:r>
            <a:endParaRPr lang="de-DE" sz="1600">
              <a:solidFill>
                <a:srgbClr val="1C5498"/>
              </a:solidFill>
            </a:endParaRPr>
          </a:p>
        </p:txBody>
      </p:sp>
      <p:sp>
        <p:nvSpPr>
          <p:cNvPr id="18" name="Textfeld 17"/>
          <p:cNvSpPr txBox="1"/>
          <p:nvPr/>
        </p:nvSpPr>
        <p:spPr>
          <a:xfrm>
            <a:off x="219844" y="642603"/>
            <a:ext cx="4725974" cy="523220"/>
          </a:xfrm>
          <a:prstGeom prst="rect">
            <a:avLst/>
          </a:prstGeom>
          <a:noFill/>
        </p:spPr>
        <p:txBody>
          <a:bodyPr wrap="none" rtlCol="0">
            <a:spAutoFit/>
          </a:bodyPr>
          <a:lstStyle/>
          <a:p>
            <a:r>
              <a:rPr lang="de-DE" sz="2800" dirty="0" smtClean="0">
                <a:solidFill>
                  <a:srgbClr val="1C5498"/>
                </a:solidFill>
                <a:latin typeface="Helvetica" pitchFamily="34" charset="0"/>
              </a:rPr>
              <a:t>Anforderungen der Benutzer</a:t>
            </a:r>
            <a:endParaRPr lang="de-DE" sz="2800" dirty="0">
              <a:solidFill>
                <a:srgbClr val="1C5498"/>
              </a:solidFill>
              <a:latin typeface="Helvetica" pitchFamily="34" charset="0"/>
            </a:endParaRPr>
          </a:p>
        </p:txBody>
      </p:sp>
      <p:sp>
        <p:nvSpPr>
          <p:cNvPr id="19" name="Rechteck 18"/>
          <p:cNvSpPr/>
          <p:nvPr/>
        </p:nvSpPr>
        <p:spPr>
          <a:xfrm>
            <a:off x="5407887" y="843382"/>
            <a:ext cx="3456384" cy="1369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Use</a:t>
            </a:r>
            <a:r>
              <a:rPr lang="de-DE" dirty="0" smtClean="0"/>
              <a:t> </a:t>
            </a:r>
            <a:r>
              <a:rPr lang="de-DE" dirty="0" err="1" smtClean="0"/>
              <a:t>case</a:t>
            </a:r>
            <a:endParaRPr lang="de-DE" dirty="0"/>
          </a:p>
        </p:txBody>
      </p:sp>
      <p:sp>
        <p:nvSpPr>
          <p:cNvPr id="5" name="Textfeld 4"/>
          <p:cNvSpPr txBox="1"/>
          <p:nvPr/>
        </p:nvSpPr>
        <p:spPr>
          <a:xfrm>
            <a:off x="219844" y="1275600"/>
            <a:ext cx="4687889" cy="3046988"/>
          </a:xfrm>
          <a:prstGeom prst="rect">
            <a:avLst/>
          </a:prstGeom>
          <a:noFill/>
        </p:spPr>
        <p:txBody>
          <a:bodyPr wrap="square" rtlCol="0">
            <a:spAutoFit/>
          </a:bodyPr>
          <a:lstStyle/>
          <a:p>
            <a:pPr marL="285750" indent="-285750">
              <a:buClr>
                <a:srgbClr val="FF0000"/>
              </a:buClr>
              <a:buFont typeface="Arial" pitchFamily="34" charset="0"/>
              <a:buChar char="•"/>
            </a:pPr>
            <a:r>
              <a:rPr lang="de-DE" sz="1600" dirty="0" smtClean="0"/>
              <a:t>Suchen und Anbieten von Lerngruppen und Kursen unter Berücksichtigung individueller Zeitressourcen</a:t>
            </a:r>
            <a:br>
              <a:rPr lang="de-DE" sz="1600" dirty="0" smtClean="0"/>
            </a:br>
            <a:endParaRPr lang="de-DE" sz="1600" dirty="0" smtClean="0"/>
          </a:p>
          <a:p>
            <a:pPr marL="285750" indent="-285750">
              <a:buClr>
                <a:srgbClr val="FF0000"/>
              </a:buClr>
              <a:buFont typeface="Arial" pitchFamily="34" charset="0"/>
              <a:buChar char="•"/>
            </a:pPr>
            <a:r>
              <a:rPr lang="de-DE" sz="1600" dirty="0" smtClean="0"/>
              <a:t>Qualitätssicherung der Lernangebote durch einfaches Bewertungssystem</a:t>
            </a:r>
            <a:r>
              <a:rPr lang="de-DE" sz="1600" dirty="0"/>
              <a:t/>
            </a:r>
            <a:br>
              <a:rPr lang="de-DE" sz="1600" dirty="0"/>
            </a:br>
            <a:endParaRPr lang="de-DE" sz="1600" dirty="0" smtClean="0"/>
          </a:p>
          <a:p>
            <a:pPr marL="285750" indent="-285750">
              <a:buClr>
                <a:srgbClr val="FF0000"/>
              </a:buClr>
              <a:buFont typeface="Arial" pitchFamily="34" charset="0"/>
              <a:buChar char="•"/>
            </a:pPr>
            <a:r>
              <a:rPr lang="de-DE" sz="1600" dirty="0" smtClean="0"/>
              <a:t>Verwaltung der Stammdaten durch die Hochschule</a:t>
            </a:r>
            <a:br>
              <a:rPr lang="de-DE" sz="1600" dirty="0" smtClean="0"/>
            </a:br>
            <a:endParaRPr lang="de-DE" sz="1600" dirty="0" smtClean="0"/>
          </a:p>
          <a:p>
            <a:pPr marL="285750" indent="-285750">
              <a:buClr>
                <a:srgbClr val="FF0000"/>
              </a:buClr>
              <a:buFont typeface="Arial" pitchFamily="34" charset="0"/>
              <a:buChar char="•"/>
            </a:pPr>
            <a:r>
              <a:rPr lang="de-DE" sz="1600" dirty="0" smtClean="0"/>
              <a:t>Unterscheidung zwischen Kursen und Lerngruppen</a:t>
            </a:r>
            <a:br>
              <a:rPr lang="de-DE" sz="1600" dirty="0" smtClean="0"/>
            </a:br>
            <a:endParaRPr lang="de-DE" sz="1600" dirty="0" smtClean="0"/>
          </a:p>
          <a:p>
            <a:pPr marL="285750" indent="-285750">
              <a:buClr>
                <a:srgbClr val="FF0000"/>
              </a:buClr>
              <a:buFont typeface="Arial" pitchFamily="34" charset="0"/>
              <a:buChar char="•"/>
            </a:pPr>
            <a:r>
              <a:rPr lang="de-DE" sz="1600" dirty="0" smtClean="0"/>
              <a:t>Plattformunabhängiger Zugang über das Internet</a:t>
            </a:r>
          </a:p>
        </p:txBody>
      </p:sp>
      <p:sp>
        <p:nvSpPr>
          <p:cNvPr id="20" name="Textfeld 19"/>
          <p:cNvSpPr txBox="1"/>
          <p:nvPr/>
        </p:nvSpPr>
        <p:spPr>
          <a:xfrm>
            <a:off x="66231" y="4379414"/>
            <a:ext cx="5341656" cy="707886"/>
          </a:xfrm>
          <a:prstGeom prst="rect">
            <a:avLst/>
          </a:prstGeom>
          <a:noFill/>
        </p:spPr>
        <p:txBody>
          <a:bodyPr wrap="square" rtlCol="0">
            <a:spAutoFit/>
          </a:bodyPr>
          <a:lstStyle/>
          <a:p>
            <a:r>
              <a:rPr lang="de-DE" sz="1000" baseline="30000" dirty="0" smtClean="0">
                <a:solidFill>
                  <a:schemeClr val="bg1">
                    <a:lumMod val="50000"/>
                  </a:schemeClr>
                </a:solidFill>
                <a:latin typeface="Helvetica" pitchFamily="34" charset="0"/>
                <a:cs typeface="Helvetica" pitchFamily="34" charset="0"/>
              </a:rPr>
              <a:t>3</a:t>
            </a:r>
            <a:r>
              <a:rPr lang="de-DE" sz="1000" dirty="0" smtClean="0">
                <a:solidFill>
                  <a:schemeClr val="bg1">
                    <a:lumMod val="50000"/>
                  </a:schemeClr>
                </a:solidFill>
                <a:latin typeface="Helvetica" pitchFamily="34" charset="0"/>
                <a:cs typeface="Helvetica" pitchFamily="34" charset="0"/>
              </a:rPr>
              <a:t>) Vgl</a:t>
            </a:r>
            <a:r>
              <a:rPr lang="de-DE" sz="1000" dirty="0">
                <a:solidFill>
                  <a:schemeClr val="bg1">
                    <a:lumMod val="50000"/>
                  </a:schemeClr>
                </a:solidFill>
                <a:latin typeface="Helvetica" pitchFamily="34" charset="0"/>
                <a:cs typeface="Helvetica" pitchFamily="34" charset="0"/>
              </a:rPr>
              <a:t>. </a:t>
            </a:r>
            <a:r>
              <a:rPr lang="de-DE" sz="1000" dirty="0" err="1">
                <a:solidFill>
                  <a:schemeClr val="bg1">
                    <a:lumMod val="50000"/>
                  </a:schemeClr>
                </a:solidFill>
                <a:latin typeface="Helvetica" pitchFamily="34" charset="0"/>
                <a:cs typeface="Helvetica" pitchFamily="34" charset="0"/>
              </a:rPr>
              <a:t>Larman</a:t>
            </a:r>
            <a:r>
              <a:rPr lang="de-DE" sz="1000" dirty="0">
                <a:solidFill>
                  <a:schemeClr val="bg1">
                    <a:lumMod val="50000"/>
                  </a:schemeClr>
                </a:solidFill>
                <a:latin typeface="Helvetica" pitchFamily="34" charset="0"/>
                <a:cs typeface="Helvetica" pitchFamily="34" charset="0"/>
              </a:rPr>
              <a:t>, C.: UML 2 und Patterns angewendet : objektorientierte Softwareentwicklung, 1. Auflage, </a:t>
            </a:r>
            <a:r>
              <a:rPr lang="de-DE" sz="1000" dirty="0" smtClean="0">
                <a:solidFill>
                  <a:schemeClr val="bg1">
                    <a:lumMod val="50000"/>
                  </a:schemeClr>
                </a:solidFill>
                <a:latin typeface="Helvetica" pitchFamily="34" charset="0"/>
                <a:cs typeface="Helvetica" pitchFamily="34" charset="0"/>
              </a:rPr>
              <a:t>S</a:t>
            </a:r>
            <a:r>
              <a:rPr lang="de-DE" sz="1000" dirty="0">
                <a:solidFill>
                  <a:schemeClr val="bg1">
                    <a:lumMod val="50000"/>
                  </a:schemeClr>
                </a:solidFill>
                <a:latin typeface="Helvetica" pitchFamily="34" charset="0"/>
                <a:cs typeface="Helvetica" pitchFamily="34" charset="0"/>
              </a:rPr>
              <a:t>. </a:t>
            </a:r>
            <a:r>
              <a:rPr lang="de-DE" sz="1000" dirty="0" smtClean="0">
                <a:solidFill>
                  <a:schemeClr val="bg1">
                    <a:lumMod val="50000"/>
                  </a:schemeClr>
                </a:solidFill>
                <a:latin typeface="Helvetica" pitchFamily="34" charset="0"/>
                <a:cs typeface="Helvetica" pitchFamily="34" charset="0"/>
              </a:rPr>
              <a:t>111</a:t>
            </a:r>
            <a:endParaRPr lang="de-DE" sz="1000" baseline="30000" dirty="0" smtClean="0">
              <a:solidFill>
                <a:schemeClr val="bg1">
                  <a:lumMod val="50000"/>
                </a:schemeClr>
              </a:solidFill>
              <a:latin typeface="Helvetica" pitchFamily="34" charset="0"/>
              <a:cs typeface="Helvetica" pitchFamily="34" charset="0"/>
            </a:endParaRPr>
          </a:p>
          <a:p>
            <a:r>
              <a:rPr lang="de-DE" sz="1000" baseline="30000" dirty="0" smtClean="0">
                <a:solidFill>
                  <a:schemeClr val="bg1">
                    <a:lumMod val="50000"/>
                  </a:schemeClr>
                </a:solidFill>
                <a:latin typeface="Helvetica" pitchFamily="34" charset="0"/>
                <a:cs typeface="Helvetica" pitchFamily="34" charset="0"/>
              </a:rPr>
              <a:t>4</a:t>
            </a:r>
            <a:r>
              <a:rPr lang="de-DE" sz="1000" dirty="0" smtClean="0">
                <a:solidFill>
                  <a:schemeClr val="bg1">
                    <a:lumMod val="50000"/>
                  </a:schemeClr>
                </a:solidFill>
                <a:latin typeface="Helvetica" pitchFamily="34" charset="0"/>
                <a:cs typeface="Helvetica" pitchFamily="34" charset="0"/>
              </a:rPr>
              <a:t>) Vgl. Abts, D. und Mülder, W.: Grundkurs Wirtschaftsinformatik, </a:t>
            </a:r>
          </a:p>
          <a:p>
            <a:r>
              <a:rPr lang="de-DE" sz="1000" dirty="0" smtClean="0">
                <a:solidFill>
                  <a:schemeClr val="bg1">
                    <a:lumMod val="50000"/>
                  </a:schemeClr>
                </a:solidFill>
                <a:latin typeface="Helvetica" pitchFamily="34" charset="0"/>
                <a:cs typeface="Helvetica" pitchFamily="34" charset="0"/>
              </a:rPr>
              <a:t>7. Auflage, Vieweg + Teubner Verlag 2011, S. 418ff.</a:t>
            </a:r>
          </a:p>
        </p:txBody>
      </p:sp>
      <p:pic>
        <p:nvPicPr>
          <p:cNvPr id="20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803" t="1" r="17828" b="11940"/>
          <a:stretch/>
        </p:blipFill>
        <p:spPr bwMode="auto">
          <a:xfrm>
            <a:off x="5407886" y="2810234"/>
            <a:ext cx="3456384" cy="1408458"/>
          </a:xfrm>
          <a:prstGeom prst="rect">
            <a:avLst/>
          </a:prstGeom>
          <a:noFill/>
          <a:ln w="25400" cap="sq">
            <a:solidFill>
              <a:srgbClr val="2166B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feld 20"/>
          <p:cNvSpPr txBox="1"/>
          <p:nvPr/>
        </p:nvSpPr>
        <p:spPr>
          <a:xfrm>
            <a:off x="5407886" y="4237931"/>
            <a:ext cx="3732799" cy="276999"/>
          </a:xfrm>
          <a:prstGeom prst="rect">
            <a:avLst/>
          </a:prstGeom>
          <a:noFill/>
        </p:spPr>
        <p:txBody>
          <a:bodyPr wrap="square" rtlCol="0">
            <a:spAutoFit/>
          </a:bodyPr>
          <a:lstStyle/>
          <a:p>
            <a:r>
              <a:rPr lang="de-DE" sz="1200" dirty="0" smtClean="0">
                <a:latin typeface="Helvetica" pitchFamily="34" charset="0"/>
              </a:rPr>
              <a:t>Nutzwertanalyse der bestehenden Systeme</a:t>
            </a:r>
            <a:r>
              <a:rPr lang="de-DE" sz="1200" baseline="30000" dirty="0">
                <a:solidFill>
                  <a:schemeClr val="bg1">
                    <a:lumMod val="50000"/>
                  </a:schemeClr>
                </a:solidFill>
                <a:latin typeface="Helvetica" pitchFamily="34" charset="0"/>
              </a:rPr>
              <a:t>4</a:t>
            </a:r>
          </a:p>
        </p:txBody>
      </p:sp>
      <p:sp>
        <p:nvSpPr>
          <p:cNvPr id="22" name="Textfeld 21"/>
          <p:cNvSpPr txBox="1"/>
          <p:nvPr/>
        </p:nvSpPr>
        <p:spPr>
          <a:xfrm>
            <a:off x="5407886" y="2212827"/>
            <a:ext cx="3456384" cy="276999"/>
          </a:xfrm>
          <a:prstGeom prst="rect">
            <a:avLst/>
          </a:prstGeom>
          <a:noFill/>
        </p:spPr>
        <p:txBody>
          <a:bodyPr wrap="square" rtlCol="0">
            <a:spAutoFit/>
          </a:bodyPr>
          <a:lstStyle/>
          <a:p>
            <a:r>
              <a:rPr lang="de-DE" sz="1200" dirty="0" smtClean="0">
                <a:latin typeface="Helvetica" pitchFamily="34" charset="0"/>
              </a:rPr>
              <a:t>Features des Prototyps</a:t>
            </a:r>
            <a:r>
              <a:rPr lang="de-DE" sz="1200" baseline="30000" dirty="0" smtClean="0">
                <a:solidFill>
                  <a:schemeClr val="bg1">
                    <a:lumMod val="50000"/>
                  </a:schemeClr>
                </a:solidFill>
                <a:latin typeface="Helvetica" pitchFamily="34" charset="0"/>
              </a:rPr>
              <a:t>3</a:t>
            </a:r>
            <a:endParaRPr lang="de-DE" sz="1200" baseline="30000" dirty="0">
              <a:solidFill>
                <a:schemeClr val="bg1">
                  <a:lumMod val="50000"/>
                </a:schemeClr>
              </a:solidFill>
              <a:latin typeface="Helvetica" pitchFamily="34" charset="0"/>
            </a:endParaRPr>
          </a:p>
        </p:txBody>
      </p:sp>
      <p:cxnSp>
        <p:nvCxnSpPr>
          <p:cNvPr id="24" name="Gerade Verbindung 23"/>
          <p:cNvCxnSpPr/>
          <p:nvPr/>
        </p:nvCxnSpPr>
        <p:spPr>
          <a:xfrm flipH="1">
            <a:off x="5407886" y="2244535"/>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flipH="1">
            <a:off x="5407887" y="4278758"/>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48" name="Gruppieren 2047"/>
          <p:cNvGrpSpPr/>
          <p:nvPr/>
        </p:nvGrpSpPr>
        <p:grpSpPr>
          <a:xfrm>
            <a:off x="-6327709" y="904213"/>
            <a:ext cx="9140685" cy="4495500"/>
            <a:chOff x="0" y="648000"/>
            <a:chExt cx="9140685" cy="4495500"/>
          </a:xfrm>
        </p:grpSpPr>
        <p:sp>
          <p:nvSpPr>
            <p:cNvPr id="30" name="Rechteck 29"/>
            <p:cNvSpPr/>
            <p:nvPr/>
          </p:nvSpPr>
          <p:spPr>
            <a:xfrm>
              <a:off x="0" y="648000"/>
              <a:ext cx="9140685" cy="4495500"/>
            </a:xfrm>
            <a:prstGeom prst="rect">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ich\Desktop\nutzwertanaly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960" y="843382"/>
              <a:ext cx="6740080" cy="3842421"/>
            </a:xfrm>
            <a:prstGeom prst="rect">
              <a:avLst/>
            </a:prstGeom>
            <a:noFill/>
            <a:ln w="25400">
              <a:solidFill>
                <a:schemeClr val="accent1">
                  <a:shade val="50000"/>
                </a:schemeClr>
              </a:solidFill>
            </a:ln>
            <a:effectLst>
              <a:glow rad="63500">
                <a:schemeClr val="bg1">
                  <a:lumMod val="65000"/>
                  <a:alpha val="40000"/>
                </a:schemeClr>
              </a:glow>
            </a:effectLst>
            <a:extLst>
              <a:ext uri="{909E8E84-426E-40DD-AFC4-6F175D3DCCD1}">
                <a14:hiddenFill xmlns:a14="http://schemas.microsoft.com/office/drawing/2010/main">
                  <a:solidFill>
                    <a:srgbClr val="FFFFFF"/>
                  </a:solidFill>
                </a14:hiddenFill>
              </a:ext>
            </a:extLst>
          </p:spPr>
        </p:pic>
      </p:grpSp>
      <p:sp>
        <p:nvSpPr>
          <p:cNvPr id="35" name="Textfeld 34"/>
          <p:cNvSpPr txBox="1"/>
          <p:nvPr/>
        </p:nvSpPr>
        <p:spPr>
          <a:xfrm>
            <a:off x="8329083" y="4763928"/>
            <a:ext cx="814917" cy="400110"/>
          </a:xfrm>
          <a:prstGeom prst="rect">
            <a:avLst/>
          </a:prstGeom>
          <a:noFill/>
        </p:spPr>
        <p:txBody>
          <a:bodyPr wrap="square" rtlCol="0">
            <a:spAutoFit/>
          </a:bodyPr>
          <a:lstStyle/>
          <a:p>
            <a:pPr algn="r"/>
            <a:r>
              <a:rPr lang="de-DE" sz="2000" b="1" dirty="0">
                <a:solidFill>
                  <a:srgbClr val="1C5498"/>
                </a:solidFill>
              </a:rPr>
              <a:t>8</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36" name="Rechteck 35"/>
          <p:cNvSpPr/>
          <p:nvPr/>
        </p:nvSpPr>
        <p:spPr>
          <a:xfrm>
            <a:off x="8458664"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p:cNvSpPr/>
          <p:nvPr/>
        </p:nvSpPr>
        <p:spPr>
          <a:xfrm>
            <a:off x="5615942"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p:cNvSpPr/>
          <p:nvPr/>
        </p:nvSpPr>
        <p:spPr>
          <a:xfrm>
            <a:off x="5459038"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5297662" y="4914531"/>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577603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5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
                                        </p:tgtEl>
                                        <p:attrNameLst>
                                          <p:attrName>style.visibility</p:attrName>
                                        </p:attrNameLst>
                                      </p:cBhvr>
                                      <p:to>
                                        <p:strVal val="visible"/>
                                      </p:to>
                                    </p:set>
                                    <p:animEffect transition="in" filter="fade">
                                      <p:cBhvr>
                                        <p:cTn id="7" dur="500"/>
                                        <p:tgtEl>
                                          <p:spTgt spid="2048"/>
                                        </p:tgtEl>
                                      </p:cBhvr>
                                    </p:animEffect>
                                  </p:childTnLst>
                                </p:cTn>
                              </p:par>
                            </p:childTnLst>
                          </p:cTn>
                        </p:par>
                      </p:childTnLst>
                    </p:cTn>
                  </p:par>
                </p:childTnLst>
              </p:cTn>
              <p:nextCondLst>
                <p:cond evt="onClick" delay="0">
                  <p:tgtEl>
                    <p:spTgt spid="2050"/>
                  </p:tgtEl>
                </p:cond>
              </p:nextCondLst>
            </p:seq>
            <p:seq concurrent="1" nextAc="seek">
              <p:cTn id="8" restart="whenNotActive" fill="hold" evtFilter="cancelBubble" nodeType="interactiveSeq">
                <p:stCondLst>
                  <p:cond evt="onClick" delay="0">
                    <p:tgtEl>
                      <p:spTgt spid="204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048"/>
                                        </p:tgtEl>
                                      </p:cBhvr>
                                    </p:animEffect>
                                    <p:set>
                                      <p:cBhvr>
                                        <p:cTn id="13" dur="1" fill="hold">
                                          <p:stCondLst>
                                            <p:cond delay="499"/>
                                          </p:stCondLst>
                                        </p:cTn>
                                        <p:tgtEl>
                                          <p:spTgt spid="2048"/>
                                        </p:tgtEl>
                                        <p:attrNameLst>
                                          <p:attrName>style.visibility</p:attrName>
                                        </p:attrNameLst>
                                      </p:cBhvr>
                                      <p:to>
                                        <p:strVal val="hidden"/>
                                      </p:to>
                                    </p:set>
                                  </p:childTnLst>
                                </p:cTn>
                              </p:par>
                            </p:childTnLst>
                          </p:cTn>
                        </p:par>
                      </p:childTnLst>
                    </p:cTn>
                  </p:par>
                </p:childTnLst>
              </p:cTn>
              <p:nextCondLst>
                <p:cond evt="onClick" delay="0">
                  <p:tgtEl>
                    <p:spTgt spid="204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smtClean="0">
                <a:solidFill>
                  <a:srgbClr val="1C5498"/>
                </a:solidFill>
              </a:rPr>
              <a:t>Anforderungen an das System</a:t>
            </a:r>
            <a:endParaRPr lang="de-DE" sz="1600" dirty="0">
              <a:solidFill>
                <a:srgbClr val="1C5498"/>
              </a:solidFill>
            </a:endParaRPr>
          </a:p>
        </p:txBody>
      </p:sp>
      <p:sp>
        <p:nvSpPr>
          <p:cNvPr id="19" name="Textfeld 18"/>
          <p:cNvSpPr txBox="1"/>
          <p:nvPr/>
        </p:nvSpPr>
        <p:spPr>
          <a:xfrm>
            <a:off x="219844" y="642603"/>
            <a:ext cx="2924198" cy="523220"/>
          </a:xfrm>
          <a:prstGeom prst="rect">
            <a:avLst/>
          </a:prstGeom>
          <a:noFill/>
        </p:spPr>
        <p:txBody>
          <a:bodyPr wrap="none" rtlCol="0">
            <a:spAutoFit/>
          </a:bodyPr>
          <a:lstStyle/>
          <a:p>
            <a:r>
              <a:rPr lang="de-DE" sz="2800" dirty="0" smtClean="0">
                <a:solidFill>
                  <a:srgbClr val="1C5498"/>
                </a:solidFill>
                <a:latin typeface="Helvetica" pitchFamily="34" charset="0"/>
              </a:rPr>
              <a:t>Softwareauswahl</a:t>
            </a:r>
            <a:endParaRPr lang="de-DE" sz="2800" dirty="0">
              <a:solidFill>
                <a:srgbClr val="1C5498"/>
              </a:solidFill>
              <a:latin typeface="Helvetica" pitchFamily="34" charset="0"/>
            </a:endParaRPr>
          </a:p>
        </p:txBody>
      </p:sp>
      <p:sp>
        <p:nvSpPr>
          <p:cNvPr id="23" name="Textfeld 22"/>
          <p:cNvSpPr txBox="1"/>
          <p:nvPr/>
        </p:nvSpPr>
        <p:spPr>
          <a:xfrm>
            <a:off x="467545" y="1347613"/>
            <a:ext cx="1008112" cy="646331"/>
          </a:xfrm>
          <a:prstGeom prst="rect">
            <a:avLst/>
          </a:prstGeom>
          <a:noFill/>
        </p:spPr>
        <p:txBody>
          <a:bodyPr wrap="square" rtlCol="0">
            <a:spAutoFit/>
          </a:bodyPr>
          <a:lstStyle/>
          <a:p>
            <a:r>
              <a:rPr lang="de-DE" dirty="0" smtClean="0"/>
              <a:t>PHP </a:t>
            </a:r>
          </a:p>
          <a:p>
            <a:r>
              <a:rPr lang="de-DE" dirty="0" smtClean="0"/>
              <a:t>MySQL</a:t>
            </a:r>
            <a:endParaRPr lang="de-DE" dirty="0"/>
          </a:p>
        </p:txBody>
      </p:sp>
      <p:sp>
        <p:nvSpPr>
          <p:cNvPr id="25" name="Textfeld 24"/>
          <p:cNvSpPr txBox="1"/>
          <p:nvPr/>
        </p:nvSpPr>
        <p:spPr>
          <a:xfrm>
            <a:off x="233772" y="2840618"/>
            <a:ext cx="2924198" cy="523220"/>
          </a:xfrm>
          <a:prstGeom prst="rect">
            <a:avLst/>
          </a:prstGeom>
          <a:noFill/>
        </p:spPr>
        <p:txBody>
          <a:bodyPr wrap="square" rtlCol="0">
            <a:spAutoFit/>
          </a:bodyPr>
          <a:lstStyle/>
          <a:p>
            <a:r>
              <a:rPr lang="de-DE" sz="2800" dirty="0" smtClean="0">
                <a:solidFill>
                  <a:srgbClr val="1C5498"/>
                </a:solidFill>
                <a:latin typeface="Helvetica" pitchFamily="34" charset="0"/>
              </a:rPr>
              <a:t>Features Typo3</a:t>
            </a:r>
            <a:endParaRPr lang="de-DE" sz="2800" dirty="0">
              <a:solidFill>
                <a:srgbClr val="1C5498"/>
              </a:solidFill>
              <a:latin typeface="Helvetica" pitchFamily="34" charset="0"/>
            </a:endParaRPr>
          </a:p>
        </p:txBody>
      </p:sp>
      <p:sp>
        <p:nvSpPr>
          <p:cNvPr id="26" name="Rechteck 25"/>
          <p:cNvSpPr/>
          <p:nvPr/>
        </p:nvSpPr>
        <p:spPr>
          <a:xfrm>
            <a:off x="408773" y="1347613"/>
            <a:ext cx="58771" cy="6463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Geschweifte Klammer rechts 26"/>
          <p:cNvSpPr/>
          <p:nvPr/>
        </p:nvSpPr>
        <p:spPr>
          <a:xfrm>
            <a:off x="1475656" y="1275606"/>
            <a:ext cx="206287"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8" name="Textfeld 27"/>
          <p:cNvSpPr txBox="1"/>
          <p:nvPr/>
        </p:nvSpPr>
        <p:spPr>
          <a:xfrm>
            <a:off x="1907704" y="1209113"/>
            <a:ext cx="2880320" cy="923330"/>
          </a:xfrm>
          <a:prstGeom prst="rect">
            <a:avLst/>
          </a:prstGeom>
          <a:noFill/>
        </p:spPr>
        <p:txBody>
          <a:bodyPr wrap="square" rtlCol="0">
            <a:spAutoFit/>
          </a:bodyPr>
          <a:lstStyle/>
          <a:p>
            <a:pPr marL="285750" indent="-285750">
              <a:buClr>
                <a:srgbClr val="FF0000"/>
              </a:buClr>
              <a:buFont typeface="Arial" pitchFamily="34" charset="0"/>
              <a:buChar char="•"/>
            </a:pPr>
            <a:r>
              <a:rPr lang="de-DE" dirty="0" smtClean="0"/>
              <a:t>Open Source</a:t>
            </a:r>
          </a:p>
          <a:p>
            <a:pPr marL="285750" indent="-285750">
              <a:buClr>
                <a:srgbClr val="FF0000"/>
              </a:buClr>
              <a:buFont typeface="Arial" pitchFamily="34" charset="0"/>
              <a:buChar char="•"/>
            </a:pPr>
            <a:r>
              <a:rPr lang="de-DE" dirty="0" smtClean="0"/>
              <a:t>Bewährte Software</a:t>
            </a:r>
          </a:p>
          <a:p>
            <a:pPr marL="285750" indent="-285750">
              <a:buClr>
                <a:srgbClr val="FF0000"/>
              </a:buClr>
              <a:buFont typeface="Arial" pitchFamily="34" charset="0"/>
              <a:buChar char="•"/>
            </a:pPr>
            <a:r>
              <a:rPr lang="de-DE" dirty="0" smtClean="0"/>
              <a:t>Guter Support</a:t>
            </a:r>
            <a:endParaRPr lang="de-DE" dirty="0"/>
          </a:p>
        </p:txBody>
      </p:sp>
      <p:sp>
        <p:nvSpPr>
          <p:cNvPr id="29" name="Textfeld 28"/>
          <p:cNvSpPr txBox="1"/>
          <p:nvPr/>
        </p:nvSpPr>
        <p:spPr>
          <a:xfrm>
            <a:off x="219843" y="3363838"/>
            <a:ext cx="4255841" cy="1477328"/>
          </a:xfrm>
          <a:prstGeom prst="rect">
            <a:avLst/>
          </a:prstGeom>
          <a:noFill/>
        </p:spPr>
        <p:txBody>
          <a:bodyPr wrap="square" rtlCol="0">
            <a:spAutoFit/>
          </a:bodyPr>
          <a:lstStyle/>
          <a:p>
            <a:pPr marL="285750" indent="-285750">
              <a:buClr>
                <a:srgbClr val="FF0000"/>
              </a:buClr>
              <a:buFont typeface="Arial" pitchFamily="34" charset="0"/>
              <a:buChar char="•"/>
            </a:pPr>
            <a:r>
              <a:rPr lang="de-DE" dirty="0" smtClean="0"/>
              <a:t>Erweiterbarkeit durch </a:t>
            </a:r>
            <a:r>
              <a:rPr lang="de-DE" dirty="0" err="1" smtClean="0"/>
              <a:t>Extensions</a:t>
            </a:r>
            <a:endParaRPr lang="de-DE" dirty="0" smtClean="0"/>
          </a:p>
          <a:p>
            <a:pPr marL="285750" indent="-285750">
              <a:buClr>
                <a:srgbClr val="FF0000"/>
              </a:buClr>
              <a:buFont typeface="Arial" pitchFamily="34" charset="0"/>
              <a:buChar char="•"/>
            </a:pPr>
            <a:r>
              <a:rPr lang="de-DE" dirty="0" smtClean="0"/>
              <a:t>Dynamische Seiteninhalte</a:t>
            </a:r>
          </a:p>
          <a:p>
            <a:pPr marL="285750" indent="-285750">
              <a:buClr>
                <a:srgbClr val="FF0000"/>
              </a:buClr>
              <a:buFont typeface="Arial" pitchFamily="34" charset="0"/>
              <a:buChar char="•"/>
            </a:pPr>
            <a:r>
              <a:rPr lang="de-DE" dirty="0" smtClean="0"/>
              <a:t>Multilingualer Content</a:t>
            </a:r>
          </a:p>
          <a:p>
            <a:pPr marL="285750" indent="-285750">
              <a:buClr>
                <a:srgbClr val="FF0000"/>
              </a:buClr>
              <a:buFont typeface="Arial" pitchFamily="34" charset="0"/>
              <a:buChar char="•"/>
            </a:pPr>
            <a:r>
              <a:rPr lang="de-DE" dirty="0" smtClean="0"/>
              <a:t>Einfache Benutzerverwaltung</a:t>
            </a:r>
          </a:p>
          <a:p>
            <a:pPr marL="285750" indent="-285750">
              <a:buClr>
                <a:srgbClr val="FF0000"/>
              </a:buClr>
              <a:buFont typeface="Arial" pitchFamily="34" charset="0"/>
              <a:buChar char="•"/>
            </a:pPr>
            <a:r>
              <a:rPr lang="de-DE" dirty="0" smtClean="0"/>
              <a:t>Skalierbar</a:t>
            </a:r>
          </a:p>
        </p:txBody>
      </p:sp>
      <p:pic>
        <p:nvPicPr>
          <p:cNvPr id="3075" name="Picture 3" descr="C:\Users\ROXDAVI\Desktop\ph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977375"/>
            <a:ext cx="1735379" cy="91324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logo_19_no_backgroun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9900" y="829814"/>
            <a:ext cx="48641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ich\Desktop\mysql-log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6762" y="2977376"/>
            <a:ext cx="1769952" cy="9144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feld 29"/>
          <p:cNvSpPr txBox="1"/>
          <p:nvPr/>
        </p:nvSpPr>
        <p:spPr>
          <a:xfrm>
            <a:off x="8329083" y="4763928"/>
            <a:ext cx="814917" cy="400110"/>
          </a:xfrm>
          <a:prstGeom prst="rect">
            <a:avLst/>
          </a:prstGeom>
          <a:noFill/>
        </p:spPr>
        <p:txBody>
          <a:bodyPr wrap="square" rtlCol="0">
            <a:spAutoFit/>
          </a:bodyPr>
          <a:lstStyle/>
          <a:p>
            <a:pPr algn="r"/>
            <a:r>
              <a:rPr lang="de-DE" sz="2000" b="1" dirty="0">
                <a:solidFill>
                  <a:srgbClr val="1C5498"/>
                </a:solidFill>
              </a:rPr>
              <a:t>9</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19</a:t>
            </a:r>
            <a:endParaRPr lang="de-DE" sz="1400" dirty="0">
              <a:solidFill>
                <a:srgbClr val="1C5498"/>
              </a:solidFill>
            </a:endParaRPr>
          </a:p>
        </p:txBody>
      </p:sp>
      <p:sp>
        <p:nvSpPr>
          <p:cNvPr id="31" name="Rechteck 30"/>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p:cNvSpPr/>
          <p:nvPr/>
        </p:nvSpPr>
        <p:spPr>
          <a:xfrm>
            <a:off x="5615942"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p:cNvSpPr/>
          <p:nvPr/>
        </p:nvSpPr>
        <p:spPr>
          <a:xfrm>
            <a:off x="5459038"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p:cNvSpPr/>
          <p:nvPr/>
        </p:nvSpPr>
        <p:spPr>
          <a:xfrm>
            <a:off x="5297662"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1054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Design1</Template>
  <TotalTime>0</TotalTime>
  <Words>721</Words>
  <Application>Microsoft Office PowerPoint</Application>
  <PresentationFormat>Bildschirmpräsentation (16:9)</PresentationFormat>
  <Paragraphs>237</Paragraphs>
  <Slides>19</Slides>
  <Notes>19</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Design1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Hochschule Neu-Ulm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Brandenstein, Christoph</dc:creator>
  <cp:lastModifiedBy>ich</cp:lastModifiedBy>
  <cp:revision>137</cp:revision>
  <dcterms:created xsi:type="dcterms:W3CDTF">2012-06-06T09:13:58Z</dcterms:created>
  <dcterms:modified xsi:type="dcterms:W3CDTF">2012-06-11T22:14:13Z</dcterms:modified>
</cp:coreProperties>
</file>