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81" r:id="rId3"/>
    <p:sldId id="264" r:id="rId4"/>
    <p:sldId id="277" r:id="rId5"/>
    <p:sldId id="265" r:id="rId6"/>
    <p:sldId id="266" r:id="rId7"/>
    <p:sldId id="263" r:id="rId8"/>
    <p:sldId id="260" r:id="rId9"/>
    <p:sldId id="267" r:id="rId10"/>
    <p:sldId id="268" r:id="rId11"/>
    <p:sldId id="269" r:id="rId12"/>
    <p:sldId id="279" r:id="rId13"/>
    <p:sldId id="280" r:id="rId14"/>
    <p:sldId id="273" r:id="rId15"/>
    <p:sldId id="270" r:id="rId16"/>
    <p:sldId id="274" r:id="rId17"/>
    <p:sldId id="272" r:id="rId18"/>
    <p:sldId id="275" r:id="rId19"/>
    <p:sldId id="276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D77405-9898-472C-AC3B-3E1B66A6A5D0}" v="4617" dt="2024-01-01T16:08:45.425"/>
    <p1510:client id="{68978A67-B2AB-4F2B-98D5-A5C7F7548A98}" v="333" dt="2024-01-01T22:19:02.397"/>
    <p1510:client id="{8D44B32B-47E7-4233-998D-8AFC18F8F04A}" v="434" dt="2024-01-03T00:54:55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2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8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8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8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7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8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0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8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2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5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8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26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BCD16032-E36A-190B-C4BE-B8C2DAE6D3AB}"/>
              </a:ext>
            </a:extLst>
          </p:cNvPr>
          <p:cNvSpPr/>
          <p:nvPr/>
        </p:nvSpPr>
        <p:spPr>
          <a:xfrm rot="16200000">
            <a:off x="6582833" y="317502"/>
            <a:ext cx="5916083" cy="530224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CCD7ACC-92BD-2CAD-57CF-D14E6A51345C}"/>
              </a:ext>
            </a:extLst>
          </p:cNvPr>
          <p:cNvSpPr txBox="1"/>
          <p:nvPr/>
        </p:nvSpPr>
        <p:spPr>
          <a:xfrm>
            <a:off x="8059409" y="2289695"/>
            <a:ext cx="670983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 i="0" err="1">
                <a:solidFill>
                  <a:schemeClr val="bg1"/>
                </a:solidFill>
                <a:latin typeface="Söhne"/>
                <a:ea typeface="Söhne"/>
                <a:cs typeface="Söhne"/>
              </a:rPr>
              <a:t>Exploring</a:t>
            </a:r>
            <a:r>
              <a:rPr lang="fr-FR" sz="2400" b="1" i="0" dirty="0">
                <a:solidFill>
                  <a:schemeClr val="bg1"/>
                </a:solidFill>
                <a:latin typeface="Söhne"/>
                <a:ea typeface="Söhne"/>
                <a:cs typeface="Söhne"/>
              </a:rPr>
              <a:t> the </a:t>
            </a:r>
            <a:r>
              <a:rPr lang="fr-FR" sz="2400" b="1" i="0" err="1">
                <a:solidFill>
                  <a:schemeClr val="bg1"/>
                </a:solidFill>
                <a:latin typeface="Söhne"/>
                <a:ea typeface="Söhne"/>
                <a:cs typeface="Söhne"/>
              </a:rPr>
              <a:t>Evolving</a:t>
            </a:r>
            <a:endParaRPr lang="fr-FR" sz="2400" b="1" err="1">
              <a:solidFill>
                <a:schemeClr val="bg1"/>
              </a:solidFill>
              <a:latin typeface="Aptos" panose="020B0004020202020204"/>
              <a:ea typeface="Söhne"/>
              <a:cs typeface="Söhne"/>
            </a:endParaRPr>
          </a:p>
          <a:p>
            <a:r>
              <a:rPr lang="fr-FR" sz="2400" b="1" dirty="0">
                <a:solidFill>
                  <a:schemeClr val="bg1"/>
                </a:solidFill>
                <a:latin typeface="Söhne"/>
                <a:ea typeface="Söhne"/>
                <a:cs typeface="Söhne"/>
              </a:rPr>
              <a:t> </a:t>
            </a:r>
            <a:r>
              <a:rPr lang="fr-FR" sz="2400" b="1" i="0" dirty="0" err="1">
                <a:solidFill>
                  <a:schemeClr val="bg1"/>
                </a:solidFill>
                <a:latin typeface="Söhne"/>
                <a:ea typeface="Söhne"/>
                <a:cs typeface="Söhne"/>
              </a:rPr>
              <a:t>Landscape</a:t>
            </a:r>
            <a:r>
              <a:rPr lang="fr-FR" sz="2400" b="1" dirty="0">
                <a:solidFill>
                  <a:schemeClr val="bg1"/>
                </a:solidFill>
                <a:latin typeface="Söhne"/>
                <a:ea typeface="Söhne"/>
                <a:cs typeface="Söhne"/>
              </a:rPr>
              <a:t> </a:t>
            </a:r>
            <a:r>
              <a:rPr lang="fr-FR" sz="2400" b="1" i="0" dirty="0">
                <a:solidFill>
                  <a:schemeClr val="bg1"/>
                </a:solidFill>
                <a:latin typeface="Söhne"/>
                <a:ea typeface="Söhne"/>
                <a:cs typeface="Söhne"/>
              </a:rPr>
              <a:t>of</a:t>
            </a:r>
            <a:r>
              <a:rPr lang="fr-FR" sz="2400" b="1" dirty="0">
                <a:solidFill>
                  <a:schemeClr val="bg1"/>
                </a:solidFill>
                <a:latin typeface="Söhne"/>
                <a:ea typeface="Söhne"/>
                <a:cs typeface="Söhne"/>
              </a:rPr>
              <a:t> </a:t>
            </a:r>
            <a:endParaRPr lang="fr-FR" sz="2400" b="1">
              <a:solidFill>
                <a:schemeClr val="bg1"/>
              </a:solidFill>
              <a:latin typeface="Aptos" panose="020B0004020202020204"/>
              <a:ea typeface="Söhne"/>
              <a:cs typeface="Söhne"/>
            </a:endParaRPr>
          </a:p>
          <a:p>
            <a:r>
              <a:rPr lang="fr-FR" sz="2400" b="1" i="0" dirty="0" err="1">
                <a:solidFill>
                  <a:schemeClr val="bg1"/>
                </a:solidFill>
                <a:latin typeface="Söhne"/>
                <a:ea typeface="Söhne"/>
                <a:cs typeface="Söhne"/>
              </a:rPr>
              <a:t>Technological</a:t>
            </a:r>
            <a:r>
              <a:rPr lang="fr-FR" sz="2400" b="1" dirty="0">
                <a:solidFill>
                  <a:schemeClr val="bg1"/>
                </a:solidFill>
                <a:latin typeface="Söhne"/>
                <a:ea typeface="Söhne"/>
                <a:cs typeface="Söhne"/>
              </a:rPr>
              <a:t>  </a:t>
            </a:r>
            <a:r>
              <a:rPr lang="fr-FR" sz="2400" b="1" i="0" dirty="0">
                <a:solidFill>
                  <a:schemeClr val="bg1"/>
                </a:solidFill>
                <a:latin typeface="Söhne"/>
                <a:ea typeface="Söhne"/>
                <a:cs typeface="Söhne"/>
              </a:rPr>
              <a:t>Innovation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829959A-FC80-A9F5-531F-62B88BC3076E}"/>
              </a:ext>
            </a:extLst>
          </p:cNvPr>
          <p:cNvSpPr txBox="1"/>
          <p:nvPr/>
        </p:nvSpPr>
        <p:spPr>
          <a:xfrm>
            <a:off x="120910" y="2144323"/>
            <a:ext cx="7609416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b="1" dirty="0"/>
              <a:t>INFORMATION AND COMMUNICATION</a:t>
            </a:r>
            <a:endParaRPr lang="fr-FR" dirty="0"/>
          </a:p>
          <a:p>
            <a:endParaRPr lang="fr-FR" sz="3200" b="1" dirty="0"/>
          </a:p>
          <a:p>
            <a:r>
              <a:rPr lang="fr-FR" sz="3200" b="1" dirty="0"/>
              <a:t> TECHNOLOGIES (TIC) AND</a:t>
            </a:r>
            <a:endParaRPr lang="fr-FR" dirty="0"/>
          </a:p>
          <a:p>
            <a:endParaRPr lang="fr-FR" sz="3200" b="1" dirty="0"/>
          </a:p>
          <a:p>
            <a:r>
              <a:rPr lang="fr-FR" sz="3200" b="1" dirty="0"/>
              <a:t> TECHNOLOGIES RELATED TO TIC</a:t>
            </a:r>
            <a:endParaRPr lang="fr-FR" dirty="0"/>
          </a:p>
        </p:txBody>
      </p:sp>
      <p:pic>
        <p:nvPicPr>
          <p:cNvPr id="2" name="Image 1" descr="Une image contenant Police, Graphique, symbole, cercle&#10;&#10;Description générée automatiquement">
            <a:extLst>
              <a:ext uri="{FF2B5EF4-FFF2-40B4-BE49-F238E27FC236}">
                <a16:creationId xmlns:a16="http://schemas.microsoft.com/office/drawing/2014/main" id="{37DC97BD-639D-4EC4-10ED-55F99F435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751" y="3916392"/>
            <a:ext cx="2820838" cy="2806461"/>
          </a:xfrm>
          <a:prstGeom prst="rect">
            <a:avLst/>
          </a:prstGeom>
        </p:spPr>
      </p:pic>
      <p:pic>
        <p:nvPicPr>
          <p:cNvPr id="5" name="Image 4" descr="Une image contenant symbole, cercle, Symétrie, noir et blanc&#10;&#10;Description générée automatiquement">
            <a:extLst>
              <a:ext uri="{FF2B5EF4-FFF2-40B4-BE49-F238E27FC236}">
                <a16:creationId xmlns:a16="http://schemas.microsoft.com/office/drawing/2014/main" id="{70AD35FA-CEE6-FD85-24D0-36EF19860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06" y="264543"/>
            <a:ext cx="1498121" cy="148374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9BC12C7-D812-4067-B29B-440063BCF767}"/>
              </a:ext>
            </a:extLst>
          </p:cNvPr>
          <p:cNvSpPr txBox="1"/>
          <p:nvPr/>
        </p:nvSpPr>
        <p:spPr>
          <a:xfrm>
            <a:off x="587375" y="5455708"/>
            <a:ext cx="42862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i="1"/>
              <a:t>MOKRANE MANEL</a:t>
            </a:r>
            <a:r>
              <a:rPr lang="fr-FR" dirty="0"/>
              <a:t> </a:t>
            </a:r>
          </a:p>
          <a:p>
            <a:r>
              <a:rPr lang="fr-FR" dirty="0"/>
              <a:t>ID : 232331222407</a:t>
            </a:r>
          </a:p>
          <a:p>
            <a:r>
              <a:rPr lang="fr-FR" dirty="0"/>
              <a:t>SECTION : A</a:t>
            </a:r>
          </a:p>
        </p:txBody>
      </p:sp>
    </p:spTree>
    <p:extLst>
      <p:ext uri="{BB962C8B-B14F-4D97-AF65-F5344CB8AC3E}">
        <p14:creationId xmlns:p14="http://schemas.microsoft.com/office/powerpoint/2010/main" val="2475198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29AFF0-BE65-68BD-414A-431ECD38F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5EC2F7D-E25C-FE66-CC38-B18DA5E35E0D}"/>
              </a:ext>
            </a:extLst>
          </p:cNvPr>
          <p:cNvSpPr txBox="1"/>
          <p:nvPr/>
        </p:nvSpPr>
        <p:spPr>
          <a:xfrm>
            <a:off x="322792" y="730249"/>
            <a:ext cx="511175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000" b="1" dirty="0"/>
              <a:t>THE PLAN :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646BB6-D4AD-7147-0284-313E843BA779}"/>
              </a:ext>
            </a:extLst>
          </p:cNvPr>
          <p:cNvSpPr txBox="1"/>
          <p:nvPr/>
        </p:nvSpPr>
        <p:spPr>
          <a:xfrm>
            <a:off x="857249" y="1561042"/>
            <a:ext cx="10398125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v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ICT</a:t>
            </a:r>
            <a:endParaRPr lang="fr-FR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/>
              <a:buChar char="v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SOME OF THE MAIN TOOL: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Microsoft office</a:t>
            </a:r>
            <a:r>
              <a:rPr lang="fr-FR" sz="3200" dirty="0"/>
              <a:t> </a:t>
            </a:r>
            <a:endParaRPr lang="fr-FR" dirty="0"/>
          </a:p>
          <a:p>
            <a:pPr marL="914400" lvl="1" indent="-457200">
              <a:buFont typeface="Wingdings"/>
              <a:buChar char="Ø"/>
            </a:pPr>
            <a:r>
              <a:rPr lang="fr-FR" sz="3200" dirty="0"/>
              <a:t>    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Google services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</a:t>
            </a:r>
            <a:r>
              <a:rPr lang="fr-FR" sz="3200" err="1"/>
              <a:t>Overleaf</a:t>
            </a:r>
            <a:r>
              <a:rPr lang="fr-FR" sz="3200" dirty="0"/>
              <a:t> &amp; </a:t>
            </a:r>
            <a:r>
              <a:rPr lang="fr-FR" sz="3200" err="1"/>
              <a:t>LaTex</a:t>
            </a:r>
            <a:r>
              <a:rPr lang="fr-FR" sz="3200" dirty="0"/>
              <a:t>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rgbClr val="000000"/>
                </a:solidFill>
              </a:rPr>
              <a:t>   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CANVA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Web </a:t>
            </a:r>
            <a:r>
              <a:rPr lang="fr-F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  <a:endParaRPr lang="fr-FR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Git &amp; GitHub</a:t>
            </a:r>
          </a:p>
          <a:p>
            <a:pPr marL="457200" indent="-457200">
              <a:buFont typeface="Wingdings"/>
              <a:buChar char="v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Impact of ICT on society</a:t>
            </a: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  <a:p>
            <a:endParaRPr lang="fr-FR" sz="1200" dirty="0">
              <a:solidFill>
                <a:srgbClr val="374151"/>
              </a:solidFill>
            </a:endParaRP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69379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, texte, Police, symbole&#10;&#10;Description générée automatiquement">
            <a:extLst>
              <a:ext uri="{FF2B5EF4-FFF2-40B4-BE49-F238E27FC236}">
                <a16:creationId xmlns:a16="http://schemas.microsoft.com/office/drawing/2014/main" id="{0DF50A08-7A30-84B9-BEEA-CBBDC677A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853" y="1107017"/>
            <a:ext cx="1246716" cy="122555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B0D6A16-8827-843B-134D-DF012CD2C69D}"/>
              </a:ext>
            </a:extLst>
          </p:cNvPr>
          <p:cNvSpPr txBox="1"/>
          <p:nvPr/>
        </p:nvSpPr>
        <p:spPr>
          <a:xfrm>
            <a:off x="3297447" y="203719"/>
            <a:ext cx="641601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3-Overleaf &amp; LaTeX:</a:t>
            </a:r>
            <a:endParaRPr lang="fr-FR" sz="4000">
              <a:solidFill>
                <a:schemeClr val="accent1"/>
              </a:solidFill>
            </a:endParaRPr>
          </a:p>
        </p:txBody>
      </p:sp>
      <p:pic>
        <p:nvPicPr>
          <p:cNvPr id="8" name="Image 7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28230822-C570-A0FD-E100-65B2935FC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42" y="1103841"/>
            <a:ext cx="2355851" cy="1316567"/>
          </a:xfrm>
          <a:prstGeom prst="rect">
            <a:avLst/>
          </a:prstGeom>
        </p:spPr>
      </p:pic>
      <p:sp>
        <p:nvSpPr>
          <p:cNvPr id="10" name="Flèche : droite à entaille 9">
            <a:extLst>
              <a:ext uri="{FF2B5EF4-FFF2-40B4-BE49-F238E27FC236}">
                <a16:creationId xmlns:a16="http://schemas.microsoft.com/office/drawing/2014/main" id="{671B6B03-D543-FB9D-5424-053E8633AC18}"/>
              </a:ext>
            </a:extLst>
          </p:cNvPr>
          <p:cNvSpPr/>
          <p:nvPr/>
        </p:nvSpPr>
        <p:spPr>
          <a:xfrm>
            <a:off x="3042709" y="1381125"/>
            <a:ext cx="1809750" cy="814916"/>
          </a:xfrm>
          <a:prstGeom prst="notchedRightArrow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C21363E-3595-0C98-3B1B-F5D5F09E499F}"/>
              </a:ext>
            </a:extLst>
          </p:cNvPr>
          <p:cNvSpPr txBox="1"/>
          <p:nvPr/>
        </p:nvSpPr>
        <p:spPr>
          <a:xfrm>
            <a:off x="3503082" y="1561043"/>
            <a:ext cx="121179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 err="1"/>
              <a:t>offers</a:t>
            </a:r>
            <a:endParaRPr lang="fr-FR" sz="240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E98B0BF-7E7C-C69B-BF40-1ED655F980F5}"/>
              </a:ext>
            </a:extLst>
          </p:cNvPr>
          <p:cNvSpPr/>
          <p:nvPr/>
        </p:nvSpPr>
        <p:spPr>
          <a:xfrm>
            <a:off x="7127875" y="1439334"/>
            <a:ext cx="3333750" cy="65616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A8F3CE4-D18F-8200-C96A-D66876D57335}"/>
              </a:ext>
            </a:extLst>
          </p:cNvPr>
          <p:cNvSpPr txBox="1"/>
          <p:nvPr/>
        </p:nvSpPr>
        <p:spPr>
          <a:xfrm>
            <a:off x="7560734" y="1528234"/>
            <a:ext cx="300778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writing process</a:t>
            </a:r>
            <a:endParaRPr lang="fr-FR"/>
          </a:p>
        </p:txBody>
      </p:sp>
      <p:sp>
        <p:nvSpPr>
          <p:cNvPr id="18" name="Vague 17">
            <a:extLst>
              <a:ext uri="{FF2B5EF4-FFF2-40B4-BE49-F238E27FC236}">
                <a16:creationId xmlns:a16="http://schemas.microsoft.com/office/drawing/2014/main" id="{6E9C8629-72C6-8C93-5357-0B35BDFDCF26}"/>
              </a:ext>
            </a:extLst>
          </p:cNvPr>
          <p:cNvSpPr/>
          <p:nvPr/>
        </p:nvSpPr>
        <p:spPr>
          <a:xfrm>
            <a:off x="492126" y="3227917"/>
            <a:ext cx="6021916" cy="3175000"/>
          </a:xfrm>
          <a:prstGeom prst="wav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85BEB40-8516-A1D2-E598-5616D3620B74}"/>
              </a:ext>
            </a:extLst>
          </p:cNvPr>
          <p:cNvSpPr txBox="1"/>
          <p:nvPr/>
        </p:nvSpPr>
        <p:spPr>
          <a:xfrm>
            <a:off x="670984" y="4131734"/>
            <a:ext cx="583353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Söhne"/>
              </a:rPr>
              <a:t>Which is a typesetting system commonly used for the production of scientific and mathematical documents</a:t>
            </a:r>
            <a:endParaRPr lang="fr-FR" sz="2400" dirty="0"/>
          </a:p>
        </p:txBody>
      </p:sp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5FB82550-92AC-28BC-161D-5B30A3A3F3FA}"/>
              </a:ext>
            </a:extLst>
          </p:cNvPr>
          <p:cNvCxnSpPr/>
          <p:nvPr/>
        </p:nvCxnSpPr>
        <p:spPr>
          <a:xfrm flipH="1">
            <a:off x="4859867" y="2379134"/>
            <a:ext cx="948266" cy="153881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67292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7527BF-0B5F-1AE9-F506-47F295F9B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54FD1A7-9303-634A-8E19-3F40E9E47CFB}"/>
              </a:ext>
            </a:extLst>
          </p:cNvPr>
          <p:cNvSpPr txBox="1"/>
          <p:nvPr/>
        </p:nvSpPr>
        <p:spPr>
          <a:xfrm>
            <a:off x="322792" y="730249"/>
            <a:ext cx="511175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000" b="1" dirty="0"/>
              <a:t>THE PLAN :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E86054-D141-B7AF-6B9A-AD2FDDE93AB8}"/>
              </a:ext>
            </a:extLst>
          </p:cNvPr>
          <p:cNvSpPr txBox="1"/>
          <p:nvPr/>
        </p:nvSpPr>
        <p:spPr>
          <a:xfrm>
            <a:off x="857249" y="1561042"/>
            <a:ext cx="10398125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v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ICT</a:t>
            </a:r>
            <a:endParaRPr lang="fr-FR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/>
              <a:buChar char="v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SOME OF THE MAIN TOOL: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Microsoft office</a:t>
            </a:r>
            <a:r>
              <a:rPr lang="fr-FR" sz="3200" dirty="0"/>
              <a:t> </a:t>
            </a:r>
            <a:endParaRPr lang="fr-FR" dirty="0"/>
          </a:p>
          <a:p>
            <a:pPr marL="914400" lvl="1" indent="-457200">
              <a:buFont typeface="Wingdings"/>
              <a:buChar char="Ø"/>
            </a:pPr>
            <a:r>
              <a:rPr lang="fr-FR" sz="3200" dirty="0"/>
              <a:t>    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Google services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</a:t>
            </a:r>
            <a:r>
              <a:rPr lang="fr-FR" sz="3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Overleaf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&amp; </a:t>
            </a:r>
            <a:r>
              <a:rPr lang="fr-FR" sz="3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LaTex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  <a:endParaRPr lang="fr-FR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14400" lvl="1" indent="-457200">
              <a:buFont typeface="Wingdings"/>
              <a:buChar char="Ø"/>
            </a:pPr>
            <a:r>
              <a:rPr lang="fr-FR" sz="3200" dirty="0"/>
              <a:t>    CANVA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Web </a:t>
            </a:r>
            <a:r>
              <a:rPr lang="fr-F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  <a:endParaRPr lang="fr-FR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Git &amp; GitHub</a:t>
            </a:r>
          </a:p>
          <a:p>
            <a:pPr marL="457200" indent="-457200">
              <a:buFont typeface="Wingdings"/>
              <a:buChar char="v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Impact of ICT on society</a:t>
            </a: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  <a:p>
            <a:endParaRPr lang="fr-FR" sz="1200" dirty="0">
              <a:solidFill>
                <a:srgbClr val="374151"/>
              </a:solidFill>
            </a:endParaRP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8508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ordinateur, texte, ordinateur portable, dessin humoristique&#10;&#10;Description générée automatiquement">
            <a:extLst>
              <a:ext uri="{FF2B5EF4-FFF2-40B4-BE49-F238E27FC236}">
                <a16:creationId xmlns:a16="http://schemas.microsoft.com/office/drawing/2014/main" id="{CF7EB469-B470-00F0-7631-825F3968DB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40" r="298" b="9552"/>
          <a:stretch/>
        </p:blipFill>
        <p:spPr>
          <a:xfrm>
            <a:off x="448187" y="1923368"/>
            <a:ext cx="4833646" cy="4833646"/>
          </a:xfrm>
          <a:prstGeom prst="rect">
            <a:avLst/>
          </a:prstGeom>
          <a:ln>
            <a:noFill/>
          </a:ln>
        </p:spPr>
      </p:pic>
      <p:pic>
        <p:nvPicPr>
          <p:cNvPr id="3" name="Image 2" descr="Une image contenant texte, logo, Police, cercle&#10;&#10;Description générée automatiquement">
            <a:extLst>
              <a:ext uri="{FF2B5EF4-FFF2-40B4-BE49-F238E27FC236}">
                <a16:creationId xmlns:a16="http://schemas.microsoft.com/office/drawing/2014/main" id="{F1728089-FCF6-6B65-07C7-0D115FBC0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964" y="39740"/>
            <a:ext cx="1200867" cy="116594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C8D6149-B518-E093-14C7-A59F7C9465D2}"/>
              </a:ext>
            </a:extLst>
          </p:cNvPr>
          <p:cNvSpPr txBox="1"/>
          <p:nvPr/>
        </p:nvSpPr>
        <p:spPr>
          <a:xfrm>
            <a:off x="4522497" y="384414"/>
            <a:ext cx="266597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000" b="1" dirty="0">
                <a:solidFill>
                  <a:schemeClr val="accent1"/>
                </a:solidFill>
              </a:rPr>
              <a:t>5- CANVA</a:t>
            </a:r>
          </a:p>
        </p:txBody>
      </p:sp>
      <p:sp>
        <p:nvSpPr>
          <p:cNvPr id="5" name="Phylactère : pensées 4">
            <a:extLst>
              <a:ext uri="{FF2B5EF4-FFF2-40B4-BE49-F238E27FC236}">
                <a16:creationId xmlns:a16="http://schemas.microsoft.com/office/drawing/2014/main" id="{87B4ED32-8DA8-DD6C-A566-7C99283A82BF}"/>
              </a:ext>
            </a:extLst>
          </p:cNvPr>
          <p:cNvSpPr/>
          <p:nvPr/>
        </p:nvSpPr>
        <p:spPr>
          <a:xfrm>
            <a:off x="6789209" y="1783292"/>
            <a:ext cx="3989917" cy="2243667"/>
          </a:xfrm>
          <a:prstGeom prst="cloud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bg1"/>
                </a:solidFill>
                <a:ea typeface="+mn-lt"/>
                <a:cs typeface="+mn-lt"/>
              </a:rPr>
              <a:t>Canva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chemeClr val="bg1"/>
                </a:solidFill>
                <a:ea typeface="+mn-lt"/>
                <a:cs typeface="+mn-lt"/>
              </a:rPr>
              <a:t>is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 a web-</a:t>
            </a:r>
            <a:r>
              <a:rPr lang="fr-FR" err="1">
                <a:solidFill>
                  <a:schemeClr val="bg1"/>
                </a:solidFill>
                <a:ea typeface="+mn-lt"/>
                <a:cs typeface="+mn-lt"/>
              </a:rPr>
              <a:t>based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chemeClr val="bg1"/>
                </a:solidFill>
                <a:ea typeface="+mn-lt"/>
                <a:cs typeface="+mn-lt"/>
              </a:rPr>
              <a:t>graphic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 design platform</a:t>
            </a: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76594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844A46-267F-DEA1-5F1C-B8568555D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5399834-1FD8-6F61-18E2-F2AE84AA9D1D}"/>
              </a:ext>
            </a:extLst>
          </p:cNvPr>
          <p:cNvSpPr txBox="1"/>
          <p:nvPr/>
        </p:nvSpPr>
        <p:spPr>
          <a:xfrm>
            <a:off x="322792" y="730249"/>
            <a:ext cx="511175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000" b="1" dirty="0"/>
              <a:t>THE PLAN :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7731FF-6E0A-A35A-A866-4BF39E8EDDF0}"/>
              </a:ext>
            </a:extLst>
          </p:cNvPr>
          <p:cNvSpPr txBox="1"/>
          <p:nvPr/>
        </p:nvSpPr>
        <p:spPr>
          <a:xfrm>
            <a:off x="857249" y="1561042"/>
            <a:ext cx="10398125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v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ICT</a:t>
            </a:r>
            <a:endParaRPr lang="fr-FR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/>
              <a:buChar char="v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SOME OF THE MAIN TOOL: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</a:t>
            </a:r>
            <a:r>
              <a:rPr lang="fr-FR" sz="3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microsoft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office</a:t>
            </a:r>
            <a:r>
              <a:rPr lang="fr-FR" sz="3200" dirty="0"/>
              <a:t> </a:t>
            </a:r>
            <a:endParaRPr lang="fr-FR"/>
          </a:p>
          <a:p>
            <a:pPr marL="914400" lvl="1" indent="-457200">
              <a:buFont typeface="Wingdings"/>
              <a:buChar char="Ø"/>
            </a:pPr>
            <a:r>
              <a:rPr lang="fr-FR" sz="3200" dirty="0"/>
              <a:t>    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Google services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</a:t>
            </a:r>
            <a:r>
              <a:rPr lang="fr-FR" sz="3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Overleaf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&amp; </a:t>
            </a:r>
            <a:r>
              <a:rPr lang="fr-FR" sz="3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LaTex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CANVA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</a:t>
            </a:r>
            <a:r>
              <a:rPr lang="fr-FR" sz="3200" dirty="0"/>
              <a:t>Web </a:t>
            </a:r>
            <a:r>
              <a:rPr lang="fr-FR" sz="3200" dirty="0" err="1"/>
              <a:t>development</a:t>
            </a:r>
            <a:endParaRPr lang="fr-FR" sz="3200" dirty="0"/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Git &amp; GitHub</a:t>
            </a:r>
          </a:p>
          <a:p>
            <a:pPr marL="457200" indent="-457200">
              <a:buFont typeface="Wingdings"/>
              <a:buChar char="v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Impact of ICT on society</a:t>
            </a: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  <a:p>
            <a:endParaRPr lang="fr-FR" sz="1200" dirty="0">
              <a:solidFill>
                <a:srgbClr val="374151"/>
              </a:solidFill>
            </a:endParaRP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82091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onception, Rectangle, symbole&#10;&#10;Description générée automatiquement">
            <a:extLst>
              <a:ext uri="{FF2B5EF4-FFF2-40B4-BE49-F238E27FC236}">
                <a16:creationId xmlns:a16="http://schemas.microsoft.com/office/drawing/2014/main" id="{11D91194-ABE2-2139-8E12-F2AF31434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421" y="1185674"/>
            <a:ext cx="929217" cy="1039284"/>
          </a:xfrm>
          <a:prstGeom prst="rect">
            <a:avLst/>
          </a:prstGeom>
        </p:spPr>
      </p:pic>
      <p:pic>
        <p:nvPicPr>
          <p:cNvPr id="4" name="Image 3" descr="Une image contenant rouge, logo, Graphique, symbole&#10;&#10;Description générée automatiquement">
            <a:extLst>
              <a:ext uri="{FF2B5EF4-FFF2-40B4-BE49-F238E27FC236}">
                <a16:creationId xmlns:a16="http://schemas.microsoft.com/office/drawing/2014/main" id="{42D77DAD-DEDF-4F96-7473-60863779D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731" y="1065492"/>
            <a:ext cx="919692" cy="1027642"/>
          </a:xfrm>
          <a:prstGeom prst="rect">
            <a:avLst/>
          </a:prstGeom>
        </p:spPr>
      </p:pic>
      <p:pic>
        <p:nvPicPr>
          <p:cNvPr id="5" name="Image 4" descr="Une image contenant texte, capture d’écran, conception&#10;&#10;Description générée automatiquement">
            <a:extLst>
              <a:ext uri="{FF2B5EF4-FFF2-40B4-BE49-F238E27FC236}">
                <a16:creationId xmlns:a16="http://schemas.microsoft.com/office/drawing/2014/main" id="{F8278A7C-F0F6-313D-77C8-17C135A2D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663" y="4083702"/>
            <a:ext cx="2320506" cy="1698465"/>
          </a:xfrm>
          <a:prstGeom prst="rect">
            <a:avLst/>
          </a:prstGeom>
        </p:spPr>
      </p:pic>
      <p:pic>
        <p:nvPicPr>
          <p:cNvPr id="6" name="Image 5" descr="Une image contenant texte, capture d’écran, conception&#10;&#10;Description générée automatiquement">
            <a:extLst>
              <a:ext uri="{FF2B5EF4-FFF2-40B4-BE49-F238E27FC236}">
                <a16:creationId xmlns:a16="http://schemas.microsoft.com/office/drawing/2014/main" id="{3A086A70-2122-28AD-0DAA-83F531BE3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128" y="3944582"/>
            <a:ext cx="2458809" cy="206616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D87F75F-4F68-519E-0A07-A51D36E285CB}"/>
              </a:ext>
            </a:extLst>
          </p:cNvPr>
          <p:cNvSpPr txBox="1"/>
          <p:nvPr/>
        </p:nvSpPr>
        <p:spPr>
          <a:xfrm>
            <a:off x="1495284" y="2277853"/>
            <a:ext cx="12297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HTML</a:t>
            </a:r>
            <a:endParaRPr lang="fr-FR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1FBB7E8-BCA9-9157-939C-D266510DE0A2}"/>
              </a:ext>
            </a:extLst>
          </p:cNvPr>
          <p:cNvSpPr txBox="1"/>
          <p:nvPr/>
        </p:nvSpPr>
        <p:spPr>
          <a:xfrm>
            <a:off x="9557989" y="2094342"/>
            <a:ext cx="8276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CSS </a:t>
            </a:r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166D15C-26E9-346A-0824-24BF8BF34DAD}"/>
              </a:ext>
            </a:extLst>
          </p:cNvPr>
          <p:cNvSpPr txBox="1"/>
          <p:nvPr/>
        </p:nvSpPr>
        <p:spPr>
          <a:xfrm>
            <a:off x="-6149" y="582706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structure web pages</a:t>
            </a:r>
            <a:endParaRPr lang="fr-FR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69AF228-19A4-0FF6-AA4F-1DCA7B8A1860}"/>
              </a:ext>
            </a:extLst>
          </p:cNvPr>
          <p:cNvSpPr txBox="1"/>
          <p:nvPr/>
        </p:nvSpPr>
        <p:spPr>
          <a:xfrm>
            <a:off x="2228331" y="6150555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Create </a:t>
            </a:r>
            <a:r>
              <a:rPr lang="en-US" b="1" dirty="0">
                <a:latin typeface="Arial"/>
                <a:cs typeface="Arial"/>
              </a:rPr>
              <a:t>applications</a:t>
            </a:r>
            <a:endParaRPr lang="fr-FR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9093FF4-8990-DD53-AFF8-B2CB7099B1DF}"/>
              </a:ext>
            </a:extLst>
          </p:cNvPr>
          <p:cNvSpPr txBox="1"/>
          <p:nvPr/>
        </p:nvSpPr>
        <p:spPr>
          <a:xfrm>
            <a:off x="7092072" y="6218048"/>
            <a:ext cx="51032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control the appearance of the web page</a:t>
            </a:r>
            <a:endParaRPr lang="fr-FR" b="1" dirty="0"/>
          </a:p>
        </p:txBody>
      </p:sp>
      <p:pic>
        <p:nvPicPr>
          <p:cNvPr id="18" name="Image 17" descr="Une image contenant texte, Site web, Publicité en ligne, Page web&#10;&#10;Description générée automatiquement">
            <a:extLst>
              <a:ext uri="{FF2B5EF4-FFF2-40B4-BE49-F238E27FC236}">
                <a16:creationId xmlns:a16="http://schemas.microsoft.com/office/drawing/2014/main" id="{81F8C6CC-3456-1BCD-50AA-6A619962B7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3288" y="3428212"/>
            <a:ext cx="3321030" cy="2345286"/>
          </a:xfrm>
          <a:prstGeom prst="rect">
            <a:avLst/>
          </a:prstGeom>
        </p:spPr>
      </p:pic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8E14FBBA-3D92-722B-22BB-E8BD96271A16}"/>
              </a:ext>
            </a:extLst>
          </p:cNvPr>
          <p:cNvSpPr/>
          <p:nvPr/>
        </p:nvSpPr>
        <p:spPr>
          <a:xfrm>
            <a:off x="3426307" y="1852184"/>
            <a:ext cx="4495519" cy="2300378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Their job together is to create well </a:t>
            </a:r>
            <a:r>
              <a:rPr lang="en-US" sz="2000" b="1" err="1">
                <a:solidFill>
                  <a:schemeClr val="bg1"/>
                </a:solidFill>
                <a:latin typeface="Arial"/>
                <a:cs typeface="Arial"/>
              </a:rPr>
              <a:t>structured,engaging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 and </a:t>
            </a:r>
            <a:endParaRPr lang="fr-FR" sz="2000" b="1">
              <a:solidFill>
                <a:schemeClr val="bg1"/>
              </a:solidFill>
              <a:latin typeface="Aptos" panose="020B0004020202020204"/>
              <a:cs typeface="Arial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 user-friendly web experiences.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2" name="Flèche : bas 1">
            <a:extLst>
              <a:ext uri="{FF2B5EF4-FFF2-40B4-BE49-F238E27FC236}">
                <a16:creationId xmlns:a16="http://schemas.microsoft.com/office/drawing/2014/main" id="{670E9C27-6D5C-1596-4884-92D0D3245100}"/>
              </a:ext>
            </a:extLst>
          </p:cNvPr>
          <p:cNvSpPr/>
          <p:nvPr/>
        </p:nvSpPr>
        <p:spPr>
          <a:xfrm>
            <a:off x="1452112" y="2738887"/>
            <a:ext cx="1006414" cy="120769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AD6D8EE9-B8C5-56C0-E4F1-82D9CE46AD04}"/>
              </a:ext>
            </a:extLst>
          </p:cNvPr>
          <p:cNvSpPr/>
          <p:nvPr/>
        </p:nvSpPr>
        <p:spPr>
          <a:xfrm>
            <a:off x="9402791" y="2523226"/>
            <a:ext cx="977660" cy="10639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BD45ACC3-32EC-2C05-4E40-119DB2370E51}"/>
              </a:ext>
            </a:extLst>
          </p:cNvPr>
          <p:cNvCxnSpPr/>
          <p:nvPr/>
        </p:nvCxnSpPr>
        <p:spPr>
          <a:xfrm>
            <a:off x="2475783" y="1246516"/>
            <a:ext cx="943154" cy="68436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rc 14">
            <a:extLst>
              <a:ext uri="{FF2B5EF4-FFF2-40B4-BE49-F238E27FC236}">
                <a16:creationId xmlns:a16="http://schemas.microsoft.com/office/drawing/2014/main" id="{C4A82048-8081-A9DD-5A90-751B2F1CFFA3}"/>
              </a:ext>
            </a:extLst>
          </p:cNvPr>
          <p:cNvCxnSpPr>
            <a:cxnSpLocks/>
          </p:cNvCxnSpPr>
          <p:nvPr/>
        </p:nvCxnSpPr>
        <p:spPr>
          <a:xfrm flipH="1">
            <a:off x="8149087" y="1289648"/>
            <a:ext cx="1170317" cy="85688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E51056BE-B98F-0F33-219B-D6E66DA8904E}"/>
              </a:ext>
            </a:extLst>
          </p:cNvPr>
          <p:cNvSpPr txBox="1"/>
          <p:nvPr/>
        </p:nvSpPr>
        <p:spPr>
          <a:xfrm>
            <a:off x="3847381" y="123646"/>
            <a:ext cx="489980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4-HTML-CSS:</a:t>
            </a:r>
            <a:endParaRPr lang="en-US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10411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88B580-69CC-AD23-4F12-311A7DEA3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2988347-F8A1-30BE-9F27-809D0CE21D2E}"/>
              </a:ext>
            </a:extLst>
          </p:cNvPr>
          <p:cNvSpPr txBox="1"/>
          <p:nvPr/>
        </p:nvSpPr>
        <p:spPr>
          <a:xfrm>
            <a:off x="322792" y="730249"/>
            <a:ext cx="511175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000" b="1" dirty="0"/>
              <a:t>THE PLAN :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D107B0B-494D-21BE-44AD-AEC997F95995}"/>
              </a:ext>
            </a:extLst>
          </p:cNvPr>
          <p:cNvSpPr txBox="1"/>
          <p:nvPr/>
        </p:nvSpPr>
        <p:spPr>
          <a:xfrm>
            <a:off x="857249" y="1561042"/>
            <a:ext cx="10398125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v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ICT</a:t>
            </a:r>
            <a:endParaRPr lang="fr-FR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/>
              <a:buChar char="v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SOME OF THE MAIN TOOL: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</a:t>
            </a:r>
            <a:r>
              <a:rPr lang="fr-FR" sz="3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microsoft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office</a:t>
            </a:r>
            <a:r>
              <a:rPr lang="fr-FR" sz="3200" dirty="0"/>
              <a:t> </a:t>
            </a:r>
            <a:endParaRPr lang="fr-FR"/>
          </a:p>
          <a:p>
            <a:pPr marL="914400" lvl="1" indent="-457200">
              <a:buFont typeface="Wingdings"/>
              <a:buChar char="Ø"/>
            </a:pPr>
            <a:r>
              <a:rPr lang="fr-FR" sz="3200" dirty="0"/>
              <a:t>    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Google services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</a:t>
            </a:r>
            <a:r>
              <a:rPr lang="fr-FR" sz="3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Overleaf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&amp; </a:t>
            </a:r>
            <a:r>
              <a:rPr lang="fr-FR" sz="3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LaTex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CANVA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Web </a:t>
            </a:r>
            <a:r>
              <a:rPr lang="fr-F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  <a:endParaRPr lang="fr-FR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</a:t>
            </a:r>
            <a:r>
              <a:rPr lang="fr-FR" sz="3200" dirty="0"/>
              <a:t>Git &amp; GitHub</a:t>
            </a:r>
          </a:p>
          <a:p>
            <a:pPr marL="457200" indent="-457200">
              <a:buFont typeface="Wingdings"/>
              <a:buChar char="v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Impact of ICT on society</a:t>
            </a: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  <a:p>
            <a:endParaRPr lang="fr-FR" sz="1200" dirty="0">
              <a:solidFill>
                <a:srgbClr val="374151"/>
              </a:solidFill>
            </a:endParaRP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59727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chat, clipart, Graphique, silhouette&#10;&#10;Description générée automatiquement">
            <a:extLst>
              <a:ext uri="{FF2B5EF4-FFF2-40B4-BE49-F238E27FC236}">
                <a16:creationId xmlns:a16="http://schemas.microsoft.com/office/drawing/2014/main" id="{3C2D3A34-8C55-0054-F8FD-FAFA085AA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21" y="1141562"/>
            <a:ext cx="1311217" cy="1354349"/>
          </a:xfrm>
          <a:prstGeom prst="rect">
            <a:avLst/>
          </a:prstGeom>
        </p:spPr>
      </p:pic>
      <p:pic>
        <p:nvPicPr>
          <p:cNvPr id="3" name="Image 2" descr="Une image contenant symbole, Panneau de signalisation, cercle&#10;&#10;Description générée automatiquement">
            <a:extLst>
              <a:ext uri="{FF2B5EF4-FFF2-40B4-BE49-F238E27FC236}">
                <a16:creationId xmlns:a16="http://schemas.microsoft.com/office/drawing/2014/main" id="{69BB6579-FA9B-59B1-C5F4-B5E5E005F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3166" y="4577751"/>
            <a:ext cx="1440612" cy="1454990"/>
          </a:xfrm>
          <a:prstGeom prst="rect">
            <a:avLst/>
          </a:prstGeom>
        </p:spPr>
      </p:pic>
      <p:pic>
        <p:nvPicPr>
          <p:cNvPr id="4" name="Image 3" descr="Une image contenant symbole, Panneau de signalisation, cercle&#10;&#10;Description générée automatiquement">
            <a:extLst>
              <a:ext uri="{FF2B5EF4-FFF2-40B4-BE49-F238E27FC236}">
                <a16:creationId xmlns:a16="http://schemas.microsoft.com/office/drawing/2014/main" id="{655A1BC3-6D27-88AF-D552-20718D22B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279" y="4592129"/>
            <a:ext cx="1526876" cy="1454990"/>
          </a:xfrm>
          <a:prstGeom prst="rect">
            <a:avLst/>
          </a:prstGeom>
        </p:spPr>
      </p:pic>
      <p:pic>
        <p:nvPicPr>
          <p:cNvPr id="5" name="Image 4" descr="Une image contenant symbole, Panneau de signalisation, cercle&#10;&#10;Description générée automatiquement">
            <a:extLst>
              <a:ext uri="{FF2B5EF4-FFF2-40B4-BE49-F238E27FC236}">
                <a16:creationId xmlns:a16="http://schemas.microsoft.com/office/drawing/2014/main" id="{4849E4CB-F43E-2DD3-C963-2BBDAA884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639" y="4620882"/>
            <a:ext cx="1440612" cy="142623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5D37D76-A326-1EE6-F2B1-9AEDF280D0D4}"/>
              </a:ext>
            </a:extLst>
          </p:cNvPr>
          <p:cNvSpPr txBox="1"/>
          <p:nvPr/>
        </p:nvSpPr>
        <p:spPr>
          <a:xfrm>
            <a:off x="4120551" y="94891"/>
            <a:ext cx="432470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5-Git &amp; GitHub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4184FF7-881F-FEAE-63F2-7E8CA1F69BC0}"/>
              </a:ext>
            </a:extLst>
          </p:cNvPr>
          <p:cNvSpPr txBox="1"/>
          <p:nvPr/>
        </p:nvSpPr>
        <p:spPr>
          <a:xfrm>
            <a:off x="2955985" y="2539043"/>
            <a:ext cx="628003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0F0F0F"/>
                </a:solidFill>
                <a:latin typeface="Söhne"/>
              </a:rPr>
              <a:t>Remote Repository on GitHub</a:t>
            </a:r>
            <a:endParaRPr lang="en-US" sz="3200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3EB1A76-70A1-3181-0A6F-97474338DEBB}"/>
              </a:ext>
            </a:extLst>
          </p:cNvPr>
          <p:cNvCxnSpPr/>
          <p:nvPr/>
        </p:nvCxnSpPr>
        <p:spPr>
          <a:xfrm>
            <a:off x="8326467" y="3157807"/>
            <a:ext cx="1345720" cy="13744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13B2CA2-9694-954A-01A8-9C0AAEC14828}"/>
              </a:ext>
            </a:extLst>
          </p:cNvPr>
          <p:cNvCxnSpPr>
            <a:cxnSpLocks/>
          </p:cNvCxnSpPr>
          <p:nvPr/>
        </p:nvCxnSpPr>
        <p:spPr>
          <a:xfrm>
            <a:off x="5867939" y="3100299"/>
            <a:ext cx="37381" cy="14751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553D8B3-ACC3-F1C6-497B-91522B1C645E}"/>
              </a:ext>
            </a:extLst>
          </p:cNvPr>
          <p:cNvCxnSpPr>
            <a:cxnSpLocks/>
          </p:cNvCxnSpPr>
          <p:nvPr/>
        </p:nvCxnSpPr>
        <p:spPr>
          <a:xfrm flipH="1">
            <a:off x="1980301" y="3157807"/>
            <a:ext cx="1630392" cy="1403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A0B048BC-A1E9-6E3F-EE38-B86066C8ED68}"/>
              </a:ext>
            </a:extLst>
          </p:cNvPr>
          <p:cNvSpPr txBox="1"/>
          <p:nvPr/>
        </p:nvSpPr>
        <p:spPr>
          <a:xfrm>
            <a:off x="4911306" y="616213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 dirty="0"/>
              <a:t>DEVELOPER 2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9CD1717-D05E-8FDF-65F7-3473ED867D35}"/>
              </a:ext>
            </a:extLst>
          </p:cNvPr>
          <p:cNvSpPr txBox="1"/>
          <p:nvPr/>
        </p:nvSpPr>
        <p:spPr>
          <a:xfrm>
            <a:off x="986287" y="616213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 dirty="0"/>
              <a:t>DEVELOPER 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F3C76FB-8E29-EE72-FECF-2E8E29823082}"/>
              </a:ext>
            </a:extLst>
          </p:cNvPr>
          <p:cNvSpPr txBox="1"/>
          <p:nvPr/>
        </p:nvSpPr>
        <p:spPr>
          <a:xfrm>
            <a:off x="8936966" y="606149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 dirty="0"/>
              <a:t>DEVELOPER 3</a:t>
            </a:r>
            <a:endParaRPr lang="fr-FR" sz="2400" dirty="0"/>
          </a:p>
        </p:txBody>
      </p:sp>
      <p:sp>
        <p:nvSpPr>
          <p:cNvPr id="17" name="Bulle narrative : ronde 16">
            <a:extLst>
              <a:ext uri="{FF2B5EF4-FFF2-40B4-BE49-F238E27FC236}">
                <a16:creationId xmlns:a16="http://schemas.microsoft.com/office/drawing/2014/main" id="{360679C8-6720-F9D7-5E72-591D39D7C71E}"/>
              </a:ext>
            </a:extLst>
          </p:cNvPr>
          <p:cNvSpPr/>
          <p:nvPr/>
        </p:nvSpPr>
        <p:spPr>
          <a:xfrm>
            <a:off x="7778150" y="1006415"/>
            <a:ext cx="4327583" cy="1538376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"/>
                <a:cs typeface="Arial"/>
              </a:rPr>
              <a:t>GitHub </a:t>
            </a:r>
            <a:r>
              <a:rPr lang="fr-FR" err="1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lang="fr-FR" dirty="0">
                <a:solidFill>
                  <a:schemeClr val="bg1"/>
                </a:solidFill>
                <a:latin typeface="Arial"/>
                <a:cs typeface="Arial"/>
              </a:rPr>
              <a:t> a platform </a:t>
            </a:r>
            <a:r>
              <a:rPr lang="fr-FR" err="1">
                <a:solidFill>
                  <a:schemeClr val="bg1"/>
                </a:solidFill>
                <a:latin typeface="Arial"/>
                <a:cs typeface="Arial"/>
              </a:rPr>
              <a:t>that</a:t>
            </a:r>
            <a:r>
              <a:rPr lang="fr-FR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err="1">
                <a:solidFill>
                  <a:schemeClr val="bg1"/>
                </a:solidFill>
                <a:latin typeface="Arial"/>
                <a:cs typeface="Arial"/>
              </a:rPr>
              <a:t>allows</a:t>
            </a:r>
            <a:r>
              <a:rPr lang="fr-FR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err="1">
                <a:solidFill>
                  <a:schemeClr val="bg1"/>
                </a:solidFill>
                <a:latin typeface="Arial"/>
                <a:cs typeface="Arial"/>
              </a:rPr>
              <a:t>its</a:t>
            </a:r>
            <a:r>
              <a:rPr lang="fr-FR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err="1">
                <a:solidFill>
                  <a:schemeClr val="bg1"/>
                </a:solidFill>
                <a:latin typeface="Arial"/>
                <a:cs typeface="Arial"/>
              </a:rPr>
              <a:t>users</a:t>
            </a:r>
            <a:r>
              <a:rPr lang="fr-FR" dirty="0">
                <a:solidFill>
                  <a:schemeClr val="bg1"/>
                </a:solidFill>
                <a:latin typeface="Arial"/>
                <a:cs typeface="Arial"/>
              </a:rPr>
              <a:t> to store </a:t>
            </a:r>
            <a:r>
              <a:rPr lang="fr-FR" err="1">
                <a:solidFill>
                  <a:schemeClr val="bg1"/>
                </a:solidFill>
                <a:latin typeface="Arial"/>
                <a:cs typeface="Arial"/>
              </a:rPr>
              <a:t>their</a:t>
            </a:r>
            <a:r>
              <a:rPr lang="fr-FR" dirty="0">
                <a:solidFill>
                  <a:schemeClr val="bg1"/>
                </a:solidFill>
                <a:latin typeface="Arial"/>
                <a:cs typeface="Arial"/>
              </a:rPr>
              <a:t> Git repositories 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18" name="Bulle narrative : ronde 17">
            <a:extLst>
              <a:ext uri="{FF2B5EF4-FFF2-40B4-BE49-F238E27FC236}">
                <a16:creationId xmlns:a16="http://schemas.microsoft.com/office/drawing/2014/main" id="{871A08A7-4CA6-33B7-5EC2-29674FD09463}"/>
              </a:ext>
            </a:extLst>
          </p:cNvPr>
          <p:cNvSpPr/>
          <p:nvPr/>
        </p:nvSpPr>
        <p:spPr>
          <a:xfrm>
            <a:off x="28755" y="934527"/>
            <a:ext cx="4341962" cy="1610265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"/>
                <a:cs typeface="Arial"/>
              </a:rPr>
              <a:t>Git </a:t>
            </a:r>
            <a:r>
              <a:rPr lang="fr-FR" err="1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lang="fr-FR" dirty="0">
                <a:solidFill>
                  <a:schemeClr val="bg1"/>
                </a:solidFill>
                <a:latin typeface="Arial"/>
                <a:cs typeface="Arial"/>
              </a:rPr>
              <a:t> a version control system </a:t>
            </a:r>
            <a:r>
              <a:rPr lang="fr-FR" err="1">
                <a:solidFill>
                  <a:schemeClr val="bg1"/>
                </a:solidFill>
                <a:latin typeface="Arial"/>
                <a:cs typeface="Arial"/>
              </a:rPr>
              <a:t>that</a:t>
            </a:r>
            <a:r>
              <a:rPr lang="fr-FR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err="1">
                <a:solidFill>
                  <a:schemeClr val="bg1"/>
                </a:solidFill>
                <a:latin typeface="Arial"/>
                <a:cs typeface="Arial"/>
              </a:rPr>
              <a:t>allows</a:t>
            </a:r>
            <a:r>
              <a:rPr lang="fr-FR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err="1">
                <a:solidFill>
                  <a:schemeClr val="bg1"/>
                </a:solidFill>
                <a:latin typeface="Arial"/>
                <a:cs typeface="Arial"/>
              </a:rPr>
              <a:t>different</a:t>
            </a:r>
            <a:r>
              <a:rPr lang="fr-FR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err="1">
                <a:solidFill>
                  <a:schemeClr val="bg1"/>
                </a:solidFill>
                <a:latin typeface="Arial"/>
                <a:cs typeface="Arial"/>
              </a:rPr>
              <a:t>developers</a:t>
            </a:r>
            <a:r>
              <a:rPr lang="fr-FR" dirty="0">
                <a:solidFill>
                  <a:schemeClr val="bg1"/>
                </a:solidFill>
                <a:latin typeface="Arial"/>
                <a:cs typeface="Arial"/>
              </a:rPr>
              <a:t> to </a:t>
            </a:r>
            <a:r>
              <a:rPr lang="fr-FR" err="1">
                <a:solidFill>
                  <a:schemeClr val="bg1"/>
                </a:solidFill>
                <a:latin typeface="Arial"/>
                <a:cs typeface="Arial"/>
              </a:rPr>
              <a:t>work</a:t>
            </a:r>
            <a:r>
              <a:rPr lang="fr-FR" dirty="0">
                <a:solidFill>
                  <a:schemeClr val="bg1"/>
                </a:solidFill>
                <a:latin typeface="Arial"/>
                <a:cs typeface="Arial"/>
              </a:rPr>
              <a:t> on the </a:t>
            </a:r>
            <a:r>
              <a:rPr lang="fr-FR" err="1">
                <a:solidFill>
                  <a:schemeClr val="bg1"/>
                </a:solidFill>
                <a:latin typeface="Arial"/>
                <a:cs typeface="Arial"/>
              </a:rPr>
              <a:t>same</a:t>
            </a:r>
            <a:r>
              <a:rPr lang="fr-FR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err="1">
                <a:solidFill>
                  <a:schemeClr val="bg1"/>
                </a:solidFill>
                <a:latin typeface="Arial"/>
                <a:cs typeface="Arial"/>
              </a:rPr>
              <a:t>project</a:t>
            </a:r>
            <a:endParaRPr lang="fr-FR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870537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EEEF01-2ECF-4B8A-A7FB-19EAF5ED6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900E924-8170-A768-AEFF-117FA3715213}"/>
              </a:ext>
            </a:extLst>
          </p:cNvPr>
          <p:cNvSpPr txBox="1"/>
          <p:nvPr/>
        </p:nvSpPr>
        <p:spPr>
          <a:xfrm>
            <a:off x="322792" y="730249"/>
            <a:ext cx="511175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000" b="1" dirty="0"/>
              <a:t>THE PLAN :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3F72A3F-2708-017B-247E-227639DCD4BF}"/>
              </a:ext>
            </a:extLst>
          </p:cNvPr>
          <p:cNvSpPr txBox="1"/>
          <p:nvPr/>
        </p:nvSpPr>
        <p:spPr>
          <a:xfrm>
            <a:off x="857249" y="1561042"/>
            <a:ext cx="10398125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v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ICT</a:t>
            </a:r>
            <a:endParaRPr lang="fr-FR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/>
              <a:buChar char="v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SOME OF THE MAIN TOOL: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</a:t>
            </a:r>
            <a:r>
              <a:rPr lang="fr-FR" sz="3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microsoft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office</a:t>
            </a:r>
            <a:r>
              <a:rPr lang="fr-FR" sz="3200" dirty="0"/>
              <a:t> </a:t>
            </a:r>
            <a:endParaRPr lang="fr-FR"/>
          </a:p>
          <a:p>
            <a:pPr marL="914400" lvl="1" indent="-457200">
              <a:buFont typeface="Wingdings"/>
              <a:buChar char="Ø"/>
            </a:pPr>
            <a:r>
              <a:rPr lang="fr-FR" sz="3200" dirty="0"/>
              <a:t>    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Google services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</a:t>
            </a:r>
            <a:r>
              <a:rPr lang="fr-FR" sz="3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Overleaf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&amp; </a:t>
            </a:r>
            <a:r>
              <a:rPr lang="fr-FR" sz="3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LaTex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Web </a:t>
            </a:r>
            <a:r>
              <a:rPr lang="fr-F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  <a:endParaRPr lang="fr-FR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Git &amp; GitHub</a:t>
            </a:r>
          </a:p>
          <a:p>
            <a:pPr marL="457200" indent="-457200">
              <a:buFont typeface="Wingdings"/>
              <a:buChar char="v"/>
            </a:pPr>
            <a:r>
              <a:rPr lang="fr-FR" sz="3200" dirty="0"/>
              <a:t>Impact of ICT on society</a:t>
            </a: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  <a:p>
            <a:endParaRPr lang="fr-FR" sz="1200" dirty="0">
              <a:solidFill>
                <a:srgbClr val="374151"/>
              </a:solidFill>
            </a:endParaRP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54204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lipse 31">
            <a:extLst>
              <a:ext uri="{FF2B5EF4-FFF2-40B4-BE49-F238E27FC236}">
                <a16:creationId xmlns:a16="http://schemas.microsoft.com/office/drawing/2014/main" id="{ED5A9C5D-A8D2-C03E-914A-DE95ED7CFFD1}"/>
              </a:ext>
            </a:extLst>
          </p:cNvPr>
          <p:cNvSpPr/>
          <p:nvPr/>
        </p:nvSpPr>
        <p:spPr>
          <a:xfrm>
            <a:off x="91829" y="2678594"/>
            <a:ext cx="5445771" cy="1293962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>
                <a:solidFill>
                  <a:schemeClr val="bg1"/>
                </a:solidFill>
                <a:ea typeface="+mn-lt"/>
                <a:cs typeface="+mn-lt"/>
              </a:rPr>
              <a:t>Impact of ICT on society</a:t>
            </a:r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8154C8-4818-FCB8-DC41-2CDD3D01DE0F}"/>
              </a:ext>
            </a:extLst>
          </p:cNvPr>
          <p:cNvSpPr/>
          <p:nvPr/>
        </p:nvSpPr>
        <p:spPr>
          <a:xfrm>
            <a:off x="6932083" y="439037"/>
            <a:ext cx="4670322" cy="157316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0000"/>
                </a:solidFill>
                <a:latin typeface="Arial"/>
                <a:cs typeface="Arial"/>
              </a:rPr>
              <a:t>as </a:t>
            </a:r>
            <a:r>
              <a:rPr lang="fr-FR" b="1" err="1">
                <a:solidFill>
                  <a:srgbClr val="000000"/>
                </a:solidFill>
                <a:latin typeface="Arial"/>
                <a:cs typeface="Arial"/>
              </a:rPr>
              <a:t>students</a:t>
            </a:r>
            <a:r>
              <a:rPr lang="fr-FR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fr-FR" b="1" err="1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lang="fr-FR" b="1" dirty="0">
                <a:solidFill>
                  <a:srgbClr val="000000"/>
                </a:solidFill>
                <a:latin typeface="Arial"/>
                <a:cs typeface="Arial"/>
              </a:rPr>
              <a:t> use </a:t>
            </a:r>
            <a:r>
              <a:rPr lang="fr-FR" b="1" err="1">
                <a:solidFill>
                  <a:srgbClr val="000000"/>
                </a:solidFill>
                <a:latin typeface="Arial"/>
                <a:cs typeface="Arial"/>
              </a:rPr>
              <a:t>them</a:t>
            </a:r>
            <a:r>
              <a:rPr lang="fr-FR" b="1" dirty="0">
                <a:solidFill>
                  <a:srgbClr val="000000"/>
                </a:solidFill>
                <a:latin typeface="Arial"/>
                <a:cs typeface="Arial"/>
              </a:rPr>
              <a:t> to </a:t>
            </a:r>
            <a:r>
              <a:rPr lang="fr-FR" b="1" err="1">
                <a:solidFill>
                  <a:srgbClr val="000000"/>
                </a:solidFill>
                <a:latin typeface="Arial"/>
                <a:cs typeface="Arial"/>
              </a:rPr>
              <a:t>write</a:t>
            </a:r>
            <a:r>
              <a:rPr lang="fr-FR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fr-FR" b="1" err="1">
                <a:solidFill>
                  <a:srgbClr val="000000"/>
                </a:solidFill>
                <a:latin typeface="Arial"/>
                <a:cs typeface="Arial"/>
              </a:rPr>
              <a:t>projects</a:t>
            </a:r>
            <a:r>
              <a:rPr lang="fr-FR" b="1" dirty="0">
                <a:solidFill>
                  <a:srgbClr val="000000"/>
                </a:solidFill>
                <a:latin typeface="Arial"/>
                <a:cs typeface="Arial"/>
              </a:rPr>
              <a:t> and organise </a:t>
            </a:r>
            <a:r>
              <a:rPr lang="fr-FR" b="1" err="1">
                <a:solidFill>
                  <a:srgbClr val="000000"/>
                </a:solidFill>
                <a:latin typeface="Arial"/>
                <a:cs typeface="Arial"/>
              </a:rPr>
              <a:t>our</a:t>
            </a:r>
            <a:r>
              <a:rPr lang="fr-FR" b="1" dirty="0">
                <a:solidFill>
                  <a:srgbClr val="000000"/>
                </a:solidFill>
                <a:latin typeface="Arial"/>
                <a:cs typeface="Arial"/>
              </a:rPr>
              <a:t> notes</a:t>
            </a:r>
            <a:endParaRPr lang="fr-FR" b="1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C6877C3-D137-8F94-37E4-8B698AC58F82}"/>
              </a:ext>
            </a:extLst>
          </p:cNvPr>
          <p:cNvSpPr/>
          <p:nvPr/>
        </p:nvSpPr>
        <p:spPr>
          <a:xfrm>
            <a:off x="6931400" y="2883103"/>
            <a:ext cx="4670322" cy="157316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000" b="1" dirty="0">
                <a:solidFill>
                  <a:srgbClr val="040C28"/>
                </a:solidFill>
                <a:ea typeface="+mn-lt"/>
                <a:cs typeface="+mn-lt"/>
              </a:rPr>
              <a:t>speed up the </a:t>
            </a:r>
            <a:r>
              <a:rPr lang="fr-FR" sz="2000" b="1" err="1">
                <a:solidFill>
                  <a:srgbClr val="040C28"/>
                </a:solidFill>
                <a:ea typeface="+mn-lt"/>
                <a:cs typeface="+mn-lt"/>
              </a:rPr>
              <a:t>transfer</a:t>
            </a:r>
            <a:r>
              <a:rPr lang="fr-FR" sz="2000" b="1" dirty="0">
                <a:solidFill>
                  <a:srgbClr val="040C28"/>
                </a:solidFill>
                <a:ea typeface="+mn-lt"/>
                <a:cs typeface="+mn-lt"/>
              </a:rPr>
              <a:t> of information</a:t>
            </a:r>
            <a:endParaRPr lang="fr-FR" sz="2000" b="1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5E54FFD-02BC-A045-982E-858ED409B7B8}"/>
              </a:ext>
            </a:extLst>
          </p:cNvPr>
          <p:cNvSpPr/>
          <p:nvPr/>
        </p:nvSpPr>
        <p:spPr>
          <a:xfrm>
            <a:off x="6932083" y="5000453"/>
            <a:ext cx="4670322" cy="157316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i="0" dirty="0">
                <a:solidFill>
                  <a:schemeClr val="tx1"/>
                </a:solidFill>
                <a:latin typeface="-apple-system"/>
                <a:ea typeface="-apple-system"/>
                <a:cs typeface="-apple-system"/>
              </a:rPr>
              <a:t>the use of ICT to </a:t>
            </a:r>
            <a:r>
              <a:rPr lang="fr-FR" b="1" i="0" err="1">
                <a:solidFill>
                  <a:schemeClr val="tx1"/>
                </a:solidFill>
                <a:latin typeface="-apple-system"/>
                <a:ea typeface="-apple-system"/>
                <a:cs typeface="-apple-system"/>
              </a:rPr>
              <a:t>access</a:t>
            </a:r>
            <a:r>
              <a:rPr lang="fr-FR" b="1" i="0" dirty="0">
                <a:solidFill>
                  <a:schemeClr val="tx1"/>
                </a:solidFill>
                <a:latin typeface="-apple-system"/>
                <a:ea typeface="-apple-system"/>
                <a:cs typeface="-apple-system"/>
              </a:rPr>
              <a:t> information has </a:t>
            </a:r>
            <a:r>
              <a:rPr lang="fr-FR" b="1" i="0" err="1">
                <a:solidFill>
                  <a:schemeClr val="tx1"/>
                </a:solidFill>
                <a:latin typeface="-apple-system"/>
                <a:ea typeface="-apple-system"/>
                <a:cs typeface="-apple-system"/>
              </a:rPr>
              <a:t>brought</a:t>
            </a:r>
            <a:r>
              <a:rPr lang="fr-FR" b="1" i="0" dirty="0">
                <a:solidFill>
                  <a:schemeClr val="tx1"/>
                </a:solidFill>
                <a:latin typeface="-apple-system"/>
                <a:ea typeface="-apple-system"/>
                <a:cs typeface="-apple-system"/>
              </a:rPr>
              <a:t> new </a:t>
            </a:r>
            <a:r>
              <a:rPr lang="fr-FR" b="1" i="0" err="1">
                <a:solidFill>
                  <a:schemeClr val="tx1"/>
                </a:solidFill>
                <a:latin typeface="-apple-system"/>
                <a:ea typeface="-apple-system"/>
                <a:cs typeface="-apple-system"/>
              </a:rPr>
              <a:t>opportunities</a:t>
            </a:r>
            <a:r>
              <a:rPr lang="fr-FR" b="1" i="0" dirty="0">
                <a:solidFill>
                  <a:schemeClr val="tx1"/>
                </a:solidFill>
                <a:latin typeface="-apple-system"/>
                <a:ea typeface="-apple-system"/>
                <a:cs typeface="-apple-system"/>
              </a:rPr>
              <a:t> 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6" name="Connecteur : en arc 5">
            <a:extLst>
              <a:ext uri="{FF2B5EF4-FFF2-40B4-BE49-F238E27FC236}">
                <a16:creationId xmlns:a16="http://schemas.microsoft.com/office/drawing/2014/main" id="{CA2E086A-0116-1074-69E8-A4E969EFD982}"/>
              </a:ext>
            </a:extLst>
          </p:cNvPr>
          <p:cNvCxnSpPr/>
          <p:nvPr/>
        </p:nvCxnSpPr>
        <p:spPr>
          <a:xfrm flipV="1">
            <a:off x="4654550" y="1377950"/>
            <a:ext cx="2279650" cy="148801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 : en arc 6">
            <a:extLst>
              <a:ext uri="{FF2B5EF4-FFF2-40B4-BE49-F238E27FC236}">
                <a16:creationId xmlns:a16="http://schemas.microsoft.com/office/drawing/2014/main" id="{1954E6EB-EA9C-04D9-9568-1CE2C9A775B4}"/>
              </a:ext>
            </a:extLst>
          </p:cNvPr>
          <p:cNvCxnSpPr>
            <a:cxnSpLocks/>
          </p:cNvCxnSpPr>
          <p:nvPr/>
        </p:nvCxnSpPr>
        <p:spPr>
          <a:xfrm>
            <a:off x="4326466" y="3881966"/>
            <a:ext cx="2554816" cy="208914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 : en arc 7">
            <a:extLst>
              <a:ext uri="{FF2B5EF4-FFF2-40B4-BE49-F238E27FC236}">
                <a16:creationId xmlns:a16="http://schemas.microsoft.com/office/drawing/2014/main" id="{EAC28DBF-C5CF-CF7E-CA2E-5B858B861A62}"/>
              </a:ext>
            </a:extLst>
          </p:cNvPr>
          <p:cNvCxnSpPr>
            <a:cxnSpLocks/>
          </p:cNvCxnSpPr>
          <p:nvPr/>
        </p:nvCxnSpPr>
        <p:spPr>
          <a:xfrm>
            <a:off x="5532966" y="3321050"/>
            <a:ext cx="1390650" cy="34289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656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79770D-9CDE-F7FC-7C72-731FB7798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8FE7579-9EEB-6FDB-C5FB-EEA420AEB741}"/>
              </a:ext>
            </a:extLst>
          </p:cNvPr>
          <p:cNvSpPr txBox="1"/>
          <p:nvPr/>
        </p:nvSpPr>
        <p:spPr>
          <a:xfrm>
            <a:off x="322792" y="730249"/>
            <a:ext cx="511175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000" b="1" dirty="0"/>
              <a:t>THE PLAN :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C17CB1B-B6D9-4B2D-A055-78F0D31F3CFE}"/>
              </a:ext>
            </a:extLst>
          </p:cNvPr>
          <p:cNvSpPr txBox="1"/>
          <p:nvPr/>
        </p:nvSpPr>
        <p:spPr>
          <a:xfrm>
            <a:off x="899582" y="1952625"/>
            <a:ext cx="10398125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v"/>
            </a:pPr>
            <a:r>
              <a:rPr lang="fr-FR" sz="3200" dirty="0"/>
              <a:t>INTRODUCTION TO ICT</a:t>
            </a:r>
            <a:endParaRPr lang="fr-FR"/>
          </a:p>
          <a:p>
            <a:pPr marL="457200" indent="-457200">
              <a:buFont typeface="Wingdings"/>
              <a:buChar char="v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SOME OF THE MAIN TOOL: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Microsoft office 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 Google services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</a:t>
            </a:r>
            <a:r>
              <a:rPr lang="fr-F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Overleaf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&amp; </a:t>
            </a:r>
            <a:r>
              <a:rPr lang="fr-F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LaTex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CANVA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Web </a:t>
            </a:r>
            <a:r>
              <a:rPr lang="fr-F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  <a:endParaRPr lang="fr-FR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Git &amp; GitHub</a:t>
            </a:r>
          </a:p>
          <a:p>
            <a:pPr marL="457200" indent="-457200">
              <a:buFont typeface="Wingdings"/>
              <a:buChar char="v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Impact of ICT on society</a:t>
            </a: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  <a:p>
            <a:endParaRPr lang="fr-FR" sz="1200" dirty="0">
              <a:solidFill>
                <a:srgbClr val="374151"/>
              </a:solidFill>
            </a:endParaRP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43001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, ordinateur, écran d’ordinateur, Périphérique de sortie&#10;&#10;Description générée automatiquement">
            <a:extLst>
              <a:ext uri="{FF2B5EF4-FFF2-40B4-BE49-F238E27FC236}">
                <a16:creationId xmlns:a16="http://schemas.microsoft.com/office/drawing/2014/main" id="{AFAEA04C-DE6B-0C49-C979-8C46000BF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45" y="2417354"/>
            <a:ext cx="3698456" cy="3673495"/>
          </a:xfrm>
          <a:prstGeom prst="rect">
            <a:avLst/>
          </a:prstGeom>
        </p:spPr>
      </p:pic>
      <p:pic>
        <p:nvPicPr>
          <p:cNvPr id="4" name="Image 3" descr="Une image contenant texte, logo, Police, Graphique&#10;&#10;Description générée automatiquement">
            <a:extLst>
              <a:ext uri="{FF2B5EF4-FFF2-40B4-BE49-F238E27FC236}">
                <a16:creationId xmlns:a16="http://schemas.microsoft.com/office/drawing/2014/main" id="{391848E8-1790-6D19-5037-878CEE81B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329" y="4189005"/>
            <a:ext cx="2860457" cy="1521406"/>
          </a:xfrm>
          <a:prstGeom prst="rect">
            <a:avLst/>
          </a:prstGeom>
        </p:spPr>
      </p:pic>
      <p:pic>
        <p:nvPicPr>
          <p:cNvPr id="5" name="Image 4" descr="Une image contenant Police, capture d’écran, diagramme, Graphique&#10;&#10;Description générée automatiquement">
            <a:extLst>
              <a:ext uri="{FF2B5EF4-FFF2-40B4-BE49-F238E27FC236}">
                <a16:creationId xmlns:a16="http://schemas.microsoft.com/office/drawing/2014/main" id="{88596BA3-B124-35D6-E12F-CB1A3ED96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771" y="2277174"/>
            <a:ext cx="3196986" cy="1976168"/>
          </a:xfrm>
          <a:prstGeom prst="rect">
            <a:avLst/>
          </a:prstGeom>
        </p:spPr>
      </p:pic>
      <p:pic>
        <p:nvPicPr>
          <p:cNvPr id="6" name="Image 5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3ECAABB0-9F9A-2F3F-7320-D3F41D626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6427" y="4259273"/>
            <a:ext cx="1744214" cy="96112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B9B1F94-64EF-8F3B-375B-F8409F287178}"/>
              </a:ext>
            </a:extLst>
          </p:cNvPr>
          <p:cNvSpPr txBox="1"/>
          <p:nvPr/>
        </p:nvSpPr>
        <p:spPr>
          <a:xfrm>
            <a:off x="195532" y="950343"/>
            <a:ext cx="36921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What is ICT ?</a:t>
            </a:r>
            <a:endParaRPr lang="fr-FR" sz="2000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D4A84F3-C1C3-5FB2-56EB-409FE450D39E}"/>
              </a:ext>
            </a:extLst>
          </p:cNvPr>
          <p:cNvSpPr txBox="1"/>
          <p:nvPr/>
        </p:nvSpPr>
        <p:spPr>
          <a:xfrm>
            <a:off x="199140" y="366928"/>
            <a:ext cx="445376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b="1" dirty="0"/>
              <a:t>INTRODUCTION TO ICT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CA84265-6710-133A-41C0-068C30B7F49C}"/>
              </a:ext>
            </a:extLst>
          </p:cNvPr>
          <p:cNvSpPr txBox="1"/>
          <p:nvPr/>
        </p:nvSpPr>
        <p:spPr>
          <a:xfrm>
            <a:off x="1180042" y="5836707"/>
            <a:ext cx="33020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 b="1" dirty="0"/>
              <a:t>HARDWARE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2149F14-72FE-B56A-8F67-27F042C4E7D7}"/>
              </a:ext>
            </a:extLst>
          </p:cNvPr>
          <p:cNvSpPr txBox="1"/>
          <p:nvPr/>
        </p:nvSpPr>
        <p:spPr>
          <a:xfrm>
            <a:off x="7815792" y="5836708"/>
            <a:ext cx="30480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 b="1" dirty="0"/>
              <a:t>SOFTWARE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4AE2CC0-37C4-7437-9303-C62B4DC8A3F8}"/>
              </a:ext>
            </a:extLst>
          </p:cNvPr>
          <p:cNvSpPr txBox="1"/>
          <p:nvPr/>
        </p:nvSpPr>
        <p:spPr>
          <a:xfrm>
            <a:off x="2291292" y="1428748"/>
            <a:ext cx="83820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INFORMATION AND COMMUNOCATION TECHNOLOGIE </a:t>
            </a:r>
          </a:p>
        </p:txBody>
      </p:sp>
      <p:cxnSp>
        <p:nvCxnSpPr>
          <p:cNvPr id="13" name="Connecteur : en arc 12">
            <a:extLst>
              <a:ext uri="{FF2B5EF4-FFF2-40B4-BE49-F238E27FC236}">
                <a16:creationId xmlns:a16="http://schemas.microsoft.com/office/drawing/2014/main" id="{32A68178-DF11-105F-987E-DFAEDCF388A9}"/>
              </a:ext>
            </a:extLst>
          </p:cNvPr>
          <p:cNvCxnSpPr/>
          <p:nvPr/>
        </p:nvCxnSpPr>
        <p:spPr>
          <a:xfrm flipH="1">
            <a:off x="3157008" y="1834092"/>
            <a:ext cx="1022350" cy="89323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 : en arc 13">
            <a:extLst>
              <a:ext uri="{FF2B5EF4-FFF2-40B4-BE49-F238E27FC236}">
                <a16:creationId xmlns:a16="http://schemas.microsoft.com/office/drawing/2014/main" id="{53E9CFDB-9BAF-BF2B-8CE3-B28B0C350F9B}"/>
              </a:ext>
            </a:extLst>
          </p:cNvPr>
          <p:cNvCxnSpPr>
            <a:cxnSpLocks/>
          </p:cNvCxnSpPr>
          <p:nvPr/>
        </p:nvCxnSpPr>
        <p:spPr>
          <a:xfrm>
            <a:off x="5893859" y="1834091"/>
            <a:ext cx="1030816" cy="129539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64111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B37471-E150-6E9E-A8E0-2E0B75178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C5B60BC-B400-5E5C-FAD1-1FD14C2266C2}"/>
              </a:ext>
            </a:extLst>
          </p:cNvPr>
          <p:cNvSpPr txBox="1"/>
          <p:nvPr/>
        </p:nvSpPr>
        <p:spPr>
          <a:xfrm>
            <a:off x="322792" y="730249"/>
            <a:ext cx="511175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000" b="1" dirty="0"/>
              <a:t>THE PLAN :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1CDDE5-BF80-7723-DEBC-159C67AB51A7}"/>
              </a:ext>
            </a:extLst>
          </p:cNvPr>
          <p:cNvSpPr txBox="1"/>
          <p:nvPr/>
        </p:nvSpPr>
        <p:spPr>
          <a:xfrm>
            <a:off x="899582" y="1952625"/>
            <a:ext cx="10398125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v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ICT</a:t>
            </a:r>
            <a:endParaRPr lang="fr-FR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/>
              <a:buChar char="v"/>
            </a:pPr>
            <a:r>
              <a:rPr lang="fr-FR" sz="3200" dirty="0"/>
              <a:t>SOME OF THE MAIN TOOL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</a:t>
            </a:r>
            <a:r>
              <a:rPr lang="fr-FR" sz="3200" dirty="0"/>
              <a:t>Microsoft office </a:t>
            </a:r>
            <a:endParaRPr lang="fr-FR" dirty="0"/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 Google services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</a:t>
            </a:r>
            <a:r>
              <a:rPr lang="fr-F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Overleaf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&amp; </a:t>
            </a:r>
            <a:r>
              <a:rPr lang="fr-F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LaTex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CANVA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Web </a:t>
            </a:r>
            <a:r>
              <a:rPr lang="fr-F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  <a:endParaRPr lang="fr-FR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Git &amp; GitHub</a:t>
            </a:r>
          </a:p>
          <a:p>
            <a:pPr marL="457200" indent="-457200">
              <a:buFont typeface="Wingdings"/>
              <a:buChar char="v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Impact of ICT on society</a:t>
            </a: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  <a:p>
            <a:endParaRPr lang="fr-FR" sz="1200" dirty="0">
              <a:solidFill>
                <a:srgbClr val="374151"/>
              </a:solidFill>
            </a:endParaRP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12873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, Bleu électrique, Graphique, Police&#10;&#10;Description générée automatiquement">
            <a:extLst>
              <a:ext uri="{FF2B5EF4-FFF2-40B4-BE49-F238E27FC236}">
                <a16:creationId xmlns:a16="http://schemas.microsoft.com/office/drawing/2014/main" id="{FD421E17-6458-48DF-64BD-C80064F7E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4" y="1667933"/>
            <a:ext cx="717550" cy="717550"/>
          </a:xfrm>
          <a:prstGeom prst="rect">
            <a:avLst/>
          </a:prstGeom>
        </p:spPr>
      </p:pic>
      <p:pic>
        <p:nvPicPr>
          <p:cNvPr id="4" name="Image 3" descr="Une image contenant symbole, capture d’écran, vert, Graphique&#10;&#10;Description générée automatiquement">
            <a:extLst>
              <a:ext uri="{FF2B5EF4-FFF2-40B4-BE49-F238E27FC236}">
                <a16:creationId xmlns:a16="http://schemas.microsoft.com/office/drawing/2014/main" id="{FDFF9ED8-D4F6-9343-A72A-076F47268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2800350"/>
            <a:ext cx="728134" cy="75988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D2B95DF-8F9F-654E-9B55-2BDD72F82B57}"/>
              </a:ext>
            </a:extLst>
          </p:cNvPr>
          <p:cNvSpPr txBox="1"/>
          <p:nvPr/>
        </p:nvSpPr>
        <p:spPr>
          <a:xfrm>
            <a:off x="1094316" y="2819399"/>
            <a:ext cx="1060661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Microsoft Excel:</a:t>
            </a:r>
            <a:r>
              <a:rPr lang="en-US" sz="200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 spreadsheet program that enables users to create and manipulate data in a grid of cells</a:t>
            </a:r>
          </a:p>
        </p:txBody>
      </p:sp>
      <p:pic>
        <p:nvPicPr>
          <p:cNvPr id="6" name="Image 5" descr="Une image contenant Graphique, logo, Police, capture d’écran&#10;&#10;Description générée automatiquement">
            <a:extLst>
              <a:ext uri="{FF2B5EF4-FFF2-40B4-BE49-F238E27FC236}">
                <a16:creationId xmlns:a16="http://schemas.microsoft.com/office/drawing/2014/main" id="{3E641854-96EC-3C60-EDDF-EDEF8DC50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1" y="5657851"/>
            <a:ext cx="781051" cy="81280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B15AB0B-9271-6A1E-AA03-4FCD8ABAD321}"/>
              </a:ext>
            </a:extLst>
          </p:cNvPr>
          <p:cNvSpPr txBox="1"/>
          <p:nvPr/>
        </p:nvSpPr>
        <p:spPr>
          <a:xfrm>
            <a:off x="1083735" y="5708650"/>
            <a:ext cx="10617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Microsoft PowerPoint: A presentation program used for creating slideshows with text, graphics, and multimedia elements. </a:t>
            </a: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8" name="Image 7" descr="Une image contenant Graphique, art, conception&#10;&#10;Description générée automatiquement">
            <a:extLst>
              <a:ext uri="{FF2B5EF4-FFF2-40B4-BE49-F238E27FC236}">
                <a16:creationId xmlns:a16="http://schemas.microsoft.com/office/drawing/2014/main" id="{9F497109-E2F5-7B01-7EDF-E7E442D583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8057" y="288506"/>
            <a:ext cx="918634" cy="90805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CA82740-FA47-0779-AAEA-87278BABB4B5}"/>
              </a:ext>
            </a:extLst>
          </p:cNvPr>
          <p:cNvSpPr txBox="1"/>
          <p:nvPr/>
        </p:nvSpPr>
        <p:spPr>
          <a:xfrm>
            <a:off x="1083734" y="1665817"/>
            <a:ext cx="1081828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Microsoft Word: A word processing program used for creating and editing documents. It is widely used for tasks such as writing reports, creating resumes, and drafting letters.</a:t>
            </a:r>
            <a:endParaRPr lang="fr-FR"/>
          </a:p>
        </p:txBody>
      </p:sp>
      <p:pic>
        <p:nvPicPr>
          <p:cNvPr id="10" name="Image 9" descr="Une image contenant texte, personne, intérieur, ordinateur&#10;&#10;Description générée automatiquement">
            <a:extLst>
              <a:ext uri="{FF2B5EF4-FFF2-40B4-BE49-F238E27FC236}">
                <a16:creationId xmlns:a16="http://schemas.microsoft.com/office/drawing/2014/main" id="{7FE820D3-3AE3-55F4-77CA-013366EEC2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9492" y="3426883"/>
            <a:ext cx="3191933" cy="209973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394D1B7-E678-E048-7D99-011F9ED38FE5}"/>
              </a:ext>
            </a:extLst>
          </p:cNvPr>
          <p:cNvSpPr txBox="1"/>
          <p:nvPr/>
        </p:nvSpPr>
        <p:spPr>
          <a:xfrm>
            <a:off x="3363944" y="738677"/>
            <a:ext cx="48388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1-Microsoft office: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E38C61B-EBE2-FB3D-5D5D-B482154B98B2}"/>
              </a:ext>
            </a:extLst>
          </p:cNvPr>
          <p:cNvSpPr txBox="1"/>
          <p:nvPr/>
        </p:nvSpPr>
        <p:spPr>
          <a:xfrm>
            <a:off x="267419" y="94891"/>
            <a:ext cx="70132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 b="1" dirty="0"/>
              <a:t>SOME OF THE MAIN TOOL:</a:t>
            </a:r>
          </a:p>
        </p:txBody>
      </p:sp>
    </p:spTree>
    <p:extLst>
      <p:ext uri="{BB962C8B-B14F-4D97-AF65-F5344CB8AC3E}">
        <p14:creationId xmlns:p14="http://schemas.microsoft.com/office/powerpoint/2010/main" val="113679967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F515774-A668-1181-C196-9267F2ECD3DD}"/>
              </a:ext>
            </a:extLst>
          </p:cNvPr>
          <p:cNvSpPr txBox="1"/>
          <p:nvPr/>
        </p:nvSpPr>
        <p:spPr>
          <a:xfrm>
            <a:off x="1210734" y="2216151"/>
            <a:ext cx="9886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Microsoft Outlook: An email client and personal information manager that includes features for email, calendar, contacts, and tasks.</a:t>
            </a:r>
          </a:p>
        </p:txBody>
      </p:sp>
      <p:pic>
        <p:nvPicPr>
          <p:cNvPr id="3" name="Image 2" descr="Une image contenant capture d’écran, conception, Graphique, rouge&#10;&#10;Description générée automatiquement">
            <a:extLst>
              <a:ext uri="{FF2B5EF4-FFF2-40B4-BE49-F238E27FC236}">
                <a16:creationId xmlns:a16="http://schemas.microsoft.com/office/drawing/2014/main" id="{1AA4DCB1-BC39-8FEF-7FAD-73E919A35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165101" y="734484"/>
            <a:ext cx="950384" cy="91228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4F36848-6299-9E62-E121-354C2D86409E}"/>
              </a:ext>
            </a:extLst>
          </p:cNvPr>
          <p:cNvSpPr txBox="1"/>
          <p:nvPr/>
        </p:nvSpPr>
        <p:spPr>
          <a:xfrm>
            <a:off x="1157817" y="723900"/>
            <a:ext cx="968586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Microsoft Access: A database management system that allows users to create and manage databases.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0E2891-0775-9D2B-1C3E-46F7EBB13440}"/>
              </a:ext>
            </a:extLst>
          </p:cNvPr>
          <p:cNvSpPr txBox="1"/>
          <p:nvPr/>
        </p:nvSpPr>
        <p:spPr>
          <a:xfrm>
            <a:off x="1210734" y="3877734"/>
            <a:ext cx="87757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Microsoft OneNote: A note-taking program that allows users to capture and organize notes in various formats, including text, images, and audio.</a:t>
            </a:r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F86C01C-49DE-AD5B-EB21-2E135D58978A}"/>
              </a:ext>
            </a:extLst>
          </p:cNvPr>
          <p:cNvSpPr txBox="1"/>
          <p:nvPr/>
        </p:nvSpPr>
        <p:spPr>
          <a:xfrm>
            <a:off x="1210733" y="5306484"/>
            <a:ext cx="9728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Microsoft Teams: A collaboration platform that integrates chat, video conferencing, file storage, and application integration. It is commonly used for team communication and collaboration.</a:t>
            </a:r>
            <a:endParaRPr lang="fr-FR"/>
          </a:p>
        </p:txBody>
      </p:sp>
      <p:pic>
        <p:nvPicPr>
          <p:cNvPr id="4" name="Image 3" descr="Une image contenant Graphique, capture d’écran, graphisme, Police&#10;&#10;Description générée automatiquement">
            <a:extLst>
              <a:ext uri="{FF2B5EF4-FFF2-40B4-BE49-F238E27FC236}">
                <a16:creationId xmlns:a16="http://schemas.microsoft.com/office/drawing/2014/main" id="{9643020C-0A4F-7A87-EA7B-00C835D2B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17" y="2091267"/>
            <a:ext cx="1066800" cy="1024467"/>
          </a:xfrm>
          <a:prstGeom prst="rect">
            <a:avLst/>
          </a:prstGeom>
        </p:spPr>
      </p:pic>
      <p:pic>
        <p:nvPicPr>
          <p:cNvPr id="8" name="Image 7" descr="Une image contenant violet, violette, Graphique, capture d’écran&#10;&#10;Description générée automatiquement">
            <a:extLst>
              <a:ext uri="{FF2B5EF4-FFF2-40B4-BE49-F238E27FC236}">
                <a16:creationId xmlns:a16="http://schemas.microsoft.com/office/drawing/2014/main" id="{BE7D49CB-D55F-F8A0-6A91-727619780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33" y="3689351"/>
            <a:ext cx="1056218" cy="1024468"/>
          </a:xfrm>
          <a:prstGeom prst="rect">
            <a:avLst/>
          </a:prstGeom>
        </p:spPr>
      </p:pic>
      <p:pic>
        <p:nvPicPr>
          <p:cNvPr id="9" name="Image 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A2693FE-DD2E-BD24-6F79-B93C289B1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" y="5255683"/>
            <a:ext cx="1204384" cy="120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6000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1F2D4D-0E38-9027-DD42-8B94C97E9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9311C33-28BB-4E79-6BB9-079D9E499558}"/>
              </a:ext>
            </a:extLst>
          </p:cNvPr>
          <p:cNvSpPr txBox="1"/>
          <p:nvPr/>
        </p:nvSpPr>
        <p:spPr>
          <a:xfrm>
            <a:off x="322792" y="730249"/>
            <a:ext cx="511175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000" b="1" dirty="0"/>
              <a:t>THE PLAN :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A9BC1AD-2402-8A9C-D335-3FC622F48695}"/>
              </a:ext>
            </a:extLst>
          </p:cNvPr>
          <p:cNvSpPr txBox="1"/>
          <p:nvPr/>
        </p:nvSpPr>
        <p:spPr>
          <a:xfrm>
            <a:off x="899582" y="1952625"/>
            <a:ext cx="10398125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v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ICT</a:t>
            </a:r>
            <a:endParaRPr lang="fr-FR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/>
              <a:buChar char="v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SOME OF THE MAIN TOOL: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Microsoft office</a:t>
            </a:r>
            <a:r>
              <a:rPr lang="fr-FR" sz="3200" dirty="0"/>
              <a:t> </a:t>
            </a:r>
            <a:endParaRPr lang="fr-FR" dirty="0"/>
          </a:p>
          <a:p>
            <a:pPr marL="914400" lvl="1" indent="-457200">
              <a:buFont typeface="Wingdings"/>
              <a:buChar char="Ø"/>
            </a:pPr>
            <a:r>
              <a:rPr lang="fr-FR" sz="3200" dirty="0"/>
              <a:t>    Google services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</a:t>
            </a:r>
            <a:r>
              <a:rPr lang="fr-F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Overleaf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&amp; </a:t>
            </a:r>
            <a:r>
              <a:rPr lang="fr-F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LaTex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CANVA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Web </a:t>
            </a:r>
            <a:r>
              <a:rPr lang="fr-F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  <a:endParaRPr lang="fr-FR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Git &amp; GitHub</a:t>
            </a:r>
          </a:p>
          <a:p>
            <a:pPr marL="457200" indent="-457200">
              <a:buFont typeface="Wingdings"/>
              <a:buChar char="v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Impact of ICT on society</a:t>
            </a: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  <a:p>
            <a:endParaRPr lang="fr-FR" sz="1200" dirty="0">
              <a:solidFill>
                <a:srgbClr val="374151"/>
              </a:solidFill>
            </a:endParaRP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65924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18798DF-9272-E281-7AD0-727C7CDD76FE}"/>
              </a:ext>
            </a:extLst>
          </p:cNvPr>
          <p:cNvSpPr txBox="1"/>
          <p:nvPr/>
        </p:nvSpPr>
        <p:spPr>
          <a:xfrm>
            <a:off x="3692226" y="220892"/>
            <a:ext cx="546631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2-Google services</a:t>
            </a:r>
            <a:r>
              <a:rPr lang="en-US" sz="40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lang="en-US" sz="2400" dirty="0">
                <a:solidFill>
                  <a:srgbClr val="38761D"/>
                </a:solidFill>
                <a:latin typeface="Arial"/>
                <a:cs typeface="Arial"/>
              </a:rPr>
              <a:t> </a:t>
            </a:r>
            <a:endParaRPr lang="en-US" sz="2000" dirty="0">
              <a:latin typeface="Arial"/>
              <a:cs typeface="Arial"/>
            </a:endParaRPr>
          </a:p>
          <a:p>
            <a:endParaRPr lang="en-US"/>
          </a:p>
        </p:txBody>
      </p:sp>
      <p:pic>
        <p:nvPicPr>
          <p:cNvPr id="3" name="Image 2" descr="Une image contenant Graphique, Police, cercle, graphisme&#10;&#10;Description générée automatiquement">
            <a:extLst>
              <a:ext uri="{FF2B5EF4-FFF2-40B4-BE49-F238E27FC236}">
                <a16:creationId xmlns:a16="http://schemas.microsoft.com/office/drawing/2014/main" id="{98477DF2-923B-ECDF-546D-FA94520D6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8" y="1191685"/>
            <a:ext cx="1490134" cy="1511300"/>
          </a:xfrm>
          <a:prstGeom prst="rect">
            <a:avLst/>
          </a:prstGeom>
        </p:spPr>
      </p:pic>
      <p:pic>
        <p:nvPicPr>
          <p:cNvPr id="4" name="Image 3" descr="Une image contenant Graphique, Caractère coloré, graphisme, symbole&#10;&#10;Description générée automatiquement">
            <a:extLst>
              <a:ext uri="{FF2B5EF4-FFF2-40B4-BE49-F238E27FC236}">
                <a16:creationId xmlns:a16="http://schemas.microsoft.com/office/drawing/2014/main" id="{46438E51-5294-4D04-53F3-6B9F10B9C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0" y="2895600"/>
            <a:ext cx="992717" cy="992717"/>
          </a:xfrm>
          <a:prstGeom prst="rect">
            <a:avLst/>
          </a:prstGeom>
        </p:spPr>
      </p:pic>
      <p:pic>
        <p:nvPicPr>
          <p:cNvPr id="5" name="Image 4" descr="Une image contenant Graphique, Caractère coloré, capture d’écran, graphisme&#10;&#10;Description générée automatiquement">
            <a:extLst>
              <a:ext uri="{FF2B5EF4-FFF2-40B4-BE49-F238E27FC236}">
                <a16:creationId xmlns:a16="http://schemas.microsoft.com/office/drawing/2014/main" id="{DB0C92B1-B665-DC8B-DBB3-15384FCE9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7" y="3879850"/>
            <a:ext cx="1267884" cy="1299634"/>
          </a:xfrm>
          <a:prstGeom prst="rect">
            <a:avLst/>
          </a:prstGeom>
        </p:spPr>
      </p:pic>
      <p:pic>
        <p:nvPicPr>
          <p:cNvPr id="6" name="Image 5" descr="Une image contenant Graphique, Caractère coloré, capture d’écran, conception&#10;&#10;Description générée automatiquement">
            <a:extLst>
              <a:ext uri="{FF2B5EF4-FFF2-40B4-BE49-F238E27FC236}">
                <a16:creationId xmlns:a16="http://schemas.microsoft.com/office/drawing/2014/main" id="{CF43E43F-DB4A-DF60-87EA-CDA00FABF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33" y="5245100"/>
            <a:ext cx="1310217" cy="131021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39D4116-5808-9835-2758-01DD4FCBB256}"/>
              </a:ext>
            </a:extLst>
          </p:cNvPr>
          <p:cNvSpPr txBox="1"/>
          <p:nvPr/>
        </p:nvSpPr>
        <p:spPr>
          <a:xfrm>
            <a:off x="1475317" y="3031067"/>
            <a:ext cx="1035261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Roboto"/>
                <a:ea typeface="Roboto"/>
                <a:cs typeface="Roboto"/>
              </a:rPr>
              <a:t>Gmail: Google's email service, which provides users with a free email account and features such as conversation view, labels, and integration with other Google services.</a:t>
            </a:r>
            <a:endParaRPr lang="fr-FR" sz="20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9F433C-5F4C-43FF-4EE2-3693F9265489}"/>
              </a:ext>
            </a:extLst>
          </p:cNvPr>
          <p:cNvSpPr txBox="1"/>
          <p:nvPr/>
        </p:nvSpPr>
        <p:spPr>
          <a:xfrm>
            <a:off x="1390649" y="5750984"/>
            <a:ext cx="105219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Roboto"/>
                <a:ea typeface="Roboto"/>
                <a:cs typeface="Roboto"/>
              </a:rPr>
              <a:t>Google Drive: A cloud storage service that allows users to store and share files online. </a:t>
            </a:r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FC49A3B-711B-8D40-0650-C0EFA6FCA95A}"/>
              </a:ext>
            </a:extLst>
          </p:cNvPr>
          <p:cNvSpPr txBox="1"/>
          <p:nvPr/>
        </p:nvSpPr>
        <p:spPr>
          <a:xfrm>
            <a:off x="1475317" y="4258733"/>
            <a:ext cx="990811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Google Meet: A video conferencing service that enables virtual meetings, webinars, and collaboration. It became particularly popular for remote work and online education</a:t>
            </a:r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A1E8B8E-F889-855E-2EC9-DDD09944E64D}"/>
              </a:ext>
            </a:extLst>
          </p:cNvPr>
          <p:cNvSpPr txBox="1"/>
          <p:nvPr/>
        </p:nvSpPr>
        <p:spPr>
          <a:xfrm>
            <a:off x="1697567" y="1718734"/>
            <a:ext cx="945702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Roboto"/>
                <a:ea typeface="Roboto"/>
                <a:cs typeface="Roboto"/>
              </a:rPr>
              <a:t>Google Search and Google Chrome: most famous search engines that allows  users to search for information, images, news, videos, and more.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6520693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6138227-53A9-481D-B235-011B92B7CC79}"/>
              </a:ext>
            </a:extLst>
          </p:cNvPr>
          <p:cNvSpPr txBox="1"/>
          <p:nvPr/>
        </p:nvSpPr>
        <p:spPr>
          <a:xfrm>
            <a:off x="5444068" y="1655235"/>
            <a:ext cx="6278032" cy="9079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Roboto"/>
                <a:ea typeface="Roboto"/>
                <a:cs typeface="Roboto"/>
              </a:rPr>
              <a:t>Google Docs, Sheets, and Slides: for creating and editing documents, spreadsheets, and presentations </a:t>
            </a:r>
          </a:p>
          <a:p>
            <a:pPr>
              <a:buChar char="•"/>
            </a:pPr>
            <a:endParaRPr lang="en-US" sz="1300">
              <a:solidFill>
                <a:srgbClr val="37415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AD86D4C-733B-75F7-B22A-83E71B40D61F}"/>
              </a:ext>
            </a:extLst>
          </p:cNvPr>
          <p:cNvSpPr txBox="1"/>
          <p:nvPr/>
        </p:nvSpPr>
        <p:spPr>
          <a:xfrm>
            <a:off x="1221317" y="5422901"/>
            <a:ext cx="7558615" cy="9079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Roboto"/>
                <a:ea typeface="Roboto"/>
                <a:cs typeface="Roboto"/>
              </a:rPr>
              <a:t>Google Translate: A language translation service that can translate text, speech, and images between different languages.</a:t>
            </a:r>
            <a:endParaRPr lang="fr-FR"/>
          </a:p>
          <a:p>
            <a:pPr>
              <a:buChar char="•"/>
            </a:pPr>
            <a:endParaRPr lang="en-US" sz="1300">
              <a:solidFill>
                <a:srgbClr val="37415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F8EABF1-5C8E-3F80-3E0A-3F166DA0A8B5}"/>
              </a:ext>
            </a:extLst>
          </p:cNvPr>
          <p:cNvSpPr/>
          <p:nvPr/>
        </p:nvSpPr>
        <p:spPr>
          <a:xfrm>
            <a:off x="2344208" y="89959"/>
            <a:ext cx="6604000" cy="87841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0C04DC4-748E-3E79-2F42-C80881E1F411}"/>
              </a:ext>
            </a:extLst>
          </p:cNvPr>
          <p:cNvSpPr txBox="1"/>
          <p:nvPr/>
        </p:nvSpPr>
        <p:spPr>
          <a:xfrm>
            <a:off x="4191002" y="354542"/>
            <a:ext cx="42883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/>
              <a:t>OTHER GOOGLE SERVICES </a:t>
            </a:r>
          </a:p>
        </p:txBody>
      </p:sp>
      <p:pic>
        <p:nvPicPr>
          <p:cNvPr id="11" name="Image 10" descr="Une image contenant capture d’écran, Graphique, symbole, logo&#10;&#10;Description générée automatiquement">
            <a:extLst>
              <a:ext uri="{FF2B5EF4-FFF2-40B4-BE49-F238E27FC236}">
                <a16:creationId xmlns:a16="http://schemas.microsoft.com/office/drawing/2014/main" id="{90B83233-B8A4-78FB-562A-577467D4F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99" y="5298017"/>
            <a:ext cx="939800" cy="929216"/>
          </a:xfrm>
          <a:prstGeom prst="rect">
            <a:avLst/>
          </a:prstGeom>
        </p:spPr>
      </p:pic>
      <p:pic>
        <p:nvPicPr>
          <p:cNvPr id="12" name="Image 11" descr="Une image contenant capture d’écran, Bleu électrique, Graphique, conception&#10;&#10;Description générée automatiquement">
            <a:extLst>
              <a:ext uri="{FF2B5EF4-FFF2-40B4-BE49-F238E27FC236}">
                <a16:creationId xmlns:a16="http://schemas.microsoft.com/office/drawing/2014/main" id="{CC707F37-7D8C-ADBA-8114-5A4FAC49B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767" y="1540934"/>
            <a:ext cx="886885" cy="98213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92D0E83-F439-5C18-267B-129E253B8F9E}"/>
              </a:ext>
            </a:extLst>
          </p:cNvPr>
          <p:cNvSpPr txBox="1"/>
          <p:nvPr/>
        </p:nvSpPr>
        <p:spPr>
          <a:xfrm>
            <a:off x="3380317" y="3623734"/>
            <a:ext cx="5791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Roboto"/>
                <a:ea typeface="Roboto"/>
                <a:cs typeface="Roboto"/>
              </a:rPr>
              <a:t>YouTube: A video-sharing platform where users</a:t>
            </a:r>
            <a:endParaRPr lang="fr-FR" sz="2000" dirty="0">
              <a:latin typeface="Aptos" panose="020B0004020202020204"/>
              <a:ea typeface="Roboto"/>
              <a:cs typeface="Roboto"/>
            </a:endParaRPr>
          </a:p>
          <a:p>
            <a:r>
              <a:rPr lang="en-US" sz="2000" dirty="0">
                <a:latin typeface="Roboto"/>
                <a:ea typeface="Roboto"/>
                <a:cs typeface="Roboto"/>
              </a:rPr>
              <a:t> can upload, share, and view videos.</a:t>
            </a:r>
            <a:endParaRPr lang="fr-FR" sz="2000"/>
          </a:p>
        </p:txBody>
      </p:sp>
      <p:pic>
        <p:nvPicPr>
          <p:cNvPr id="14" name="Image 13" descr="Une image contenant capture d’écran, horloge, ordinateur, conception&#10;&#10;Description générée automatiquement">
            <a:extLst>
              <a:ext uri="{FF2B5EF4-FFF2-40B4-BE49-F238E27FC236}">
                <a16:creationId xmlns:a16="http://schemas.microsoft.com/office/drawing/2014/main" id="{51AE38D9-2D26-51DC-89F2-AA6446E86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7339" y="2977092"/>
            <a:ext cx="2547408" cy="2269066"/>
          </a:xfrm>
          <a:prstGeom prst="rect">
            <a:avLst/>
          </a:prstGeom>
        </p:spPr>
      </p:pic>
      <p:pic>
        <p:nvPicPr>
          <p:cNvPr id="16" name="Image 15" descr="Une image contenant logo, symbole, rouge, Graphique&#10;&#10;Description générée automatiquement">
            <a:extLst>
              <a:ext uri="{FF2B5EF4-FFF2-40B4-BE49-F238E27FC236}">
                <a16:creationId xmlns:a16="http://schemas.microsoft.com/office/drawing/2014/main" id="{FB783A53-CF59-14D0-B9C0-06D841C3C2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860" t="25177" r="15847" b="25347"/>
          <a:stretch/>
        </p:blipFill>
        <p:spPr>
          <a:xfrm>
            <a:off x="2346677" y="3631747"/>
            <a:ext cx="1025469" cy="69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339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1748</cp:revision>
  <dcterms:created xsi:type="dcterms:W3CDTF">2023-12-31T21:09:30Z</dcterms:created>
  <dcterms:modified xsi:type="dcterms:W3CDTF">2024-01-03T00:56:07Z</dcterms:modified>
</cp:coreProperties>
</file>