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omfortaa Regular"/>
      <p:regular r:id="rId16"/>
      <p:bold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mfortaaRegular-bold.fntdata"/><Relationship Id="rId16" Type="http://schemas.openxmlformats.org/officeDocument/2006/relationships/font" Target="fonts/ComfortaaRegula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bold.fntdata"/><Relationship Id="rId6" Type="http://schemas.openxmlformats.org/officeDocument/2006/relationships/slide" Target="slides/slide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- TEAM LEAD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- TECH LEAD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ERIKA - SCRUM MASTER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CASSIDY - DOCUMENTATION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CHAKRYA -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SKY - COMMUNICATION LEAD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JAVIER -  REQUIREMENT CAPTURE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DENNIS - DESIGN LEAD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3cfb61a6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3cfb61a6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- nooooooooooooo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500b2a64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500b2a64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3d6d85f8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3d6d85f8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CASSIDY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3d6d85f8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3d6d85f8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CHAKRYA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3d6d85f8a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3d6d85f8a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JAVIER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3d6d85f8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3d6d85f8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ERIKA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3cfb61a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3cfb61a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THOMAS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AWS: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host website, store data, and manage databases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3d1bb33e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3d1bb33e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3d6d85f8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3d6d85f8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DENNIS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2024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0" y="4427475"/>
            <a:ext cx="91440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E</a:t>
            </a:r>
            <a:r>
              <a:rPr lang="en" sz="2800">
                <a:solidFill>
                  <a:srgbClr val="FF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den</a:t>
            </a:r>
            <a:r>
              <a:rPr b="1" lang="en" sz="28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 C</a:t>
            </a:r>
            <a:r>
              <a:rPr lang="en" sz="2800">
                <a:solidFill>
                  <a:srgbClr val="FF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ras</a:t>
            </a:r>
            <a:r>
              <a:rPr lang="en" sz="2800">
                <a:solidFill>
                  <a:srgbClr val="FF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he</a:t>
            </a:r>
            <a:r>
              <a:rPr lang="en" sz="2800">
                <a:solidFill>
                  <a:srgbClr val="FF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rs</a:t>
            </a:r>
            <a:endParaRPr sz="2800">
              <a:solidFill>
                <a:srgbClr val="FF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8600" y="381000"/>
            <a:ext cx="2013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Jason</a:t>
            </a: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Lubrano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Thomas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Alder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Erika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Bailon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Sky</a:t>
            </a: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Ruff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316725" y="381000"/>
            <a:ext cx="25989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Cassidy</a:t>
            </a: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Carpenter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Dennis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Nguyen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Javier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Ramirez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Chakrya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Ros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381000" y="448050"/>
            <a:ext cx="7311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00"/>
                </a:solidFill>
                <a:latin typeface="Comfortaa"/>
                <a:ea typeface="Comfortaa"/>
                <a:cs typeface="Comfortaa"/>
                <a:sym typeface="Comfortaa"/>
              </a:rPr>
              <a:t>THANK</a:t>
            </a:r>
            <a:endParaRPr sz="3000">
              <a:solidFill>
                <a:srgbClr val="99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00"/>
                </a:solidFill>
                <a:latin typeface="Comfortaa"/>
                <a:ea typeface="Comfortaa"/>
                <a:cs typeface="Comfortaa"/>
                <a:sym typeface="Comfortaa"/>
              </a:rPr>
              <a:t> YOU</a:t>
            </a:r>
            <a:endParaRPr sz="3000">
              <a:solidFill>
                <a:srgbClr val="99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8235300" y="174600"/>
            <a:ext cx="527700" cy="47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QUESTIONS?</a:t>
            </a:r>
            <a:endParaRPr sz="3000">
              <a:solidFill>
                <a:srgbClr val="38761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0" y="4492000"/>
            <a:ext cx="91440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0000"/>
                </a:solidFill>
                <a:latin typeface="Comfortaa"/>
                <a:ea typeface="Comfortaa"/>
                <a:cs typeface="Comfortaa"/>
                <a:sym typeface="Comfortaa"/>
              </a:rPr>
              <a:t>How’d you like them apples? </a:t>
            </a:r>
            <a:endParaRPr b="1" sz="2400">
              <a:solidFill>
                <a:srgbClr val="66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0" y="762300"/>
            <a:ext cx="9144000" cy="1122300"/>
          </a:xfrm>
          <a:prstGeom prst="rect">
            <a:avLst/>
          </a:prstGeom>
          <a:solidFill>
            <a:srgbClr val="EEEEEE">
              <a:alpha val="63129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CU Boulder EBIO Department and Boulder Apple Tree Project (BATP) dedicates their efforts to preserving and protecting the apple variety in Boulder, Colorado.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0" y="0"/>
            <a:ext cx="9144000" cy="762300"/>
          </a:xfrm>
          <a:prstGeom prst="rect">
            <a:avLst/>
          </a:prstGeom>
          <a:solidFill>
            <a:srgbClr val="EEEEEE">
              <a:alpha val="63129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Sponsoring organization 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84600"/>
            <a:ext cx="9143999" cy="32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0" y="0"/>
            <a:ext cx="9144000" cy="762300"/>
          </a:xfrm>
          <a:prstGeom prst="rect">
            <a:avLst/>
          </a:prstGeom>
          <a:solidFill>
            <a:srgbClr val="EEEEEE">
              <a:alpha val="63129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Mission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EEEEEE">
              <a:alpha val="6312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Our senior design team will work on a interactive user interface to share the data that is now owned by the Boulder Apple Tree Project.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fortaa"/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Together, we can help promote appreciation and preservation of apples, their genetic families, and their connection to the history of Boulder.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0" y="0"/>
            <a:ext cx="9144000" cy="762300"/>
          </a:xfrm>
          <a:prstGeom prst="rect">
            <a:avLst/>
          </a:prstGeom>
          <a:solidFill>
            <a:srgbClr val="EEEEEE">
              <a:alpha val="63129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Boulder Apple Tree Project (BATP)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818750"/>
            <a:ext cx="8520600" cy="3416400"/>
          </a:xfrm>
          <a:prstGeom prst="rect">
            <a:avLst/>
          </a:prstGeom>
          <a:solidFill>
            <a:srgbClr val="EEEEEE">
              <a:alpha val="6312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BATP is currently working on sharing a rich history with a vast knowledge of apples to people all around Colorado.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BATP consists of historians, ecologists, and more that continue research and development to help build a better understanding of Boulder’s apple trees.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0" y="742650"/>
            <a:ext cx="4572000" cy="4400700"/>
          </a:xfrm>
          <a:prstGeom prst="rect">
            <a:avLst/>
          </a:prstGeom>
          <a:solidFill>
            <a:srgbClr val="EEEEEE">
              <a:alpha val="6312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1. 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 interactive and engaging map as the principle produce.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2. Information about apple trees displayed on map.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3. Location of apple trees should be not be exact in order not to compromise the tree’s safety and respect the privacy of people whose property in which a tree may be growing.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4. Allows for expansion of the apple tree database.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5. The app should be scalable to be deployed online and in museums.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6. The web page and app should be compatible with mobile displays.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fortaa"/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4572000" y="-19650"/>
            <a:ext cx="4572000" cy="762300"/>
          </a:xfrm>
          <a:prstGeom prst="rect">
            <a:avLst/>
          </a:prstGeom>
          <a:solidFill>
            <a:srgbClr val="EEEEEE">
              <a:alpha val="63129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Out of</a:t>
            </a:r>
            <a:r>
              <a:rPr lang="en"/>
              <a:t> </a:t>
            </a: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Scope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0" y="-19650"/>
            <a:ext cx="4572000" cy="762300"/>
          </a:xfrm>
          <a:prstGeom prst="rect">
            <a:avLst/>
          </a:prstGeom>
          <a:solidFill>
            <a:srgbClr val="EEEEEE">
              <a:alpha val="63129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In</a:t>
            </a:r>
            <a:r>
              <a:rPr lang="en"/>
              <a:t> </a:t>
            </a: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Scope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4572000" y="742650"/>
            <a:ext cx="4572000" cy="4400700"/>
          </a:xfrm>
          <a:prstGeom prst="rect">
            <a:avLst/>
          </a:prstGeom>
          <a:solidFill>
            <a:srgbClr val="EEEEEE">
              <a:alpha val="6312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1. Developing a mobile application for iOS, Android, or any other mobile application platform.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2. User credentials for log-in or authorization of specific capabilities.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fortaa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0" y="0"/>
            <a:ext cx="9144000" cy="762300"/>
          </a:xfrm>
          <a:prstGeom prst="rect">
            <a:avLst/>
          </a:prstGeom>
          <a:solidFill>
            <a:srgbClr val="EEEEEE">
              <a:alpha val="63129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Technologies and Methods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0" y="762300"/>
            <a:ext cx="9144000" cy="4381200"/>
          </a:xfrm>
          <a:prstGeom prst="rect">
            <a:avLst/>
          </a:prstGeom>
          <a:solidFill>
            <a:srgbClr val="EEEEEE">
              <a:alpha val="6312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650" y="1594575"/>
            <a:ext cx="1476051" cy="6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6125" y="1023797"/>
            <a:ext cx="1624776" cy="16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9375" y="3327057"/>
            <a:ext cx="1089122" cy="1033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9066" y="3064263"/>
            <a:ext cx="1421435" cy="14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2747321" y="3503781"/>
            <a:ext cx="8373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+</a:t>
            </a:r>
            <a:endParaRPr b="1" sz="24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67209" y="3615948"/>
            <a:ext cx="2206367" cy="5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250" y="1804061"/>
            <a:ext cx="1785400" cy="10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7000" y="1240575"/>
            <a:ext cx="2622789" cy="202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267175" y="2506175"/>
            <a:ext cx="13422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AWS (Hosting)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2295325" y="2091700"/>
            <a:ext cx="1382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Django (Backend)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4278313" y="2265075"/>
            <a:ext cx="1552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Angular </a:t>
            </a: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(Frontend)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6625975" y="2658050"/>
            <a:ext cx="15528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HTML/CSS </a:t>
            </a: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(Frontend)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4593988" y="4076400"/>
            <a:ext cx="1552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Leaflet  </a:t>
            </a: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(Mapping)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1353200" y="4177100"/>
            <a:ext cx="2768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PostgreSQL + PostGIS</a:t>
            </a: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(Database)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44572" y="3816430"/>
            <a:ext cx="1382701" cy="1248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0" y="0"/>
            <a:ext cx="9144000" cy="762300"/>
          </a:xfrm>
          <a:prstGeom prst="rect">
            <a:avLst/>
          </a:prstGeom>
          <a:solidFill>
            <a:srgbClr val="EEEEEE">
              <a:alpha val="63129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Communication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838500"/>
            <a:ext cx="8520600" cy="4281900"/>
          </a:xfrm>
          <a:prstGeom prst="rect">
            <a:avLst/>
          </a:prstGeom>
          <a:solidFill>
            <a:srgbClr val="EEEEEE">
              <a:alpha val="6312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150" y="1282875"/>
            <a:ext cx="31242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1212" y="3387925"/>
            <a:ext cx="2413925" cy="16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1288" y="3338388"/>
            <a:ext cx="291465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5686" y="1352500"/>
            <a:ext cx="2619374" cy="13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1605275" y="882675"/>
            <a:ext cx="9657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Slack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5325518" y="924075"/>
            <a:ext cx="29997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Weekly team meetings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5033476" y="2939425"/>
            <a:ext cx="3750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Monthly demos with Sponsor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480775" y="2711675"/>
            <a:ext cx="33348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Shared Documents and Google Drive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0" y="0"/>
            <a:ext cx="9144000" cy="762300"/>
          </a:xfrm>
          <a:prstGeom prst="rect">
            <a:avLst/>
          </a:prstGeom>
          <a:solidFill>
            <a:srgbClr val="EEEEEE">
              <a:alpha val="63129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Risks / Mitigation Plan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273025" y="1183350"/>
            <a:ext cx="8520600" cy="3416400"/>
          </a:xfrm>
          <a:prstGeom prst="rect">
            <a:avLst/>
          </a:prstGeom>
          <a:solidFill>
            <a:srgbClr val="EEEEEE">
              <a:alpha val="6312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None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- 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Technical complexity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None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- Conflict of requirements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- Budget constraints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