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sldIdLst>
    <p:sldId id="256" r:id="rId3"/>
    <p:sldId id="275" r:id="rId4"/>
    <p:sldId id="274" r:id="rId5"/>
    <p:sldId id="268" r:id="rId6"/>
    <p:sldId id="272" r:id="rId7"/>
    <p:sldId id="264" r:id="rId8"/>
    <p:sldId id="2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fred" initials="MT" lastIdx="5" clrIdx="0">
    <p:extLst>
      <p:ext uri="{19B8F6BF-5375-455C-9EA6-DF929625EA0E}">
        <p15:presenceInfo xmlns:p15="http://schemas.microsoft.com/office/powerpoint/2012/main" userId="Manfr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571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39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39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669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619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4491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8963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7/31/2021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719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8639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0241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8758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60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00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7152" y="415636"/>
            <a:ext cx="9061954" cy="1515553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“</a:t>
            </a:r>
            <a:r>
              <a:rPr lang="en-US" b="1" dirty="0">
                <a:solidFill>
                  <a:schemeClr val="bg1"/>
                </a:solidFill>
              </a:rPr>
              <a:t>How Alibaba and A&amp;J Help Increase Export</a:t>
            </a:r>
            <a:r>
              <a:rPr lang="en-GB" b="1" dirty="0" smtClean="0">
                <a:solidFill>
                  <a:schemeClr val="bg1"/>
                </a:solidFill>
              </a:rPr>
              <a:t>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37614" y="4749786"/>
            <a:ext cx="4185695" cy="1947333"/>
          </a:xfrm>
        </p:spPr>
        <p:txBody>
          <a:bodyPr>
            <a:normAutofit fontScale="92500"/>
          </a:bodyPr>
          <a:lstStyle/>
          <a:p>
            <a:r>
              <a:rPr lang="en-US" b="1" dirty="0" err="1"/>
              <a:t>Akik</a:t>
            </a:r>
            <a:r>
              <a:rPr lang="en-US" b="1" dirty="0"/>
              <a:t> Ahmed</a:t>
            </a:r>
          </a:p>
          <a:p>
            <a:r>
              <a:rPr lang="en-US" b="1" dirty="0"/>
              <a:t>Assistant Manager , Business Development</a:t>
            </a:r>
          </a:p>
          <a:p>
            <a:r>
              <a:rPr lang="en-US" b="1" dirty="0"/>
              <a:t>Alibaba Global Channel Partner</a:t>
            </a:r>
          </a:p>
          <a:p>
            <a:r>
              <a:rPr lang="en-US" b="1" dirty="0"/>
              <a:t>Amin &amp; </a:t>
            </a:r>
            <a:r>
              <a:rPr lang="en-US" b="1" dirty="0" err="1"/>
              <a:t>Jahan</a:t>
            </a:r>
            <a:r>
              <a:rPr lang="en-US" b="1" dirty="0"/>
              <a:t> Corporation Ltd.</a:t>
            </a:r>
          </a:p>
        </p:txBody>
      </p:sp>
    </p:spTree>
    <p:extLst>
      <p:ext uri="{BB962C8B-B14F-4D97-AF65-F5344CB8AC3E}">
        <p14:creationId xmlns:p14="http://schemas.microsoft.com/office/powerpoint/2010/main" val="93535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Some of Our Premium Successful Bangladeshi Supplier/ Manufacturer</a:t>
            </a:r>
            <a:r>
              <a:rPr lang="en-GB" dirty="0">
                <a:solidFill>
                  <a:srgbClr val="FF0000"/>
                </a:solidFill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1" dirty="0"/>
              <a:t>KINSMAN ZI-TEX LTD (14 YEARS*)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1" dirty="0"/>
              <a:t>Brownfield Limited (Buying House-8 years*)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 err="1"/>
              <a:t>Abedin</a:t>
            </a:r>
            <a:r>
              <a:rPr lang="en-US" b="1" dirty="0"/>
              <a:t> Group ( Leather &amp; Garments Manufacturer)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 err="1"/>
              <a:t>Lanpino</a:t>
            </a:r>
            <a:r>
              <a:rPr lang="en-US" b="1" dirty="0"/>
              <a:t> Bangladesh ( Undergarments Manufacturer)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Odyssey Sourcing BD (Manufacturer/Supplier)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Eco Bangla Jute Ltd ( Jute Diversified Manufacturer -4 years*)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Yuko Leather Goods Ltd (Leather Manufactuer-5 years*)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 err="1"/>
              <a:t>Kazi</a:t>
            </a:r>
            <a:r>
              <a:rPr lang="en-US" b="1" dirty="0"/>
              <a:t> Food Industries Ltd ( Agro/Process Food Supplier)</a:t>
            </a:r>
          </a:p>
        </p:txBody>
      </p:sp>
    </p:spTree>
    <p:extLst>
      <p:ext uri="{BB962C8B-B14F-4D97-AF65-F5344CB8AC3E}">
        <p14:creationId xmlns:p14="http://schemas.microsoft.com/office/powerpoint/2010/main" val="390105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9271156" cy="146497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Special $900 onboarding service </a:t>
            </a:r>
            <a:r>
              <a:rPr lang="en-US" sz="3600" b="1" dirty="0" smtClean="0">
                <a:solidFill>
                  <a:schemeClr val="tx1"/>
                </a:solidFill>
              </a:rPr>
              <a:t>fully Free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9520" y="1828800"/>
            <a:ext cx="8800541" cy="3419341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Alibaba webpage Design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Alibaba Showcase decoration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Alibaba product uploading &amp; resize.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Alibaba Regular page maintenance &amp; update.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Alibaba B2B professional Training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Keyword Advertising (SEO &amp; Promotions)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Product Photography ( Up to 300 Products)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389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How A&amp;J can help you in Alibaba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Being 14 years in the industry A&amp;J has better understanding about export market trend. Therefore A&amp;J will guide it’s client in a better way.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A&amp;J has a strong IT team which is capable enough to design professional website and also to solve any technical issues in a shortest possible 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A&amp;J possesses a professional design and branding team to support all types of design and branding issues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A&amp;J transforms human capital and thus produces skilled professionals able to meet up market demands.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A&amp;J dedicated personnel for Alibaba are always ready to response all queries and solve in a shortest possible time.</a:t>
            </a:r>
            <a:endParaRPr lang="en-GB" dirty="0"/>
          </a:p>
        </p:txBody>
      </p:sp>
      <p:pic>
        <p:nvPicPr>
          <p:cNvPr id="4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1420" cy="57956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5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3815" y="188428"/>
            <a:ext cx="1512788" cy="20674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61804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80896"/>
            <a:ext cx="10058400" cy="682561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 smtClean="0"/>
              <a:t>Alibaba.com GGS offers (Q3)</a:t>
            </a:r>
            <a:endParaRPr lang="en-GB" b="1" dirty="0"/>
          </a:p>
        </p:txBody>
      </p:sp>
      <p:pic>
        <p:nvPicPr>
          <p:cNvPr id="4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1420" cy="57956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5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3815" y="188428"/>
            <a:ext cx="1512788" cy="20674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115781"/>
              </p:ext>
            </p:extLst>
          </p:nvPr>
        </p:nvGraphicFramePr>
        <p:xfrm>
          <a:off x="239130" y="1835535"/>
          <a:ext cx="8389957" cy="4152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62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036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059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940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02242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Main Feature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Gold Supplier</a:t>
                      </a:r>
                      <a:r>
                        <a:rPr lang="en-US" sz="1800" baseline="0" dirty="0"/>
                        <a:t> Membership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224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Premium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Standard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Basic 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45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Priority 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r>
                        <a:rPr lang="en-US" sz="1200" baseline="30000" dirty="0"/>
                        <a:t>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r>
                        <a:rPr lang="en-US" sz="1200" baseline="30000" dirty="0"/>
                        <a:t>nd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r>
                        <a:rPr lang="en-US" sz="1200" baseline="30000" dirty="0"/>
                        <a:t>rd</a:t>
                      </a:r>
                      <a:r>
                        <a:rPr lang="en-US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754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Product Posting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Unlimited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Unlimited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Unlimited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810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Product Showcase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69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Ability</a:t>
                      </a:r>
                      <a:r>
                        <a:rPr lang="en-US" sz="1200" b="1" baseline="0" dirty="0"/>
                        <a:t> to quote Buying Request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874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Verified Icon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874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Customized 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069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Photo Bank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264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Sub-accounts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9874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Biz Trends</a:t>
                      </a:r>
                      <a:r>
                        <a:rPr lang="en-US" sz="1200" b="1" baseline="0" dirty="0"/>
                        <a:t> – My Performance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874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Biz Trends – Industry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874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Package</a:t>
                      </a:r>
                      <a:r>
                        <a:rPr lang="en-US" sz="1200" b="1" baseline="0" dirty="0" smtClean="0"/>
                        <a:t> Price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$4,999/ $4,899 (5%)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$2,999/</a:t>
                      </a:r>
                      <a:r>
                        <a:rPr lang="en-US" sz="1200" baseline="0" dirty="0" smtClean="0"/>
                        <a:t> $2,899 (5%)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$1,399/ $1,357 (3%)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274389"/>
              </p:ext>
            </p:extLst>
          </p:nvPr>
        </p:nvGraphicFramePr>
        <p:xfrm>
          <a:off x="-1" y="5575000"/>
          <a:ext cx="238040" cy="387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040"/>
              </a:tblGrid>
              <a:tr h="3879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201420" cy="629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21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成组"/>
          <p:cNvGrpSpPr/>
          <p:nvPr/>
        </p:nvGrpSpPr>
        <p:grpSpPr>
          <a:xfrm>
            <a:off x="-4710" y="-645"/>
            <a:ext cx="12201419" cy="579568"/>
            <a:chOff x="0" y="0"/>
            <a:chExt cx="24402836" cy="1159134"/>
          </a:xfrm>
        </p:grpSpPr>
        <p:pic>
          <p:nvPicPr>
            <p:cNvPr id="147" name="图像" descr="图像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24402837" cy="11591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8" name="图像" descr="图像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27629" y="376856"/>
              <a:ext cx="3025576" cy="4134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352900" y="898686"/>
            <a:ext cx="11411360" cy="4443335"/>
            <a:chOff x="3430396" y="4559194"/>
            <a:chExt cx="6537967" cy="5946713"/>
          </a:xfrm>
        </p:grpSpPr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xmlns="" id="{36D4D32B-5EB0-4706-AABE-1973BBA78210}"/>
                </a:ext>
              </a:extLst>
            </p:cNvPr>
            <p:cNvSpPr/>
            <p:nvPr/>
          </p:nvSpPr>
          <p:spPr>
            <a:xfrm>
              <a:off x="3430396" y="4559194"/>
              <a:ext cx="6537967" cy="5946713"/>
            </a:xfrm>
            <a:prstGeom prst="rect">
              <a:avLst/>
            </a:prstGeom>
            <a:solidFill>
              <a:srgbClr val="FF750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>
                <a:defRPr/>
              </a:pPr>
              <a:endParaRPr lang="en-US" sz="900" kern="0">
                <a:solidFill>
                  <a:sysClr val="windowText" lastClr="000000"/>
                </a:solidFill>
                <a:latin typeface="Calibri"/>
                <a:sym typeface="Arial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201347" y="4809799"/>
              <a:ext cx="5220000" cy="55299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spcBef>
                  <a:spcPts val="300"/>
                </a:spcBef>
              </a:pPr>
              <a:r>
                <a:rPr lang="en-US" altLang="zh-CN" sz="2400" kern="0" dirty="0">
                  <a:latin typeface="Helvetica"/>
                  <a:ea typeface="Helvetica"/>
                  <a:cs typeface="Helvetica"/>
                  <a:sym typeface="Helvetica"/>
                </a:rPr>
                <a:t>United States</a:t>
              </a:r>
            </a:p>
            <a:p>
              <a:pPr algn="r">
                <a:spcBef>
                  <a:spcPts val="300"/>
                </a:spcBef>
              </a:pPr>
              <a:r>
                <a:rPr lang="en-US" altLang="zh-CN" sz="2400" kern="0" dirty="0" smtClean="0">
                  <a:latin typeface="Helvetica"/>
                  <a:ea typeface="Helvetica"/>
                  <a:cs typeface="Helvetica"/>
                  <a:sym typeface="Helvetica"/>
                </a:rPr>
                <a:t>Turkey</a:t>
              </a:r>
              <a:endParaRPr lang="en-US" altLang="zh-CN" sz="2400" kern="0" dirty="0">
                <a:latin typeface="Helvetica"/>
                <a:ea typeface="Helvetica"/>
                <a:cs typeface="Helvetica"/>
                <a:sym typeface="Helvetica"/>
              </a:endParaRPr>
            </a:p>
            <a:p>
              <a:pPr algn="r">
                <a:spcBef>
                  <a:spcPts val="300"/>
                </a:spcBef>
              </a:pPr>
              <a:r>
                <a:rPr lang="en-US" altLang="zh-CN" sz="2400" kern="0" dirty="0">
                  <a:latin typeface="Helvetica"/>
                  <a:ea typeface="Helvetica"/>
                  <a:cs typeface="Helvetica"/>
                  <a:sym typeface="Helvetica"/>
                </a:rPr>
                <a:t>UK</a:t>
              </a:r>
            </a:p>
            <a:p>
              <a:pPr algn="r">
                <a:spcBef>
                  <a:spcPts val="300"/>
                </a:spcBef>
              </a:pPr>
              <a:r>
                <a:rPr lang="en-US" altLang="zh-CN" sz="2400" kern="0" dirty="0">
                  <a:latin typeface="Helvetica"/>
                  <a:ea typeface="Helvetica"/>
                  <a:cs typeface="Helvetica"/>
                  <a:sym typeface="Helvetica"/>
                </a:rPr>
                <a:t>Australia</a:t>
              </a:r>
            </a:p>
            <a:p>
              <a:pPr algn="r">
                <a:spcBef>
                  <a:spcPts val="300"/>
                </a:spcBef>
              </a:pPr>
              <a:r>
                <a:rPr lang="en-US" altLang="zh-CN" sz="2400" kern="0" dirty="0">
                  <a:latin typeface="Helvetica"/>
                  <a:ea typeface="Helvetica"/>
                  <a:cs typeface="Helvetica"/>
                  <a:sym typeface="Helvetica"/>
                </a:rPr>
                <a:t>Canada</a:t>
              </a:r>
            </a:p>
            <a:p>
              <a:pPr algn="r">
                <a:spcBef>
                  <a:spcPts val="300"/>
                </a:spcBef>
              </a:pPr>
              <a:r>
                <a:rPr lang="en-US" altLang="zh-CN" sz="2400" kern="0" dirty="0">
                  <a:latin typeface="Helvetica"/>
                  <a:ea typeface="Helvetica"/>
                  <a:cs typeface="Helvetica"/>
                  <a:sym typeface="Helvetica"/>
                </a:rPr>
                <a:t>Russia</a:t>
              </a:r>
            </a:p>
            <a:p>
              <a:pPr algn="r">
                <a:spcBef>
                  <a:spcPts val="300"/>
                </a:spcBef>
              </a:pPr>
              <a:r>
                <a:rPr lang="en-US" altLang="zh-CN" sz="2400" kern="0" dirty="0">
                  <a:latin typeface="Helvetica"/>
                  <a:ea typeface="Helvetica"/>
                  <a:cs typeface="Helvetica"/>
                  <a:sym typeface="Helvetica"/>
                </a:rPr>
                <a:t>Mexico</a:t>
              </a:r>
            </a:p>
            <a:p>
              <a:pPr algn="r">
                <a:spcBef>
                  <a:spcPts val="300"/>
                </a:spcBef>
              </a:pPr>
              <a:r>
                <a:rPr lang="en-US" altLang="zh-CN" sz="2400" kern="0" dirty="0">
                  <a:latin typeface="Helvetica"/>
                  <a:ea typeface="Helvetica"/>
                  <a:cs typeface="Helvetica"/>
                  <a:sym typeface="Helvetica"/>
                </a:rPr>
                <a:t>Brazil</a:t>
              </a:r>
            </a:p>
            <a:p>
              <a:pPr algn="r">
                <a:spcBef>
                  <a:spcPts val="300"/>
                </a:spcBef>
              </a:pPr>
              <a:r>
                <a:rPr lang="en-US" altLang="zh-CN" sz="2400" kern="0" dirty="0">
                  <a:latin typeface="Helvetica"/>
                  <a:ea typeface="Helvetica"/>
                  <a:cs typeface="Helvetica"/>
                  <a:sym typeface="Helvetica"/>
                </a:rPr>
                <a:t>Germany</a:t>
              </a:r>
            </a:p>
            <a:p>
              <a:pPr algn="r">
                <a:spcBef>
                  <a:spcPts val="300"/>
                </a:spcBef>
              </a:pPr>
              <a:r>
                <a:rPr lang="en-US" altLang="zh-CN" sz="2400" kern="0" dirty="0">
                  <a:latin typeface="Helvetica"/>
                  <a:ea typeface="Helvetica"/>
                  <a:cs typeface="Helvetica"/>
                  <a:sym typeface="Helvetica"/>
                </a:rPr>
                <a:t>France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3690083" y="4809799"/>
              <a:ext cx="312126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3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/>
                </a:rPr>
                <a:t>Top 10 </a:t>
              </a:r>
              <a:r>
                <a:rPr lang="en-US" altLang="zh-CN" sz="24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/>
                </a:rPr>
                <a:t>countries</a:t>
              </a:r>
              <a:endParaRPr lang="zh-CN" altLang="en-US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Connector 24">
              <a:extLst>
                <a:ext uri="{FF2B5EF4-FFF2-40B4-BE49-F238E27FC236}">
                  <a16:creationId xmlns:a16="http://schemas.microsoft.com/office/drawing/2014/main" xmlns="" id="{F4523FFA-7B45-4A81-B439-24231EA4F8EE}"/>
                </a:ext>
              </a:extLst>
            </p:cNvPr>
            <p:cNvCxnSpPr/>
            <p:nvPr/>
          </p:nvCxnSpPr>
          <p:spPr>
            <a:xfrm flipH="1">
              <a:off x="6699380" y="4921056"/>
              <a:ext cx="2" cy="5418649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</p:grpSp>
      <p:sp>
        <p:nvSpPr>
          <p:cNvPr id="19" name="TextBox 30">
            <a:extLst>
              <a:ext uri="{FF2B5EF4-FFF2-40B4-BE49-F238E27FC236}">
                <a16:creationId xmlns:a16="http://schemas.microsoft.com/office/drawing/2014/main" xmlns="" id="{E5393ACF-1F80-41F6-A26B-EDB79C3ACB8A}"/>
              </a:ext>
            </a:extLst>
          </p:cNvPr>
          <p:cNvSpPr txBox="1"/>
          <p:nvPr/>
        </p:nvSpPr>
        <p:spPr>
          <a:xfrm>
            <a:off x="248815" y="-12204"/>
            <a:ext cx="994335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Arial" panose="020B0604020202020204" pitchFamily="34" charset="0"/>
              </a:rPr>
              <a:t>Access an enormous pool of qualified global buyers</a:t>
            </a:r>
            <a:endParaRPr lang="en-US" altLang="zh-CN" sz="3200" dirty="0">
              <a:latin typeface="Calibri" panose="020F0502020204030204" pitchFamily="34" charset="0"/>
              <a:cs typeface="Arial" panose="020B0604020202020204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5829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1"/>
                </a:solidFill>
              </a:rPr>
              <a:t>Any</a:t>
            </a:r>
            <a:r>
              <a:rPr lang="en-US" b="1" dirty="0">
                <a:solidFill>
                  <a:schemeClr val="accent1"/>
                </a:solidFill>
              </a:rPr>
              <a:t> Questions or Feedback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C0F4BEB-F7F2-3B48-8BD7-4B527A51195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42"/>
          <a:stretch/>
        </p:blipFill>
        <p:spPr>
          <a:xfrm>
            <a:off x="1190798" y="2064438"/>
            <a:ext cx="3974429" cy="38184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30291" y="3973655"/>
            <a:ext cx="6096000" cy="21268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Akik</a:t>
            </a:r>
            <a:r>
              <a:rPr lang="en-US" b="1" dirty="0"/>
              <a:t> Ahmed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Assistant Manager , Business Development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Alibaba Global Channel Partner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Amin &amp; </a:t>
            </a:r>
            <a:r>
              <a:rPr lang="en-US" b="1" dirty="0" err="1"/>
              <a:t>Jahan</a:t>
            </a:r>
            <a:r>
              <a:rPr lang="en-US" b="1" dirty="0"/>
              <a:t> Corporation Ltd</a:t>
            </a:r>
            <a:r>
              <a:rPr lang="en-US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Contact : 01799-391077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830291" y="3383202"/>
            <a:ext cx="40457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For more detail; Please contact</a:t>
            </a:r>
          </a:p>
        </p:txBody>
      </p:sp>
    </p:spTree>
    <p:extLst>
      <p:ext uri="{BB962C8B-B14F-4D97-AF65-F5344CB8AC3E}">
        <p14:creationId xmlns:p14="http://schemas.microsoft.com/office/powerpoint/2010/main" val="185699509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912</TotalTime>
  <Words>412</Words>
  <Application>Microsoft Office PowerPoint</Application>
  <PresentationFormat>Widescreen</PresentationFormat>
  <Paragraphs>97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Century Gothic</vt:lpstr>
      <vt:lpstr>Helvetica</vt:lpstr>
      <vt:lpstr>Wingdings</vt:lpstr>
      <vt:lpstr>Wingdings 3</vt:lpstr>
      <vt:lpstr>Slice</vt:lpstr>
      <vt:lpstr>Retrospect</vt:lpstr>
      <vt:lpstr>“How Alibaba and A&amp;J Help Increase Export”</vt:lpstr>
      <vt:lpstr>Some of Our Premium Successful Bangladeshi Supplier/ Manufacturer:</vt:lpstr>
      <vt:lpstr>Special $900 onboarding service fully Free</vt:lpstr>
      <vt:lpstr>How A&amp;J can help you in Alibaba</vt:lpstr>
      <vt:lpstr>Alibaba.com GGS offers (Q3)</vt:lpstr>
      <vt:lpstr>PowerPoint Presentation</vt:lpstr>
      <vt:lpstr>Any Questions or Feedback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“How Alibaba Can Help GROW Your Business Globally”</dc:title>
  <dc:creator>Arnob Nepal</dc:creator>
  <cp:lastModifiedBy>Arnob Nepal</cp:lastModifiedBy>
  <cp:revision>66</cp:revision>
  <dcterms:created xsi:type="dcterms:W3CDTF">2020-09-13T09:22:19Z</dcterms:created>
  <dcterms:modified xsi:type="dcterms:W3CDTF">2021-07-31T06:16:26Z</dcterms:modified>
</cp:coreProperties>
</file>