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7"/>
  </p:handoutMasterIdLst>
  <p:sldIdLst>
    <p:sldId id="256" r:id="rId3"/>
    <p:sldId id="257" r:id="rId4"/>
    <p:sldId id="258" r:id="rId5"/>
    <p:sldId id="260" r:id="rId7"/>
    <p:sldId id="263" r:id="rId8"/>
    <p:sldId id="266" r:id="rId9"/>
    <p:sldId id="267" r:id="rId10"/>
    <p:sldId id="280" r:id="rId11"/>
    <p:sldId id="281" r:id="rId12"/>
    <p:sldId id="291" r:id="rId13"/>
    <p:sldId id="292" r:id="rId14"/>
    <p:sldId id="285" r:id="rId15"/>
    <p:sldId id="282" r:id="rId16"/>
  </p:sldIdLst>
  <p:sldSz cx="9144000" cy="6858000" type="screen4x3"/>
  <p:notesSz cx="6858000" cy="9144000"/>
  <p:defaultTextStyle>
    <a:defPPr>
      <a:defRPr lang="en-CA"/>
    </a:defPPr>
    <a:lvl1pPr marL="0" lvl="0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lvl="1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lvl="2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lvl="3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lvl="4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lvl="5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lvl="6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lvl="7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lvl="8" indent="0" algn="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3399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55"/>
    <p:restoredTop sz="94624"/>
  </p:normalViewPr>
  <p:slideViewPr>
    <p:cSldViewPr showGuides="1">
      <p:cViewPr varScale="1">
        <p:scale>
          <a:sx n="76" d="100"/>
          <a:sy n="76" d="100"/>
        </p:scale>
        <p:origin x="-11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3730" name="Header Placeholder 737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sz="1200"/>
          </a:p>
        </p:txBody>
      </p:sp>
      <p:sp>
        <p:nvSpPr>
          <p:cNvPr id="73731" name="Date Placeholder 73730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BB962C8B-B14F-4D97-AF65-F5344CB8AC3E}" type="datetime1">
              <a:rPr lang="en-US" altLang="x-none" sz="1200"/>
            </a:fld>
            <a:endParaRPr lang="en-US" altLang="x-none" sz="1200"/>
          </a:p>
        </p:txBody>
      </p:sp>
      <p:sp>
        <p:nvSpPr>
          <p:cNvPr id="73732" name="Footer Placeholder 73731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x-none" sz="1200"/>
              <a:t>CPC group Seminar</a:t>
            </a:r>
            <a:endParaRPr lang="en-US" altLang="x-none" sz="1200"/>
          </a:p>
        </p:txBody>
      </p:sp>
      <p:sp>
        <p:nvSpPr>
          <p:cNvPr id="73733" name="Slide Number Placeholder 73732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x-none" sz="1200"/>
            </a:fld>
            <a:endParaRPr lang="en-US" altLang="x-none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Header Placeholder 706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sz="1200" dirty="0"/>
          </a:p>
        </p:txBody>
      </p:sp>
      <p:sp>
        <p:nvSpPr>
          <p:cNvPr id="70659" name="Date Placeholder 7065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BB962C8B-B14F-4D97-AF65-F5344CB8AC3E}" type="datetime1">
              <a:rPr lang="en-US" altLang="x-none" sz="1200" dirty="0"/>
            </a:fld>
            <a:endParaRPr lang="en-US" altLang="x-none" sz="1200" dirty="0"/>
          </a:p>
        </p:txBody>
      </p:sp>
      <p:sp>
        <p:nvSpPr>
          <p:cNvPr id="70660" name="Slide Image Placeholder 70659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0661" name="Text Placeholder 70660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/>
            <a:r>
              <a:rPr lang="en-US" altLang="x-none" dirty="0"/>
              <a:t>Second level</a:t>
            </a:r>
            <a:endParaRPr lang="en-US" altLang="x-none" dirty="0"/>
          </a:p>
          <a:p>
            <a:pPr lvl="2"/>
            <a:r>
              <a:rPr lang="en-US" altLang="x-none" dirty="0"/>
              <a:t>Third level</a:t>
            </a:r>
            <a:endParaRPr lang="en-US" altLang="x-none" dirty="0"/>
          </a:p>
          <a:p>
            <a:pPr lvl="3"/>
            <a:r>
              <a:rPr lang="en-US" altLang="x-none" dirty="0"/>
              <a:t>Fourth level</a:t>
            </a:r>
            <a:endParaRPr lang="en-US" altLang="x-none" dirty="0"/>
          </a:p>
          <a:p>
            <a:pPr lvl="4"/>
            <a:r>
              <a:rPr lang="en-US" altLang="x-none" dirty="0"/>
              <a:t>Fifth level</a:t>
            </a:r>
            <a:endParaRPr lang="en-US" altLang="x-none" dirty="0"/>
          </a:p>
        </p:txBody>
      </p:sp>
      <p:sp>
        <p:nvSpPr>
          <p:cNvPr id="70662" name="Footer Placeholder 7066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x-none" sz="1200" dirty="0"/>
              <a:t>CPC group Seminar</a:t>
            </a:r>
            <a:endParaRPr lang="en-US" altLang="x-none" sz="1200" dirty="0"/>
          </a:p>
        </p:txBody>
      </p:sp>
      <p:sp>
        <p:nvSpPr>
          <p:cNvPr id="70663" name="Slide Number Placeholder 7066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idx="2"/>
          </p:nvPr>
        </p:nvSpPr>
        <p:spPr/>
        <p:txBody>
          <a:bodyPr/>
          <a:p>
            <a:pPr lvl="0" algn="r"/>
            <a:fld id="{BB962C8B-B14F-4D97-AF65-F5344CB8AC3E}" type="datetime1">
              <a:rPr lang="en-US" altLang="x-none" sz="1200" dirty="0"/>
            </a:fld>
            <a:endParaRPr lang="en-US" altLang="x-none" sz="1200" dirty="0"/>
          </a:p>
        </p:txBody>
      </p:sp>
      <p:sp>
        <p:nvSpPr>
          <p:cNvPr id="3" name="Footer Placeholder 2"/>
          <p:cNvSpPr/>
          <p:nvPr>
            <p:ph type="ftr" sz="quarter" idx="3"/>
          </p:nvPr>
        </p:nvSpPr>
        <p:spPr/>
        <p:txBody>
          <a:bodyPr/>
          <a:p>
            <a:pPr lvl="0"/>
            <a:r>
              <a:rPr lang="en-US" altLang="x-none" sz="1200" dirty="0"/>
              <a:t>CPC group Seminar</a:t>
            </a:r>
            <a:endParaRPr lang="en-US" altLang="x-none" sz="1200" dirty="0"/>
          </a:p>
        </p:txBody>
      </p:sp>
      <p:sp>
        <p:nvSpPr>
          <p:cNvPr id="4" name="Slide Number Placeholder 3"/>
          <p:cNvSpPr/>
          <p:nvPr>
            <p:ph type="sldNum" sz="quarter" idx="4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  <p:sp>
        <p:nvSpPr>
          <p:cNvPr id="72706" name="Slide Image Placeholder 7270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2707" name="Text Placeholder 727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idx="2"/>
          </p:nvPr>
        </p:nvSpPr>
        <p:spPr/>
        <p:txBody>
          <a:bodyPr/>
          <a:p>
            <a:pPr lvl="0" algn="r"/>
            <a:fld id="{BB962C8B-B14F-4D97-AF65-F5344CB8AC3E}" type="datetime1">
              <a:rPr lang="en-US" altLang="x-none" sz="1200" dirty="0"/>
            </a:fld>
            <a:endParaRPr lang="en-US" altLang="x-none" sz="1200" dirty="0"/>
          </a:p>
        </p:txBody>
      </p:sp>
      <p:sp>
        <p:nvSpPr>
          <p:cNvPr id="3" name="Footer Placeholder 2"/>
          <p:cNvSpPr/>
          <p:nvPr>
            <p:ph type="ftr" sz="quarter" idx="3"/>
          </p:nvPr>
        </p:nvSpPr>
        <p:spPr/>
        <p:txBody>
          <a:bodyPr/>
          <a:p>
            <a:pPr lvl="0"/>
            <a:r>
              <a:rPr lang="en-US" altLang="x-none" sz="1200" dirty="0"/>
              <a:t>CPC group Seminar</a:t>
            </a:r>
            <a:endParaRPr lang="en-US" altLang="x-none" sz="1200" dirty="0"/>
          </a:p>
        </p:txBody>
      </p:sp>
      <p:sp>
        <p:nvSpPr>
          <p:cNvPr id="4" name="Slide Number Placeholder 3"/>
          <p:cNvSpPr/>
          <p:nvPr>
            <p:ph type="sldNum" sz="quarter" idx="4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  <p:sp>
        <p:nvSpPr>
          <p:cNvPr id="71682" name="Slide Image Placeholder 7168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1683" name="Text Placeholder 716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idx="2"/>
          </p:nvPr>
        </p:nvSpPr>
        <p:spPr/>
        <p:txBody>
          <a:bodyPr/>
          <a:p>
            <a:pPr lvl="0" algn="r"/>
            <a:fld id="{BB962C8B-B14F-4D97-AF65-F5344CB8AC3E}" type="datetime1">
              <a:rPr lang="en-US" altLang="x-none" sz="1200" dirty="0"/>
            </a:fld>
            <a:endParaRPr lang="en-US" altLang="x-none" sz="1200" dirty="0"/>
          </a:p>
        </p:txBody>
      </p:sp>
      <p:sp>
        <p:nvSpPr>
          <p:cNvPr id="3" name="Footer Placeholder 2"/>
          <p:cNvSpPr/>
          <p:nvPr>
            <p:ph type="ftr" sz="quarter" idx="3"/>
          </p:nvPr>
        </p:nvSpPr>
        <p:spPr/>
        <p:txBody>
          <a:bodyPr/>
          <a:p>
            <a:pPr lvl="0"/>
            <a:r>
              <a:rPr lang="en-US" altLang="x-none" sz="1200" dirty="0"/>
              <a:t>CPC group Seminar</a:t>
            </a:r>
            <a:endParaRPr lang="en-US" altLang="x-none" sz="1200" dirty="0"/>
          </a:p>
        </p:txBody>
      </p:sp>
      <p:sp>
        <p:nvSpPr>
          <p:cNvPr id="4" name="Slide Number Placeholder 3"/>
          <p:cNvSpPr/>
          <p:nvPr>
            <p:ph type="sldNum" sz="quarter" idx="4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  <p:sp>
        <p:nvSpPr>
          <p:cNvPr id="79874" name="Slide Image Placeholder 7987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9875" name="Text Placeholder 798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idx="2"/>
          </p:nvPr>
        </p:nvSpPr>
        <p:spPr/>
        <p:txBody>
          <a:bodyPr/>
          <a:p>
            <a:pPr lvl="0" algn="r"/>
            <a:fld id="{BB962C8B-B14F-4D97-AF65-F5344CB8AC3E}" type="datetime1">
              <a:rPr lang="en-US" altLang="x-none" sz="1200" dirty="0"/>
            </a:fld>
            <a:endParaRPr lang="en-US" altLang="x-none" sz="1200" dirty="0"/>
          </a:p>
        </p:txBody>
      </p:sp>
      <p:sp>
        <p:nvSpPr>
          <p:cNvPr id="3" name="Footer Placeholder 2"/>
          <p:cNvSpPr/>
          <p:nvPr>
            <p:ph type="ftr" sz="quarter" idx="3"/>
          </p:nvPr>
        </p:nvSpPr>
        <p:spPr/>
        <p:txBody>
          <a:bodyPr/>
          <a:p>
            <a:pPr lvl="0"/>
            <a:r>
              <a:rPr lang="en-US" altLang="x-none" sz="1200" dirty="0"/>
              <a:t>CPC group Seminar</a:t>
            </a:r>
            <a:endParaRPr lang="en-US" altLang="x-none" sz="1200" dirty="0"/>
          </a:p>
        </p:txBody>
      </p:sp>
      <p:sp>
        <p:nvSpPr>
          <p:cNvPr id="4" name="Slide Number Placeholder 3"/>
          <p:cNvSpPr/>
          <p:nvPr>
            <p:ph type="sldNum" sz="quarter" idx="4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  <p:sp>
        <p:nvSpPr>
          <p:cNvPr id="92162" name="Slide Image Placeholder 92161"/>
          <p:cNvSpPr>
            <a:spLocks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3" name="Text Placeholder 9216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p>
            <a:pPr lvl="0"/>
            <a:r>
              <a:t>Even though we achieve better recognition rates compared to LDA or fisher discriminant methods, certain issues are there with this method.</a:t>
            </a:r>
          </a:p>
          <a:p>
            <a:pPr lvl="0"/>
            <a:r>
              <a:t>Fisher takes only around 1 minute, NN takes 5-6 minutes for recognising 7000 handwritten digit images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96681" y="2067305"/>
            <a:ext cx="4350638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r>
              <a:rPr lang="en-US" altLang="x-none">
                <a:latin typeface="Arial" panose="02080604020202020204" pitchFamily="34" charset="0"/>
              </a:rPr>
              <a:t>CPC group Seminar</a:t>
            </a:r>
            <a:endParaRPr lang="en-US" altLang="x-none">
              <a:latin typeface="Arial" panose="02080604020202020204" pitchFamily="34" charset="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en-US" altLang="x-none">
                <a:latin typeface="Arial" panose="02080604020202020204" pitchFamily="34" charset="0"/>
              </a:rPr>
            </a:fld>
            <a:endParaRPr lang="en-US" altLang="x-none">
              <a:latin typeface="Arial" panose="02080604020202020204" pitchFamily="34" charset="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r>
              <a:rPr lang="en-US" altLang="x-none">
                <a:latin typeface="Arial" panose="02080604020202020204" pitchFamily="34" charset="0"/>
              </a:rPr>
              <a:t>CPC group Seminar</a:t>
            </a:r>
            <a:endParaRPr lang="en-US" altLang="x-none">
              <a:latin typeface="Arial" panose="02080604020202020204" pitchFamily="34" charset="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r>
              <a:rPr lang="en-US" altLang="x-none">
                <a:latin typeface="Arial" panose="02080604020202020204" pitchFamily="34" charset="0"/>
              </a:rPr>
              <a:t>Thursday, June 1, 2006</a:t>
            </a:r>
            <a:endParaRPr lang="en-US" altLang="x-none">
              <a:latin typeface="Arial" panose="02080604020202020204" pitchFamily="34" charset="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r>
              <a:rPr lang="en-US" altLang="x-none">
                <a:latin typeface="Arial" panose="02080604020202020204" pitchFamily="34" charset="0"/>
              </a:rPr>
              <a:t>CPC group Seminar</a:t>
            </a:r>
            <a:endParaRPr lang="en-US" altLang="x-none">
              <a:latin typeface="Arial" panose="02080604020202020204" pitchFamily="34" charset="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r>
              <a:rPr lang="en-US" altLang="x-none">
                <a:latin typeface="Arial" panose="02080604020202020204" pitchFamily="34" charset="0"/>
              </a:rPr>
              <a:t>Thursday, June 1, 2006</a:t>
            </a:r>
            <a:endParaRPr lang="en-US" altLang="x-none">
              <a:latin typeface="Arial" panose="02080604020202020204" pitchFamily="34" charset="0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r>
              <a:rPr lang="en-US" altLang="x-none">
                <a:latin typeface="Arial" panose="02080604020202020204" pitchFamily="34" charset="0"/>
              </a:rPr>
              <a:t>CPC group Seminar</a:t>
            </a:r>
            <a:endParaRPr lang="en-US" altLang="x-none">
              <a:latin typeface="Arial" panose="02080604020202020204" pitchFamily="34" charset="0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r>
              <a:rPr lang="en-US" altLang="x-none">
                <a:latin typeface="Arial" panose="02080604020202020204" pitchFamily="34" charset="0"/>
              </a:rPr>
              <a:t>Thursday, June 1, 2006</a:t>
            </a:r>
            <a:endParaRPr lang="en-US" altLang="x-none">
              <a:latin typeface="Arial" panose="02080604020202020204" pitchFamily="34" charset="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r>
              <a:rPr lang="en-US" altLang="x-none">
                <a:latin typeface="Arial" panose="02080604020202020204" pitchFamily="34" charset="0"/>
              </a:rPr>
              <a:t>CPC group Seminar</a:t>
            </a:r>
            <a:endParaRPr lang="en-US" altLang="x-none">
              <a:latin typeface="Arial" panose="02080604020202020204" pitchFamily="34" charset="0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r>
              <a:rPr lang="en-US" altLang="x-none">
                <a:latin typeface="Arial" panose="02080604020202020204" pitchFamily="34" charset="0"/>
              </a:rPr>
              <a:t>Thursday, June 1, 2006</a:t>
            </a:r>
            <a:endParaRPr lang="en-US" altLang="x-none">
              <a:latin typeface="Arial" panose="02080604020202020204" pitchFamily="34" charset="0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x-none">
                <a:latin typeface="Arial" panose="02080604020202020204" pitchFamily="34" charset="0"/>
              </a:rPr>
            </a:fld>
            <a:endParaRPr lang="en-US" altLang="x-none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>
                <a:latin typeface="Arial" panose="02080604020202020204" pitchFamily="34" charset="0"/>
              </a:rPr>
              <a:t>CPC group Seminar</a:t>
            </a:r>
            <a:endParaRPr lang="en-US" altLang="x-none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en-US" altLang="x-none">
                <a:latin typeface="Arial" panose="02080604020202020204" pitchFamily="34" charset="0"/>
              </a:rPr>
            </a:fld>
            <a:endParaRPr lang="en-US" altLang="x-none">
              <a:latin typeface="Arial" panose="0208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en-US" altLang="x-none">
                <a:latin typeface="Arial" panose="02080604020202020204" pitchFamily="34" charset="0"/>
              </a:rPr>
              <a:t>CPC group Seminar</a:t>
            </a:r>
            <a:endParaRPr lang="en-US" altLang="x-none">
              <a:latin typeface="Arial" panose="0208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33070" y="4825"/>
            <a:ext cx="913924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5586459" y="3694896"/>
            <a:ext cx="3557588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6886575" y="0"/>
            <a:ext cx="2257425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7202159" y="0"/>
            <a:ext cx="1942148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6700838" y="3048000"/>
            <a:ext cx="2443163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g object 21"/>
          <p:cNvSpPr/>
          <p:nvPr/>
        </p:nvSpPr>
        <p:spPr>
          <a:xfrm>
            <a:off x="7003448" y="0"/>
            <a:ext cx="2140744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g object 22"/>
          <p:cNvSpPr/>
          <p:nvPr/>
        </p:nvSpPr>
        <p:spPr>
          <a:xfrm>
            <a:off x="8172450" y="0"/>
            <a:ext cx="97155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bg object 23"/>
          <p:cNvSpPr/>
          <p:nvPr/>
        </p:nvSpPr>
        <p:spPr>
          <a:xfrm>
            <a:off x="8202185" y="0"/>
            <a:ext cx="942023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bg object 24"/>
          <p:cNvSpPr/>
          <p:nvPr/>
        </p:nvSpPr>
        <p:spPr>
          <a:xfrm>
            <a:off x="7779544" y="3590925"/>
            <a:ext cx="1364456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335756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499" y="385444"/>
            <a:ext cx="8011001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r>
              <a:rPr lang="en-US" altLang="x-none">
                <a:latin typeface="Arial" panose="02080604020202020204" pitchFamily="34" charset="0"/>
              </a:rPr>
              <a:t>CPC group Seminar</a:t>
            </a:r>
            <a:endParaRPr lang="en-US" altLang="x-none">
              <a:latin typeface="Arial" panose="02080604020202020204" pitchFamily="34" charset="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en-US" altLang="x-none">
                <a:latin typeface="Arial" panose="02080604020202020204" pitchFamily="34" charset="0"/>
              </a:rPr>
            </a:fld>
            <a:endParaRPr lang="en-US" altLang="x-none">
              <a:latin typeface="Arial" panose="02080604020202020204" pitchFamily="34" charset="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5064" y="6473337"/>
            <a:ext cx="113347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77832" name="Text Box 77831"/>
          <p:cNvSpPr txBox="1"/>
          <p:nvPr userDrawn="1"/>
        </p:nvSpPr>
        <p:spPr>
          <a:xfrm>
            <a:off x="381000" y="64008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0" hangingPunct="0">
              <a:spcBef>
                <a:spcPct val="50000"/>
              </a:spcBef>
            </a:pPr>
            <a:endParaRPr lang="en-US" altLang="x-none" sz="2400">
              <a:latin typeface="Garamond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notesSlide" Target="../notesSlides/notesSlide1.xml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2050" name="Title 2049"/>
          <p:cNvSpPr/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defTabSz="914400">
              <a:buClrTx/>
              <a:buSzTx/>
              <a:buFontTx/>
              <a:buNone/>
            </a:pPr>
            <a:r>
              <a:rPr lang="en-US" altLang="x-none" sz="3200" i="0" kern="1200" baseline="0">
                <a:solidFill>
                  <a:srgbClr val="006600"/>
                </a:solidFill>
                <a:latin typeface="Arial" panose="02080604020202020204" pitchFamily="34" charset="0"/>
              </a:rPr>
              <a:t>Classification techniques </a:t>
            </a:r>
            <a:br>
              <a:rPr lang="en-US" altLang="x-none" sz="3200" i="0" kern="1200" baseline="0">
                <a:solidFill>
                  <a:srgbClr val="006600"/>
                </a:solidFill>
                <a:latin typeface="Arial" panose="02080604020202020204" pitchFamily="34" charset="0"/>
              </a:rPr>
            </a:br>
            <a:r>
              <a:rPr lang="en-US" altLang="x-none" sz="3200" i="0" kern="1200" baseline="0">
                <a:solidFill>
                  <a:srgbClr val="006600"/>
                </a:solidFill>
                <a:latin typeface="Arial" panose="02080604020202020204" pitchFamily="34" charset="0"/>
              </a:rPr>
              <a:t>for 	</a:t>
            </a:r>
            <a:br>
              <a:rPr lang="en-US" altLang="x-none" sz="3200" i="0" kern="1200" baseline="0">
                <a:solidFill>
                  <a:srgbClr val="006600"/>
                </a:solidFill>
                <a:latin typeface="Arial" panose="02080604020202020204" pitchFamily="34" charset="0"/>
              </a:rPr>
            </a:br>
            <a:r>
              <a:rPr lang="en-US" altLang="x-none" sz="3200" i="0" kern="1200" baseline="0">
                <a:solidFill>
                  <a:srgbClr val="006600"/>
                </a:solidFill>
                <a:latin typeface="Arial" panose="02080604020202020204" pitchFamily="34" charset="0"/>
              </a:rPr>
              <a:t>Hand-Written Digit Recognition</a:t>
            </a:r>
            <a:br>
              <a:rPr lang="en-US" altLang="x-none" sz="3200" i="0" kern="1200" baseline="0">
                <a:latin typeface="Arial" panose="02080604020202020204" pitchFamily="34" charset="0"/>
              </a:rPr>
            </a:br>
            <a:endParaRPr sz="3200" i="0" kern="1200" baseline="0">
              <a:latin typeface="Arial" panose="02080604020202020204" pitchFamily="34" charset="0"/>
            </a:endParaRPr>
          </a:p>
        </p:txBody>
      </p:sp>
      <p:sp>
        <p:nvSpPr>
          <p:cNvPr id="2051" name="Text Placeholder 2050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p>
            <a:pPr defTabSz="914400">
              <a:lnSpc>
                <a:spcPct val="80000"/>
              </a:lnSpc>
              <a:buSzTx/>
            </a:pPr>
            <a:r>
              <a:rPr lang="en-US" altLang="x-none" sz="3200" b="1" i="0" kern="1200" baseline="0">
                <a:solidFill>
                  <a:srgbClr val="006600"/>
                </a:solidFill>
                <a:latin typeface="Arial" panose="02080604020202020204" pitchFamily="34" charset="0"/>
                <a:ea typeface="+mj-ea"/>
                <a:cs typeface="+mj-cs"/>
              </a:rPr>
              <a:t>AKILAN</a:t>
            </a:r>
            <a:r>
              <a:rPr lang="x-none" altLang="en-US" sz="3200" b="1" i="0" kern="1200" baseline="0">
                <a:solidFill>
                  <a:srgbClr val="006600"/>
                </a:solidFill>
                <a:latin typeface="Arial" panose="02080604020202020204" pitchFamily="34" charset="0"/>
                <a:ea typeface="+mj-ea"/>
                <a:cs typeface="+mj-cs"/>
              </a:rPr>
              <a:t> </a:t>
            </a:r>
            <a:r>
              <a:rPr lang="en-US" altLang="x-none" sz="3200" b="1" i="0" kern="1200" baseline="0">
                <a:solidFill>
                  <a:srgbClr val="006600"/>
                </a:solidFill>
                <a:latin typeface="Arial" panose="02080604020202020204" pitchFamily="34" charset="0"/>
                <a:ea typeface="+mj-ea"/>
                <a:cs typeface="+mj-cs"/>
              </a:rPr>
              <a:t>K</a:t>
            </a:r>
            <a:endParaRPr lang="en-US" altLang="x-none" sz="3200" b="1" i="0" kern="1200" baseline="0">
              <a:solidFill>
                <a:srgbClr val="006600"/>
              </a:solidFill>
              <a:latin typeface="Arial" panose="02080604020202020204" pitchFamily="34" charset="0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buSzTx/>
            </a:pPr>
            <a:r>
              <a:rPr lang="x-none" altLang="en-US" sz="3200" b="1" i="0" kern="1200" baseline="0">
                <a:solidFill>
                  <a:srgbClr val="006600"/>
                </a:solidFill>
                <a:latin typeface="Arial" panose="02080604020202020204" pitchFamily="34" charset="0"/>
                <a:ea typeface="+mj-ea"/>
                <a:cs typeface="+mj-cs"/>
              </a:rPr>
              <a:t>2021503719</a:t>
            </a:r>
            <a:endParaRPr lang="x-none" altLang="en-US" sz="3200" b="1" i="0" kern="1200" baseline="0">
              <a:solidFill>
                <a:srgbClr val="006600"/>
              </a:solidFill>
              <a:latin typeface="Arial" panose="020806040202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7"/>
          </p:nvPr>
        </p:nvSpPr>
        <p:spPr/>
        <p:txBody>
          <a:bodyPr/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102402" name="Title 10240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en-US" altLang="x-none">
                <a:solidFill>
                  <a:srgbClr val="006600"/>
                </a:solidFill>
              </a:rPr>
              <a:t>Euclidean-NN method inefficient </a:t>
            </a:r>
            <a:endParaRPr lang="en-US" altLang="x-none">
              <a:solidFill>
                <a:srgbClr val="006600"/>
              </a:solidFill>
            </a:endParaRPr>
          </a:p>
        </p:txBody>
      </p:sp>
      <p:pic>
        <p:nvPicPr>
          <p:cNvPr id="102403" name="Content Placeholder 102402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1295400"/>
            <a:ext cx="7044690" cy="3830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04" name="Text Box 102403"/>
          <p:cNvSpPr txBox="1"/>
          <p:nvPr/>
        </p:nvSpPr>
        <p:spPr>
          <a:xfrm>
            <a:off x="457200" y="4953000"/>
            <a:ext cx="85344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14300" lvl="1" indent="0" algn="l" eaLnBrk="0" hangingPunct="0">
              <a:buFont typeface="Wingdings" panose="05000000000000000000" pitchFamily="2" charset="2"/>
              <a:buChar char="v"/>
            </a:pPr>
            <a:r>
              <a:rPr lang="en-US" altLang="x-none" sz="2800">
                <a:solidFill>
                  <a:srgbClr val="006600"/>
                </a:solidFill>
                <a:latin typeface="Arial" panose="02080604020202020204" pitchFamily="34" charset="0"/>
              </a:rPr>
              <a:t>  Store all possible instances (positions, sizes,   angles, thickness, writing styles…),</a:t>
            </a:r>
            <a:endParaRPr lang="en-US" altLang="x-none" sz="2800">
              <a:solidFill>
                <a:srgbClr val="006600"/>
              </a:solidFill>
              <a:latin typeface="Arial" panose="02080604020202020204" pitchFamily="34" charset="0"/>
            </a:endParaRPr>
          </a:p>
          <a:p>
            <a:pPr algn="l"/>
            <a:r>
              <a:rPr lang="en-US" altLang="x-none" sz="2800">
                <a:solidFill>
                  <a:srgbClr val="006600"/>
                </a:solidFill>
                <a:latin typeface="Arial" panose="02080604020202020204" pitchFamily="34" charset="0"/>
              </a:rPr>
              <a:t>  this is impractical.</a:t>
            </a:r>
            <a:endParaRPr lang="en-US" altLang="x-none" sz="2800">
              <a:solidFill>
                <a:srgbClr val="006600"/>
              </a:solidFill>
              <a:latin typeface="Arial" panose="02080604020202020204" pitchFamily="34" charset="0"/>
            </a:endParaRPr>
          </a:p>
          <a:p>
            <a:pPr algn="l"/>
            <a:endParaRPr lang="en-US" altLang="x-none" sz="2800">
              <a:solidFill>
                <a:srgbClr val="006600"/>
              </a:solidFill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7"/>
          </p:nvPr>
        </p:nvSpPr>
        <p:spPr/>
        <p:txBody>
          <a:bodyPr/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103426" name="Title 10342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en-US" altLang="x-none">
                <a:solidFill>
                  <a:srgbClr val="006600"/>
                </a:solidFill>
              </a:rPr>
              <a:t>Euclidean distance metric fails</a:t>
            </a:r>
            <a:endParaRPr lang="en-US" altLang="x-none">
              <a:solidFill>
                <a:srgbClr val="006600"/>
              </a:solidFill>
            </a:endParaRPr>
          </a:p>
        </p:txBody>
      </p:sp>
      <p:pic>
        <p:nvPicPr>
          <p:cNvPr id="103427" name="Content Placeholder 103426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0" y="385445"/>
            <a:ext cx="7025005" cy="304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28" name="Text Box 103427"/>
          <p:cNvSpPr txBox="1"/>
          <p:nvPr/>
        </p:nvSpPr>
        <p:spPr>
          <a:xfrm>
            <a:off x="1524000" y="2590800"/>
            <a:ext cx="1951038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x-none" sz="1400">
                <a:latin typeface="Times New Roman" pitchFamily="18" charset="0"/>
              </a:rPr>
              <a:t>Pattern to be classified</a:t>
            </a:r>
            <a:endParaRPr lang="en-US" altLang="x-none" sz="1400">
              <a:latin typeface="Times New Roman" pitchFamily="18" charset="0"/>
            </a:endParaRPr>
          </a:p>
        </p:txBody>
      </p:sp>
      <p:sp>
        <p:nvSpPr>
          <p:cNvPr id="103429" name="Text Box 103428"/>
          <p:cNvSpPr txBox="1"/>
          <p:nvPr/>
        </p:nvSpPr>
        <p:spPr>
          <a:xfrm>
            <a:off x="3657600" y="2590800"/>
            <a:ext cx="1341438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x-none" sz="1400">
                <a:latin typeface="Times New Roman" pitchFamily="18" charset="0"/>
              </a:rPr>
              <a:t>Prototype A</a:t>
            </a:r>
            <a:endParaRPr lang="en-US" altLang="x-none" sz="1400">
              <a:latin typeface="Times New Roman" pitchFamily="18" charset="0"/>
            </a:endParaRPr>
          </a:p>
        </p:txBody>
      </p:sp>
      <p:sp>
        <p:nvSpPr>
          <p:cNvPr id="103430" name="Text Box 103429"/>
          <p:cNvSpPr txBox="1"/>
          <p:nvPr/>
        </p:nvSpPr>
        <p:spPr>
          <a:xfrm>
            <a:off x="5715000" y="2590800"/>
            <a:ext cx="1341438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x-none" sz="1400">
                <a:latin typeface="Times New Roman" pitchFamily="18" charset="0"/>
              </a:rPr>
              <a:t>Prototype B</a:t>
            </a:r>
            <a:endParaRPr lang="en-US" altLang="x-none" sz="1400">
              <a:latin typeface="Times New Roman" pitchFamily="18" charset="0"/>
            </a:endParaRPr>
          </a:p>
        </p:txBody>
      </p:sp>
      <p:sp>
        <p:nvSpPr>
          <p:cNvPr id="103431" name="Text Box 103430"/>
          <p:cNvSpPr txBox="1"/>
          <p:nvPr/>
        </p:nvSpPr>
        <p:spPr>
          <a:xfrm>
            <a:off x="609600" y="2971800"/>
            <a:ext cx="8077200" cy="3969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Font typeface="Wingdings" panose="05000000000000000000" pitchFamily="2" charset="2"/>
              <a:buChar char="v"/>
            </a:pPr>
            <a:r>
              <a:rPr lang="en-US" altLang="x-none" sz="2800">
                <a:solidFill>
                  <a:srgbClr val="006600"/>
                </a:solidFill>
                <a:latin typeface="Arial" panose="02080604020202020204" pitchFamily="34" charset="0"/>
              </a:rPr>
              <a:t> Prototype B seems more similar than Prototype     A according to Euclidean distance. </a:t>
            </a:r>
            <a:endParaRPr lang="en-US" altLang="x-none" sz="2800">
              <a:solidFill>
                <a:srgbClr val="006600"/>
              </a:solidFill>
              <a:latin typeface="Arial" panose="02080604020202020204" pitchFamily="34" charset="0"/>
            </a:endParaRPr>
          </a:p>
          <a:p>
            <a:pPr algn="l">
              <a:buFont typeface="Wingdings" panose="05000000000000000000" pitchFamily="2" charset="2"/>
            </a:pPr>
            <a:endParaRPr lang="en-US" altLang="x-none" sz="2800">
              <a:solidFill>
                <a:srgbClr val="006600"/>
              </a:solidFill>
              <a:latin typeface="Arial" panose="0208060402020202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altLang="x-none" sz="2800">
                <a:solidFill>
                  <a:srgbClr val="006600"/>
                </a:solidFill>
                <a:latin typeface="Arial" panose="02080604020202020204" pitchFamily="34" charset="0"/>
              </a:rPr>
              <a:t> Digit “9” misclassified as “4”.</a:t>
            </a:r>
            <a:endParaRPr lang="en-US" altLang="x-none" sz="2800">
              <a:solidFill>
                <a:srgbClr val="006600"/>
              </a:solidFill>
              <a:latin typeface="Arial" panose="02080604020202020204" pitchFamily="34" charset="0"/>
            </a:endParaRPr>
          </a:p>
          <a:p>
            <a:pPr algn="l">
              <a:buFont typeface="Wingdings" panose="05000000000000000000" pitchFamily="2" charset="2"/>
            </a:pPr>
            <a:endParaRPr lang="en-US" altLang="x-none" sz="2800">
              <a:solidFill>
                <a:srgbClr val="006600"/>
              </a:solidFill>
              <a:latin typeface="Arial" panose="0208060402020202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altLang="x-none" sz="2800">
                <a:solidFill>
                  <a:srgbClr val="006600"/>
                </a:solidFill>
                <a:latin typeface="Arial" panose="02080604020202020204" pitchFamily="34" charset="0"/>
              </a:rPr>
              <a:t> Possible solution is to use an distance metric </a:t>
            </a:r>
            <a:r>
              <a:rPr lang="en-US" altLang="x-none" sz="2800" dirty="0">
                <a:solidFill>
                  <a:srgbClr val="006600"/>
                </a:solidFill>
                <a:latin typeface="Arial" panose="02080604020202020204" pitchFamily="34" charset="0"/>
              </a:rPr>
              <a:t>invariant</a:t>
            </a:r>
            <a:r>
              <a:rPr lang="en-US" altLang="x-none" sz="2800">
                <a:solidFill>
                  <a:srgbClr val="006600"/>
                </a:solidFill>
                <a:latin typeface="Arial" panose="02080604020202020204" pitchFamily="34" charset="0"/>
              </a:rPr>
              <a:t> to irrelevant transformations.</a:t>
            </a:r>
            <a:endParaRPr lang="en-US" altLang="x-none" sz="2800">
              <a:solidFill>
                <a:srgbClr val="006600"/>
              </a:solidFill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7"/>
          </p:nvPr>
        </p:nvSpPr>
        <p:spPr/>
        <p:txBody>
          <a:bodyPr/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96258" name="Title 96257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en-US" altLang="x-none">
                <a:solidFill>
                  <a:srgbClr val="006600"/>
                </a:solidFill>
              </a:rPr>
              <a:t>Images in tangent plane</a:t>
            </a:r>
            <a:endParaRPr lang="en-US" altLang="x-none">
              <a:solidFill>
                <a:srgbClr val="006600"/>
              </a:solidFill>
            </a:endParaRPr>
          </a:p>
        </p:txBody>
      </p:sp>
      <p:pic>
        <p:nvPicPr>
          <p:cNvPr id="96259" name="Content Placeholder 96258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0" y="1143000"/>
            <a:ext cx="8305800" cy="5015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260" name="Text Box 96259"/>
          <p:cNvSpPr txBox="1"/>
          <p:nvPr/>
        </p:nvSpPr>
        <p:spPr>
          <a:xfrm>
            <a:off x="822325" y="1427163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en-US" altLang="x-none">
              <a:latin typeface="Garamond" pitchFamily="18" charset="0"/>
            </a:endParaRPr>
          </a:p>
        </p:txBody>
      </p:sp>
      <p:sp>
        <p:nvSpPr>
          <p:cNvPr id="96261" name="Text Box 96260"/>
          <p:cNvSpPr txBox="1"/>
          <p:nvPr/>
        </p:nvSpPr>
        <p:spPr>
          <a:xfrm>
            <a:off x="974725" y="1579563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en-US" altLang="x-none">
              <a:latin typeface="Garamond" pitchFamily="18" charset="0"/>
            </a:endParaRPr>
          </a:p>
        </p:txBody>
      </p:sp>
      <p:sp>
        <p:nvSpPr>
          <p:cNvPr id="96262" name="Text Box 96261"/>
          <p:cNvSpPr txBox="1"/>
          <p:nvPr/>
        </p:nvSpPr>
        <p:spPr>
          <a:xfrm>
            <a:off x="1127125" y="1731963"/>
            <a:ext cx="549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en-US" altLang="x-none">
              <a:latin typeface="Garamond" pitchFamily="18" charset="0"/>
            </a:endParaRPr>
          </a:p>
        </p:txBody>
      </p:sp>
      <p:sp>
        <p:nvSpPr>
          <p:cNvPr id="96263" name="Text Box 96262"/>
          <p:cNvSpPr txBox="1"/>
          <p:nvPr/>
        </p:nvSpPr>
        <p:spPr>
          <a:xfrm>
            <a:off x="381000" y="1600200"/>
            <a:ext cx="620713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x-none" sz="1000">
                <a:latin typeface="Times New Roman" pitchFamily="18" charset="0"/>
              </a:rPr>
              <a:t>Rotation</a:t>
            </a:r>
            <a:endParaRPr lang="en-US" altLang="x-none" sz="1000">
              <a:latin typeface="Times New Roman" pitchFamily="18" charset="0"/>
            </a:endParaRPr>
          </a:p>
        </p:txBody>
      </p:sp>
      <p:sp>
        <p:nvSpPr>
          <p:cNvPr id="96264" name="Text Box 96263"/>
          <p:cNvSpPr txBox="1"/>
          <p:nvPr/>
        </p:nvSpPr>
        <p:spPr>
          <a:xfrm>
            <a:off x="381000" y="2209800"/>
            <a:ext cx="565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x-none" sz="1000">
                <a:latin typeface="Times New Roman" pitchFamily="18" charset="0"/>
              </a:rPr>
              <a:t>Scaling</a:t>
            </a:r>
            <a:endParaRPr lang="en-US" altLang="x-none" sz="1000">
              <a:latin typeface="Times New Roman" pitchFamily="18" charset="0"/>
            </a:endParaRPr>
          </a:p>
        </p:txBody>
      </p:sp>
      <p:sp>
        <p:nvSpPr>
          <p:cNvPr id="96265" name="Text Box 96264"/>
          <p:cNvSpPr txBox="1"/>
          <p:nvPr/>
        </p:nvSpPr>
        <p:spPr>
          <a:xfrm>
            <a:off x="304800" y="2819400"/>
            <a:ext cx="700088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x-none" sz="1000">
                <a:latin typeface="Times New Roman" pitchFamily="18" charset="0"/>
              </a:rPr>
              <a:t>Thickness</a:t>
            </a:r>
            <a:endParaRPr lang="en-US" altLang="x-none" sz="1000">
              <a:latin typeface="Times New Roman" pitchFamily="18" charset="0"/>
            </a:endParaRPr>
          </a:p>
        </p:txBody>
      </p:sp>
      <p:sp>
        <p:nvSpPr>
          <p:cNvPr id="96266" name="Text Box 96265"/>
          <p:cNvSpPr txBox="1"/>
          <p:nvPr/>
        </p:nvSpPr>
        <p:spPr>
          <a:xfrm>
            <a:off x="228600" y="3352800"/>
            <a:ext cx="887413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x-none" sz="1000">
                <a:latin typeface="Times New Roman" pitchFamily="18" charset="0"/>
              </a:rPr>
              <a:t>X Translation</a:t>
            </a:r>
            <a:endParaRPr lang="en-US" altLang="x-none" sz="1000">
              <a:latin typeface="Times New Roman" pitchFamily="18" charset="0"/>
            </a:endParaRPr>
          </a:p>
        </p:txBody>
      </p:sp>
      <p:sp>
        <p:nvSpPr>
          <p:cNvPr id="96267" name="Text Box 96266"/>
          <p:cNvSpPr txBox="1"/>
          <p:nvPr/>
        </p:nvSpPr>
        <p:spPr>
          <a:xfrm>
            <a:off x="152400" y="3962400"/>
            <a:ext cx="1146175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x-none" sz="1000" err="1">
                <a:latin typeface="Times New Roman" pitchFamily="18" charset="0"/>
              </a:rPr>
              <a:t>Diag</a:t>
            </a:r>
            <a:r>
              <a:rPr lang="en-US" altLang="x-none" sz="1000">
                <a:latin typeface="Times New Roman" pitchFamily="18" charset="0"/>
              </a:rPr>
              <a:t>. Deformation</a:t>
            </a:r>
            <a:endParaRPr lang="en-US" altLang="x-none" sz="1000">
              <a:latin typeface="Times New Roman" pitchFamily="18" charset="0"/>
            </a:endParaRPr>
          </a:p>
        </p:txBody>
      </p:sp>
      <p:sp>
        <p:nvSpPr>
          <p:cNvPr id="96268" name="Text Box 96267"/>
          <p:cNvSpPr txBox="1"/>
          <p:nvPr/>
        </p:nvSpPr>
        <p:spPr>
          <a:xfrm>
            <a:off x="152400" y="4648200"/>
            <a:ext cx="1106488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x-none" sz="1000">
                <a:latin typeface="Times New Roman" pitchFamily="18" charset="0"/>
              </a:rPr>
              <a:t>Axis Deformation</a:t>
            </a:r>
            <a:endParaRPr lang="en-US" altLang="x-none" sz="1000">
              <a:latin typeface="Times New Roman" pitchFamily="18" charset="0"/>
            </a:endParaRPr>
          </a:p>
        </p:txBody>
      </p:sp>
      <p:sp>
        <p:nvSpPr>
          <p:cNvPr id="96269" name="Text Box 96268"/>
          <p:cNvSpPr txBox="1"/>
          <p:nvPr/>
        </p:nvSpPr>
        <p:spPr>
          <a:xfrm>
            <a:off x="228600" y="5181600"/>
            <a:ext cx="887413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x-none" sz="1000">
                <a:latin typeface="Times New Roman" pitchFamily="18" charset="0"/>
              </a:rPr>
              <a:t>Y Translation</a:t>
            </a:r>
            <a:endParaRPr lang="en-US" altLang="x-none" sz="100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7"/>
          </p:nvPr>
        </p:nvSpPr>
        <p:spPr/>
        <p:txBody>
          <a:bodyPr/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93186" name="Title 93185"/>
          <p:cNvSpPr/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>
                <a:solidFill>
                  <a:srgbClr val="006600"/>
                </a:solidFill>
              </a:rPr>
              <a:t>References:</a:t>
            </a:r>
            <a:endParaRPr>
              <a:solidFill>
                <a:srgbClr val="006600"/>
              </a:solidFill>
            </a:endParaRPr>
          </a:p>
        </p:txBody>
      </p:sp>
      <p:sp>
        <p:nvSpPr>
          <p:cNvPr id="93187" name="Text Placeholder 93186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Clr>
                <a:srgbClr val="006600"/>
              </a:buClr>
            </a:pPr>
            <a:r>
              <a:rPr sz="2400">
                <a:solidFill>
                  <a:srgbClr val="006600"/>
                </a:solidFill>
              </a:rPr>
              <a:t>“The Elements of Statistical Learning- Data Mining, Inference and Prediction” by Trevor Hastie, Robert Tibshirani, Jerome Friedman</a:t>
            </a:r>
            <a:endParaRPr sz="240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buClr>
                <a:srgbClr val="006600"/>
              </a:buClr>
            </a:pPr>
            <a:endParaRPr sz="240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buClr>
                <a:srgbClr val="006600"/>
              </a:buClr>
            </a:pPr>
            <a:r>
              <a:rPr sz="2400">
                <a:solidFill>
                  <a:srgbClr val="006600"/>
                </a:solidFill>
              </a:rPr>
              <a:t>“Applied Multivariate Statistical Analysis” by Richard A. Johnson, Dean W. Wichern.</a:t>
            </a:r>
            <a:endParaRPr sz="240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buClr>
                <a:srgbClr val="006600"/>
              </a:buClr>
              <a:buNone/>
            </a:pPr>
            <a:endParaRPr sz="240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buClr>
                <a:srgbClr val="006600"/>
              </a:buClr>
            </a:pPr>
            <a:r>
              <a:rPr sz="2400">
                <a:solidFill>
                  <a:srgbClr val="006600"/>
                </a:solidFill>
              </a:rPr>
              <a:t>http://www.robots.ox.ac.uk/~dclaus/</a:t>
            </a:r>
            <a:endParaRPr sz="240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buClr>
                <a:srgbClr val="006600"/>
              </a:buClr>
              <a:buSzPct val="90000"/>
              <a:buNone/>
            </a:pPr>
            <a:endParaRPr sz="240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buClr>
                <a:srgbClr val="006600"/>
              </a:buClr>
            </a:pPr>
            <a:r>
              <a:rPr sz="2400">
                <a:solidFill>
                  <a:srgbClr val="006600"/>
                </a:solidFill>
              </a:rPr>
              <a:t>“Transformation Invariance in Pattern Recognition – Tangent Distance and Tangent propagation” by Patrice Y. Simard, Yann A. Le Cun . </a:t>
            </a:r>
            <a:endParaRPr sz="2400">
              <a:solidFill>
                <a:srgbClr val="00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7"/>
          </p:nvPr>
        </p:nvSpPr>
        <p:spPr/>
        <p:txBody>
          <a:bodyPr/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12291" name="Text Placeholder 12290"/>
          <p:cNvSpPr/>
          <p:nvPr>
            <p:ph type="body" idx="1"/>
          </p:nvPr>
        </p:nvSpPr>
        <p:spPr>
          <a:xfrm>
            <a:off x="304800" y="2819400"/>
            <a:ext cx="8229600" cy="3200400"/>
          </a:xfrm>
          <a:noFill/>
          <a:ln>
            <a:noFill/>
          </a:ln>
        </p:spPr>
        <p:txBody>
          <a:bodyPr/>
          <a:p>
            <a:pPr>
              <a:buClr>
                <a:srgbClr val="006600"/>
              </a:buClr>
            </a:pPr>
            <a:r>
              <a:rPr sz="2800">
                <a:solidFill>
                  <a:srgbClr val="006600"/>
                </a:solidFill>
              </a:rPr>
              <a:t>Optical Character Recognition (OCR)</a:t>
            </a:r>
            <a:endParaRPr sz="2800">
              <a:solidFill>
                <a:srgbClr val="006600"/>
              </a:solidFill>
            </a:endParaRPr>
          </a:p>
          <a:p>
            <a:pPr lvl="1">
              <a:buClr>
                <a:srgbClr val="006600"/>
              </a:buClr>
              <a:buFontTx/>
              <a:buChar char="•"/>
            </a:pPr>
            <a:r>
              <a:rPr sz="2400">
                <a:solidFill>
                  <a:srgbClr val="006600"/>
                </a:solidFill>
              </a:rPr>
              <a:t>Predict the label of each image using the classification function learned from training</a:t>
            </a:r>
            <a:endParaRPr sz="2400">
              <a:solidFill>
                <a:srgbClr val="006600"/>
              </a:solidFill>
            </a:endParaRPr>
          </a:p>
          <a:p>
            <a:pPr>
              <a:buClr>
                <a:srgbClr val="006600"/>
              </a:buClr>
            </a:pPr>
            <a:endParaRPr sz="2800">
              <a:solidFill>
                <a:srgbClr val="006600"/>
              </a:solidFill>
            </a:endParaRPr>
          </a:p>
          <a:p>
            <a:pPr>
              <a:buClr>
                <a:srgbClr val="006600"/>
              </a:buClr>
            </a:pPr>
            <a:r>
              <a:rPr sz="2800">
                <a:solidFill>
                  <a:srgbClr val="006600"/>
                </a:solidFill>
              </a:rPr>
              <a:t>OCR is basically a classification task on multivariate data</a:t>
            </a:r>
            <a:endParaRPr sz="2800">
              <a:solidFill>
                <a:srgbClr val="006600"/>
              </a:solidFill>
            </a:endParaRPr>
          </a:p>
          <a:p>
            <a:pPr lvl="1">
              <a:buClr>
                <a:srgbClr val="006600"/>
              </a:buClr>
              <a:buFontTx/>
              <a:buChar char="•"/>
            </a:pPr>
            <a:r>
              <a:rPr sz="2400">
                <a:solidFill>
                  <a:srgbClr val="006600"/>
                </a:solidFill>
              </a:rPr>
              <a:t>Pixel Values </a:t>
            </a:r>
            <a:r>
              <a:rPr sz="2400">
                <a:solidFill>
                  <a:srgbClr val="006600"/>
                </a:solidFill>
                <a:sym typeface="Wingdings" panose="05000000000000000000" pitchFamily="2" charset="2"/>
              </a:rPr>
              <a:t> </a:t>
            </a:r>
            <a:r>
              <a:rPr sz="2400" b="1">
                <a:solidFill>
                  <a:srgbClr val="006600"/>
                </a:solidFill>
              </a:rPr>
              <a:t>Variables</a:t>
            </a:r>
            <a:endParaRPr sz="2400">
              <a:solidFill>
                <a:srgbClr val="006600"/>
              </a:solidFill>
            </a:endParaRPr>
          </a:p>
          <a:p>
            <a:pPr lvl="1">
              <a:buClr>
                <a:srgbClr val="006600"/>
              </a:buClr>
              <a:buFontTx/>
              <a:buChar char="•"/>
            </a:pPr>
            <a:r>
              <a:rPr sz="2400">
                <a:solidFill>
                  <a:srgbClr val="006600"/>
                </a:solidFill>
              </a:rPr>
              <a:t>Each type of character </a:t>
            </a:r>
            <a:r>
              <a:rPr sz="2400">
                <a:solidFill>
                  <a:srgbClr val="006600"/>
                </a:solidFill>
                <a:sym typeface="Wingdings" panose="05000000000000000000" pitchFamily="2" charset="2"/>
              </a:rPr>
              <a:t> </a:t>
            </a:r>
            <a:r>
              <a:rPr sz="2400" b="1">
                <a:solidFill>
                  <a:srgbClr val="006600"/>
                </a:solidFill>
              </a:rPr>
              <a:t>Class</a:t>
            </a:r>
            <a:r>
              <a:rPr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12294" name="Text Box 12293"/>
          <p:cNvSpPr txBox="1"/>
          <p:nvPr/>
        </p:nvSpPr>
        <p:spPr>
          <a:xfrm>
            <a:off x="228600" y="1219200"/>
            <a:ext cx="84582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sz="2800">
                <a:solidFill>
                  <a:srgbClr val="006600"/>
                </a:solidFill>
                <a:latin typeface="Arial" panose="02080604020202020204" pitchFamily="34" charset="0"/>
              </a:rPr>
              <a:t>Objective: To recognise images of Handwritten digits based on classification methods for multivariate data.    </a:t>
            </a:r>
            <a:endParaRPr sz="2800">
              <a:solidFill>
                <a:srgbClr val="006600"/>
              </a:solidFill>
              <a:latin typeface="Arial" panose="02080604020202020204" pitchFamily="34" charset="0"/>
            </a:endParaRPr>
          </a:p>
        </p:txBody>
      </p:sp>
      <p:sp>
        <p:nvSpPr>
          <p:cNvPr id="12297" name="Title 12296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en-US" altLang="x-none">
                <a:solidFill>
                  <a:srgbClr val="006600"/>
                </a:solidFill>
              </a:rPr>
              <a:t>Introduction</a:t>
            </a:r>
            <a:endParaRPr lang="en-US" altLang="x-none">
              <a:solidFill>
                <a:srgbClr val="00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13315" name="Text Placeholder 13314"/>
          <p:cNvSpPr/>
          <p:nvPr>
            <p:ph type="body" sz="half" idx="1"/>
          </p:nvPr>
        </p:nvSpPr>
        <p:spPr>
          <a:noFill/>
          <a:ln>
            <a:noFill/>
          </a:ln>
        </p:spPr>
        <p:txBody>
          <a:bodyPr/>
          <a:p>
            <a:pPr>
              <a:lnSpc>
                <a:spcPct val="80000"/>
              </a:lnSpc>
              <a:buClr>
                <a:srgbClr val="006600"/>
              </a:buClr>
              <a:buSzTx/>
              <a:buFont typeface="Wingdings" panose="05000000000000000000" pitchFamily="2" charset="2"/>
            </a:pPr>
            <a:r>
              <a:rPr sz="2800">
                <a:solidFill>
                  <a:srgbClr val="006600"/>
                </a:solidFill>
              </a:rPr>
              <a:t>16 x16 (= 256 pixel) Grey Scale images of                                  digits in range 0-9 </a:t>
            </a:r>
            <a:endParaRPr sz="2800">
              <a:solidFill>
                <a:srgbClr val="006600"/>
              </a:solidFill>
            </a:endParaRPr>
          </a:p>
          <a:p>
            <a:pPr lvl="1">
              <a:lnSpc>
                <a:spcPct val="80000"/>
              </a:lnSpc>
              <a:buClr>
                <a:srgbClr val="006600"/>
              </a:buClr>
              <a:buFontTx/>
              <a:buChar char="•"/>
            </a:pPr>
            <a:r>
              <a:rPr sz="1800">
                <a:solidFill>
                  <a:srgbClr val="006600"/>
                </a:solidFill>
              </a:rPr>
              <a:t>X</a:t>
            </a:r>
            <a:r>
              <a:rPr sz="1800" baseline="-25000">
                <a:solidFill>
                  <a:srgbClr val="006600"/>
                </a:solidFill>
              </a:rPr>
              <a:t>i</a:t>
            </a:r>
            <a:r>
              <a:rPr sz="1800">
                <a:solidFill>
                  <a:srgbClr val="006600"/>
                </a:solidFill>
              </a:rPr>
              <a:t>=[x</a:t>
            </a:r>
            <a:r>
              <a:rPr sz="1800" baseline="-25000">
                <a:solidFill>
                  <a:srgbClr val="006600"/>
                </a:solidFill>
              </a:rPr>
              <a:t>i1</a:t>
            </a:r>
            <a:r>
              <a:rPr sz="1800">
                <a:solidFill>
                  <a:srgbClr val="006600"/>
                </a:solidFill>
              </a:rPr>
              <a:t>, x</a:t>
            </a:r>
            <a:r>
              <a:rPr sz="1800" baseline="-25000">
                <a:solidFill>
                  <a:srgbClr val="006600"/>
                </a:solidFill>
              </a:rPr>
              <a:t>i2</a:t>
            </a:r>
            <a:r>
              <a:rPr sz="1800">
                <a:solidFill>
                  <a:srgbClr val="006600"/>
                </a:solidFill>
              </a:rPr>
              <a:t>, ……. x</a:t>
            </a:r>
            <a:r>
              <a:rPr sz="1800" baseline="-25000">
                <a:solidFill>
                  <a:srgbClr val="006600"/>
                </a:solidFill>
              </a:rPr>
              <a:t>i256</a:t>
            </a:r>
            <a:r>
              <a:rPr sz="1800">
                <a:solidFill>
                  <a:srgbClr val="006600"/>
                </a:solidFill>
              </a:rPr>
              <a:t>]</a:t>
            </a:r>
            <a:endParaRPr sz="1800">
              <a:solidFill>
                <a:srgbClr val="006600"/>
              </a:solidFill>
            </a:endParaRPr>
          </a:p>
          <a:p>
            <a:pPr lvl="1">
              <a:lnSpc>
                <a:spcPct val="80000"/>
              </a:lnSpc>
              <a:buClr>
                <a:srgbClr val="006600"/>
              </a:buClr>
              <a:buFontTx/>
              <a:buChar char="•"/>
            </a:pPr>
            <a:r>
              <a:rPr sz="1800">
                <a:solidFill>
                  <a:srgbClr val="006600"/>
                </a:solidFill>
              </a:rPr>
              <a:t>y</a:t>
            </a:r>
            <a:r>
              <a:rPr sz="1800" baseline="-25000">
                <a:solidFill>
                  <a:srgbClr val="006600"/>
                </a:solidFill>
              </a:rPr>
              <a:t>i</a:t>
            </a:r>
            <a:r>
              <a:rPr sz="1800">
                <a:solidFill>
                  <a:srgbClr val="006600"/>
                </a:solidFill>
              </a:rPr>
              <a:t>   { 0,1,2,3,4,5,6,7,8,9}</a:t>
            </a:r>
            <a:r>
              <a:rPr sz="2000">
                <a:solidFill>
                  <a:srgbClr val="006600"/>
                </a:solidFill>
              </a:rPr>
              <a:t> </a:t>
            </a:r>
            <a:endParaRPr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buClr>
                <a:srgbClr val="006600"/>
              </a:buClr>
              <a:buSzTx/>
              <a:buFont typeface="Wingdings" panose="05000000000000000000" pitchFamily="2" charset="2"/>
              <a:buNone/>
            </a:pPr>
            <a:endParaRPr sz="24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buClr>
                <a:srgbClr val="006600"/>
              </a:buClr>
              <a:buSzTx/>
              <a:buFont typeface="Wingdings" panose="05000000000000000000" pitchFamily="2" charset="2"/>
            </a:pPr>
            <a:r>
              <a:rPr sz="2800">
                <a:solidFill>
                  <a:srgbClr val="006600"/>
                </a:solidFill>
              </a:rPr>
              <a:t>9298 labelled samples</a:t>
            </a:r>
            <a:endParaRPr sz="2800">
              <a:solidFill>
                <a:srgbClr val="006600"/>
              </a:solidFill>
            </a:endParaRPr>
          </a:p>
          <a:p>
            <a:pPr lvl="1">
              <a:lnSpc>
                <a:spcPct val="80000"/>
              </a:lnSpc>
              <a:buClr>
                <a:srgbClr val="006600"/>
              </a:buClr>
              <a:buFontTx/>
              <a:buChar char="•"/>
            </a:pPr>
            <a:r>
              <a:rPr sz="2000">
                <a:solidFill>
                  <a:srgbClr val="006600"/>
                </a:solidFill>
              </a:rPr>
              <a:t>Training set ~ 1000 images</a:t>
            </a:r>
            <a:endParaRPr sz="2000">
              <a:solidFill>
                <a:srgbClr val="006600"/>
              </a:solidFill>
            </a:endParaRPr>
          </a:p>
          <a:p>
            <a:pPr lvl="1">
              <a:lnSpc>
                <a:spcPct val="80000"/>
              </a:lnSpc>
              <a:buClr>
                <a:srgbClr val="006600"/>
              </a:buClr>
              <a:buFontTx/>
              <a:buChar char="•"/>
            </a:pPr>
            <a:r>
              <a:rPr sz="2000">
                <a:solidFill>
                  <a:srgbClr val="006600"/>
                </a:solidFill>
              </a:rPr>
              <a:t>Test set</a:t>
            </a:r>
            <a:endParaRPr sz="2000">
              <a:solidFill>
                <a:srgbClr val="006600"/>
              </a:solidFill>
            </a:endParaRPr>
          </a:p>
          <a:p>
            <a:pPr lvl="1">
              <a:lnSpc>
                <a:spcPct val="80000"/>
              </a:lnSpc>
              <a:buClr>
                <a:srgbClr val="006600"/>
              </a:buClr>
              <a:buFontTx/>
              <a:buChar char="•"/>
            </a:pPr>
            <a:r>
              <a:rPr sz="2000">
                <a:solidFill>
                  <a:srgbClr val="006600"/>
                </a:solidFill>
              </a:rPr>
              <a:t>Randomly selected from the full data base</a:t>
            </a:r>
            <a:endParaRPr sz="2000">
              <a:solidFill>
                <a:srgbClr val="006600"/>
              </a:solidFill>
            </a:endParaRPr>
          </a:p>
          <a:p>
            <a:pPr lvl="1">
              <a:lnSpc>
                <a:spcPct val="80000"/>
              </a:lnSpc>
              <a:buClr>
                <a:srgbClr val="006600"/>
              </a:buClr>
              <a:buFontTx/>
              <a:buNone/>
            </a:pPr>
            <a:endParaRPr sz="20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buClr>
                <a:srgbClr val="006600"/>
              </a:buClr>
              <a:buSzTx/>
              <a:buFont typeface="Wingdings" panose="05000000000000000000" pitchFamily="2" charset="2"/>
            </a:pPr>
            <a:r>
              <a:rPr sz="2800">
                <a:solidFill>
                  <a:srgbClr val="006600"/>
                </a:solidFill>
              </a:rPr>
              <a:t>Basic idea</a:t>
            </a:r>
            <a:r>
              <a:rPr sz="2400">
                <a:solidFill>
                  <a:srgbClr val="006600"/>
                </a:solidFill>
              </a:rPr>
              <a:t> </a:t>
            </a:r>
            <a:endParaRPr sz="2400">
              <a:solidFill>
                <a:srgbClr val="006600"/>
              </a:solidFill>
            </a:endParaRPr>
          </a:p>
          <a:p>
            <a:pPr lvl="1">
              <a:lnSpc>
                <a:spcPct val="80000"/>
              </a:lnSpc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sz="2000">
                <a:solidFill>
                  <a:srgbClr val="006600"/>
                </a:solidFill>
              </a:rPr>
              <a:t>– Correctly identify the digit given an image</a:t>
            </a:r>
            <a:endParaRPr sz="2000">
              <a:solidFill>
                <a:srgbClr val="006600"/>
              </a:solidFill>
            </a:endParaRPr>
          </a:p>
        </p:txBody>
      </p:sp>
      <p:graphicFrame>
        <p:nvGraphicFramePr>
          <p:cNvPr id="13320" name="Content Placeholder 13319"/>
          <p:cNvGraphicFramePr/>
          <p:nvPr>
            <p:ph sz="quarter" idx="2"/>
          </p:nvPr>
        </p:nvGraphicFramePr>
        <p:xfrm>
          <a:off x="8699500" y="2801144"/>
          <a:ext cx="127000" cy="14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7000" imgH="127000" progId="Equation.3">
                  <p:embed/>
                </p:oleObj>
              </mc:Choice>
              <mc:Fallback>
                <p:oleObj name="" r:id="rId1" imgW="127000" imgH="1270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99500" y="2801144"/>
                        <a:ext cx="127000" cy="147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Content Placeholder 13335"/>
          <p:cNvGraphicFramePr/>
          <p:nvPr>
            <p:ph sz="quarter" idx="3"/>
          </p:nvPr>
        </p:nvGraphicFramePr>
        <p:xfrm>
          <a:off x="8648700" y="5026819"/>
          <a:ext cx="2286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27000" imgH="127000" progId="Equation.3">
                  <p:embed/>
                </p:oleObj>
              </mc:Choice>
              <mc:Fallback>
                <p:oleObj name="" r:id="rId3" imgW="127000" imgH="1270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48700" y="5026819"/>
                        <a:ext cx="228600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2" name="Group 13341"/>
          <p:cNvGrpSpPr/>
          <p:nvPr/>
        </p:nvGrpSpPr>
        <p:grpSpPr>
          <a:xfrm>
            <a:off x="5659438" y="1905000"/>
            <a:ext cx="3484562" cy="3871913"/>
            <a:chOff x="3408" y="1248"/>
            <a:chExt cx="2195" cy="2439"/>
          </a:xfrm>
        </p:grpSpPr>
        <p:pic>
          <p:nvPicPr>
            <p:cNvPr id="13316" name="Picture 133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4" y="1440"/>
              <a:ext cx="1859" cy="192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21" name="Straight Connector 13320"/>
            <p:cNvSpPr/>
            <p:nvPr/>
          </p:nvSpPr>
          <p:spPr>
            <a:xfrm flipH="1" flipV="1">
              <a:off x="3564" y="1450"/>
              <a:ext cx="708" cy="278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22" name="Text Box 13321"/>
            <p:cNvSpPr txBox="1"/>
            <p:nvPr/>
          </p:nvSpPr>
          <p:spPr>
            <a:xfrm>
              <a:off x="3408" y="1248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sz="1800" err="1">
                  <a:latin typeface="Arial" panose="02080604020202020204" pitchFamily="34" charset="0"/>
                </a:rPr>
                <a:t>x</a:t>
              </a:r>
              <a:r>
                <a:rPr sz="1800" baseline="-25000" err="1">
                  <a:latin typeface="Arial" panose="02080604020202020204" pitchFamily="34" charset="0"/>
                </a:rPr>
                <a:t>ij</a:t>
              </a:r>
              <a:endParaRPr sz="1800">
                <a:latin typeface="Arial" panose="02080604020202020204" pitchFamily="34" charset="0"/>
              </a:endParaRPr>
            </a:p>
          </p:txBody>
        </p:sp>
        <p:graphicFrame>
          <p:nvGraphicFramePr>
            <p:cNvPr id="13331" name="Object 13330"/>
            <p:cNvGraphicFramePr/>
            <p:nvPr/>
          </p:nvGraphicFramePr>
          <p:xfrm>
            <a:off x="3552" y="1296"/>
            <a:ext cx="43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6" imgW="405765" imgH="203200" progId="Equation.3">
                    <p:embed/>
                  </p:oleObj>
                </mc:Choice>
                <mc:Fallback>
                  <p:oleObj name="" r:id="rId6" imgW="405765" imgH="203200" progId="Equation.3">
                    <p:embed/>
                    <p:pic>
                      <p:nvPicPr>
                        <p:cNvPr id="0" name="Picture 307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52" y="1296"/>
                          <a:ext cx="432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8" name="Left Brace 13337"/>
            <p:cNvSpPr/>
            <p:nvPr/>
          </p:nvSpPr>
          <p:spPr>
            <a:xfrm>
              <a:off x="3744" y="1584"/>
              <a:ext cx="192" cy="1584"/>
            </a:xfrm>
            <a:prstGeom prst="leftBrace">
              <a:avLst>
                <a:gd name="adj1" fmla="val 6875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39" name="Right Brace 13338"/>
            <p:cNvSpPr/>
            <p:nvPr/>
          </p:nvSpPr>
          <p:spPr>
            <a:xfrm rot="5400000">
              <a:off x="4608" y="2592"/>
              <a:ext cx="240" cy="1488"/>
            </a:xfrm>
            <a:prstGeom prst="rightBrace">
              <a:avLst>
                <a:gd name="adj1" fmla="val 60277"/>
                <a:gd name="adj2" fmla="val 5059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40" name="Text Box 13339"/>
            <p:cNvSpPr txBox="1"/>
            <p:nvPr/>
          </p:nvSpPr>
          <p:spPr>
            <a:xfrm>
              <a:off x="4560" y="3456"/>
              <a:ext cx="5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sz="1800">
                  <a:latin typeface="Arial" panose="02080604020202020204" pitchFamily="34" charset="0"/>
                </a:rPr>
                <a:t>16</a:t>
              </a:r>
              <a:endParaRPr sz="1800">
                <a:latin typeface="Arial" panose="02080604020202020204" pitchFamily="34" charset="0"/>
              </a:endParaRPr>
            </a:p>
          </p:txBody>
        </p:sp>
        <p:sp>
          <p:nvSpPr>
            <p:cNvPr id="13341" name="Text Box 13340"/>
            <p:cNvSpPr txBox="1"/>
            <p:nvPr/>
          </p:nvSpPr>
          <p:spPr>
            <a:xfrm rot="16200000">
              <a:off x="3283" y="2140"/>
              <a:ext cx="5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sz="1800">
                  <a:latin typeface="Arial" panose="02080604020202020204" pitchFamily="34" charset="0"/>
                </a:rPr>
                <a:t>16</a:t>
              </a:r>
              <a:endParaRPr sz="1800">
                <a:latin typeface="Arial" panose="02080604020202020204" pitchFamily="34" charset="0"/>
              </a:endParaRPr>
            </a:p>
          </p:txBody>
        </p:sp>
      </p:grpSp>
      <p:sp>
        <p:nvSpPr>
          <p:cNvPr id="13344" name="Rectangles 13343"/>
          <p:cNvSpPr/>
          <p:nvPr/>
        </p:nvSpPr>
        <p:spPr>
          <a:xfrm>
            <a:off x="381000" y="152400"/>
            <a:ext cx="50355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x-none" sz="3600" b="1" i="1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  <a:t>Handwritten Digit data</a:t>
            </a:r>
            <a:endParaRPr lang="en-US" altLang="x-none" sz="3600" b="1" i="1">
              <a:solidFill>
                <a:srgbClr val="0066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7"/>
          </p:nvPr>
        </p:nvSpPr>
        <p:spPr/>
        <p:txBody>
          <a:bodyPr/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20482" name="Title 20481"/>
          <p:cNvSpPr/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>
                <a:solidFill>
                  <a:srgbClr val="006600"/>
                </a:solidFill>
              </a:rPr>
              <a:t>Dimension reduction - PCA</a:t>
            </a:r>
            <a:endParaRPr>
              <a:solidFill>
                <a:srgbClr val="006600"/>
              </a:solidFill>
            </a:endParaRPr>
          </a:p>
        </p:txBody>
      </p:sp>
      <p:sp>
        <p:nvSpPr>
          <p:cNvPr id="20483" name="Text Placeholder 20482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noFill/>
          </a:ln>
        </p:spPr>
        <p:txBody>
          <a:bodyPr/>
          <a:p>
            <a:pPr>
              <a:buClr>
                <a:srgbClr val="006600"/>
              </a:buClr>
            </a:pPr>
            <a:r>
              <a:rPr sz="2400">
                <a:solidFill>
                  <a:srgbClr val="006600"/>
                </a:solidFill>
              </a:rPr>
              <a:t>PCA done on the mean centered images</a:t>
            </a:r>
            <a:endParaRPr sz="2400">
              <a:solidFill>
                <a:srgbClr val="006600"/>
              </a:solidFill>
            </a:endParaRPr>
          </a:p>
          <a:p>
            <a:pPr>
              <a:buClr>
                <a:srgbClr val="006600"/>
              </a:buClr>
            </a:pPr>
            <a:endParaRPr sz="2400">
              <a:solidFill>
                <a:srgbClr val="006600"/>
              </a:solidFill>
            </a:endParaRPr>
          </a:p>
          <a:p>
            <a:pPr>
              <a:buClr>
                <a:srgbClr val="006600"/>
              </a:buClr>
            </a:pPr>
            <a:r>
              <a:rPr sz="2400">
                <a:solidFill>
                  <a:srgbClr val="006600"/>
                </a:solidFill>
              </a:rPr>
              <a:t>The eigenvectors of</a:t>
            </a:r>
            <a:r>
              <a:rPr>
                <a:solidFill>
                  <a:srgbClr val="006600"/>
                </a:solidFill>
              </a:rPr>
              <a:t> </a:t>
            </a:r>
            <a:r>
              <a:rPr sz="2400" baseline="30000">
                <a:solidFill>
                  <a:srgbClr val="006600"/>
                </a:solidFill>
                <a:cs typeface="Arial" panose="02080604020202020204" pitchFamily="34" charset="0"/>
              </a:rPr>
              <a:t>∑</a:t>
            </a:r>
            <a:r>
              <a:rPr sz="900">
                <a:solidFill>
                  <a:srgbClr val="006600"/>
                </a:solidFill>
                <a:cs typeface="Arial" panose="02080604020202020204" pitchFamily="34" charset="0"/>
              </a:rPr>
              <a:t>256x256</a:t>
            </a:r>
            <a:r>
              <a:rPr sz="2400">
                <a:solidFill>
                  <a:srgbClr val="006600"/>
                </a:solidFill>
                <a:cs typeface="Arial" panose="02080604020202020204" pitchFamily="34" charset="0"/>
              </a:rPr>
              <a:t>matrix are</a:t>
            </a:r>
            <a:r>
              <a:rPr>
                <a:solidFill>
                  <a:srgbClr val="006600"/>
                </a:solidFill>
                <a:cs typeface="Arial" panose="02080604020202020204" pitchFamily="34" charset="0"/>
              </a:rPr>
              <a:t>                      </a:t>
            </a:r>
            <a:r>
              <a:rPr sz="2400">
                <a:solidFill>
                  <a:srgbClr val="006600"/>
                </a:solidFill>
                <a:cs typeface="Arial" panose="02080604020202020204" pitchFamily="34" charset="0"/>
              </a:rPr>
              <a:t>called the </a:t>
            </a:r>
            <a:r>
              <a:rPr sz="2400" i="0">
                <a:solidFill>
                  <a:srgbClr val="006600"/>
                </a:solidFill>
                <a:cs typeface="Arial" panose="02080604020202020204" pitchFamily="34" charset="0"/>
              </a:rPr>
              <a:t>Eigen digits</a:t>
            </a:r>
            <a:r>
              <a:rPr sz="2400">
                <a:solidFill>
                  <a:srgbClr val="006600"/>
                </a:solidFill>
                <a:cs typeface="Arial" panose="02080604020202020204" pitchFamily="34" charset="0"/>
              </a:rPr>
              <a:t> (256 dimensional)</a:t>
            </a:r>
            <a:endParaRPr sz="2400">
              <a:solidFill>
                <a:srgbClr val="006600"/>
              </a:solidFill>
              <a:cs typeface="Arial" panose="02080604020202020204" pitchFamily="34" charset="0"/>
            </a:endParaRPr>
          </a:p>
          <a:p>
            <a:pPr>
              <a:buClr>
                <a:srgbClr val="006600"/>
              </a:buClr>
            </a:pPr>
            <a:endParaRPr sz="2400">
              <a:solidFill>
                <a:srgbClr val="006600"/>
              </a:solidFill>
            </a:endParaRPr>
          </a:p>
          <a:p>
            <a:pPr>
              <a:buClr>
                <a:srgbClr val="006600"/>
              </a:buClr>
            </a:pPr>
            <a:r>
              <a:rPr sz="2400">
                <a:solidFill>
                  <a:srgbClr val="006600"/>
                </a:solidFill>
              </a:rPr>
              <a:t>The larger an Eigen value the more                        important is that Eigen digit.</a:t>
            </a:r>
            <a:endParaRPr sz="2400">
              <a:solidFill>
                <a:srgbClr val="006600"/>
              </a:solidFill>
            </a:endParaRPr>
          </a:p>
          <a:p>
            <a:pPr>
              <a:buClr>
                <a:srgbClr val="006600"/>
              </a:buClr>
            </a:pPr>
            <a:endParaRPr sz="2400">
              <a:solidFill>
                <a:srgbClr val="006600"/>
              </a:solidFill>
            </a:endParaRPr>
          </a:p>
          <a:p>
            <a:pPr>
              <a:buClr>
                <a:srgbClr val="006600"/>
              </a:buClr>
            </a:pPr>
            <a:r>
              <a:rPr sz="2400">
                <a:solidFill>
                  <a:srgbClr val="006600"/>
                </a:solidFill>
              </a:rPr>
              <a:t>The </a:t>
            </a:r>
            <a:r>
              <a:rPr sz="2400" err="1">
                <a:solidFill>
                  <a:srgbClr val="006600"/>
                </a:solidFill>
              </a:rPr>
              <a:t>i</a:t>
            </a:r>
            <a:r>
              <a:rPr sz="2400" baseline="30000" err="1">
                <a:solidFill>
                  <a:srgbClr val="006600"/>
                </a:solidFill>
              </a:rPr>
              <a:t>th</a:t>
            </a:r>
            <a:r>
              <a:rPr sz="2400">
                <a:solidFill>
                  <a:srgbClr val="006600"/>
                </a:solidFill>
              </a:rPr>
              <a:t> PC of an image X is</a:t>
            </a:r>
            <a:endParaRPr sz="2400">
              <a:solidFill>
                <a:srgbClr val="006600"/>
              </a:solidFill>
            </a:endParaRPr>
          </a:p>
          <a:p>
            <a:pPr>
              <a:buClr>
                <a:srgbClr val="006600"/>
              </a:buClr>
              <a:buNone/>
            </a:pPr>
            <a:r>
              <a:rPr sz="2400">
                <a:solidFill>
                  <a:srgbClr val="006600"/>
                </a:solidFill>
              </a:rPr>
              <a:t>                       </a:t>
            </a:r>
            <a:r>
              <a:rPr sz="2400" err="1">
                <a:solidFill>
                  <a:srgbClr val="006600"/>
                </a:solidFill>
              </a:rPr>
              <a:t>y</a:t>
            </a:r>
            <a:r>
              <a:rPr sz="2400" baseline="-25000" err="1">
                <a:solidFill>
                  <a:srgbClr val="006600"/>
                </a:solidFill>
              </a:rPr>
              <a:t>i</a:t>
            </a:r>
            <a:r>
              <a:rPr sz="2400">
                <a:solidFill>
                  <a:srgbClr val="006600"/>
                </a:solidFill>
              </a:rPr>
              <a:t>=</a:t>
            </a:r>
            <a:r>
              <a:rPr sz="2400" err="1">
                <a:solidFill>
                  <a:srgbClr val="006600"/>
                </a:solidFill>
              </a:rPr>
              <a:t>e</a:t>
            </a:r>
            <a:r>
              <a:rPr sz="2400" baseline="-25000" err="1">
                <a:solidFill>
                  <a:srgbClr val="006600"/>
                </a:solidFill>
              </a:rPr>
              <a:t>i</a:t>
            </a:r>
            <a:r>
              <a:rPr sz="2400" baseline="30000" err="1">
                <a:solidFill>
                  <a:srgbClr val="006600"/>
                </a:solidFill>
              </a:rPr>
              <a:t>’</a:t>
            </a:r>
            <a:r>
              <a:rPr sz="2400" err="1">
                <a:solidFill>
                  <a:srgbClr val="006600"/>
                </a:solidFill>
              </a:rPr>
              <a:t>X</a:t>
            </a:r>
            <a:endParaRPr sz="2400">
              <a:solidFill>
                <a:srgbClr val="006600"/>
              </a:solidFill>
            </a:endParaRPr>
          </a:p>
        </p:txBody>
      </p:sp>
      <p:pic>
        <p:nvPicPr>
          <p:cNvPr id="20484" name="Picture 204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0" y="1371600"/>
            <a:ext cx="2019300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5" name="Text Box 20484"/>
          <p:cNvSpPr txBox="1"/>
          <p:nvPr/>
        </p:nvSpPr>
        <p:spPr>
          <a:xfrm>
            <a:off x="6858000" y="4114800"/>
            <a:ext cx="1676400" cy="244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sz="1000">
                <a:latin typeface="Arial" panose="02080604020202020204" pitchFamily="34" charset="0"/>
              </a:rPr>
              <a:t>AVERAGE DIGIT</a:t>
            </a:r>
            <a:endParaRPr sz="1000">
              <a:latin typeface="Arial" panose="02080604020202020204" pitchFamily="34" charset="0"/>
            </a:endParaRPr>
          </a:p>
        </p:txBody>
      </p:sp>
      <p:pic>
        <p:nvPicPr>
          <p:cNvPr id="20488" name="Picture 20487"/>
          <p:cNvPicPr>
            <a:picLocks noChangeAspect="1"/>
          </p:cNvPicPr>
          <p:nvPr/>
        </p:nvPicPr>
        <p:blipFill>
          <a:blip r:embed="rId2"/>
          <a:srcRect l="7903" t="15051" r="7903" b="19568"/>
          <a:stretch>
            <a:fillRect/>
          </a:stretch>
        </p:blipFill>
        <p:spPr>
          <a:xfrm>
            <a:off x="5638800" y="3810000"/>
            <a:ext cx="3276600" cy="2484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7"/>
          </p:nvPr>
        </p:nvSpPr>
        <p:spPr/>
        <p:txBody>
          <a:bodyPr/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24578" name="Title 24577"/>
          <p:cNvSpPr/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>
                <a:solidFill>
                  <a:srgbClr val="006600"/>
                </a:solidFill>
              </a:rPr>
              <a:t>Image Reconstruction</a:t>
            </a:r>
            <a:endParaRPr>
              <a:solidFill>
                <a:srgbClr val="006600"/>
              </a:solidFill>
            </a:endParaRPr>
          </a:p>
        </p:txBody>
      </p:sp>
      <p:sp>
        <p:nvSpPr>
          <p:cNvPr id="24579" name="Text Placeholder 24578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/>
          <a:p>
            <a:pPr>
              <a:lnSpc>
                <a:spcPct val="80000"/>
              </a:lnSpc>
              <a:buClr>
                <a:srgbClr val="006600"/>
              </a:buClr>
            </a:pPr>
            <a:r>
              <a:rPr sz="2400">
                <a:solidFill>
                  <a:srgbClr val="006600"/>
                </a:solidFill>
              </a:rPr>
              <a:t>Mean Centered Image:   I=(X-</a:t>
            </a:r>
            <a:r>
              <a:rPr sz="2400" err="1">
                <a:solidFill>
                  <a:srgbClr val="006600"/>
                </a:solidFill>
              </a:rPr>
              <a:t>X</a:t>
            </a:r>
            <a:r>
              <a:rPr sz="2400" baseline="-25000" err="1">
                <a:solidFill>
                  <a:srgbClr val="006600"/>
                </a:solidFill>
              </a:rPr>
              <a:t>mean</a:t>
            </a:r>
            <a:r>
              <a:rPr sz="2400">
                <a:solidFill>
                  <a:srgbClr val="006600"/>
                </a:solidFill>
              </a:rPr>
              <a:t>)</a:t>
            </a:r>
            <a:endParaRPr sz="24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buClr>
                <a:srgbClr val="006600"/>
              </a:buClr>
            </a:pPr>
            <a:r>
              <a:rPr sz="2400">
                <a:solidFill>
                  <a:srgbClr val="006600"/>
                </a:solidFill>
              </a:rPr>
              <a:t>PC as Features: </a:t>
            </a:r>
            <a:endParaRPr sz="2400">
              <a:solidFill>
                <a:srgbClr val="006600"/>
              </a:solidFill>
            </a:endParaRPr>
          </a:p>
          <a:p>
            <a:pPr algn="ctr">
              <a:lnSpc>
                <a:spcPct val="80000"/>
              </a:lnSpc>
              <a:buClr>
                <a:srgbClr val="006600"/>
              </a:buClr>
              <a:buNone/>
            </a:pPr>
            <a:r>
              <a:rPr sz="2400">
                <a:solidFill>
                  <a:srgbClr val="006600"/>
                </a:solidFill>
              </a:rPr>
              <a:t>y</a:t>
            </a:r>
            <a:r>
              <a:rPr sz="2400" baseline="-25000">
                <a:solidFill>
                  <a:srgbClr val="006600"/>
                </a:solidFill>
              </a:rPr>
              <a:t>i</a:t>
            </a:r>
            <a:r>
              <a:rPr sz="2400">
                <a:solidFill>
                  <a:srgbClr val="006600"/>
                </a:solidFill>
              </a:rPr>
              <a:t> = e</a:t>
            </a:r>
            <a:r>
              <a:rPr sz="2400" baseline="-25000">
                <a:solidFill>
                  <a:srgbClr val="006600"/>
                </a:solidFill>
              </a:rPr>
              <a:t>i</a:t>
            </a:r>
            <a:r>
              <a:rPr sz="2400" baseline="30000">
                <a:solidFill>
                  <a:srgbClr val="006600"/>
                </a:solidFill>
              </a:rPr>
              <a:t>’</a:t>
            </a:r>
            <a:r>
              <a:rPr sz="2400">
                <a:solidFill>
                  <a:srgbClr val="006600"/>
                </a:solidFill>
              </a:rPr>
              <a:t>I</a:t>
            </a:r>
            <a:endParaRPr sz="2400">
              <a:solidFill>
                <a:srgbClr val="006600"/>
              </a:solidFill>
            </a:endParaRPr>
          </a:p>
          <a:p>
            <a:pPr algn="ctr">
              <a:lnSpc>
                <a:spcPct val="80000"/>
              </a:lnSpc>
              <a:buClr>
                <a:srgbClr val="006600"/>
              </a:buClr>
              <a:buNone/>
            </a:pPr>
            <a:r>
              <a:rPr sz="2400">
                <a:solidFill>
                  <a:srgbClr val="006600"/>
                </a:solidFill>
              </a:rPr>
              <a:t>Y= [y</a:t>
            </a:r>
            <a:r>
              <a:rPr sz="2400" baseline="-25000">
                <a:solidFill>
                  <a:srgbClr val="006600"/>
                </a:solidFill>
              </a:rPr>
              <a:t>1</a:t>
            </a:r>
            <a:r>
              <a:rPr sz="2400">
                <a:solidFill>
                  <a:srgbClr val="006600"/>
                </a:solidFill>
              </a:rPr>
              <a:t>, y</a:t>
            </a:r>
            <a:r>
              <a:rPr sz="2400" baseline="-25000">
                <a:solidFill>
                  <a:srgbClr val="006600"/>
                </a:solidFill>
              </a:rPr>
              <a:t>2</a:t>
            </a:r>
            <a:r>
              <a:rPr sz="2400">
                <a:solidFill>
                  <a:srgbClr val="006600"/>
                </a:solidFill>
              </a:rPr>
              <a:t>,…….. y</a:t>
            </a:r>
            <a:r>
              <a:rPr sz="2400" baseline="-25000">
                <a:solidFill>
                  <a:srgbClr val="006600"/>
                </a:solidFill>
              </a:rPr>
              <a:t>64</a:t>
            </a:r>
            <a:r>
              <a:rPr sz="2400">
                <a:solidFill>
                  <a:srgbClr val="006600"/>
                </a:solidFill>
              </a:rPr>
              <a:t>]’</a:t>
            </a:r>
            <a:endParaRPr sz="24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buClr>
                <a:srgbClr val="006600"/>
              </a:buClr>
              <a:buNone/>
            </a:pPr>
            <a:r>
              <a:rPr sz="2400">
                <a:solidFill>
                  <a:srgbClr val="006600"/>
                </a:solidFill>
              </a:rPr>
              <a:t>                      		=  E’I     where E=[e</a:t>
            </a:r>
            <a:r>
              <a:rPr sz="2400" baseline="-25000">
                <a:solidFill>
                  <a:srgbClr val="006600"/>
                </a:solidFill>
              </a:rPr>
              <a:t>1 </a:t>
            </a:r>
            <a:r>
              <a:rPr sz="2400">
                <a:solidFill>
                  <a:srgbClr val="006600"/>
                </a:solidFill>
              </a:rPr>
              <a:t>e</a:t>
            </a:r>
            <a:r>
              <a:rPr sz="2400" baseline="-25000">
                <a:solidFill>
                  <a:srgbClr val="006600"/>
                </a:solidFill>
              </a:rPr>
              <a:t>2</a:t>
            </a:r>
            <a:r>
              <a:rPr sz="2400">
                <a:solidFill>
                  <a:srgbClr val="006600"/>
                </a:solidFill>
              </a:rPr>
              <a:t>…. e</a:t>
            </a:r>
            <a:r>
              <a:rPr sz="2400" baseline="-25000">
                <a:solidFill>
                  <a:srgbClr val="006600"/>
                </a:solidFill>
              </a:rPr>
              <a:t>64</a:t>
            </a:r>
            <a:r>
              <a:rPr sz="2400">
                <a:solidFill>
                  <a:srgbClr val="006600"/>
                </a:solidFill>
              </a:rPr>
              <a:t>]</a:t>
            </a:r>
            <a:endParaRPr sz="24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buClr>
                <a:srgbClr val="006600"/>
              </a:buClr>
              <a:buNone/>
            </a:pPr>
            <a:endParaRPr sz="24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buClr>
                <a:srgbClr val="006600"/>
              </a:buClr>
            </a:pPr>
            <a:r>
              <a:rPr sz="2400">
                <a:solidFill>
                  <a:srgbClr val="006600"/>
                </a:solidFill>
              </a:rPr>
              <a:t>Reconstruction:</a:t>
            </a:r>
            <a:endParaRPr sz="24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buClr>
                <a:srgbClr val="006600"/>
              </a:buClr>
            </a:pPr>
            <a:endParaRPr sz="24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buClr>
                <a:srgbClr val="006600"/>
              </a:buClr>
            </a:pPr>
            <a:endParaRPr sz="28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buClr>
                <a:srgbClr val="006600"/>
              </a:buClr>
              <a:buNone/>
            </a:pPr>
            <a:endParaRPr sz="280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buClr>
                <a:srgbClr val="006600"/>
              </a:buClr>
              <a:buNone/>
            </a:pPr>
            <a:r>
              <a:rPr sz="2800">
                <a:solidFill>
                  <a:srgbClr val="006600"/>
                </a:solidFill>
              </a:rPr>
              <a:t>                    </a:t>
            </a:r>
            <a:endParaRPr sz="2800">
              <a:solidFill>
                <a:srgbClr val="006600"/>
              </a:solidFill>
            </a:endParaRPr>
          </a:p>
          <a:p>
            <a:pPr algn="ctr">
              <a:lnSpc>
                <a:spcPct val="80000"/>
              </a:lnSpc>
              <a:buClr>
                <a:srgbClr val="006600"/>
              </a:buClr>
              <a:buNone/>
            </a:pPr>
            <a:endParaRPr sz="2800" baseline="-25000">
              <a:solidFill>
                <a:srgbClr val="006600"/>
              </a:solidFill>
            </a:endParaRPr>
          </a:p>
        </p:txBody>
      </p:sp>
      <p:sp>
        <p:nvSpPr>
          <p:cNvPr id="24583" name="Text Box 24582"/>
          <p:cNvSpPr txBox="1"/>
          <p:nvPr/>
        </p:nvSpPr>
        <p:spPr>
          <a:xfrm>
            <a:off x="3048000" y="3733800"/>
            <a:ext cx="4800600" cy="695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>
                <a:latin typeface="Arial" panose="02080604020202020204" pitchFamily="34" charset="0"/>
              </a:rPr>
              <a:t>X</a:t>
            </a:r>
            <a:r>
              <a:rPr baseline="-25000">
                <a:latin typeface="Arial" panose="02080604020202020204" pitchFamily="34" charset="0"/>
              </a:rPr>
              <a:t>recon</a:t>
            </a:r>
            <a:r>
              <a:rPr>
                <a:latin typeface="Arial" panose="02080604020202020204" pitchFamily="34" charset="0"/>
              </a:rPr>
              <a:t>= E*Y + X</a:t>
            </a:r>
            <a:r>
              <a:rPr baseline="-25000">
                <a:latin typeface="Arial" panose="02080604020202020204" pitchFamily="34" charset="0"/>
              </a:rPr>
              <a:t>mean</a:t>
            </a:r>
            <a:endParaRPr baseline="-25000">
              <a:latin typeface="Arial" panose="02080604020202020204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sz="1800" baseline="-25000">
              <a:latin typeface="Arial" panose="02080604020202020204" pitchFamily="34" charset="0"/>
            </a:endParaRPr>
          </a:p>
        </p:txBody>
      </p:sp>
      <p:pic>
        <p:nvPicPr>
          <p:cNvPr id="24587" name="Picture 24586"/>
          <p:cNvPicPr>
            <a:picLocks noChangeAspect="1"/>
          </p:cNvPicPr>
          <p:nvPr/>
        </p:nvPicPr>
        <p:blipFill>
          <a:blip r:embed="rId1"/>
          <a:srcRect t="2827" b="66907"/>
          <a:stretch>
            <a:fillRect/>
          </a:stretch>
        </p:blipFill>
        <p:spPr>
          <a:xfrm>
            <a:off x="609600" y="4191000"/>
            <a:ext cx="7924800" cy="209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7"/>
          </p:nvPr>
        </p:nvSpPr>
        <p:spPr/>
        <p:txBody>
          <a:bodyPr/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27650" name="Title 27649"/>
          <p:cNvSpPr/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>
                <a:solidFill>
                  <a:srgbClr val="006600"/>
                </a:solidFill>
              </a:rPr>
              <a:t>Classification</a:t>
            </a:r>
            <a:endParaRPr>
              <a:solidFill>
                <a:srgbClr val="006600"/>
              </a:solidFill>
            </a:endParaRPr>
          </a:p>
        </p:txBody>
      </p:sp>
      <p:sp>
        <p:nvSpPr>
          <p:cNvPr id="27651" name="Text Placeholder 27650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/>
          <a:p>
            <a:pPr>
              <a:buClr>
                <a:srgbClr val="006600"/>
              </a:buClr>
            </a:pPr>
            <a:r>
              <a:rPr sz="2800">
                <a:solidFill>
                  <a:srgbClr val="006600"/>
                </a:solidFill>
              </a:rPr>
              <a:t>Principle Components used as features of images</a:t>
            </a:r>
            <a:endParaRPr sz="2800">
              <a:solidFill>
                <a:srgbClr val="006600"/>
              </a:solidFill>
            </a:endParaRPr>
          </a:p>
          <a:p>
            <a:pPr>
              <a:buClr>
                <a:srgbClr val="006600"/>
              </a:buClr>
              <a:buNone/>
            </a:pPr>
            <a:endParaRPr sz="2800">
              <a:solidFill>
                <a:srgbClr val="006600"/>
              </a:solidFill>
            </a:endParaRPr>
          </a:p>
          <a:p>
            <a:pPr>
              <a:buClr>
                <a:srgbClr val="006600"/>
              </a:buClr>
            </a:pPr>
            <a:r>
              <a:rPr sz="2800">
                <a:solidFill>
                  <a:srgbClr val="006600"/>
                </a:solidFill>
              </a:rPr>
              <a:t>LDA assuming multivariate normality of the feature groups and common covariance</a:t>
            </a:r>
            <a:endParaRPr sz="2800">
              <a:solidFill>
                <a:srgbClr val="006600"/>
              </a:solidFill>
            </a:endParaRPr>
          </a:p>
          <a:p>
            <a:pPr>
              <a:buClr>
                <a:srgbClr val="006600"/>
              </a:buClr>
              <a:buNone/>
            </a:pPr>
            <a:endParaRPr sz="2800">
              <a:solidFill>
                <a:srgbClr val="006600"/>
              </a:solidFill>
            </a:endParaRPr>
          </a:p>
          <a:p>
            <a:pPr>
              <a:buClr>
                <a:srgbClr val="006600"/>
              </a:buClr>
            </a:pPr>
            <a:r>
              <a:rPr sz="2800">
                <a:solidFill>
                  <a:srgbClr val="006600"/>
                </a:solidFill>
              </a:rPr>
              <a:t>Fisher discriminant procedure which assumes only common covariance</a:t>
            </a:r>
            <a:endParaRPr sz="2800">
              <a:solidFill>
                <a:srgbClr val="00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7"/>
          </p:nvPr>
        </p:nvSpPr>
        <p:spPr/>
        <p:txBody>
          <a:bodyPr/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28674" name="Title 28673"/>
          <p:cNvSpPr/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>
                <a:solidFill>
                  <a:srgbClr val="006600"/>
                </a:solidFill>
              </a:rPr>
              <a:t>Classification (contd..)</a:t>
            </a:r>
            <a:endParaRPr>
              <a:solidFill>
                <a:srgbClr val="006600"/>
              </a:solidFill>
            </a:endParaRPr>
          </a:p>
        </p:txBody>
      </p:sp>
      <p:sp>
        <p:nvSpPr>
          <p:cNvPr id="28675" name="Text Placeholder 28674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Clr>
                <a:srgbClr val="006600"/>
              </a:buClr>
            </a:pPr>
            <a:r>
              <a:rPr sz="2800">
                <a:solidFill>
                  <a:srgbClr val="006600"/>
                </a:solidFill>
              </a:rPr>
              <a:t>Equal cost of misclassification</a:t>
            </a:r>
            <a:endParaRPr sz="280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buClr>
                <a:srgbClr val="006600"/>
              </a:buClr>
            </a:pPr>
            <a:endParaRPr sz="280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buClr>
                <a:srgbClr val="006600"/>
              </a:buClr>
            </a:pPr>
            <a:r>
              <a:rPr sz="2800">
                <a:solidFill>
                  <a:srgbClr val="006600"/>
                </a:solidFill>
              </a:rPr>
              <a:t>Misclassification error rate:</a:t>
            </a:r>
            <a:endParaRPr sz="2800">
              <a:solidFill>
                <a:srgbClr val="006600"/>
              </a:solidFill>
            </a:endParaRPr>
          </a:p>
          <a:p>
            <a:pPr lvl="2">
              <a:lnSpc>
                <a:spcPct val="90000"/>
              </a:lnSpc>
              <a:buClr>
                <a:srgbClr val="006600"/>
              </a:buClr>
              <a:buFontTx/>
              <a:buChar char="•"/>
            </a:pPr>
            <a:r>
              <a:rPr>
                <a:solidFill>
                  <a:srgbClr val="006600"/>
                </a:solidFill>
              </a:rPr>
              <a:t>APER based on training data</a:t>
            </a:r>
            <a:endParaRPr>
              <a:solidFill>
                <a:srgbClr val="006600"/>
              </a:solidFill>
            </a:endParaRPr>
          </a:p>
          <a:p>
            <a:pPr lvl="2">
              <a:lnSpc>
                <a:spcPct val="90000"/>
              </a:lnSpc>
              <a:buClr>
                <a:srgbClr val="006600"/>
              </a:buClr>
              <a:buFontTx/>
              <a:buChar char="•"/>
            </a:pPr>
            <a:r>
              <a:rPr>
                <a:solidFill>
                  <a:srgbClr val="006600"/>
                </a:solidFill>
              </a:rPr>
              <a:t>AER on the validation data</a:t>
            </a:r>
            <a:endParaRPr>
              <a:solidFill>
                <a:srgbClr val="006600"/>
              </a:solidFill>
            </a:endParaRPr>
          </a:p>
          <a:p>
            <a:pPr lvl="1">
              <a:lnSpc>
                <a:spcPct val="90000"/>
              </a:lnSpc>
              <a:buClr>
                <a:srgbClr val="006600"/>
              </a:buClr>
              <a:buFontTx/>
              <a:buNone/>
            </a:pPr>
            <a:endParaRPr sz="240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buClr>
                <a:srgbClr val="006600"/>
              </a:buClr>
            </a:pPr>
            <a:r>
              <a:rPr sz="2800">
                <a:solidFill>
                  <a:srgbClr val="006600"/>
                </a:solidFill>
              </a:rPr>
              <a:t>Error rate using different number                        of PCs were compared</a:t>
            </a:r>
            <a:endParaRPr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buClr>
                <a:srgbClr val="006600"/>
              </a:buClr>
            </a:pPr>
          </a:p>
        </p:txBody>
      </p:sp>
      <p:sp>
        <p:nvSpPr>
          <p:cNvPr id="28676" name="Right Brace 28675"/>
          <p:cNvSpPr/>
          <p:nvPr/>
        </p:nvSpPr>
        <p:spPr>
          <a:xfrm>
            <a:off x="5867400" y="32004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677" name="Text Box 28676"/>
          <p:cNvSpPr txBox="1"/>
          <p:nvPr/>
        </p:nvSpPr>
        <p:spPr>
          <a:xfrm>
            <a:off x="6172200" y="3048000"/>
            <a:ext cx="23622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sz="1800">
                <a:solidFill>
                  <a:srgbClr val="006600"/>
                </a:solidFill>
                <a:latin typeface="Arial" panose="02080604020202020204" pitchFamily="34" charset="0"/>
              </a:rPr>
              <a:t>Averaged over several random sampling of training and validation data from the full data set.</a:t>
            </a:r>
            <a:endParaRPr sz="1800">
              <a:solidFill>
                <a:srgbClr val="006600"/>
              </a:solidFill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7"/>
          </p:nvPr>
        </p:nvSpPr>
        <p:spPr/>
        <p:txBody>
          <a:bodyPr/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90114" name="Picture 90113"/>
          <p:cNvPicPr>
            <a:picLocks noChangeAspect="1"/>
          </p:cNvPicPr>
          <p:nvPr/>
        </p:nvPicPr>
        <p:blipFill>
          <a:blip r:embed="rId1"/>
          <a:srcRect l="10837" t="4712" r="6773" b="8481"/>
          <a:stretch>
            <a:fillRect/>
          </a:stretch>
        </p:blipFill>
        <p:spPr>
          <a:xfrm>
            <a:off x="838200" y="1143000"/>
            <a:ext cx="7493000" cy="5064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0115" name="Title 90114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 anchorCtr="0"/>
          <a:p>
            <a:r>
              <a:rPr>
                <a:solidFill>
                  <a:srgbClr val="006600"/>
                </a:solidFill>
              </a:rPr>
              <a:t>Misclassification in NN:</a:t>
            </a:r>
            <a:endParaRPr>
              <a:solidFill>
                <a:srgbClr val="00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7"/>
          </p:nvPr>
        </p:nvSpPr>
        <p:spPr/>
        <p:txBody>
          <a:bodyPr/>
          <a:p>
            <a:pPr lvl="0" eaLnBrk="0" hangingPunct="0"/>
            <a:fld id="{9A0DB2DC-4C9A-4742-B13C-FB6460FD3503}" type="slidenum">
              <a:rPr lang="en-US" altLang="x-none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</a:fld>
            <a:endParaRPr lang="en-US" altLang="x-none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91138" name="Title 91137"/>
          <p:cNvSpPr/>
          <p:nvPr>
            <p:ph type="title"/>
          </p:nvPr>
        </p:nvSpPr>
        <p:spPr>
          <a:solidFill>
            <a:srgbClr val="FFFFFF"/>
          </a:solidFill>
          <a:ln>
            <a:noFill/>
          </a:ln>
        </p:spPr>
        <p:txBody>
          <a:bodyPr/>
          <a:p>
            <a:r>
              <a:rPr lang="en-US" altLang="x-none">
                <a:solidFill>
                  <a:srgbClr val="006600"/>
                </a:solidFill>
              </a:rPr>
              <a:t>Issues in NN: </a:t>
            </a:r>
            <a:endParaRPr lang="en-US" altLang="x-none">
              <a:solidFill>
                <a:srgbClr val="006600"/>
              </a:solidFill>
            </a:endParaRPr>
          </a:p>
        </p:txBody>
      </p:sp>
      <p:sp>
        <p:nvSpPr>
          <p:cNvPr id="91139" name="Text Placeholder 91138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/>
          <a:p>
            <a:pPr lvl="1">
              <a:buClr>
                <a:srgbClr val="006600"/>
              </a:buClr>
              <a:buFont typeface="Wingdings" panose="05000000000000000000" pitchFamily="2" charset="2"/>
              <a:buChar char="v"/>
            </a:pPr>
            <a:endParaRPr lang="en-GB" altLang="x-none" b="1">
              <a:solidFill>
                <a:srgbClr val="006600"/>
              </a:solidFill>
            </a:endParaRPr>
          </a:p>
          <a:p>
            <a:pPr lvl="1"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lang="en-GB" altLang="x-none" b="1">
                <a:solidFill>
                  <a:srgbClr val="006600"/>
                </a:solidFill>
              </a:rPr>
              <a:t>Expensive:</a:t>
            </a:r>
            <a:r>
              <a:rPr lang="en-GB" altLang="x-none" sz="3200">
                <a:solidFill>
                  <a:srgbClr val="006600"/>
                </a:solidFill>
              </a:rPr>
              <a:t>  </a:t>
            </a:r>
            <a:r>
              <a:rPr lang="en-GB" altLang="x-none">
                <a:solidFill>
                  <a:srgbClr val="006600"/>
                </a:solidFill>
              </a:rPr>
              <a:t>To determine the nearest neighbour of a test image, must compute the distance to all N training examples</a:t>
            </a:r>
            <a:endParaRPr lang="en-GB" altLang="x-none">
              <a:solidFill>
                <a:srgbClr val="006600"/>
              </a:solidFill>
            </a:endParaRPr>
          </a:p>
          <a:p>
            <a:pPr lvl="1">
              <a:buClr>
                <a:srgbClr val="006600"/>
              </a:buClr>
              <a:buFont typeface="Wingdings" panose="05000000000000000000" pitchFamily="2" charset="2"/>
              <a:buChar char="v"/>
            </a:pPr>
            <a:endParaRPr lang="en-GB" altLang="x-none">
              <a:solidFill>
                <a:srgbClr val="006600"/>
              </a:solidFill>
            </a:endParaRPr>
          </a:p>
          <a:p>
            <a:pPr lvl="1"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b="1">
                <a:solidFill>
                  <a:srgbClr val="006600"/>
                </a:solidFill>
              </a:rPr>
              <a:t>Storage Requirements: </a:t>
            </a:r>
            <a:r>
              <a:rPr>
                <a:solidFill>
                  <a:srgbClr val="006600"/>
                </a:solidFill>
              </a:rPr>
              <a:t>Must store all training data</a:t>
            </a:r>
            <a:endParaRPr b="1">
              <a:solidFill>
                <a:srgbClr val="00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Handwritten Digit Recognition1</Template>
  <TotalTime>0</TotalTime>
  <Words>2953</Words>
  <Application>WPS Presentation</Application>
  <PresentationFormat>On-screen Show</PresentationFormat>
  <Paragraphs>168</Paragraphs>
  <Slides>13</Slides>
  <Notes>8</Notes>
  <HiddenSlides>3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SimSun</vt:lpstr>
      <vt:lpstr>Wingdings</vt:lpstr>
      <vt:lpstr>DejaVu Sans</vt:lpstr>
      <vt:lpstr>Times New Roman</vt:lpstr>
      <vt:lpstr>MathJax_Vector</vt:lpstr>
      <vt:lpstr>Garamond</vt:lpstr>
      <vt:lpstr>Quicksand Light</vt:lpstr>
      <vt:lpstr>Microsoft YaHei</vt:lpstr>
      <vt:lpstr>Droid Sans Fallback</vt:lpstr>
      <vt:lpstr>Arial Unicode MS</vt:lpstr>
      <vt:lpstr>Trebuchet MS</vt:lpstr>
      <vt:lpstr>Calibri</vt:lpstr>
      <vt:lpstr>Office Theme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Handwritten Digit Recognition     A Supervised Learning Approach</dc:title>
  <dc:creator>Chemical &amp; Materials Engineering</dc:creator>
  <cp:lastModifiedBy>atom</cp:lastModifiedBy>
  <cp:revision>225</cp:revision>
  <dcterms:created xsi:type="dcterms:W3CDTF">2024-04-24T14:41:13Z</dcterms:created>
  <dcterms:modified xsi:type="dcterms:W3CDTF">2024-04-24T14:41:13Z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