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Cloud Architecture for Flick Platform</a:t>
            </a:r>
          </a:p>
        </p:txBody>
      </p:sp>
      <p:sp>
        <p:nvSpPr>
          <p:cNvPr id="3" name="Subtitle 2"/>
          <p:cNvSpPr>
            <a:spLocks noGrp="1"/>
          </p:cNvSpPr>
          <p:nvPr>
            <p:ph type="subTitle" idx="1"/>
          </p:nvPr>
        </p:nvSpPr>
        <p:spPr>
          <a:xfrm>
            <a:off x="1013011" y="4870824"/>
            <a:ext cx="7504463" cy="1458258"/>
          </a:xfrm>
        </p:spPr>
        <p:txBody>
          <a:bodyPr anchor="ctr">
            <a:normAutofit/>
          </a:bodyPr>
          <a:lstStyle/>
          <a:p>
            <a:pPr algn="l"/>
            <a:r>
              <a:rPr lang="en-IN" dirty="0"/>
              <a:t>Akilandeshwari Srinivasan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Conclusion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IN" sz="1700"/>
              <a:t>The Flick platform's cloud architecture exemplifies modern data engineering practices with Azure technologies. This project demonstrates scalable, resilient solutions, enriching your Azure Data Engineering portfolio.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Introduction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The Flick platform is an innovative streaming solution designed to deliver personalized, seamless user experiences. Leveraging cutting-edge cloud technologies, it offers a vast library of global content, including movies, TV shows, and exclusive originals.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dirty="0">
                <a:solidFill>
                  <a:srgbClr val="FFFFFF"/>
                </a:solidFill>
              </a:rPr>
              <a:t>Mission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Revolutionizing entertainment with a personalized, accessible platform connecting audiences to engaging stories.'</a:t>
            </a:r>
          </a:p>
          <a:p>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8CEAE-72CD-85D9-9074-BD62DF690AE5}"/>
              </a:ext>
            </a:extLst>
          </p:cNvPr>
          <p:cNvSpPr>
            <a:spLocks noGrp="1"/>
          </p:cNvSpPr>
          <p:nvPr>
            <p:ph type="title"/>
          </p:nvPr>
        </p:nvSpPr>
        <p:spPr>
          <a:xfrm>
            <a:off x="1028699" y="294538"/>
            <a:ext cx="7421963" cy="1033669"/>
          </a:xfrm>
        </p:spPr>
        <p:txBody>
          <a:bodyPr>
            <a:normAutofit/>
          </a:bodyPr>
          <a:lstStyle/>
          <a:p>
            <a:pPr>
              <a:lnSpc>
                <a:spcPct val="90000"/>
              </a:lnSpc>
            </a:pPr>
            <a:r>
              <a:rPr lang="en-US" sz="3200" dirty="0">
                <a:solidFill>
                  <a:srgbClr val="FFFFFF"/>
                </a:solidFill>
              </a:rPr>
              <a:t>Objectives</a:t>
            </a:r>
            <a:br>
              <a:rPr lang="en-US" sz="3200" dirty="0">
                <a:solidFill>
                  <a:srgbClr val="FFFFFF"/>
                </a:solidFill>
              </a:rPr>
            </a:br>
            <a:endParaRPr lang="en-IN" sz="3200" dirty="0">
              <a:solidFill>
                <a:srgbClr val="FFFFFF"/>
              </a:solidFill>
            </a:endParaRPr>
          </a:p>
        </p:txBody>
      </p:sp>
      <p:sp>
        <p:nvSpPr>
          <p:cNvPr id="3" name="Content Placeholder 2">
            <a:extLst>
              <a:ext uri="{FF2B5EF4-FFF2-40B4-BE49-F238E27FC236}">
                <a16:creationId xmlns:a16="http://schemas.microsoft.com/office/drawing/2014/main" id="{3995207C-3DE5-251B-3988-55FE9957BA3A}"/>
              </a:ext>
            </a:extLst>
          </p:cNvPr>
          <p:cNvSpPr>
            <a:spLocks noGrp="1"/>
          </p:cNvSpPr>
          <p:nvPr>
            <p:ph idx="1"/>
          </p:nvPr>
        </p:nvSpPr>
        <p:spPr>
          <a:xfrm>
            <a:off x="1028699" y="2318197"/>
            <a:ext cx="7293023" cy="3683358"/>
          </a:xfrm>
        </p:spPr>
        <p:txBody>
          <a:bodyPr anchor="ctr">
            <a:normAutofit/>
          </a:bodyPr>
          <a:lstStyle/>
          <a:p>
            <a:r>
              <a:rPr lang="en-US" sz="1700" dirty="0"/>
              <a:t> Ensure content diversity and quality.</a:t>
            </a:r>
          </a:p>
          <a:p>
            <a:r>
              <a:rPr lang="en-US" sz="1700" dirty="0"/>
              <a:t> Deliver personalized user experiences.</a:t>
            </a:r>
          </a:p>
          <a:p>
            <a:r>
              <a:rPr lang="en-US" sz="1700" dirty="0"/>
              <a:t> Enable seamless streaming across devices.</a:t>
            </a:r>
          </a:p>
          <a:p>
            <a:r>
              <a:rPr lang="en-US" sz="1700" dirty="0"/>
              <a:t> Enhance user engagement and satisfaction.</a:t>
            </a:r>
          </a:p>
          <a:p>
            <a:r>
              <a:rPr lang="en-US" sz="1700" dirty="0"/>
              <a:t> Provide global accessibility.</a:t>
            </a:r>
          </a:p>
          <a:p>
            <a:endParaRPr lang="en-IN" sz="1700" dirty="0"/>
          </a:p>
        </p:txBody>
      </p:sp>
    </p:spTree>
    <p:extLst>
      <p:ext uri="{BB962C8B-B14F-4D97-AF65-F5344CB8AC3E}">
        <p14:creationId xmlns:p14="http://schemas.microsoft.com/office/powerpoint/2010/main" val="72580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B515E-BAF9-BD65-E3CB-E276E126DE2D}"/>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Architectural Diagram</a:t>
            </a:r>
          </a:p>
        </p:txBody>
      </p:sp>
      <p:pic>
        <p:nvPicPr>
          <p:cNvPr id="5" name="Content Placeholder 4" descr="A diagram of a software company&#10;&#10;Description automatically generated">
            <a:extLst>
              <a:ext uri="{FF2B5EF4-FFF2-40B4-BE49-F238E27FC236}">
                <a16:creationId xmlns:a16="http://schemas.microsoft.com/office/drawing/2014/main" id="{7E15E0CA-4A9A-D62B-F0F0-B091D80F0F83}"/>
              </a:ext>
            </a:extLst>
          </p:cNvPr>
          <p:cNvPicPr>
            <a:picLocks noGrp="1" noChangeAspect="1"/>
          </p:cNvPicPr>
          <p:nvPr>
            <p:ph idx="1"/>
          </p:nvPr>
        </p:nvPicPr>
        <p:blipFill>
          <a:blip r:embed="rId2"/>
          <a:stretch>
            <a:fillRect/>
          </a:stretch>
        </p:blipFill>
        <p:spPr>
          <a:xfrm>
            <a:off x="324168" y="2344567"/>
            <a:ext cx="8495662" cy="3695612"/>
          </a:xfrm>
          <a:prstGeom prst="rect">
            <a:avLst/>
          </a:prstGeom>
        </p:spPr>
      </p:pic>
    </p:spTree>
    <p:extLst>
      <p:ext uri="{BB962C8B-B14F-4D97-AF65-F5344CB8AC3E}">
        <p14:creationId xmlns:p14="http://schemas.microsoft.com/office/powerpoint/2010/main" val="252885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Architecture Overview</a:t>
            </a:r>
          </a:p>
        </p:txBody>
      </p:sp>
      <p:sp>
        <p:nvSpPr>
          <p:cNvPr id="3" name="Content Placeholder 2"/>
          <p:cNvSpPr>
            <a:spLocks noGrp="1"/>
          </p:cNvSpPr>
          <p:nvPr>
            <p:ph idx="1"/>
          </p:nvPr>
        </p:nvSpPr>
        <p:spPr>
          <a:xfrm>
            <a:off x="1028699" y="2318197"/>
            <a:ext cx="7293023" cy="3683358"/>
          </a:xfrm>
        </p:spPr>
        <p:txBody>
          <a:bodyPr anchor="ctr">
            <a:normAutofit lnSpcReduction="10000"/>
          </a:bodyPr>
          <a:lstStyle/>
          <a:p>
            <a:r>
              <a:rPr lang="en-US" sz="1700" dirty="0"/>
              <a:t>The data flow in the Flick platform begins with data ingestion from multiple sources, including user-generated data, in-house production, vendor media content, social media platforms, rating websites, and streaming data. Azure Data Factory orchestrates the extraction, transformation, and loading (ETL) of this raw data into the Bronze Layer of Azure Data Lake Gen2. Event Hub processes streaming data for real-time analytics. The data is then transformed and cleaned in the Silver Layer using Delta Lake to enable structured analytics. Advanced processing and transformations are performed with Azure Synapse Analytics and Databricks, refining the data further into the Gold Layer for high-quality insights. This refined data is stored in Cosmos DB and made available for downstream applications like machine learning models, Power BI dashboards, marketing systems, and user-facing platforms through services such as Azure Data Share and Azure Front Door. This ensures seamless, scalable delivery of personalized content and actionable insights.</a:t>
            </a:r>
            <a:endParaRPr lang="en-IN"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Proposed Data Pipeline</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IN" sz="1700" dirty="0"/>
              <a:t>1. Data Ingestion: Azure Data Factory and Event Hub.</a:t>
            </a:r>
          </a:p>
          <a:p>
            <a:pPr marL="0" indent="0">
              <a:buNone/>
            </a:pPr>
            <a:r>
              <a:rPr lang="en-IN" sz="1700" dirty="0"/>
              <a:t>2. Storage: Bronze Layer in Azure Data Lake Gen2.</a:t>
            </a:r>
          </a:p>
          <a:p>
            <a:pPr marL="0" indent="0">
              <a:buNone/>
            </a:pPr>
            <a:r>
              <a:rPr lang="en-IN" sz="1700" dirty="0"/>
              <a:t>3. Processing: Silver Layer (Delta Lake), analytics via Synapse and Databricks.</a:t>
            </a:r>
          </a:p>
          <a:p>
            <a:pPr marL="0" indent="0">
              <a:buNone/>
            </a:pPr>
            <a:r>
              <a:rPr lang="en-IN" sz="1700" dirty="0"/>
              <a:t>4. Refinement: Gold Layer stored in Cosmos DB.</a:t>
            </a:r>
          </a:p>
          <a:p>
            <a:pPr marL="0" indent="0">
              <a:buNone/>
            </a:pPr>
            <a:r>
              <a:rPr lang="en-IN" sz="1700" dirty="0"/>
              <a:t>5. Delivery: Integrated with AI/ML, dashboards, and user platforms.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Failed Pipeline Strategy</a:t>
            </a:r>
          </a:p>
        </p:txBody>
      </p:sp>
      <p:sp>
        <p:nvSpPr>
          <p:cNvPr id="3" name="Content Placeholder 2"/>
          <p:cNvSpPr>
            <a:spLocks noGrp="1"/>
          </p:cNvSpPr>
          <p:nvPr>
            <p:ph idx="1"/>
          </p:nvPr>
        </p:nvSpPr>
        <p:spPr>
          <a:xfrm>
            <a:off x="1028699" y="2318197"/>
            <a:ext cx="7293023" cy="3683358"/>
          </a:xfrm>
        </p:spPr>
        <p:txBody>
          <a:bodyPr anchor="ctr">
            <a:normAutofit/>
          </a:bodyPr>
          <a:lstStyle/>
          <a:p>
            <a:r>
              <a:rPr lang="en-IN" sz="1700" dirty="0"/>
              <a:t> Early Failure Detection: Immediate alerts for issues.</a:t>
            </a:r>
          </a:p>
          <a:p>
            <a:r>
              <a:rPr lang="en-IN" sz="1700" dirty="0"/>
              <a:t> Retry Mechanisms: Automatic retries for transient errors.</a:t>
            </a:r>
          </a:p>
          <a:p>
            <a:r>
              <a:rPr lang="en-IN" sz="1700" dirty="0"/>
              <a:t> Fallback and Graceful Degradation: Service availability during failures.</a:t>
            </a:r>
          </a:p>
          <a:p>
            <a:r>
              <a:rPr lang="en-IN" sz="1700" dirty="0"/>
              <a:t> Post-Mortem Analysis: Root cause identification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Benefits and Applications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 Scalability and high availability.</a:t>
            </a:r>
          </a:p>
          <a:p>
            <a:r>
              <a:rPr lang="en-US" sz="1700" dirty="0"/>
              <a:t> Real-time insights and personalization.</a:t>
            </a:r>
          </a:p>
          <a:p>
            <a:r>
              <a:rPr lang="en-US" sz="1700" dirty="0"/>
              <a:t> Enhanced user satisfaction and engagement.</a:t>
            </a:r>
          </a:p>
          <a:p>
            <a:r>
              <a:rPr lang="en-US" sz="1700" dirty="0"/>
              <a:t> Optimized business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445</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Cloud Architecture for Flick Platform</vt:lpstr>
      <vt:lpstr>Introduction</vt:lpstr>
      <vt:lpstr>Mission</vt:lpstr>
      <vt:lpstr>Objectives </vt:lpstr>
      <vt:lpstr>Architectural Diagram</vt:lpstr>
      <vt:lpstr>Architecture Overview</vt:lpstr>
      <vt:lpstr>Proposed Data Pipeline</vt:lpstr>
      <vt:lpstr>Failed Pipeline Strategy</vt:lpstr>
      <vt:lpstr>Benefits and Applications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Akilandeshwari Srinivasan</cp:lastModifiedBy>
  <cp:revision>5</cp:revision>
  <dcterms:created xsi:type="dcterms:W3CDTF">2013-01-27T09:14:16Z</dcterms:created>
  <dcterms:modified xsi:type="dcterms:W3CDTF">2024-12-09T04:27:02Z</dcterms:modified>
  <cp:category/>
</cp:coreProperties>
</file>