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 autoAdjust="0"/>
    <p:restoredTop sz="94660"/>
  </p:normalViewPr>
  <p:slideViewPr>
    <p:cSldViewPr snapToGrid="0">
      <p:cViewPr varScale="1">
        <p:scale>
          <a:sx n="68" d="100"/>
          <a:sy n="68" d="100"/>
        </p:scale>
        <p:origin x="56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41769-2C89-4363-99AD-FC9BF8FA426B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13ADA-894E-49C7-A430-322F7C3E2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51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50D68-D58E-43A8-ABA0-445F3DCE1654}" type="datetimeFigureOut">
              <a:rPr lang="en-US"/>
              <a:pPr>
                <a:defRPr/>
              </a:pPr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157BA-D13E-43E9-8263-95241BCFED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8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>
        <p:wipe/>
      </p:transition>
    </mc:Choice>
    <mc:Fallback xmlns="">
      <p:transition spd="slow" advClick="0" advTm="3000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8DBB8-A6A3-408C-A0FD-DDF7165C0FE8}" type="datetimeFigureOut">
              <a:rPr lang="en-US"/>
              <a:pPr>
                <a:defRPr/>
              </a:pPr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EBDEB-5691-4CED-A4B8-5798EB009B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6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>
        <p:wipe/>
      </p:transition>
    </mc:Choice>
    <mc:Fallback xmlns="">
      <p:transition spd="slow" advClick="0" advTm="3000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BBDE9-AAB5-46F4-8AB8-63A77E861350}" type="datetimeFigureOut">
              <a:rPr lang="en-US"/>
              <a:pPr>
                <a:defRPr/>
              </a:pPr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6DB88-D277-4889-BB49-373D359F75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>
        <p:wipe/>
      </p:transition>
    </mc:Choice>
    <mc:Fallback xmlns="">
      <p:transition spd="slow" advClick="0" advTm="3000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1550E-4F61-4954-B5B5-7E137596C6C0}" type="datetimeFigureOut">
              <a:rPr lang="en-US"/>
              <a:pPr>
                <a:defRPr/>
              </a:pPr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E2FCE-2051-4A7F-BD3E-3812DD611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9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>
        <p:wipe/>
      </p:transition>
    </mc:Choice>
    <mc:Fallback xmlns="">
      <p:transition spd="slow" advClick="0" advTm="3000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31C0B-C4DC-404D-961E-5026951EAB6E}" type="datetimeFigureOut">
              <a:rPr lang="en-US"/>
              <a:pPr>
                <a:defRPr/>
              </a:pPr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EE04B-5ED3-4F01-A20E-D6A653D7E9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2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>
        <p:wipe/>
      </p:transition>
    </mc:Choice>
    <mc:Fallback xmlns="">
      <p:transition spd="slow" advClick="0" advTm="3000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DD5D3-0F04-4F58-8461-D947722A40C6}" type="datetimeFigureOut">
              <a:rPr lang="en-US"/>
              <a:pPr>
                <a:defRPr/>
              </a:pPr>
              <a:t>4/30/2022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1307A-2452-4439-B2C9-86C79A7E7C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>
        <p:wipe/>
      </p:transition>
    </mc:Choice>
    <mc:Fallback xmlns="">
      <p:transition spd="slow" advClick="0" advTm="3000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7EB32-6DE5-43FE-9DB8-981386D974E6}" type="datetimeFigureOut">
              <a:rPr lang="en-US"/>
              <a:pPr>
                <a:defRPr/>
              </a:pPr>
              <a:t>4/30/2022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24E57-BBB7-4A7A-B98A-65B5A326A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0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>
        <p:wipe/>
      </p:transition>
    </mc:Choice>
    <mc:Fallback xmlns="">
      <p:transition spd="slow" advClick="0" advTm="3000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E06DB-B1FE-4044-945B-6F6498F16A7C}" type="datetimeFigureOut">
              <a:rPr lang="en-US"/>
              <a:pPr>
                <a:defRPr/>
              </a:pPr>
              <a:t>4/30/2022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2691C-0547-4BEB-AD8B-9534C6C01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5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>
        <p:wipe/>
      </p:transition>
    </mc:Choice>
    <mc:Fallback xmlns="">
      <p:transition spd="slow" advClick="0" advTm="3000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66620-410C-4321-BEB5-3D0D985A23D1}" type="datetimeFigureOut">
              <a:rPr lang="en-US"/>
              <a:pPr>
                <a:defRPr/>
              </a:pPr>
              <a:t>4/30/2022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E3825-15A2-47D3-AE19-965296F2B0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>
        <p:wipe/>
      </p:transition>
    </mc:Choice>
    <mc:Fallback xmlns="">
      <p:transition spd="slow" advClick="0" advTm="3000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0DC0D-BFEC-4B44-A676-91066E7E9A0C}" type="datetimeFigureOut">
              <a:rPr lang="en-US"/>
              <a:pPr>
                <a:defRPr/>
              </a:pPr>
              <a:t>4/30/2022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56D03-7169-4431-8E70-89A3BC3DFD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6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>
        <p:wipe/>
      </p:transition>
    </mc:Choice>
    <mc:Fallback xmlns="">
      <p:transition spd="slow" advClick="0" advTm="3000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D1903-1FD6-46F6-AC88-B9E053D266F0}" type="datetimeFigureOut">
              <a:rPr lang="en-US"/>
              <a:pPr>
                <a:defRPr/>
              </a:pPr>
              <a:t>4/30/2022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617AC-6D91-46CE-A4B3-89E6E31AD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9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>
        <p:wipe/>
      </p:transition>
    </mc:Choice>
    <mc:Fallback xmlns="">
      <p:transition spd="slow" advClick="0" advTm="3000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6BD92F3-F34F-42EF-9BA8-0A8C95973506}" type="datetimeFigureOut">
              <a:rPr lang="en-US"/>
              <a:pPr>
                <a:defRPr/>
              </a:pPr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EFD8FE3-1EC7-43A0-9FA7-79DB29A4A1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3000" advClick="0" advTm="3000">
        <p:wipe/>
      </p:transition>
    </mc:Choice>
    <mc:Fallback xmlns="">
      <p:transition spd="slow" advClick="0" advTm="3000">
        <p:wipe/>
      </p:transition>
    </mc:Fallback>
  </mc:AlternateConten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4248966"/>
            <a:ext cx="12327467" cy="2022880"/>
          </a:xfrm>
          <a:prstGeom prst="rect">
            <a:avLst/>
          </a:prstGeom>
          <a:gradFill flip="none" rotWithShape="1">
            <a:gsLst>
              <a:gs pos="99000">
                <a:schemeClr val="accent1">
                  <a:lumMod val="5000"/>
                  <a:lumOff val="95000"/>
                  <a:alpha val="0"/>
                </a:schemeClr>
              </a:gs>
              <a:gs pos="57000">
                <a:schemeClr val="accent1">
                  <a:lumMod val="75000"/>
                  <a:alpha val="52000"/>
                </a:schemeClr>
              </a:gs>
              <a:gs pos="66000">
                <a:schemeClr val="accent1">
                  <a:lumMod val="30000"/>
                  <a:lumOff val="70000"/>
                  <a:alpha val="2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4130675"/>
            <a:ext cx="11987011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 dirty="0">
                <a:solidFill>
                  <a:srgbClr val="FFC000"/>
                </a:solidFill>
                <a:latin typeface="+mn-lt"/>
                <a:cs typeface="+mn-cs"/>
              </a:rPr>
              <a:t>CAPSTONE PROJECT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spc="400" dirty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TENTITIVE PRICE PREDICTION OF A COMPUTER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dirty="0">
              <a:latin typeface="Adobe Naskh Medium" panose="01010101010101010101" pitchFamily="50" charset="-78"/>
              <a:cs typeface="Adobe Naskh Medium" panose="01010101010101010101" pitchFamily="50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5127625"/>
            <a:ext cx="7383463" cy="109538"/>
          </a:xfrm>
          <a:prstGeom prst="rect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100000">
                <a:schemeClr val="bg1">
                  <a:lumMod val="75000"/>
                  <a:lumOff val="25000"/>
                  <a:alpha val="38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25488" y="5807075"/>
            <a:ext cx="99518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spc="220" dirty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AKILA BAMUNUSINGHA ARACHCHI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>
        <p:wipe/>
      </p:transition>
    </mc:Choice>
    <mc:Fallback xmlns="">
      <p:transition spd="slow" advClick="0" advTm="3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771F-D2B3-46FF-A0C9-1291CB27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INTRODUCTION</a:t>
            </a:r>
            <a:endParaRPr lang="en-US" sz="4400" b="1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7B193-7256-4F6E-B8AD-222F1F5F6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ways to buy a computer or a laptop.</a:t>
            </a:r>
          </a:p>
          <a:p>
            <a:endParaRPr lang="en-US" dirty="0"/>
          </a:p>
          <a:p>
            <a:r>
              <a:rPr lang="en-US" dirty="0"/>
              <a:t>But how to identify the prices according to the features?</a:t>
            </a:r>
          </a:p>
          <a:p>
            <a:endParaRPr lang="en-US" dirty="0"/>
          </a:p>
          <a:p>
            <a:r>
              <a:rPr lang="en-US" dirty="0"/>
              <a:t>This project is facilitating the customer to predict the price of the computer or laptop according to the selected features.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>
        <p:wipe/>
      </p:transition>
    </mc:Choice>
    <mc:Fallback xmlns="">
      <p:transition spd="slow" advClick="0" advTm="3000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771F-D2B3-46FF-A0C9-1291CB27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OBJECTIVES</a:t>
            </a:r>
            <a:endParaRPr lang="en-US" sz="4400" b="1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7B193-7256-4F6E-B8AD-222F1F5F6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objectives of this project is to,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Identify the features of customer selected model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2800" dirty="0"/>
              <a:t>Build a price prediction model that perform</a:t>
            </a:r>
          </a:p>
          <a:p>
            <a:pPr lvl="1"/>
            <a:endParaRPr lang="en-US" sz="2800" dirty="0"/>
          </a:p>
          <a:p>
            <a:pPr lvl="2"/>
            <a:r>
              <a:rPr lang="en-US" sz="2400" dirty="0"/>
              <a:t>Classify the customer’s selection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Based on the model performance, will predict the price from the given data set.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3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>
        <p:wipe/>
      </p:transition>
    </mc:Choice>
    <mc:Fallback xmlns="">
      <p:transition spd="slow" advClick="0" advTm="3000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771F-D2B3-46FF-A0C9-1291CB27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DATA</a:t>
            </a:r>
            <a:endParaRPr lang="en-US" sz="4400" b="1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7B193-7256-4F6E-B8AD-222F1F5F6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1303 rows and 15,636 attributes available.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DATA SET PREVIEW &amp; PREPARATION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0CC3B-FEF9-4A44-B090-A9B59AE78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6" y="3457136"/>
            <a:ext cx="11841227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5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>
        <p:wipe/>
      </p:transition>
    </mc:Choice>
    <mc:Fallback xmlns="">
      <p:transition spd="slow" advClick="0" advTm="3000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771F-D2B3-46FF-A0C9-1291CB27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DATA ANALYSIS</a:t>
            </a:r>
            <a:endParaRPr lang="en-US" sz="4400" b="1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7B193-7256-4F6E-B8AD-222F1F5F6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Analysis purposes there are standard methods used</a:t>
            </a:r>
          </a:p>
          <a:p>
            <a:endParaRPr lang="en-US" dirty="0"/>
          </a:p>
          <a:p>
            <a:pPr lvl="1"/>
            <a:r>
              <a:rPr lang="en-US" dirty="0"/>
              <a:t>Linear Regression()---&gt;&gt;&gt;0.7035099716052827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Lasso()---&gt;&gt;&gt;0.7028709335163869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Decision Tree Regressor()---&gt;&gt;&gt;0.656680922226371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Random Forest Regressor()---&gt;&gt;&gt;0.7818170743480807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</a:t>
            </a:r>
            <a:r>
              <a:rPr lang="en-US" sz="3200" b="1" dirty="0">
                <a:solidFill>
                  <a:srgbClr val="FFC000"/>
                </a:solidFill>
              </a:rPr>
              <a:t>Best Model Accuracy 79%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>
        <p:wipe/>
      </p:transition>
    </mc:Choice>
    <mc:Fallback xmlns="">
      <p:transition spd="slow" advClick="0" advTm="3000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771F-D2B3-46FF-A0C9-1291CB27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EXPLOTARY DATA ANALYSIS</a:t>
            </a:r>
            <a:endParaRPr lang="en-US" sz="4400" b="1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7B193-7256-4F6E-B8AD-222F1F5F6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7F4B9-9336-38C7-6336-9237041B4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774809" cy="460428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342528-AC11-43CB-BF6C-9D3C62AC0864}"/>
              </a:ext>
            </a:extLst>
          </p:cNvPr>
          <p:cNvSpPr txBox="1">
            <a:spLocks/>
          </p:cNvSpPr>
          <p:nvPr/>
        </p:nvSpPr>
        <p:spPr bwMode="auto">
          <a:xfrm>
            <a:off x="990600" y="1960562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						Correlation Matrix is used to 							determine that doesn’t affect to 						predicted price. </a:t>
            </a:r>
          </a:p>
        </p:txBody>
      </p:sp>
    </p:spTree>
    <p:extLst>
      <p:ext uri="{BB962C8B-B14F-4D97-AF65-F5344CB8AC3E}">
        <p14:creationId xmlns:p14="http://schemas.microsoft.com/office/powerpoint/2010/main" val="187609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>
        <p:wipe/>
      </p:transition>
    </mc:Choice>
    <mc:Fallback xmlns="">
      <p:transition spd="slow" advClick="0" advTm="3000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771F-D2B3-46FF-A0C9-1291CB27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MODEL TRAINING</a:t>
            </a:r>
            <a:endParaRPr lang="en-US" sz="4400" b="1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7B193-7256-4F6E-B8AD-222F1F5F6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E77129-2A76-C530-8BEE-8520CAB87A92}"/>
              </a:ext>
            </a:extLst>
          </p:cNvPr>
          <p:cNvSpPr txBox="1">
            <a:spLocks/>
          </p:cNvSpPr>
          <p:nvPr/>
        </p:nvSpPr>
        <p:spPr bwMode="auto">
          <a:xfrm>
            <a:off x="990600" y="1960562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/>
              <a:t>						</a:t>
            </a:r>
          </a:p>
          <a:p>
            <a:pPr marL="0" indent="0">
              <a:buFont typeface="Arial" pitchFamily="34" charset="0"/>
              <a:buNone/>
            </a:pPr>
            <a:endParaRPr lang="en-US" sz="2400" dirty="0"/>
          </a:p>
          <a:p>
            <a:pPr marL="0" indent="0">
              <a:buFont typeface="Arial" pitchFamily="34" charset="0"/>
              <a:buNone/>
            </a:pPr>
            <a:endParaRPr lang="en-US" sz="2400" dirty="0"/>
          </a:p>
          <a:p>
            <a:pPr marL="0" indent="0">
              <a:buFont typeface="Arial" pitchFamily="34" charset="0"/>
              <a:buNone/>
            </a:pPr>
            <a:r>
              <a:rPr lang="en-US" sz="2400" dirty="0"/>
              <a:t>								Variation of Price 									prediction on Linear , 									Lasso, Decision Tree, 									Random Forest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B92CE1-E434-5359-66B8-844509B95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06" y="1517085"/>
            <a:ext cx="3245935" cy="2262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02CF25-D95C-E5A8-ADAC-7570F6B78C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05"/>
          <a:stretch/>
        </p:blipFill>
        <p:spPr>
          <a:xfrm>
            <a:off x="4572163" y="1517084"/>
            <a:ext cx="3246120" cy="22627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36E775-C1EF-0CBF-7AB4-4D736DB1C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06" y="4077137"/>
            <a:ext cx="3246120" cy="22627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E3DE85-5858-D03E-4D20-11483E73E1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126" y="4071260"/>
            <a:ext cx="3246205" cy="21842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BC0015-561A-9A48-44A6-1B351288A858}"/>
              </a:ext>
            </a:extLst>
          </p:cNvPr>
          <p:cNvSpPr txBox="1"/>
          <p:nvPr/>
        </p:nvSpPr>
        <p:spPr>
          <a:xfrm>
            <a:off x="463221" y="3488786"/>
            <a:ext cx="212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Linear Regression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171DF-1D67-314F-836A-2181DC5BD67D}"/>
              </a:ext>
            </a:extLst>
          </p:cNvPr>
          <p:cNvSpPr txBox="1"/>
          <p:nvPr/>
        </p:nvSpPr>
        <p:spPr>
          <a:xfrm>
            <a:off x="4498311" y="3500506"/>
            <a:ext cx="212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Lasso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1CEC86-1092-FFEE-5D1D-DDB17D674307}"/>
              </a:ext>
            </a:extLst>
          </p:cNvPr>
          <p:cNvSpPr txBox="1"/>
          <p:nvPr/>
        </p:nvSpPr>
        <p:spPr>
          <a:xfrm>
            <a:off x="463221" y="6026650"/>
            <a:ext cx="264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Decision Tree Regression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CD8475-AC04-52A9-CC8F-173B972F80FF}"/>
              </a:ext>
            </a:extLst>
          </p:cNvPr>
          <p:cNvSpPr txBox="1"/>
          <p:nvPr/>
        </p:nvSpPr>
        <p:spPr>
          <a:xfrm>
            <a:off x="4618126" y="5889168"/>
            <a:ext cx="288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Random Forest Regression</a:t>
            </a:r>
          </a:p>
        </p:txBody>
      </p:sp>
    </p:spTree>
    <p:extLst>
      <p:ext uri="{BB962C8B-B14F-4D97-AF65-F5344CB8AC3E}">
        <p14:creationId xmlns:p14="http://schemas.microsoft.com/office/powerpoint/2010/main" val="4550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>
        <p:wipe/>
      </p:transition>
    </mc:Choice>
    <mc:Fallback xmlns="">
      <p:transition spd="slow" advClick="0" advTm="3000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771F-D2B3-46FF-A0C9-1291CB27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RESULTS</a:t>
            </a:r>
            <a:endParaRPr lang="en-US" sz="4400" b="1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7B193-7256-4F6E-B8AD-222F1F5F6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3C512E-8067-367F-8EFD-6D729C984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8626"/>
            <a:ext cx="7208520" cy="49444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A23228-E11E-5B24-C365-6B5EF43D8D98}"/>
              </a:ext>
            </a:extLst>
          </p:cNvPr>
          <p:cNvSpPr txBox="1"/>
          <p:nvPr/>
        </p:nvSpPr>
        <p:spPr>
          <a:xfrm>
            <a:off x="8493369" y="1578626"/>
            <a:ext cx="329535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Best Model hyperparameter tuning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b="1" i="0" dirty="0">
                <a:effectLst/>
                <a:latin typeface="+mj-lt"/>
              </a:rPr>
              <a:t>0.789800779628387</a:t>
            </a:r>
          </a:p>
          <a:p>
            <a:endParaRPr lang="en-US" sz="2800" b="1" dirty="0">
              <a:latin typeface="+mj-lt"/>
            </a:endParaRPr>
          </a:p>
          <a:p>
            <a:r>
              <a:rPr lang="en-US" sz="2800" b="1" dirty="0">
                <a:solidFill>
                  <a:srgbClr val="FFC000"/>
                </a:solidFill>
                <a:latin typeface="+mj-lt"/>
              </a:rPr>
              <a:t>79%</a:t>
            </a:r>
          </a:p>
        </p:txBody>
      </p:sp>
    </p:spTree>
    <p:extLst>
      <p:ext uri="{BB962C8B-B14F-4D97-AF65-F5344CB8AC3E}">
        <p14:creationId xmlns:p14="http://schemas.microsoft.com/office/powerpoint/2010/main" val="384344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">
        <p:wipe/>
      </p:transition>
    </mc:Choice>
    <mc:Fallback xmlns="">
      <p:transition spd="slow" advClick="0" advTm="3000">
        <p:wip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10337</TotalTime>
  <Words>258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Adobe Naskh Medium</vt:lpstr>
      <vt:lpstr>Arial</vt:lpstr>
      <vt:lpstr>Calibri</vt:lpstr>
      <vt:lpstr>Calibri Light</vt:lpstr>
      <vt:lpstr>Cambria</vt:lpstr>
      <vt:lpstr>Office Theme</vt:lpstr>
      <vt:lpstr>PowerPoint Presentation</vt:lpstr>
      <vt:lpstr>INTRODUCTION</vt:lpstr>
      <vt:lpstr>OBJECTIVES</vt:lpstr>
      <vt:lpstr>DATA</vt:lpstr>
      <vt:lpstr>DATA ANALYSIS</vt:lpstr>
      <vt:lpstr>EXPLOTARY DATA ANALYSIS</vt:lpstr>
      <vt:lpstr>MODEL TRAINING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Akila Lawan</cp:lastModifiedBy>
  <cp:revision>499</cp:revision>
  <dcterms:created xsi:type="dcterms:W3CDTF">2019-11-15T04:48:53Z</dcterms:created>
  <dcterms:modified xsi:type="dcterms:W3CDTF">2022-04-30T17:31:09Z</dcterms:modified>
</cp:coreProperties>
</file>