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57" autoAdjust="0"/>
    <p:restoredTop sz="94660"/>
  </p:normalViewPr>
  <p:slideViewPr>
    <p:cSldViewPr snapToGrid="0">
      <p:cViewPr varScale="1">
        <p:scale>
          <a:sx n="53" d="100"/>
          <a:sy n="53" d="100"/>
        </p:scale>
        <p:origin x="84"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nishant4k/chennai-house-pricing-" TargetMode="External"/><Relationship Id="rId2" Type="http://schemas.openxmlformats.org/officeDocument/2006/relationships/hyperlink" Target="https://www.mapsofindia.com/pincode/india/tamil-nadu/chennai"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0.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EA55D-C8BA-4801-A034-DFA6F8BDD285}"/>
              </a:ext>
            </a:extLst>
          </p:cNvPr>
          <p:cNvSpPr>
            <a:spLocks noGrp="1"/>
          </p:cNvSpPr>
          <p:nvPr>
            <p:ph type="ctrTitle"/>
          </p:nvPr>
        </p:nvSpPr>
        <p:spPr/>
        <p:txBody>
          <a:bodyPr>
            <a:normAutofit fontScale="90000"/>
          </a:bodyPr>
          <a:lstStyle/>
          <a:p>
            <a:pPr algn="ctr"/>
            <a:r>
              <a:rPr lang="en-US" b="1" dirty="0"/>
              <a:t>Housing Sales price &amp; Neighborhood Analysis of      Chennai</a:t>
            </a:r>
            <a:br>
              <a:rPr lang="en-US" dirty="0"/>
            </a:br>
            <a:endParaRPr lang="en-US" dirty="0"/>
          </a:p>
        </p:txBody>
      </p:sp>
      <p:sp>
        <p:nvSpPr>
          <p:cNvPr id="3" name="Subtitle 2">
            <a:extLst>
              <a:ext uri="{FF2B5EF4-FFF2-40B4-BE49-F238E27FC236}">
                <a16:creationId xmlns:a16="http://schemas.microsoft.com/office/drawing/2014/main" id="{AD536EB8-7CE0-4092-9865-9FC8CC3FFC6A}"/>
              </a:ext>
            </a:extLst>
          </p:cNvPr>
          <p:cNvSpPr>
            <a:spLocks noGrp="1"/>
          </p:cNvSpPr>
          <p:nvPr>
            <p:ph type="subTitle" idx="1"/>
          </p:nvPr>
        </p:nvSpPr>
        <p:spPr/>
        <p:txBody>
          <a:bodyPr/>
          <a:lstStyle/>
          <a:p>
            <a:r>
              <a:rPr lang="en-US" dirty="0"/>
              <a:t>	- </a:t>
            </a:r>
            <a:r>
              <a:rPr lang="en-US" dirty="0" err="1"/>
              <a:t>Akila</a:t>
            </a:r>
            <a:r>
              <a:rPr lang="en-US" dirty="0"/>
              <a:t> </a:t>
            </a:r>
            <a:r>
              <a:rPr lang="en-US" dirty="0" err="1"/>
              <a:t>Balasundaram</a:t>
            </a:r>
            <a:endParaRPr lang="en-US" dirty="0"/>
          </a:p>
          <a:p>
            <a:r>
              <a:rPr lang="en-US" dirty="0"/>
              <a:t>	  November 11,2019</a:t>
            </a:r>
          </a:p>
          <a:p>
            <a:endParaRPr lang="en-US" dirty="0"/>
          </a:p>
          <a:p>
            <a:endParaRPr lang="en-US" dirty="0"/>
          </a:p>
        </p:txBody>
      </p:sp>
    </p:spTree>
    <p:extLst>
      <p:ext uri="{BB962C8B-B14F-4D97-AF65-F5344CB8AC3E}">
        <p14:creationId xmlns:p14="http://schemas.microsoft.com/office/powerpoint/2010/main" val="2789989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2" name="Group 11">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90D0E20B-9A6E-4773-A0D6-C9FBD7E25CB7}"/>
              </a:ext>
            </a:extLst>
          </p:cNvPr>
          <p:cNvSpPr>
            <a:spLocks noGrp="1"/>
          </p:cNvSpPr>
          <p:nvPr>
            <p:ph type="title"/>
          </p:nvPr>
        </p:nvSpPr>
        <p:spPr>
          <a:xfrm>
            <a:off x="1141413" y="618518"/>
            <a:ext cx="9905998" cy="1478570"/>
          </a:xfrm>
        </p:spPr>
        <p:txBody>
          <a:bodyPr vert="horz" lIns="91440" tIns="45720" rIns="91440" bIns="45720" rtlCol="0" anchor="ctr">
            <a:normAutofit/>
          </a:bodyPr>
          <a:lstStyle/>
          <a:p>
            <a:pPr algn="ctr"/>
            <a:r>
              <a:rPr lang="en-US" sz="3600" dirty="0"/>
              <a:t>Exploring linearity of the fields with sales price</a:t>
            </a:r>
          </a:p>
        </p:txBody>
      </p:sp>
      <p:sp>
        <p:nvSpPr>
          <p:cNvPr id="4" name="Text Placeholder 3">
            <a:extLst>
              <a:ext uri="{FF2B5EF4-FFF2-40B4-BE49-F238E27FC236}">
                <a16:creationId xmlns:a16="http://schemas.microsoft.com/office/drawing/2014/main" id="{12814EFF-674F-45A8-BBBE-EDE260024F22}"/>
              </a:ext>
            </a:extLst>
          </p:cNvPr>
          <p:cNvSpPr>
            <a:spLocks noGrp="1"/>
          </p:cNvSpPr>
          <p:nvPr>
            <p:ph type="body" sz="half" idx="2"/>
          </p:nvPr>
        </p:nvSpPr>
        <p:spPr>
          <a:xfrm>
            <a:off x="1141412" y="2249487"/>
            <a:ext cx="4844521" cy="3541714"/>
          </a:xfrm>
        </p:spPr>
        <p:txBody>
          <a:bodyPr vert="horz" lIns="91440" tIns="45720" rIns="91440" bIns="45720" rtlCol="0" anchor="ctr">
            <a:normAutofit/>
          </a:bodyPr>
          <a:lstStyle/>
          <a:p>
            <a:pPr indent="-228600">
              <a:buFont typeface="Arial" panose="020B0604020202020204" pitchFamily="34" charset="0"/>
              <a:buChar char="•"/>
            </a:pPr>
            <a:r>
              <a:rPr lang="en-US" b="1" dirty="0"/>
              <a:t>Total number of rooms VS sales price</a:t>
            </a:r>
          </a:p>
          <a:p>
            <a:pPr indent="-228600">
              <a:buFont typeface="Arial" panose="020B0604020202020204" pitchFamily="34" charset="0"/>
              <a:buChar char="•"/>
            </a:pPr>
            <a:endParaRPr lang="en-US" dirty="0"/>
          </a:p>
        </p:txBody>
      </p:sp>
      <p:pic>
        <p:nvPicPr>
          <p:cNvPr id="5" name="Picture Placeholder 4">
            <a:extLst>
              <a:ext uri="{FF2B5EF4-FFF2-40B4-BE49-F238E27FC236}">
                <a16:creationId xmlns:a16="http://schemas.microsoft.com/office/drawing/2014/main" id="{EB7EF2F3-3F0B-4270-91F8-AA79242AFFC3}"/>
              </a:ext>
            </a:extLst>
          </p:cNvPr>
          <p:cNvPicPr>
            <a:picLocks noGrp="1"/>
          </p:cNvPicPr>
          <p:nvPr>
            <p:ph type="pic" idx="1"/>
          </p:nvPr>
        </p:nvPicPr>
        <p:blipFill rotWithShape="1">
          <a:blip r:embed="rId4"/>
          <a:srcRect r="1382" b="-2"/>
          <a:stretch/>
        </p:blipFill>
        <p:spPr>
          <a:xfrm>
            <a:off x="6392335" y="2497720"/>
            <a:ext cx="4655075"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051055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39137-6B27-4B3B-BBBD-0938F6E0E831}"/>
              </a:ext>
            </a:extLst>
          </p:cNvPr>
          <p:cNvSpPr>
            <a:spLocks noGrp="1"/>
          </p:cNvSpPr>
          <p:nvPr>
            <p:ph type="title"/>
          </p:nvPr>
        </p:nvSpPr>
        <p:spPr/>
        <p:txBody>
          <a:bodyPr/>
          <a:lstStyle/>
          <a:p>
            <a:pPr algn="ctr"/>
            <a:r>
              <a:rPr lang="en-US" dirty="0"/>
              <a:t>Methodology</a:t>
            </a:r>
            <a:br>
              <a:rPr lang="en-US" dirty="0"/>
            </a:br>
            <a:br>
              <a:rPr lang="en-US" dirty="0"/>
            </a:br>
            <a:r>
              <a:rPr lang="en-US" b="1" dirty="0"/>
              <a:t>Multiple linear regression</a:t>
            </a:r>
            <a:endParaRPr lang="en-US" dirty="0"/>
          </a:p>
        </p:txBody>
      </p:sp>
      <p:sp>
        <p:nvSpPr>
          <p:cNvPr id="3" name="Text Placeholder 2">
            <a:extLst>
              <a:ext uri="{FF2B5EF4-FFF2-40B4-BE49-F238E27FC236}">
                <a16:creationId xmlns:a16="http://schemas.microsoft.com/office/drawing/2014/main" id="{659F38C9-1EF9-4D40-BB38-A1FDC382B7E9}"/>
              </a:ext>
            </a:extLst>
          </p:cNvPr>
          <p:cNvSpPr>
            <a:spLocks noGrp="1"/>
          </p:cNvSpPr>
          <p:nvPr>
            <p:ph type="body" sz="half" idx="2"/>
          </p:nvPr>
        </p:nvSpPr>
        <p:spPr/>
        <p:txBody>
          <a:bodyPr/>
          <a:lstStyle/>
          <a:p>
            <a:pPr algn="ctr"/>
            <a:r>
              <a:rPr lang="en-US" b="1" dirty="0"/>
              <a:t>	'INT_SQFT','N_BEDROOM','N_BATHROOM','N_ROOM','DIST_MAINROAD' vs SALES_PRICE</a:t>
            </a:r>
            <a:endParaRPr lang="en-US" dirty="0"/>
          </a:p>
          <a:p>
            <a:endParaRPr lang="en-US" dirty="0"/>
          </a:p>
        </p:txBody>
      </p:sp>
    </p:spTree>
    <p:extLst>
      <p:ext uri="{BB962C8B-B14F-4D97-AF65-F5344CB8AC3E}">
        <p14:creationId xmlns:p14="http://schemas.microsoft.com/office/powerpoint/2010/main" val="3283925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E43006-494F-4B04-AE57-50C1548A7812}"/>
              </a:ext>
            </a:extLst>
          </p:cNvPr>
          <p:cNvSpPr txBox="1"/>
          <p:nvPr/>
        </p:nvSpPr>
        <p:spPr>
          <a:xfrm>
            <a:off x="1792224" y="1225296"/>
            <a:ext cx="8942832" cy="5909310"/>
          </a:xfrm>
          <a:prstGeom prst="rect">
            <a:avLst/>
          </a:prstGeom>
          <a:noFill/>
        </p:spPr>
        <p:txBody>
          <a:bodyPr wrap="square" rtlCol="0">
            <a:spAutoFit/>
          </a:bodyPr>
          <a:lstStyle/>
          <a:p>
            <a:r>
              <a:rPr lang="en-US" sz="2400" dirty="0"/>
              <a:t>The coefficients after applying the multiple linear regression are </a:t>
            </a:r>
          </a:p>
          <a:p>
            <a:pPr fontAlgn="base" latinLnBrk="1"/>
            <a:r>
              <a:rPr lang="en-US" sz="2400" dirty="0"/>
              <a:t>Coefficients:  [[ 3.39482061e+03 -1.42451424e+06 -2.27928903e+06  2.31744037e+06</a:t>
            </a:r>
          </a:p>
          <a:p>
            <a:pPr fontAlgn="base" latinLnBrk="1"/>
            <a:r>
              <a:rPr lang="en-US" sz="2400" dirty="0"/>
              <a:t>   8.35844995e+02]]</a:t>
            </a:r>
          </a:p>
          <a:p>
            <a:pPr fontAlgn="base" latinLnBrk="1"/>
            <a:endParaRPr lang="en-US" sz="2400" dirty="0"/>
          </a:p>
          <a:p>
            <a:pPr fontAlgn="base" latinLnBrk="1"/>
            <a:r>
              <a:rPr lang="en-US" sz="2400" dirty="0"/>
              <a:t>Evaluation was with 80% of data – training set</a:t>
            </a:r>
          </a:p>
          <a:p>
            <a:pPr fontAlgn="base" latinLnBrk="1"/>
            <a:r>
              <a:rPr lang="en-US" sz="2400" dirty="0"/>
              <a:t>20% of data – testing set</a:t>
            </a:r>
          </a:p>
          <a:p>
            <a:pPr fontAlgn="base" latinLnBrk="1"/>
            <a:endParaRPr lang="en-US" sz="2400" dirty="0"/>
          </a:p>
          <a:p>
            <a:pPr marL="342900" indent="-342900" fontAlgn="base" latinLnBrk="1">
              <a:buFont typeface="Arial" panose="020B0604020202020204" pitchFamily="34" charset="0"/>
              <a:buChar char="•"/>
            </a:pPr>
            <a:r>
              <a:rPr lang="en-US" sz="2400" dirty="0"/>
              <a:t>variance score=0.64</a:t>
            </a:r>
          </a:p>
          <a:p>
            <a:pPr fontAlgn="base" latinLnBrk="1"/>
            <a:endParaRPr lang="en-US" sz="2400" dirty="0"/>
          </a:p>
          <a:p>
            <a:pPr fontAlgn="base" latinLnBrk="1"/>
            <a:endParaRPr lang="en-US" sz="2400" dirty="0"/>
          </a:p>
          <a:p>
            <a:pPr fontAlgn="base" latinLnBrk="1"/>
            <a:endParaRPr lang="en-US" sz="2400" dirty="0"/>
          </a:p>
          <a:p>
            <a:pPr fontAlgn="base" latinLnBrk="1"/>
            <a:endParaRPr lang="en-US" sz="2400" dirty="0"/>
          </a:p>
          <a:p>
            <a:pPr fontAlgn="base" latinLnBrk="1"/>
            <a:endParaRPr lang="en-US" sz="2400" dirty="0"/>
          </a:p>
          <a:p>
            <a:pPr fontAlgn="base" latinLnBrk="1"/>
            <a:endParaRPr lang="en-US" sz="2400" dirty="0"/>
          </a:p>
          <a:p>
            <a:endParaRPr lang="en-US" dirty="0"/>
          </a:p>
        </p:txBody>
      </p:sp>
      <p:sp>
        <p:nvSpPr>
          <p:cNvPr id="3" name="Rectangle 1">
            <a:extLst>
              <a:ext uri="{FF2B5EF4-FFF2-40B4-BE49-F238E27FC236}">
                <a16:creationId xmlns:a16="http://schemas.microsoft.com/office/drawing/2014/main" id="{718869F1-A208-4338-9584-51EA94E383B9}"/>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has been evaluated with train and test data and evaluated the variance score</a:t>
            </a:r>
            <a:endParaRPr kumimoji="0" lang="en-US" altLang="en-US" sz="1400" b="0" i="0" u="none" strike="noStrike" cap="none" normalizeH="0" baseline="0">
              <a:ln>
                <a:noFill/>
              </a:ln>
              <a:solidFill>
                <a:schemeClr val="tx1"/>
              </a:solidFill>
              <a:effectLst/>
              <a:latin typeface="Arial Unicode MS"/>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0" i="0" u="none" strike="noStrike" cap="none" normalizeH="0" baseline="0">
                <a:ln>
                  <a:noFill/>
                </a:ln>
                <a:solidFill>
                  <a:schemeClr val="tx1"/>
                </a:solidFill>
                <a:effectLst/>
                <a:latin typeface="Arial Unicode MS"/>
                <a:ea typeface="Calibri" panose="020F0502020204030204" pitchFamily="34" charset="0"/>
                <a:cs typeface="Times New Roman" panose="02020603050405020304" pitchFamily="18" charset="0"/>
              </a:rPr>
              <a:t>Of 0.64 which is good but there is still room for improvement.</a:t>
            </a:r>
            <a:r>
              <a:rPr kumimoji="0" lang="en-US" altLang="en-US" sz="1400" b="1" i="0" u="none" strike="noStrike" cap="none" normalizeH="0" baseline="0">
                <a:ln>
                  <a:noFill/>
                </a:ln>
                <a:solidFill>
                  <a:schemeClr val="tx1"/>
                </a:solidFill>
                <a:effectLst/>
                <a:latin typeface="Arial Unicode MS"/>
                <a:ea typeface="Calibri" panose="020F0502020204030204" pitchFamily="34" charset="0"/>
                <a:cs typeface="Times New Roman" panose="02020603050405020304" pitchFamily="18" charset="0"/>
              </a:rPr>
              <a:t>80%</a:t>
            </a:r>
            <a:r>
              <a:rPr kumimoji="0" lang="en-US" altLang="en-US" sz="1400" b="0" i="0" u="none" strike="noStrike" cap="none" normalizeH="0" baseline="0">
                <a:ln>
                  <a:noFill/>
                </a:ln>
                <a:solidFill>
                  <a:schemeClr val="tx1"/>
                </a:solidFill>
                <a:effectLst/>
                <a:latin typeface="Arial Unicode MS"/>
                <a:ea typeface="Calibri" panose="020F0502020204030204" pitchFamily="34" charset="0"/>
                <a:cs typeface="Times New Roman" panose="02020603050405020304" pitchFamily="18" charset="0"/>
              </a:rPr>
              <a:t> of the data is used for </a:t>
            </a:r>
            <a:r>
              <a:rPr kumimoji="0" lang="en-US" altLang="en-US" sz="1400" b="1" i="0" u="none" strike="noStrike" cap="none" normalizeH="0" baseline="0">
                <a:ln>
                  <a:noFill/>
                </a:ln>
                <a:solidFill>
                  <a:schemeClr val="tx1"/>
                </a:solidFill>
                <a:effectLst/>
                <a:latin typeface="Arial Unicode MS"/>
                <a:ea typeface="Calibri" panose="020F0502020204030204" pitchFamily="34" charset="0"/>
                <a:cs typeface="Times New Roman" panose="02020603050405020304" pitchFamily="18" charset="0"/>
              </a:rPr>
              <a:t>training</a:t>
            </a:r>
            <a:r>
              <a:rPr kumimoji="0" lang="en-US" altLang="en-US" sz="1400" b="0" i="0" u="none" strike="noStrike" cap="none" normalizeH="0" baseline="0">
                <a:ln>
                  <a:noFill/>
                </a:ln>
                <a:solidFill>
                  <a:schemeClr val="tx1"/>
                </a:solidFill>
                <a:effectLst/>
                <a:latin typeface="Arial Unicode MS"/>
                <a:ea typeface="Calibri" panose="020F0502020204030204" pitchFamily="34" charset="0"/>
                <a:cs typeface="Times New Roman" panose="02020603050405020304" pitchFamily="18" charset="0"/>
              </a:rPr>
              <a:t> and </a:t>
            </a:r>
            <a:r>
              <a:rPr kumimoji="0" lang="en-US" altLang="en-US" sz="1400" b="1" i="0" u="none" strike="noStrike" cap="none" normalizeH="0" baseline="0">
                <a:ln>
                  <a:noFill/>
                </a:ln>
                <a:solidFill>
                  <a:schemeClr val="tx1"/>
                </a:solidFill>
                <a:effectLst/>
                <a:latin typeface="Arial Unicode MS"/>
                <a:ea typeface="Calibri" panose="020F0502020204030204" pitchFamily="34" charset="0"/>
                <a:cs typeface="Times New Roman" panose="02020603050405020304" pitchFamily="18" charset="0"/>
              </a:rPr>
              <a:t>20</a:t>
            </a:r>
            <a:r>
              <a:rPr kumimoji="0" lang="en-US" altLang="en-US" sz="1400" b="0" i="0" u="none" strike="noStrike" cap="none" normalizeH="0" baseline="0">
                <a:ln>
                  <a:noFill/>
                </a:ln>
                <a:solidFill>
                  <a:schemeClr val="tx1"/>
                </a:solidFill>
                <a:effectLst/>
                <a:latin typeface="Arial Unicode MS"/>
                <a:ea typeface="Calibri" panose="020F0502020204030204" pitchFamily="34" charset="0"/>
                <a:cs typeface="Times New Roman" panose="02020603050405020304" pitchFamily="18" charset="0"/>
              </a:rPr>
              <a:t>% of data was used for </a:t>
            </a:r>
            <a:r>
              <a:rPr kumimoji="0" lang="en-US" altLang="en-US" sz="1400" b="1" i="0" u="none" strike="noStrike" cap="none" normalizeH="0" baseline="0">
                <a:ln>
                  <a:noFill/>
                </a:ln>
                <a:solidFill>
                  <a:schemeClr val="tx1"/>
                </a:solidFill>
                <a:effectLst/>
                <a:latin typeface="Arial Unicode MS"/>
                <a:ea typeface="Calibri" panose="020F0502020204030204" pitchFamily="34" charset="0"/>
                <a:cs typeface="Times New Roman" panose="02020603050405020304" pitchFamily="18" charset="0"/>
              </a:rPr>
              <a:t>testing.</a:t>
            </a:r>
            <a:r>
              <a:rPr kumimoji="0" lang="en-US" altLang="en-US" sz="9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9C93B61B-55F6-4D10-85C9-433292A62ED0}"/>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has been evaluated with train and test data and evaluated the variance score</a:t>
            </a:r>
            <a:endParaRPr kumimoji="0" lang="en-US" altLang="en-US" sz="1400" b="0" i="0" u="none" strike="noStrike" cap="none" normalizeH="0" baseline="0" dirty="0">
              <a:ln>
                <a:noFill/>
              </a:ln>
              <a:solidFill>
                <a:schemeClr val="tx1"/>
              </a:solidFill>
              <a:effectLst/>
              <a:latin typeface="Arial Unicode MS"/>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0" i="0" u="none" strike="noStrike" cap="none" normalizeH="0" baseline="0" dirty="0">
                <a:ln>
                  <a:noFill/>
                </a:ln>
                <a:solidFill>
                  <a:schemeClr val="tx1"/>
                </a:solidFill>
                <a:effectLst/>
                <a:latin typeface="Arial Unicode MS"/>
                <a:ea typeface="Calibri" panose="020F0502020204030204" pitchFamily="34" charset="0"/>
                <a:cs typeface="Times New Roman" panose="02020603050405020304" pitchFamily="18" charset="0"/>
              </a:rPr>
              <a:t>Of 0.64 which is good but there is still room for improvement.</a:t>
            </a:r>
            <a:r>
              <a:rPr kumimoji="0" lang="en-US" altLang="en-US" sz="1400" b="1" i="0" u="none" strike="noStrike" cap="none" normalizeH="0" baseline="0" dirty="0">
                <a:ln>
                  <a:noFill/>
                </a:ln>
                <a:solidFill>
                  <a:schemeClr val="tx1"/>
                </a:solidFill>
                <a:effectLst/>
                <a:latin typeface="Arial Unicode MS"/>
                <a:ea typeface="Calibri" panose="020F0502020204030204" pitchFamily="34" charset="0"/>
                <a:cs typeface="Times New Roman" panose="02020603050405020304" pitchFamily="18" charset="0"/>
              </a:rPr>
              <a:t>80%</a:t>
            </a:r>
            <a:r>
              <a:rPr kumimoji="0" lang="en-US" altLang="en-US" sz="1400" b="0" i="0" u="none" strike="noStrike" cap="none" normalizeH="0" baseline="0" dirty="0">
                <a:ln>
                  <a:noFill/>
                </a:ln>
                <a:solidFill>
                  <a:schemeClr val="tx1"/>
                </a:solidFill>
                <a:effectLst/>
                <a:latin typeface="Arial Unicode MS"/>
                <a:ea typeface="Calibri" panose="020F0502020204030204" pitchFamily="34" charset="0"/>
                <a:cs typeface="Times New Roman" panose="02020603050405020304" pitchFamily="18" charset="0"/>
              </a:rPr>
              <a:t> of the data is used for </a:t>
            </a:r>
            <a:r>
              <a:rPr kumimoji="0" lang="en-US" altLang="en-US" sz="1400" b="1" i="0" u="none" strike="noStrike" cap="none" normalizeH="0" baseline="0" dirty="0">
                <a:ln>
                  <a:noFill/>
                </a:ln>
                <a:solidFill>
                  <a:schemeClr val="tx1"/>
                </a:solidFill>
                <a:effectLst/>
                <a:latin typeface="Arial Unicode MS"/>
                <a:ea typeface="Calibri" panose="020F0502020204030204" pitchFamily="34" charset="0"/>
                <a:cs typeface="Times New Roman" panose="02020603050405020304" pitchFamily="18" charset="0"/>
              </a:rPr>
              <a:t>training</a:t>
            </a:r>
            <a:r>
              <a:rPr kumimoji="0" lang="en-US" altLang="en-US" sz="1400" b="0" i="0" u="none" strike="noStrike" cap="none" normalizeH="0" baseline="0" dirty="0">
                <a:ln>
                  <a:noFill/>
                </a:ln>
                <a:solidFill>
                  <a:schemeClr val="tx1"/>
                </a:solidFill>
                <a:effectLst/>
                <a:latin typeface="Arial Unicode MS"/>
                <a:ea typeface="Calibri" panose="020F0502020204030204" pitchFamily="34" charset="0"/>
                <a:cs typeface="Times New Roman" panose="02020603050405020304" pitchFamily="18" charset="0"/>
              </a:rPr>
              <a:t> and </a:t>
            </a:r>
            <a:r>
              <a:rPr kumimoji="0" lang="en-US" altLang="en-US" sz="1400" b="1" i="0" u="none" strike="noStrike" cap="none" normalizeH="0" baseline="0" dirty="0">
                <a:ln>
                  <a:noFill/>
                </a:ln>
                <a:solidFill>
                  <a:schemeClr val="tx1"/>
                </a:solidFill>
                <a:effectLst/>
                <a:latin typeface="Arial Unicode MS"/>
                <a:ea typeface="Calibri" panose="020F0502020204030204" pitchFamily="34" charset="0"/>
                <a:cs typeface="Times New Roman" panose="02020603050405020304" pitchFamily="18" charset="0"/>
              </a:rPr>
              <a:t>20</a:t>
            </a:r>
            <a:r>
              <a:rPr kumimoji="0" lang="en-US" altLang="en-US" sz="1400" b="0" i="0" u="none" strike="noStrike" cap="none" normalizeH="0" baseline="0" dirty="0">
                <a:ln>
                  <a:noFill/>
                </a:ln>
                <a:solidFill>
                  <a:schemeClr val="tx1"/>
                </a:solidFill>
                <a:effectLst/>
                <a:latin typeface="Arial Unicode MS"/>
                <a:ea typeface="Calibri" panose="020F0502020204030204" pitchFamily="34" charset="0"/>
                <a:cs typeface="Times New Roman" panose="02020603050405020304" pitchFamily="18" charset="0"/>
              </a:rPr>
              <a:t>% of data was used for </a:t>
            </a:r>
            <a:r>
              <a:rPr kumimoji="0" lang="en-US" altLang="en-US" sz="1400" b="1" i="0" u="none" strike="noStrike" cap="none" normalizeH="0" baseline="0" dirty="0">
                <a:ln>
                  <a:noFill/>
                </a:ln>
                <a:solidFill>
                  <a:schemeClr val="tx1"/>
                </a:solidFill>
                <a:effectLst/>
                <a:latin typeface="Arial Unicode MS"/>
                <a:ea typeface="Calibri" panose="020F0502020204030204" pitchFamily="34" charset="0"/>
                <a:cs typeface="Times New Roman" panose="02020603050405020304" pitchFamily="18" charset="0"/>
              </a:rPr>
              <a:t>testing.</a:t>
            </a:r>
            <a:r>
              <a:rPr kumimoji="0" lang="en-US" altLang="en-US" sz="9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D47947A5-FEFB-4072-81EA-DBBF044D666E}"/>
              </a:ext>
            </a:extLst>
          </p:cNvPr>
          <p:cNvSpPr>
            <a:spLocks noChangeArrowheads="1"/>
          </p:cNvSpPr>
          <p:nvPr/>
        </p:nvSpPr>
        <p:spPr bwMode="auto">
          <a:xfrm>
            <a:off x="304800" y="3048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has been evaluated with train and test data and evaluated the variance score</a:t>
            </a:r>
            <a:endParaRPr kumimoji="0" lang="en-US" altLang="en-US" sz="1400" b="0" i="0" u="none" strike="noStrike" cap="none" normalizeH="0" baseline="0">
              <a:ln>
                <a:noFill/>
              </a:ln>
              <a:solidFill>
                <a:schemeClr val="tx1"/>
              </a:solidFill>
              <a:effectLst/>
              <a:latin typeface="Arial Unicode MS"/>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0" i="0" u="none" strike="noStrike" cap="none" normalizeH="0" baseline="0">
                <a:ln>
                  <a:noFill/>
                </a:ln>
                <a:solidFill>
                  <a:schemeClr val="tx1"/>
                </a:solidFill>
                <a:effectLst/>
                <a:latin typeface="Arial Unicode MS"/>
                <a:ea typeface="Calibri" panose="020F0502020204030204" pitchFamily="34" charset="0"/>
                <a:cs typeface="Times New Roman" panose="02020603050405020304" pitchFamily="18" charset="0"/>
              </a:rPr>
              <a:t>Of 0.64 which is good but there is still room for improvement.</a:t>
            </a:r>
            <a:r>
              <a:rPr kumimoji="0" lang="en-US" altLang="en-US" sz="1400" b="1" i="0" u="none" strike="noStrike" cap="none" normalizeH="0" baseline="0">
                <a:ln>
                  <a:noFill/>
                </a:ln>
                <a:solidFill>
                  <a:schemeClr val="tx1"/>
                </a:solidFill>
                <a:effectLst/>
                <a:latin typeface="Arial Unicode MS"/>
                <a:ea typeface="Calibri" panose="020F0502020204030204" pitchFamily="34" charset="0"/>
                <a:cs typeface="Times New Roman" panose="02020603050405020304" pitchFamily="18" charset="0"/>
              </a:rPr>
              <a:t>80%</a:t>
            </a:r>
            <a:r>
              <a:rPr kumimoji="0" lang="en-US" altLang="en-US" sz="1400" b="0" i="0" u="none" strike="noStrike" cap="none" normalizeH="0" baseline="0">
                <a:ln>
                  <a:noFill/>
                </a:ln>
                <a:solidFill>
                  <a:schemeClr val="tx1"/>
                </a:solidFill>
                <a:effectLst/>
                <a:latin typeface="Arial Unicode MS"/>
                <a:ea typeface="Calibri" panose="020F0502020204030204" pitchFamily="34" charset="0"/>
                <a:cs typeface="Times New Roman" panose="02020603050405020304" pitchFamily="18" charset="0"/>
              </a:rPr>
              <a:t> of the data is used for </a:t>
            </a:r>
            <a:r>
              <a:rPr kumimoji="0" lang="en-US" altLang="en-US" sz="1400" b="1" i="0" u="none" strike="noStrike" cap="none" normalizeH="0" baseline="0">
                <a:ln>
                  <a:noFill/>
                </a:ln>
                <a:solidFill>
                  <a:schemeClr val="tx1"/>
                </a:solidFill>
                <a:effectLst/>
                <a:latin typeface="Arial Unicode MS"/>
                <a:ea typeface="Calibri" panose="020F0502020204030204" pitchFamily="34" charset="0"/>
                <a:cs typeface="Times New Roman" panose="02020603050405020304" pitchFamily="18" charset="0"/>
              </a:rPr>
              <a:t>training</a:t>
            </a:r>
            <a:r>
              <a:rPr kumimoji="0" lang="en-US" altLang="en-US" sz="1400" b="0" i="0" u="none" strike="noStrike" cap="none" normalizeH="0" baseline="0">
                <a:ln>
                  <a:noFill/>
                </a:ln>
                <a:solidFill>
                  <a:schemeClr val="tx1"/>
                </a:solidFill>
                <a:effectLst/>
                <a:latin typeface="Arial Unicode MS"/>
                <a:ea typeface="Calibri" panose="020F0502020204030204" pitchFamily="34" charset="0"/>
                <a:cs typeface="Times New Roman" panose="02020603050405020304" pitchFamily="18" charset="0"/>
              </a:rPr>
              <a:t> and </a:t>
            </a:r>
            <a:r>
              <a:rPr kumimoji="0" lang="en-US" altLang="en-US" sz="1400" b="1" i="0" u="none" strike="noStrike" cap="none" normalizeH="0" baseline="0">
                <a:ln>
                  <a:noFill/>
                </a:ln>
                <a:solidFill>
                  <a:schemeClr val="tx1"/>
                </a:solidFill>
                <a:effectLst/>
                <a:latin typeface="Arial Unicode MS"/>
                <a:ea typeface="Calibri" panose="020F0502020204030204" pitchFamily="34" charset="0"/>
                <a:cs typeface="Times New Roman" panose="02020603050405020304" pitchFamily="18" charset="0"/>
              </a:rPr>
              <a:t>20</a:t>
            </a:r>
            <a:r>
              <a:rPr kumimoji="0" lang="en-US" altLang="en-US" sz="1400" b="0" i="0" u="none" strike="noStrike" cap="none" normalizeH="0" baseline="0">
                <a:ln>
                  <a:noFill/>
                </a:ln>
                <a:solidFill>
                  <a:schemeClr val="tx1"/>
                </a:solidFill>
                <a:effectLst/>
                <a:latin typeface="Arial Unicode MS"/>
                <a:ea typeface="Calibri" panose="020F0502020204030204" pitchFamily="34" charset="0"/>
                <a:cs typeface="Times New Roman" panose="02020603050405020304" pitchFamily="18" charset="0"/>
              </a:rPr>
              <a:t>% of data was used for </a:t>
            </a:r>
            <a:r>
              <a:rPr kumimoji="0" lang="en-US" altLang="en-US" sz="1400" b="1" i="0" u="none" strike="noStrike" cap="none" normalizeH="0" baseline="0">
                <a:ln>
                  <a:noFill/>
                </a:ln>
                <a:solidFill>
                  <a:schemeClr val="tx1"/>
                </a:solidFill>
                <a:effectLst/>
                <a:latin typeface="Arial Unicode MS"/>
                <a:ea typeface="Calibri" panose="020F0502020204030204" pitchFamily="34" charset="0"/>
                <a:cs typeface="Times New Roman" panose="02020603050405020304" pitchFamily="18" charset="0"/>
              </a:rPr>
              <a:t>testing.</a:t>
            </a:r>
            <a:r>
              <a:rPr kumimoji="0" lang="en-US" altLang="en-US" sz="9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1088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67" name="Rectangle 66">
            <a:extLst>
              <a:ext uri="{FF2B5EF4-FFF2-40B4-BE49-F238E27FC236}">
                <a16:creationId xmlns:a16="http://schemas.microsoft.com/office/drawing/2014/main" id="{34106153-7990-4956-BD26-A04A03006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BDEA11A5-20BA-4650-A324-47C0465FF5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71" name="Group 70">
            <a:extLst>
              <a:ext uri="{FF2B5EF4-FFF2-40B4-BE49-F238E27FC236}">
                <a16:creationId xmlns:a16="http://schemas.microsoft.com/office/drawing/2014/main" id="{866FCB64-0A37-46EB-8A9B-EC0C4C000A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2" name="Rectangle 5">
              <a:extLst>
                <a:ext uri="{FF2B5EF4-FFF2-40B4-BE49-F238E27FC236}">
                  <a16:creationId xmlns:a16="http://schemas.microsoft.com/office/drawing/2014/main" id="{8A162E18-5BEB-4E42-9B10-A1FDF6A0B8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3" name="Freeform 6">
              <a:extLst>
                <a:ext uri="{FF2B5EF4-FFF2-40B4-BE49-F238E27FC236}">
                  <a16:creationId xmlns:a16="http://schemas.microsoft.com/office/drawing/2014/main" id="{7BB781C9-EC32-45FE-ACE7-C24F128C4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7">
              <a:extLst>
                <a:ext uri="{FF2B5EF4-FFF2-40B4-BE49-F238E27FC236}">
                  <a16:creationId xmlns:a16="http://schemas.microsoft.com/office/drawing/2014/main" id="{927C5647-36E8-4A20-86D4-47831D50CF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Rectangle 8">
              <a:extLst>
                <a:ext uri="{FF2B5EF4-FFF2-40B4-BE49-F238E27FC236}">
                  <a16:creationId xmlns:a16="http://schemas.microsoft.com/office/drawing/2014/main" id="{62F2AF20-CBBE-4249-B9E2-D6B30191CF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6" name="Freeform 9">
              <a:extLst>
                <a:ext uri="{FF2B5EF4-FFF2-40B4-BE49-F238E27FC236}">
                  <a16:creationId xmlns:a16="http://schemas.microsoft.com/office/drawing/2014/main" id="{731C1229-F8A7-4B36-A52B-98A65EF869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0">
              <a:extLst>
                <a:ext uri="{FF2B5EF4-FFF2-40B4-BE49-F238E27FC236}">
                  <a16:creationId xmlns:a16="http://schemas.microsoft.com/office/drawing/2014/main" id="{609AC686-2DBB-4D82-866C-9FF222BDD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1">
              <a:extLst>
                <a:ext uri="{FF2B5EF4-FFF2-40B4-BE49-F238E27FC236}">
                  <a16:creationId xmlns:a16="http://schemas.microsoft.com/office/drawing/2014/main" id="{F899E6EB-BCDD-45D2-BF4B-9CA3A2798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2">
              <a:extLst>
                <a:ext uri="{FF2B5EF4-FFF2-40B4-BE49-F238E27FC236}">
                  <a16:creationId xmlns:a16="http://schemas.microsoft.com/office/drawing/2014/main" id="{BBD3AAC8-2330-4FAB-8E31-3D50AD954F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3">
              <a:extLst>
                <a:ext uri="{FF2B5EF4-FFF2-40B4-BE49-F238E27FC236}">
                  <a16:creationId xmlns:a16="http://schemas.microsoft.com/office/drawing/2014/main" id="{6B54F723-A70A-4865-A560-7850498A1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4">
              <a:extLst>
                <a:ext uri="{FF2B5EF4-FFF2-40B4-BE49-F238E27FC236}">
                  <a16:creationId xmlns:a16="http://schemas.microsoft.com/office/drawing/2014/main" id="{9B911CCD-C9A2-4DC8-A278-3C6FD76A7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5">
              <a:extLst>
                <a:ext uri="{FF2B5EF4-FFF2-40B4-BE49-F238E27FC236}">
                  <a16:creationId xmlns:a16="http://schemas.microsoft.com/office/drawing/2014/main" id="{D559B729-03FB-435D-89BF-AF57A801B3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6">
              <a:extLst>
                <a:ext uri="{FF2B5EF4-FFF2-40B4-BE49-F238E27FC236}">
                  <a16:creationId xmlns:a16="http://schemas.microsoft.com/office/drawing/2014/main" id="{D1C90213-0F60-4268-BE48-8221E61614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7">
              <a:extLst>
                <a:ext uri="{FF2B5EF4-FFF2-40B4-BE49-F238E27FC236}">
                  <a16:creationId xmlns:a16="http://schemas.microsoft.com/office/drawing/2014/main" id="{A7A6A293-A06F-48B8-865A-3F65287B8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8">
              <a:extLst>
                <a:ext uri="{FF2B5EF4-FFF2-40B4-BE49-F238E27FC236}">
                  <a16:creationId xmlns:a16="http://schemas.microsoft.com/office/drawing/2014/main" id="{8F6861B5-AAA4-4017-929E-1FD1CA106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9">
              <a:extLst>
                <a:ext uri="{FF2B5EF4-FFF2-40B4-BE49-F238E27FC236}">
                  <a16:creationId xmlns:a16="http://schemas.microsoft.com/office/drawing/2014/main" id="{D776D07C-2081-4DD3-A464-40F3CA41A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0">
              <a:extLst>
                <a:ext uri="{FF2B5EF4-FFF2-40B4-BE49-F238E27FC236}">
                  <a16:creationId xmlns:a16="http://schemas.microsoft.com/office/drawing/2014/main" id="{BBC236D6-77E5-4B3C-92D7-D708B237DB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1">
              <a:extLst>
                <a:ext uri="{FF2B5EF4-FFF2-40B4-BE49-F238E27FC236}">
                  <a16:creationId xmlns:a16="http://schemas.microsoft.com/office/drawing/2014/main" id="{8064714E-7ADE-4BD9-8981-34C135762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2">
              <a:extLst>
                <a:ext uri="{FF2B5EF4-FFF2-40B4-BE49-F238E27FC236}">
                  <a16:creationId xmlns:a16="http://schemas.microsoft.com/office/drawing/2014/main" id="{2FD1F23F-B1EE-46F5-B460-924E54A70D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3">
              <a:extLst>
                <a:ext uri="{FF2B5EF4-FFF2-40B4-BE49-F238E27FC236}">
                  <a16:creationId xmlns:a16="http://schemas.microsoft.com/office/drawing/2014/main" id="{9699361A-3AFF-4826-B99C-0354EAB079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4">
              <a:extLst>
                <a:ext uri="{FF2B5EF4-FFF2-40B4-BE49-F238E27FC236}">
                  <a16:creationId xmlns:a16="http://schemas.microsoft.com/office/drawing/2014/main" id="{B272F7B1-7BE2-4FC9-BB91-207EFD9E65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5">
              <a:extLst>
                <a:ext uri="{FF2B5EF4-FFF2-40B4-BE49-F238E27FC236}">
                  <a16:creationId xmlns:a16="http://schemas.microsoft.com/office/drawing/2014/main" id="{CDE59C1F-AFD9-4DD5-B04A-9EB2AAED5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6">
              <a:extLst>
                <a:ext uri="{FF2B5EF4-FFF2-40B4-BE49-F238E27FC236}">
                  <a16:creationId xmlns:a16="http://schemas.microsoft.com/office/drawing/2014/main" id="{1551E418-6CD4-4320-8224-F084039C5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7">
              <a:extLst>
                <a:ext uri="{FF2B5EF4-FFF2-40B4-BE49-F238E27FC236}">
                  <a16:creationId xmlns:a16="http://schemas.microsoft.com/office/drawing/2014/main" id="{1F27D4B1-EBD4-4BC9-AC2E-3AD616C84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8">
              <a:extLst>
                <a:ext uri="{FF2B5EF4-FFF2-40B4-BE49-F238E27FC236}">
                  <a16:creationId xmlns:a16="http://schemas.microsoft.com/office/drawing/2014/main" id="{C42B8D84-898A-4F76-A0F2-5699ED72BC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9">
              <a:extLst>
                <a:ext uri="{FF2B5EF4-FFF2-40B4-BE49-F238E27FC236}">
                  <a16:creationId xmlns:a16="http://schemas.microsoft.com/office/drawing/2014/main" id="{B440932E-7985-4BA6-9899-F22A64485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0">
              <a:extLst>
                <a:ext uri="{FF2B5EF4-FFF2-40B4-BE49-F238E27FC236}">
                  <a16:creationId xmlns:a16="http://schemas.microsoft.com/office/drawing/2014/main" id="{4B8CE969-CA1A-48CB-8588-4146F41F33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1">
              <a:extLst>
                <a:ext uri="{FF2B5EF4-FFF2-40B4-BE49-F238E27FC236}">
                  <a16:creationId xmlns:a16="http://schemas.microsoft.com/office/drawing/2014/main" id="{138A4875-4593-4894-89D5-DFCFF0EED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2">
              <a:extLst>
                <a:ext uri="{FF2B5EF4-FFF2-40B4-BE49-F238E27FC236}">
                  <a16:creationId xmlns:a16="http://schemas.microsoft.com/office/drawing/2014/main" id="{F079F26B-58E4-494E-A8BA-3F054F1F3B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Rectangle 33">
              <a:extLst>
                <a:ext uri="{FF2B5EF4-FFF2-40B4-BE49-F238E27FC236}">
                  <a16:creationId xmlns:a16="http://schemas.microsoft.com/office/drawing/2014/main" id="{04C9ECC5-BB4A-4417-B874-B75953F84F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1" name="Freeform 34">
              <a:extLst>
                <a:ext uri="{FF2B5EF4-FFF2-40B4-BE49-F238E27FC236}">
                  <a16:creationId xmlns:a16="http://schemas.microsoft.com/office/drawing/2014/main" id="{4CCCF285-B51D-4A2F-8384-830A391711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5">
              <a:extLst>
                <a:ext uri="{FF2B5EF4-FFF2-40B4-BE49-F238E27FC236}">
                  <a16:creationId xmlns:a16="http://schemas.microsoft.com/office/drawing/2014/main" id="{BD6C6299-A09A-47DF-8A96-69D39FCA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6">
              <a:extLst>
                <a:ext uri="{FF2B5EF4-FFF2-40B4-BE49-F238E27FC236}">
                  <a16:creationId xmlns:a16="http://schemas.microsoft.com/office/drawing/2014/main" id="{EE60C4B9-C404-42CD-8E94-70D4DC16A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7">
              <a:extLst>
                <a:ext uri="{FF2B5EF4-FFF2-40B4-BE49-F238E27FC236}">
                  <a16:creationId xmlns:a16="http://schemas.microsoft.com/office/drawing/2014/main" id="{52BD4447-C1EB-4798-8764-AB93EA9303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8">
              <a:extLst>
                <a:ext uri="{FF2B5EF4-FFF2-40B4-BE49-F238E27FC236}">
                  <a16:creationId xmlns:a16="http://schemas.microsoft.com/office/drawing/2014/main" id="{50411559-C414-4F7C-BC6C-69F87BC9C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39">
              <a:extLst>
                <a:ext uri="{FF2B5EF4-FFF2-40B4-BE49-F238E27FC236}">
                  <a16:creationId xmlns:a16="http://schemas.microsoft.com/office/drawing/2014/main" id="{64737770-BB27-41C0-95CB-529054508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0">
              <a:extLst>
                <a:ext uri="{FF2B5EF4-FFF2-40B4-BE49-F238E27FC236}">
                  <a16:creationId xmlns:a16="http://schemas.microsoft.com/office/drawing/2014/main" id="{28929FDB-16CF-4165-B32A-EB673EFB7C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41">
              <a:extLst>
                <a:ext uri="{FF2B5EF4-FFF2-40B4-BE49-F238E27FC236}">
                  <a16:creationId xmlns:a16="http://schemas.microsoft.com/office/drawing/2014/main" id="{D8C82883-237C-4209-9545-E832FEE3A8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2">
              <a:extLst>
                <a:ext uri="{FF2B5EF4-FFF2-40B4-BE49-F238E27FC236}">
                  <a16:creationId xmlns:a16="http://schemas.microsoft.com/office/drawing/2014/main" id="{F1A52653-BD09-4D65-B05C-2AF4A6473A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3">
              <a:extLst>
                <a:ext uri="{FF2B5EF4-FFF2-40B4-BE49-F238E27FC236}">
                  <a16:creationId xmlns:a16="http://schemas.microsoft.com/office/drawing/2014/main" id="{30724E80-2FD3-4E4A-A3EA-18A4C8886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4">
              <a:extLst>
                <a:ext uri="{FF2B5EF4-FFF2-40B4-BE49-F238E27FC236}">
                  <a16:creationId xmlns:a16="http://schemas.microsoft.com/office/drawing/2014/main" id="{F1B978C7-7BC5-4F73-8B02-66A3CF67CE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Rectangle 45">
              <a:extLst>
                <a:ext uri="{FF2B5EF4-FFF2-40B4-BE49-F238E27FC236}">
                  <a16:creationId xmlns:a16="http://schemas.microsoft.com/office/drawing/2014/main" id="{799F0CED-DF8F-4350-A036-1981FBE5968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3" name="Freeform 46">
              <a:extLst>
                <a:ext uri="{FF2B5EF4-FFF2-40B4-BE49-F238E27FC236}">
                  <a16:creationId xmlns:a16="http://schemas.microsoft.com/office/drawing/2014/main" id="{9F4DD366-0E86-4E99-9557-496E88B42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47">
              <a:extLst>
                <a:ext uri="{FF2B5EF4-FFF2-40B4-BE49-F238E27FC236}">
                  <a16:creationId xmlns:a16="http://schemas.microsoft.com/office/drawing/2014/main" id="{78BB3321-D5DC-4951-AB38-0C54E3D01D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48">
              <a:extLst>
                <a:ext uri="{FF2B5EF4-FFF2-40B4-BE49-F238E27FC236}">
                  <a16:creationId xmlns:a16="http://schemas.microsoft.com/office/drawing/2014/main" id="{955E548C-7F86-45B2-A0D2-03EAC578D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49">
              <a:extLst>
                <a:ext uri="{FF2B5EF4-FFF2-40B4-BE49-F238E27FC236}">
                  <a16:creationId xmlns:a16="http://schemas.microsoft.com/office/drawing/2014/main" id="{0013F508-5E69-4911-AD93-4ABE3E7C56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0">
              <a:extLst>
                <a:ext uri="{FF2B5EF4-FFF2-40B4-BE49-F238E27FC236}">
                  <a16:creationId xmlns:a16="http://schemas.microsoft.com/office/drawing/2014/main" id="{A7F86768-93E0-4044-A62A-B11EB18FF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1">
              <a:extLst>
                <a:ext uri="{FF2B5EF4-FFF2-40B4-BE49-F238E27FC236}">
                  <a16:creationId xmlns:a16="http://schemas.microsoft.com/office/drawing/2014/main" id="{BA32A7B4-1DB2-4E4A-B86E-D8DB97B69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2">
              <a:extLst>
                <a:ext uri="{FF2B5EF4-FFF2-40B4-BE49-F238E27FC236}">
                  <a16:creationId xmlns:a16="http://schemas.microsoft.com/office/drawing/2014/main" id="{AB250BD5-076C-4428-B6AF-E9EAE4F65E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3">
              <a:extLst>
                <a:ext uri="{FF2B5EF4-FFF2-40B4-BE49-F238E27FC236}">
                  <a16:creationId xmlns:a16="http://schemas.microsoft.com/office/drawing/2014/main" id="{027DA06A-045F-4711-9307-0508B6ACF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4">
              <a:extLst>
                <a:ext uri="{FF2B5EF4-FFF2-40B4-BE49-F238E27FC236}">
                  <a16:creationId xmlns:a16="http://schemas.microsoft.com/office/drawing/2014/main" id="{3EB0EDA8-385A-4B2B-97F0-5194F23EB5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5">
              <a:extLst>
                <a:ext uri="{FF2B5EF4-FFF2-40B4-BE49-F238E27FC236}">
                  <a16:creationId xmlns:a16="http://schemas.microsoft.com/office/drawing/2014/main" id="{D6FA258E-AF3F-47C9-9F4E-39ECFD7AC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6">
              <a:extLst>
                <a:ext uri="{FF2B5EF4-FFF2-40B4-BE49-F238E27FC236}">
                  <a16:creationId xmlns:a16="http://schemas.microsoft.com/office/drawing/2014/main" id="{6E471E73-A9C0-4C68-BD8F-360F2ED7B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57">
              <a:extLst>
                <a:ext uri="{FF2B5EF4-FFF2-40B4-BE49-F238E27FC236}">
                  <a16:creationId xmlns:a16="http://schemas.microsoft.com/office/drawing/2014/main" id="{C78C3110-8153-4163-B809-0B0C0C9E5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58">
              <a:extLst>
                <a:ext uri="{FF2B5EF4-FFF2-40B4-BE49-F238E27FC236}">
                  <a16:creationId xmlns:a16="http://schemas.microsoft.com/office/drawing/2014/main" id="{DBC57B9F-0B9B-4EDE-B3B3-7C5D5DB399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50E75DAA-2C97-416E-87E9-22AE69D9EEC3}"/>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3000" b="1">
                <a:solidFill>
                  <a:srgbClr val="FFFFFF"/>
                </a:solidFill>
              </a:rPr>
              <a:t>logistic regression with the training data</a:t>
            </a:r>
            <a:br>
              <a:rPr lang="en-US" sz="3000">
                <a:solidFill>
                  <a:srgbClr val="FFFFFF"/>
                </a:solidFill>
              </a:rPr>
            </a:br>
            <a:endParaRPr lang="en-US" sz="3000">
              <a:solidFill>
                <a:srgbClr val="FFFFFF"/>
              </a:solidFill>
            </a:endParaRPr>
          </a:p>
        </p:txBody>
      </p:sp>
      <p:sp>
        <p:nvSpPr>
          <p:cNvPr id="3" name="Text Placeholder 2">
            <a:extLst>
              <a:ext uri="{FF2B5EF4-FFF2-40B4-BE49-F238E27FC236}">
                <a16:creationId xmlns:a16="http://schemas.microsoft.com/office/drawing/2014/main" id="{B6834773-7D53-454F-BC65-E67334D323AA}"/>
              </a:ext>
            </a:extLst>
          </p:cNvPr>
          <p:cNvSpPr>
            <a:spLocks noGrp="1"/>
          </p:cNvSpPr>
          <p:nvPr>
            <p:ph type="body" idx="1"/>
          </p:nvPr>
        </p:nvSpPr>
        <p:spPr>
          <a:xfrm>
            <a:off x="1876425" y="3602038"/>
            <a:ext cx="3734942" cy="2052720"/>
          </a:xfrm>
        </p:spPr>
        <p:txBody>
          <a:bodyPr vert="horz" lIns="91440" tIns="45720" rIns="91440" bIns="45720" rtlCol="0">
            <a:normAutofit/>
          </a:bodyPr>
          <a:lstStyle/>
          <a:p>
            <a:r>
              <a:rPr lang="en-US" sz="2000" b="1">
                <a:solidFill>
                  <a:schemeClr val="bg2"/>
                </a:solidFill>
              </a:rPr>
              <a:t>N_ROOM' vs' SALES_PRICE’</a:t>
            </a:r>
          </a:p>
          <a:p>
            <a:r>
              <a:rPr lang="en-US" sz="2000">
                <a:solidFill>
                  <a:schemeClr val="bg2"/>
                </a:solidFill>
              </a:rPr>
              <a:t>with beta1=0.10 and beta 2=1990</a:t>
            </a:r>
          </a:p>
          <a:p>
            <a:endParaRPr lang="en-US" sz="2000">
              <a:solidFill>
                <a:schemeClr val="bg2"/>
              </a:solidFill>
            </a:endParaRPr>
          </a:p>
        </p:txBody>
      </p:sp>
      <p:sp useBgFill="1">
        <p:nvSpPr>
          <p:cNvPr id="127" name="Round Diagonal Corner Rectangle 6">
            <a:extLst>
              <a:ext uri="{FF2B5EF4-FFF2-40B4-BE49-F238E27FC236}">
                <a16:creationId xmlns:a16="http://schemas.microsoft.com/office/drawing/2014/main" id="{62B94F88-FD5B-4053-B143-DFF55CE44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DC17C74-B719-4D05-9C19-3CE622D25881}"/>
              </a:ext>
            </a:extLst>
          </p:cNvPr>
          <p:cNvPicPr/>
          <p:nvPr/>
        </p:nvPicPr>
        <p:blipFill>
          <a:blip r:embed="rId3"/>
          <a:stretch>
            <a:fillRect/>
          </a:stretch>
        </p:blipFill>
        <p:spPr>
          <a:xfrm>
            <a:off x="6421396" y="1959252"/>
            <a:ext cx="4635583" cy="2932005"/>
          </a:xfrm>
          <a:prstGeom prst="rect">
            <a:avLst/>
          </a:prstGeom>
        </p:spPr>
      </p:pic>
    </p:spTree>
    <p:extLst>
      <p:ext uri="{BB962C8B-B14F-4D97-AF65-F5344CB8AC3E}">
        <p14:creationId xmlns:p14="http://schemas.microsoft.com/office/powerpoint/2010/main" val="4226076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886F8-802C-4D5C-AA0C-2E01141F4389}"/>
              </a:ext>
            </a:extLst>
          </p:cNvPr>
          <p:cNvSpPr>
            <a:spLocks noGrp="1"/>
          </p:cNvSpPr>
          <p:nvPr>
            <p:ph type="title"/>
          </p:nvPr>
        </p:nvSpPr>
        <p:spPr>
          <a:xfrm>
            <a:off x="1141411" y="1196975"/>
            <a:ext cx="9154733" cy="1236664"/>
          </a:xfrm>
        </p:spPr>
        <p:txBody>
          <a:bodyPr/>
          <a:lstStyle/>
          <a:p>
            <a:pPr algn="ctr"/>
            <a:r>
              <a:rPr lang="en-US" dirty="0"/>
              <a:t>Various methodology and evaluation results</a:t>
            </a:r>
          </a:p>
        </p:txBody>
      </p:sp>
      <p:sp>
        <p:nvSpPr>
          <p:cNvPr id="3" name="Text Placeholder 2">
            <a:extLst>
              <a:ext uri="{FF2B5EF4-FFF2-40B4-BE49-F238E27FC236}">
                <a16:creationId xmlns:a16="http://schemas.microsoft.com/office/drawing/2014/main" id="{8B398B8F-26AF-475C-929C-2D7911F05E69}"/>
              </a:ext>
            </a:extLst>
          </p:cNvPr>
          <p:cNvSpPr>
            <a:spLocks noGrp="1"/>
          </p:cNvSpPr>
          <p:nvPr>
            <p:ph type="body" idx="1"/>
          </p:nvPr>
        </p:nvSpPr>
        <p:spPr/>
        <p:txBody>
          <a:bodyPr/>
          <a:lstStyle/>
          <a:p>
            <a:endParaRPr lang="en-US" dirty="0"/>
          </a:p>
        </p:txBody>
      </p:sp>
      <p:graphicFrame>
        <p:nvGraphicFramePr>
          <p:cNvPr id="4" name="Table 3">
            <a:extLst>
              <a:ext uri="{FF2B5EF4-FFF2-40B4-BE49-F238E27FC236}">
                <a16:creationId xmlns:a16="http://schemas.microsoft.com/office/drawing/2014/main" id="{FABEAAB3-15EB-489C-AE4A-73FCA620FEF0}"/>
              </a:ext>
            </a:extLst>
          </p:cNvPr>
          <p:cNvGraphicFramePr>
            <a:graphicFrameLocks noGrp="1"/>
          </p:cNvGraphicFramePr>
          <p:nvPr>
            <p:extLst>
              <p:ext uri="{D42A27DB-BD31-4B8C-83A1-F6EECF244321}">
                <p14:modId xmlns:p14="http://schemas.microsoft.com/office/powerpoint/2010/main" val="2629928385"/>
              </p:ext>
            </p:extLst>
          </p:nvPr>
        </p:nvGraphicFramePr>
        <p:xfrm>
          <a:off x="2690368" y="2501582"/>
          <a:ext cx="6096000" cy="38455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013318814"/>
                    </a:ext>
                  </a:extLst>
                </a:gridCol>
                <a:gridCol w="2032000">
                  <a:extLst>
                    <a:ext uri="{9D8B030D-6E8A-4147-A177-3AD203B41FA5}">
                      <a16:colId xmlns:a16="http://schemas.microsoft.com/office/drawing/2014/main" val="2230243248"/>
                    </a:ext>
                  </a:extLst>
                </a:gridCol>
                <a:gridCol w="2032000">
                  <a:extLst>
                    <a:ext uri="{9D8B030D-6E8A-4147-A177-3AD203B41FA5}">
                      <a16:colId xmlns:a16="http://schemas.microsoft.com/office/drawing/2014/main" val="1482323246"/>
                    </a:ext>
                  </a:extLst>
                </a:gridCol>
              </a:tblGrid>
              <a:tr h="370840">
                <a:tc>
                  <a:txBody>
                    <a:bodyPr/>
                    <a:lstStyle/>
                    <a:p>
                      <a:r>
                        <a:rPr lang="en-US" sz="1800" b="1" kern="1200" dirty="0">
                          <a:solidFill>
                            <a:schemeClr val="lt1"/>
                          </a:solidFill>
                          <a:effectLst/>
                          <a:latin typeface="+mn-lt"/>
                          <a:ea typeface="+mn-ea"/>
                          <a:cs typeface="+mn-cs"/>
                        </a:rPr>
                        <a:t>Methodology</a:t>
                      </a:r>
                      <a:endParaRPr lang="en-US" dirty="0"/>
                    </a:p>
                  </a:txBody>
                  <a:tcPr/>
                </a:tc>
                <a:tc>
                  <a:txBody>
                    <a:bodyPr/>
                    <a:lstStyle/>
                    <a:p>
                      <a:r>
                        <a:rPr lang="en-US" sz="1800" b="1" kern="1200" dirty="0">
                          <a:solidFill>
                            <a:schemeClr val="lt1"/>
                          </a:solidFill>
                          <a:effectLst/>
                          <a:latin typeface="+mn-lt"/>
                          <a:ea typeface="+mn-ea"/>
                          <a:cs typeface="+mn-cs"/>
                        </a:rPr>
                        <a:t>Features used</a:t>
                      </a:r>
                      <a:endParaRPr lang="en-US" dirty="0"/>
                    </a:p>
                  </a:txBody>
                  <a:tcPr/>
                </a:tc>
                <a:tc>
                  <a:txBody>
                    <a:bodyPr/>
                    <a:lstStyle/>
                    <a:p>
                      <a:r>
                        <a:rPr lang="en-US" sz="1800" b="1" kern="1200" dirty="0">
                          <a:solidFill>
                            <a:schemeClr val="lt1"/>
                          </a:solidFill>
                          <a:effectLst/>
                          <a:latin typeface="+mn-lt"/>
                          <a:ea typeface="+mn-ea"/>
                          <a:cs typeface="+mn-cs"/>
                        </a:rPr>
                        <a:t>evaluation results</a:t>
                      </a:r>
                      <a:endParaRPr lang="en-US" dirty="0"/>
                    </a:p>
                  </a:txBody>
                  <a:tcPr/>
                </a:tc>
                <a:extLst>
                  <a:ext uri="{0D108BD9-81ED-4DB2-BD59-A6C34878D82A}">
                    <a16:rowId xmlns:a16="http://schemas.microsoft.com/office/drawing/2014/main" val="1205746791"/>
                  </a:ext>
                </a:extLst>
              </a:tr>
              <a:tr h="1463040">
                <a:tc rowSpan="2">
                  <a:txBody>
                    <a:bodyPr/>
                    <a:lstStyle/>
                    <a:p>
                      <a:r>
                        <a:rPr lang="en-US" sz="1800" kern="1200" dirty="0">
                          <a:solidFill>
                            <a:schemeClr val="dk1"/>
                          </a:solidFill>
                          <a:effectLst/>
                          <a:latin typeface="+mn-lt"/>
                          <a:ea typeface="+mn-ea"/>
                          <a:cs typeface="+mn-cs"/>
                        </a:rPr>
                        <a:t>Multiple linear regression</a:t>
                      </a:r>
                      <a:endParaRPr lang="en-US" dirty="0"/>
                    </a:p>
                  </a:txBody>
                  <a:tcPr/>
                </a:tc>
                <a:tc>
                  <a:txBody>
                    <a:bodyPr/>
                    <a:lstStyle/>
                    <a:p>
                      <a:r>
                        <a:rPr lang="en-US" sz="1800" kern="1200" dirty="0">
                          <a:solidFill>
                            <a:schemeClr val="dk1"/>
                          </a:solidFill>
                          <a:effectLst/>
                          <a:latin typeface="+mn-lt"/>
                          <a:ea typeface="+mn-ea"/>
                          <a:cs typeface="+mn-cs"/>
                        </a:rPr>
                        <a:t>INT_SQFT','N_BEDROOM','N_BATHROOM','N_ROOM','DIST_MAINROAD' vs SALES_PRICE</a:t>
                      </a:r>
                      <a:endParaRPr lang="en-US" dirty="0"/>
                    </a:p>
                  </a:txBody>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dk1"/>
                          </a:solidFill>
                          <a:effectLst/>
                          <a:latin typeface="+mn-lt"/>
                          <a:ea typeface="+mn-ea"/>
                          <a:cs typeface="+mn-cs"/>
                        </a:rPr>
                        <a:t>variance=0.64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13025332"/>
                  </a:ext>
                </a:extLst>
              </a:tr>
              <a:tr h="731520">
                <a:tc vMerge="1">
                  <a:txBody>
                    <a:bodyPr/>
                    <a:lstStyle/>
                    <a:p>
                      <a:endParaRPr lang="en-US"/>
                    </a:p>
                  </a:txBody>
                  <a:tcPr/>
                </a:tc>
                <a:tc>
                  <a:txBody>
                    <a:bodyPr/>
                    <a:lstStyle/>
                    <a:p>
                      <a:r>
                        <a:rPr lang="en-US" sz="1800" kern="1200" dirty="0">
                          <a:solidFill>
                            <a:schemeClr val="dk1"/>
                          </a:solidFill>
                          <a:effectLst/>
                          <a:latin typeface="+mn-lt"/>
                          <a:ea typeface="+mn-ea"/>
                          <a:cs typeface="+mn-cs"/>
                        </a:rPr>
                        <a:t>'INT_SQFT','N_ROOM' vs SALES_PRICE</a:t>
                      </a:r>
                      <a:endParaRPr lang="en-US" dirty="0"/>
                    </a:p>
                  </a:txBody>
                  <a:tcPr/>
                </a:tc>
                <a:tc>
                  <a:txBody>
                    <a:bodyPr/>
                    <a:lstStyle/>
                    <a:p>
                      <a:r>
                        <a:rPr lang="en-US" sz="1800" kern="1200" dirty="0">
                          <a:solidFill>
                            <a:schemeClr val="dk1"/>
                          </a:solidFill>
                          <a:effectLst/>
                          <a:latin typeface="+mn-lt"/>
                          <a:ea typeface="+mn-ea"/>
                          <a:cs typeface="+mn-cs"/>
                        </a:rPr>
                        <a:t>variance=0.45</a:t>
                      </a:r>
                      <a:endParaRPr lang="en-US" dirty="0"/>
                    </a:p>
                  </a:txBody>
                  <a:tcPr marL="68580" marR="68580" marT="0" marB="0" anchor="b"/>
                </a:tc>
                <a:extLst>
                  <a:ext uri="{0D108BD9-81ED-4DB2-BD59-A6C34878D82A}">
                    <a16:rowId xmlns:a16="http://schemas.microsoft.com/office/drawing/2014/main" val="2371594324"/>
                  </a:ext>
                </a:extLst>
              </a:tr>
              <a:tr h="370840">
                <a:tc>
                  <a:txBody>
                    <a:bodyPr/>
                    <a:lstStyle/>
                    <a:p>
                      <a:r>
                        <a:rPr lang="en-US" sz="1800" kern="1200" dirty="0">
                          <a:solidFill>
                            <a:schemeClr val="dk1"/>
                          </a:solidFill>
                          <a:effectLst/>
                          <a:latin typeface="+mn-lt"/>
                          <a:ea typeface="+mn-ea"/>
                          <a:cs typeface="+mn-cs"/>
                        </a:rPr>
                        <a:t>logistic Regression</a:t>
                      </a:r>
                      <a:endParaRPr lang="en-US" dirty="0"/>
                    </a:p>
                  </a:txBody>
                  <a:tcPr/>
                </a:tc>
                <a:tc>
                  <a:txBody>
                    <a:bodyPr/>
                    <a:lstStyle/>
                    <a:p>
                      <a:r>
                        <a:rPr lang="en-US" sz="1800" kern="1200" dirty="0">
                          <a:solidFill>
                            <a:schemeClr val="dk1"/>
                          </a:solidFill>
                          <a:effectLst/>
                          <a:latin typeface="+mn-lt"/>
                          <a:ea typeface="+mn-ea"/>
                          <a:cs typeface="+mn-cs"/>
                        </a:rPr>
                        <a:t>N_ROOM' </a:t>
                      </a:r>
                      <a:r>
                        <a:rPr lang="en-US" sz="1800" kern="1200" dirty="0" err="1">
                          <a:solidFill>
                            <a:schemeClr val="dk1"/>
                          </a:solidFill>
                          <a:effectLst/>
                          <a:latin typeface="+mn-lt"/>
                          <a:ea typeface="+mn-ea"/>
                          <a:cs typeface="+mn-cs"/>
                        </a:rPr>
                        <a:t>vs'</a:t>
                      </a:r>
                      <a:r>
                        <a:rPr lang="en-US" sz="1800" kern="1200" dirty="0">
                          <a:solidFill>
                            <a:schemeClr val="dk1"/>
                          </a:solidFill>
                          <a:effectLst/>
                          <a:latin typeface="+mn-lt"/>
                          <a:ea typeface="+mn-ea"/>
                          <a:cs typeface="+mn-cs"/>
                        </a:rPr>
                        <a:t> SALES_PRICE'</a:t>
                      </a:r>
                      <a:endParaRPr lang="en-US" dirty="0"/>
                    </a:p>
                  </a:txBody>
                  <a:tcPr/>
                </a:tc>
                <a:tc>
                  <a:txBody>
                    <a:bodyPr/>
                    <a:lstStyle/>
                    <a:p>
                      <a:r>
                        <a:rPr lang="en-US" sz="1800" kern="1200" dirty="0">
                          <a:solidFill>
                            <a:schemeClr val="dk1"/>
                          </a:solidFill>
                          <a:effectLst/>
                          <a:latin typeface="+mn-lt"/>
                          <a:ea typeface="+mn-ea"/>
                          <a:cs typeface="+mn-cs"/>
                        </a:rPr>
                        <a:t>R2 score=-0.31</a:t>
                      </a:r>
                      <a:endParaRPr lang="en-US" dirty="0"/>
                    </a:p>
                  </a:txBody>
                  <a:tcPr/>
                </a:tc>
                <a:extLst>
                  <a:ext uri="{0D108BD9-81ED-4DB2-BD59-A6C34878D82A}">
                    <a16:rowId xmlns:a16="http://schemas.microsoft.com/office/drawing/2014/main" val="2934767328"/>
                  </a:ext>
                </a:extLst>
              </a:tr>
              <a:tr h="370840">
                <a:tc>
                  <a:txBody>
                    <a:bodyPr/>
                    <a:lstStyle/>
                    <a:p>
                      <a:r>
                        <a:rPr lang="en-US" sz="1800" kern="1200" dirty="0">
                          <a:solidFill>
                            <a:schemeClr val="dk1"/>
                          </a:solidFill>
                          <a:effectLst/>
                          <a:latin typeface="+mn-lt"/>
                          <a:ea typeface="+mn-ea"/>
                          <a:cs typeface="+mn-cs"/>
                        </a:rPr>
                        <a:t>Polynomial (degree 7)</a:t>
                      </a:r>
                      <a:endParaRPr lang="en-US" dirty="0"/>
                    </a:p>
                  </a:txBody>
                  <a:tcPr/>
                </a:tc>
                <a:tc>
                  <a:txBody>
                    <a:bodyPr/>
                    <a:lstStyle/>
                    <a:p>
                      <a:r>
                        <a:rPr lang="en-US" sz="1800" kern="1200" dirty="0">
                          <a:solidFill>
                            <a:schemeClr val="dk1"/>
                          </a:solidFill>
                          <a:effectLst/>
                          <a:latin typeface="+mn-lt"/>
                          <a:ea typeface="+mn-ea"/>
                          <a:cs typeface="+mn-cs"/>
                        </a:rPr>
                        <a:t>N_ROOM' </a:t>
                      </a:r>
                      <a:r>
                        <a:rPr lang="en-US" sz="1800" kern="1200" dirty="0" err="1">
                          <a:solidFill>
                            <a:schemeClr val="dk1"/>
                          </a:solidFill>
                          <a:effectLst/>
                          <a:latin typeface="+mn-lt"/>
                          <a:ea typeface="+mn-ea"/>
                          <a:cs typeface="+mn-cs"/>
                        </a:rPr>
                        <a:t>vs'</a:t>
                      </a:r>
                      <a:r>
                        <a:rPr lang="en-US" sz="1800" kern="1200" dirty="0">
                          <a:solidFill>
                            <a:schemeClr val="dk1"/>
                          </a:solidFill>
                          <a:effectLst/>
                          <a:latin typeface="+mn-lt"/>
                          <a:ea typeface="+mn-ea"/>
                          <a:cs typeface="+mn-cs"/>
                        </a:rPr>
                        <a:t> SALES_PRICE'</a:t>
                      </a:r>
                      <a:endParaRPr lang="en-US" dirty="0"/>
                    </a:p>
                  </a:txBody>
                  <a:tcPr/>
                </a:tc>
                <a:tc>
                  <a:txBody>
                    <a:bodyPr/>
                    <a:lstStyle/>
                    <a:p>
                      <a:r>
                        <a:rPr lang="en-US" sz="1800" kern="1200" dirty="0">
                          <a:solidFill>
                            <a:schemeClr val="dk1"/>
                          </a:solidFill>
                          <a:effectLst/>
                          <a:latin typeface="+mn-lt"/>
                          <a:ea typeface="+mn-ea"/>
                          <a:cs typeface="+mn-cs"/>
                        </a:rPr>
                        <a:t>R2 score=-0.34</a:t>
                      </a:r>
                      <a:endParaRPr lang="en-US" dirty="0"/>
                    </a:p>
                  </a:txBody>
                  <a:tcPr/>
                </a:tc>
                <a:extLst>
                  <a:ext uri="{0D108BD9-81ED-4DB2-BD59-A6C34878D82A}">
                    <a16:rowId xmlns:a16="http://schemas.microsoft.com/office/drawing/2014/main" val="4076675413"/>
                  </a:ext>
                </a:extLst>
              </a:tr>
            </a:tbl>
          </a:graphicData>
        </a:graphic>
      </p:graphicFrame>
    </p:spTree>
    <p:extLst>
      <p:ext uri="{BB962C8B-B14F-4D97-AF65-F5344CB8AC3E}">
        <p14:creationId xmlns:p14="http://schemas.microsoft.com/office/powerpoint/2010/main" val="2841665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 name="Group 10">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5"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1"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3" name="Group 12">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8BEF0E2F-1445-462C-BEC7-1362A1E73A6A}"/>
              </a:ext>
            </a:extLst>
          </p:cNvPr>
          <p:cNvSpPr>
            <a:spLocks noGrp="1"/>
          </p:cNvSpPr>
          <p:nvPr>
            <p:ph type="title"/>
          </p:nvPr>
        </p:nvSpPr>
        <p:spPr>
          <a:xfrm>
            <a:off x="1141413" y="618518"/>
            <a:ext cx="9905998" cy="1478570"/>
          </a:xfrm>
        </p:spPr>
        <p:txBody>
          <a:bodyPr vert="horz" lIns="91440" tIns="45720" rIns="91440" bIns="45720" rtlCol="0" anchor="ctr">
            <a:normAutofit/>
          </a:bodyPr>
          <a:lstStyle/>
          <a:p>
            <a:pPr algn="ctr"/>
            <a:r>
              <a:rPr lang="en-US" b="1" i="1" dirty="0"/>
              <a:t>A peek into Neighborhoods of Chennai</a:t>
            </a:r>
            <a:endParaRPr lang="en-US" dirty="0"/>
          </a:p>
        </p:txBody>
      </p:sp>
      <p:sp>
        <p:nvSpPr>
          <p:cNvPr id="3" name="TextBox 2">
            <a:extLst>
              <a:ext uri="{FF2B5EF4-FFF2-40B4-BE49-F238E27FC236}">
                <a16:creationId xmlns:a16="http://schemas.microsoft.com/office/drawing/2014/main" id="{1787CC16-2699-42BF-8004-5A820910C36D}"/>
              </a:ext>
            </a:extLst>
          </p:cNvPr>
          <p:cNvSpPr txBox="1"/>
          <p:nvPr/>
        </p:nvSpPr>
        <p:spPr>
          <a:xfrm>
            <a:off x="1141412" y="2249487"/>
            <a:ext cx="4844521" cy="3541714"/>
          </a:xfrm>
          <a:prstGeom prst="rect">
            <a:avLst/>
          </a:prstGeom>
        </p:spPr>
        <p:txBody>
          <a:bodyPr vert="horz" lIns="91440" tIns="45720" rIns="91440" bIns="45720" rtlCol="0" anchor="ctr">
            <a:normAutofit/>
          </a:bodyPr>
          <a:lstStyle/>
          <a:p>
            <a:pPr indent="-228600" defTabSz="914400">
              <a:lnSpc>
                <a:spcPct val="120000"/>
              </a:lnSpc>
              <a:spcAft>
                <a:spcPts val="600"/>
              </a:spcAft>
              <a:buSzPct val="125000"/>
              <a:buFont typeface="Arial" panose="020B0604020202020204" pitchFamily="34" charset="0"/>
              <a:buChar char="•"/>
            </a:pPr>
            <a:r>
              <a:rPr lang="en-US" dirty="0"/>
              <a:t>As a next part we are going to analyze the neighborhoods of Chennai and going to give a rough idea for the immigrants what are their choices.</a:t>
            </a:r>
          </a:p>
          <a:p>
            <a:pPr indent="-228600" defTabSz="914400">
              <a:lnSpc>
                <a:spcPct val="120000"/>
              </a:lnSpc>
              <a:spcAft>
                <a:spcPts val="600"/>
              </a:spcAft>
              <a:buSzPct val="125000"/>
              <a:buFont typeface="Arial" panose="020B0604020202020204" pitchFamily="34" charset="0"/>
              <a:buChar char="•"/>
            </a:pPr>
            <a:endParaRPr lang="en-US" dirty="0"/>
          </a:p>
          <a:p>
            <a:pPr indent="-228600" defTabSz="914400">
              <a:lnSpc>
                <a:spcPct val="120000"/>
              </a:lnSpc>
              <a:spcAft>
                <a:spcPts val="600"/>
              </a:spcAft>
              <a:buSzPct val="125000"/>
              <a:buFont typeface="Arial" panose="020B0604020202020204" pitchFamily="34" charset="0"/>
              <a:buChar char="•"/>
            </a:pPr>
            <a:endParaRPr lang="en-US" dirty="0"/>
          </a:p>
          <a:p>
            <a:pPr indent="-228600" defTabSz="914400">
              <a:lnSpc>
                <a:spcPct val="120000"/>
              </a:lnSpc>
              <a:spcAft>
                <a:spcPts val="600"/>
              </a:spcAft>
              <a:buSzPct val="125000"/>
              <a:buFont typeface="Arial" panose="020B0604020202020204" pitchFamily="34" charset="0"/>
              <a:buChar char="•"/>
            </a:pPr>
            <a:r>
              <a:rPr lang="en-US" dirty="0"/>
              <a:t>Python </a:t>
            </a:r>
            <a:r>
              <a:rPr lang="en-US" b="1" dirty="0"/>
              <a:t>folium</a:t>
            </a:r>
            <a:r>
              <a:rPr lang="en-US" dirty="0"/>
              <a:t> library to visualize geographic details of Chennai and its Neighborhoods</a:t>
            </a:r>
          </a:p>
          <a:p>
            <a:pPr indent="-228600" defTabSz="914400">
              <a:lnSpc>
                <a:spcPct val="120000"/>
              </a:lnSpc>
              <a:spcAft>
                <a:spcPts val="600"/>
              </a:spcAft>
              <a:buSzPct val="125000"/>
              <a:buFont typeface="Arial" panose="020B0604020202020204" pitchFamily="34" charset="0"/>
              <a:buChar char="•"/>
            </a:pPr>
            <a:endParaRPr lang="en-US" dirty="0"/>
          </a:p>
          <a:p>
            <a:pPr indent="-228600" defTabSz="914400">
              <a:lnSpc>
                <a:spcPct val="120000"/>
              </a:lnSpc>
              <a:spcAft>
                <a:spcPts val="600"/>
              </a:spcAft>
              <a:buSzPct val="125000"/>
              <a:buFont typeface="Arial" panose="020B0604020202020204" pitchFamily="34" charset="0"/>
              <a:buChar char="•"/>
            </a:pPr>
            <a:endParaRPr lang="en-US" dirty="0"/>
          </a:p>
          <a:p>
            <a:pPr indent="-228600" defTabSz="914400">
              <a:lnSpc>
                <a:spcPct val="120000"/>
              </a:lnSpc>
              <a:spcAft>
                <a:spcPts val="600"/>
              </a:spcAft>
              <a:buSzPct val="125000"/>
              <a:buFont typeface="Arial" panose="020B0604020202020204" pitchFamily="34" charset="0"/>
              <a:buChar char="•"/>
            </a:pPr>
            <a:endParaRPr lang="en-US" dirty="0"/>
          </a:p>
          <a:p>
            <a:pPr indent="-228600" defTabSz="914400">
              <a:lnSpc>
                <a:spcPct val="120000"/>
              </a:lnSpc>
              <a:spcAft>
                <a:spcPts val="600"/>
              </a:spcAft>
              <a:buSzPct val="12500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6FB95312-9022-4E69-A9E4-EE14C5CFE391}"/>
              </a:ext>
            </a:extLst>
          </p:cNvPr>
          <p:cNvPicPr/>
          <p:nvPr/>
        </p:nvPicPr>
        <p:blipFill rotWithShape="1">
          <a:blip r:embed="rId4"/>
          <a:srcRect t="9276" r="3" b="2247"/>
          <a:stretch/>
        </p:blipFill>
        <p:spPr>
          <a:xfrm>
            <a:off x="6392335" y="2497720"/>
            <a:ext cx="4655075"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220558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1FBB9-E8EF-49CF-A898-D36998648999}"/>
              </a:ext>
            </a:extLst>
          </p:cNvPr>
          <p:cNvSpPr>
            <a:spLocks noGrp="1"/>
          </p:cNvSpPr>
          <p:nvPr>
            <p:ph type="title"/>
          </p:nvPr>
        </p:nvSpPr>
        <p:spPr/>
        <p:txBody>
          <a:bodyPr/>
          <a:lstStyle/>
          <a:p>
            <a:pPr algn="ctr"/>
            <a:r>
              <a:rPr lang="en-US" dirty="0"/>
              <a:t>TOP 5 venues of Adyar</a:t>
            </a:r>
          </a:p>
        </p:txBody>
      </p:sp>
      <p:sp>
        <p:nvSpPr>
          <p:cNvPr id="3" name="Content Placeholder 2">
            <a:extLst>
              <a:ext uri="{FF2B5EF4-FFF2-40B4-BE49-F238E27FC236}">
                <a16:creationId xmlns:a16="http://schemas.microsoft.com/office/drawing/2014/main" id="{DDAE5E96-1214-49AD-98AB-2D5580C50A42}"/>
              </a:ext>
            </a:extLst>
          </p:cNvPr>
          <p:cNvSpPr>
            <a:spLocks noGrp="1"/>
          </p:cNvSpPr>
          <p:nvPr>
            <p:ph idx="1"/>
          </p:nvPr>
        </p:nvSpPr>
        <p:spPr/>
        <p:txBody>
          <a:bodyPr/>
          <a:lstStyle/>
          <a:p>
            <a:r>
              <a:rPr lang="en-US" dirty="0"/>
              <a:t>Foursquare API to explore the boroughs with limit as 100 venues and  radius 500 meter</a:t>
            </a:r>
          </a:p>
          <a:p>
            <a:r>
              <a:rPr lang="en-US" dirty="0"/>
              <a:t>29 venues were returned for Adyar – Borough in Chennai</a:t>
            </a:r>
          </a:p>
          <a:p>
            <a:endParaRPr lang="en-US" dirty="0"/>
          </a:p>
        </p:txBody>
      </p:sp>
      <p:pic>
        <p:nvPicPr>
          <p:cNvPr id="4" name="Picture 3">
            <a:extLst>
              <a:ext uri="{FF2B5EF4-FFF2-40B4-BE49-F238E27FC236}">
                <a16:creationId xmlns:a16="http://schemas.microsoft.com/office/drawing/2014/main" id="{B3178085-20C5-4B5B-9A8D-EC32FF2A35DA}"/>
              </a:ext>
            </a:extLst>
          </p:cNvPr>
          <p:cNvPicPr/>
          <p:nvPr/>
        </p:nvPicPr>
        <p:blipFill>
          <a:blip r:embed="rId2"/>
          <a:stretch>
            <a:fillRect/>
          </a:stretch>
        </p:blipFill>
        <p:spPr>
          <a:xfrm>
            <a:off x="3233928" y="4191001"/>
            <a:ext cx="5029200" cy="1600200"/>
          </a:xfrm>
          <a:prstGeom prst="rect">
            <a:avLst/>
          </a:prstGeom>
        </p:spPr>
      </p:pic>
    </p:spTree>
    <p:extLst>
      <p:ext uri="{BB962C8B-B14F-4D97-AF65-F5344CB8AC3E}">
        <p14:creationId xmlns:p14="http://schemas.microsoft.com/office/powerpoint/2010/main" val="1559722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19AFBE53-1417-406B-8083-DBE0DA72F2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FB9EE4F0-B261-4AB0-BEE3-AA9DD198F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E326B6E-9130-4E5B-8C29-0412BDFD52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5BBE67-0A7A-4318-94C9-9EDC68E9E4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6C189044-A310-4008-ABE3-A833238AA1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Rectangle 8">
              <a:extLst>
                <a:ext uri="{FF2B5EF4-FFF2-40B4-BE49-F238E27FC236}">
                  <a16:creationId xmlns:a16="http://schemas.microsoft.com/office/drawing/2014/main" id="{714E393D-E3AB-4084-8580-2EC4D75B0BC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 name="Freeform 9">
              <a:extLst>
                <a:ext uri="{FF2B5EF4-FFF2-40B4-BE49-F238E27FC236}">
                  <a16:creationId xmlns:a16="http://schemas.microsoft.com/office/drawing/2014/main" id="{5407A34B-6BDC-4CC4-9D15-2E71F3DB40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5E952981-3D27-403A-9B35-14226166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339D7F6E-841D-4697-A877-0F25113BA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226F9E1B-2970-4504-8E6C-1A42D05FC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6F11A9CB-BE43-4423-987B-B43046D14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F21925AB-CEC6-4210-929C-5BAB1C95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9B4BB7F4-36A3-49C5-A85E-660BF09014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6">
              <a:extLst>
                <a:ext uri="{FF2B5EF4-FFF2-40B4-BE49-F238E27FC236}">
                  <a16:creationId xmlns:a16="http://schemas.microsoft.com/office/drawing/2014/main" id="{89A82E2C-666C-4E88-B3A9-C95B5AE94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7">
              <a:extLst>
                <a:ext uri="{FF2B5EF4-FFF2-40B4-BE49-F238E27FC236}">
                  <a16:creationId xmlns:a16="http://schemas.microsoft.com/office/drawing/2014/main" id="{1363187E-6516-4018-A78B-CE0F7F232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3FF62829-5C7E-4110-A186-F4E8655E29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87E9C9B7-0C7F-44A7-B610-5B095C4425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3037E5EC-D21D-4C3F-B081-B46C3B47CF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1">
              <a:extLst>
                <a:ext uri="{FF2B5EF4-FFF2-40B4-BE49-F238E27FC236}">
                  <a16:creationId xmlns:a16="http://schemas.microsoft.com/office/drawing/2014/main" id="{EAE8AAB2-DE35-4AED-8C9C-0718A33A84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2">
              <a:extLst>
                <a:ext uri="{FF2B5EF4-FFF2-40B4-BE49-F238E27FC236}">
                  <a16:creationId xmlns:a16="http://schemas.microsoft.com/office/drawing/2014/main" id="{062ACCDA-6A76-4812-BA3A-F3C6E1443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8825C85-74E0-4664-95AC-682625B991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D87E8B0A-2B1D-48E5-8107-F2855CFFD2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E46FC211-5F4B-478B-8761-A65D21166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43C493A4-4703-4917-A281-F15E323F14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4B369EDA-1458-423B-839F-4FB0EE920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DB5E8117-FFBB-49D5-87C6-24D8E06CE3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04D5DC4A-7C40-4236-B475-FA6AA43694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6858373-C51B-4201-80F4-803316704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D159A53F-DA7E-4CD5-AA84-55B3AC5EE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2">
              <a:extLst>
                <a:ext uri="{FF2B5EF4-FFF2-40B4-BE49-F238E27FC236}">
                  <a16:creationId xmlns:a16="http://schemas.microsoft.com/office/drawing/2014/main" id="{E4B70A8B-09AC-45AA-952C-242D7E1474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33">
              <a:extLst>
                <a:ext uri="{FF2B5EF4-FFF2-40B4-BE49-F238E27FC236}">
                  <a16:creationId xmlns:a16="http://schemas.microsoft.com/office/drawing/2014/main" id="{63C8CAD6-F5BE-4961-AC48-2A34FA4E778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34">
              <a:extLst>
                <a:ext uri="{FF2B5EF4-FFF2-40B4-BE49-F238E27FC236}">
                  <a16:creationId xmlns:a16="http://schemas.microsoft.com/office/drawing/2014/main" id="{AEBA7DBD-C171-47A7-9249-562A06AC2B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80F934E3-6775-4A9E-8666-7D050E4287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F7E8F3A1-E3AE-4A22-82FE-71C4C163A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27DFF928-27F3-44A1-9468-219DD390B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47C61A3E-9A0A-4547-9B8A-DD8CD6D47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FC684095-4805-413B-A9EB-63A2417B5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AF830B5E-DCF9-4CBD-8746-C5219013D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1">
              <a:extLst>
                <a:ext uri="{FF2B5EF4-FFF2-40B4-BE49-F238E27FC236}">
                  <a16:creationId xmlns:a16="http://schemas.microsoft.com/office/drawing/2014/main" id="{FE6882C0-1C73-4E53-A884-3202385D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2">
              <a:extLst>
                <a:ext uri="{FF2B5EF4-FFF2-40B4-BE49-F238E27FC236}">
                  <a16:creationId xmlns:a16="http://schemas.microsoft.com/office/drawing/2014/main" id="{9611015E-699B-4BA5-A162-8BABC91454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3">
              <a:extLst>
                <a:ext uri="{FF2B5EF4-FFF2-40B4-BE49-F238E27FC236}">
                  <a16:creationId xmlns:a16="http://schemas.microsoft.com/office/drawing/2014/main" id="{8C6A611F-CBE4-46B7-96F6-803B2D2607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4">
              <a:extLst>
                <a:ext uri="{FF2B5EF4-FFF2-40B4-BE49-F238E27FC236}">
                  <a16:creationId xmlns:a16="http://schemas.microsoft.com/office/drawing/2014/main" id="{FDCF0D71-6D32-4B72-B7E1-678BA980A8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Rectangle 45">
              <a:extLst>
                <a:ext uri="{FF2B5EF4-FFF2-40B4-BE49-F238E27FC236}">
                  <a16:creationId xmlns:a16="http://schemas.microsoft.com/office/drawing/2014/main" id="{FE6E605A-8ECF-47E5-ABDD-B4874FF18F1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4" name="Freeform 46">
              <a:extLst>
                <a:ext uri="{FF2B5EF4-FFF2-40B4-BE49-F238E27FC236}">
                  <a16:creationId xmlns:a16="http://schemas.microsoft.com/office/drawing/2014/main" id="{1329BFCB-3C83-438B-8C18-20576CA6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7">
              <a:extLst>
                <a:ext uri="{FF2B5EF4-FFF2-40B4-BE49-F238E27FC236}">
                  <a16:creationId xmlns:a16="http://schemas.microsoft.com/office/drawing/2014/main" id="{9E013566-6E0D-4B88-9731-0BBACA1408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8">
              <a:extLst>
                <a:ext uri="{FF2B5EF4-FFF2-40B4-BE49-F238E27FC236}">
                  <a16:creationId xmlns:a16="http://schemas.microsoft.com/office/drawing/2014/main" id="{1668707D-D4E8-40EC-94C2-F83C6E2226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49">
              <a:extLst>
                <a:ext uri="{FF2B5EF4-FFF2-40B4-BE49-F238E27FC236}">
                  <a16:creationId xmlns:a16="http://schemas.microsoft.com/office/drawing/2014/main" id="{0CE0CBC9-140F-475C-93C6-446BDBB76C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0">
              <a:extLst>
                <a:ext uri="{FF2B5EF4-FFF2-40B4-BE49-F238E27FC236}">
                  <a16:creationId xmlns:a16="http://schemas.microsoft.com/office/drawing/2014/main" id="{0ED9FFD9-3111-4C21-8013-063D0A89F3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1">
              <a:extLst>
                <a:ext uri="{FF2B5EF4-FFF2-40B4-BE49-F238E27FC236}">
                  <a16:creationId xmlns:a16="http://schemas.microsoft.com/office/drawing/2014/main" id="{C75E760C-E1DB-475D-905D-FC3F430FE3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2">
              <a:extLst>
                <a:ext uri="{FF2B5EF4-FFF2-40B4-BE49-F238E27FC236}">
                  <a16:creationId xmlns:a16="http://schemas.microsoft.com/office/drawing/2014/main" id="{1F4DF02E-1FC7-48AB-8CDA-940C8A500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3">
              <a:extLst>
                <a:ext uri="{FF2B5EF4-FFF2-40B4-BE49-F238E27FC236}">
                  <a16:creationId xmlns:a16="http://schemas.microsoft.com/office/drawing/2014/main" id="{193ABE5A-1C12-4B38-8078-51A0BAB3C0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4">
              <a:extLst>
                <a:ext uri="{FF2B5EF4-FFF2-40B4-BE49-F238E27FC236}">
                  <a16:creationId xmlns:a16="http://schemas.microsoft.com/office/drawing/2014/main" id="{3A57AD1C-4CC5-4E62-A352-D3B142B9DF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5">
              <a:extLst>
                <a:ext uri="{FF2B5EF4-FFF2-40B4-BE49-F238E27FC236}">
                  <a16:creationId xmlns:a16="http://schemas.microsoft.com/office/drawing/2014/main" id="{646D40AD-4384-42ED-B1A0-A47C165C6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6">
              <a:extLst>
                <a:ext uri="{FF2B5EF4-FFF2-40B4-BE49-F238E27FC236}">
                  <a16:creationId xmlns:a16="http://schemas.microsoft.com/office/drawing/2014/main" id="{0786C2FA-21FD-4F48-9E96-C5D8E6159E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7">
              <a:extLst>
                <a:ext uri="{FF2B5EF4-FFF2-40B4-BE49-F238E27FC236}">
                  <a16:creationId xmlns:a16="http://schemas.microsoft.com/office/drawing/2014/main" id="{AFE6F50A-21B5-4B98-9C3B-B89FFC6FB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58">
              <a:extLst>
                <a:ext uri="{FF2B5EF4-FFF2-40B4-BE49-F238E27FC236}">
                  <a16:creationId xmlns:a16="http://schemas.microsoft.com/office/drawing/2014/main" id="{2454210A-9717-44AF-9D76-0426534C35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68" name="Group 67">
            <a:extLst>
              <a:ext uri="{FF2B5EF4-FFF2-40B4-BE49-F238E27FC236}">
                <a16:creationId xmlns:a16="http://schemas.microsoft.com/office/drawing/2014/main" id="{9BDDFBA3-23D9-4786-A45F-FEF742B186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9" name="Rectangle 68">
              <a:extLst>
                <a:ext uri="{FF2B5EF4-FFF2-40B4-BE49-F238E27FC236}">
                  <a16:creationId xmlns:a16="http://schemas.microsoft.com/office/drawing/2014/main" id="{E0EBE532-C04A-4AC8-95E7-D3F087710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2">
              <a:extLst>
                <a:ext uri="{FF2B5EF4-FFF2-40B4-BE49-F238E27FC236}">
                  <a16:creationId xmlns:a16="http://schemas.microsoft.com/office/drawing/2014/main" id="{8E8960D2-8CD9-4255-8961-CF012431BCD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849B30EF-F706-436F-8557-9A98F0AA8D37}"/>
              </a:ext>
            </a:extLst>
          </p:cNvPr>
          <p:cNvSpPr>
            <a:spLocks noGrp="1"/>
          </p:cNvSpPr>
          <p:nvPr>
            <p:ph type="title"/>
          </p:nvPr>
        </p:nvSpPr>
        <p:spPr>
          <a:xfrm>
            <a:off x="1143000" y="4275668"/>
            <a:ext cx="8830733" cy="936096"/>
          </a:xfrm>
        </p:spPr>
        <p:txBody>
          <a:bodyPr vert="horz" lIns="91440" tIns="45720" rIns="91440" bIns="45720" rtlCol="0" anchor="b">
            <a:normAutofit fontScale="90000"/>
          </a:bodyPr>
          <a:lstStyle/>
          <a:p>
            <a:pPr algn="ctr"/>
            <a:r>
              <a:rPr lang="en-US" sz="4400" dirty="0"/>
              <a:t>Count of venues for other Boroughs</a:t>
            </a:r>
          </a:p>
        </p:txBody>
      </p:sp>
      <p:sp>
        <p:nvSpPr>
          <p:cNvPr id="3" name="Text Placeholder 2">
            <a:extLst>
              <a:ext uri="{FF2B5EF4-FFF2-40B4-BE49-F238E27FC236}">
                <a16:creationId xmlns:a16="http://schemas.microsoft.com/office/drawing/2014/main" id="{039DBBA9-9C15-47AB-AFA3-3842C27AFB14}"/>
              </a:ext>
            </a:extLst>
          </p:cNvPr>
          <p:cNvSpPr>
            <a:spLocks noGrp="1"/>
          </p:cNvSpPr>
          <p:nvPr>
            <p:ph type="body" idx="1"/>
          </p:nvPr>
        </p:nvSpPr>
        <p:spPr>
          <a:xfrm>
            <a:off x="1143001" y="5244572"/>
            <a:ext cx="8830732" cy="690562"/>
          </a:xfrm>
        </p:spPr>
        <p:txBody>
          <a:bodyPr vert="horz" lIns="91440" tIns="45720" rIns="91440" bIns="45720" rtlCol="0" anchor="t">
            <a:normAutofit/>
          </a:bodyPr>
          <a:lstStyle/>
          <a:p>
            <a:endParaRPr lang="en-US" sz="2000" dirty="0">
              <a:solidFill>
                <a:schemeClr val="tx2"/>
              </a:solidFill>
            </a:endParaRPr>
          </a:p>
        </p:txBody>
      </p:sp>
      <p:grpSp>
        <p:nvGrpSpPr>
          <p:cNvPr id="72" name="Group 71">
            <a:extLst>
              <a:ext uri="{FF2B5EF4-FFF2-40B4-BE49-F238E27FC236}">
                <a16:creationId xmlns:a16="http://schemas.microsoft.com/office/drawing/2014/main" id="{E9675C45-73A7-4834-9423-2EE97A1857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3" name="Rectangle 5">
              <a:extLst>
                <a:ext uri="{FF2B5EF4-FFF2-40B4-BE49-F238E27FC236}">
                  <a16:creationId xmlns:a16="http://schemas.microsoft.com/office/drawing/2014/main" id="{207C9B8E-4F4B-4841-ADF8-C31607C767A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4" name="Freeform 6">
              <a:extLst>
                <a:ext uri="{FF2B5EF4-FFF2-40B4-BE49-F238E27FC236}">
                  <a16:creationId xmlns:a16="http://schemas.microsoft.com/office/drawing/2014/main" id="{084107C0-AD02-471D-A83A-D129291161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7">
              <a:extLst>
                <a:ext uri="{FF2B5EF4-FFF2-40B4-BE49-F238E27FC236}">
                  <a16:creationId xmlns:a16="http://schemas.microsoft.com/office/drawing/2014/main" id="{DA67B059-27BB-49A7-928B-645AE2D0D7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8">
              <a:extLst>
                <a:ext uri="{FF2B5EF4-FFF2-40B4-BE49-F238E27FC236}">
                  <a16:creationId xmlns:a16="http://schemas.microsoft.com/office/drawing/2014/main" id="{4D70128D-20C2-438B-A871-616B06009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9">
              <a:extLst>
                <a:ext uri="{FF2B5EF4-FFF2-40B4-BE49-F238E27FC236}">
                  <a16:creationId xmlns:a16="http://schemas.microsoft.com/office/drawing/2014/main" id="{7C89D520-D035-41DA-BD94-190816946D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0">
              <a:extLst>
                <a:ext uri="{FF2B5EF4-FFF2-40B4-BE49-F238E27FC236}">
                  <a16:creationId xmlns:a16="http://schemas.microsoft.com/office/drawing/2014/main" id="{DD53D072-5E34-4AB0-B662-D3FA3726DB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1">
              <a:extLst>
                <a:ext uri="{FF2B5EF4-FFF2-40B4-BE49-F238E27FC236}">
                  <a16:creationId xmlns:a16="http://schemas.microsoft.com/office/drawing/2014/main" id="{FC115059-574C-49F1-97F0-B8DE87404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2">
              <a:extLst>
                <a:ext uri="{FF2B5EF4-FFF2-40B4-BE49-F238E27FC236}">
                  <a16:creationId xmlns:a16="http://schemas.microsoft.com/office/drawing/2014/main" id="{F00F579F-7DFB-4624-ADFC-5B2B5CF5E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3">
              <a:extLst>
                <a:ext uri="{FF2B5EF4-FFF2-40B4-BE49-F238E27FC236}">
                  <a16:creationId xmlns:a16="http://schemas.microsoft.com/office/drawing/2014/main" id="{7FE158CB-F85C-4816-A06F-1AE44B023A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4">
              <a:extLst>
                <a:ext uri="{FF2B5EF4-FFF2-40B4-BE49-F238E27FC236}">
                  <a16:creationId xmlns:a16="http://schemas.microsoft.com/office/drawing/2014/main" id="{ED325173-4A70-4642-9098-524842C8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5">
              <a:extLst>
                <a:ext uri="{FF2B5EF4-FFF2-40B4-BE49-F238E27FC236}">
                  <a16:creationId xmlns:a16="http://schemas.microsoft.com/office/drawing/2014/main" id="{C9CED7C6-F32F-4C1F-A13C-F72A7695DD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Line 16">
              <a:extLst>
                <a:ext uri="{FF2B5EF4-FFF2-40B4-BE49-F238E27FC236}">
                  <a16:creationId xmlns:a16="http://schemas.microsoft.com/office/drawing/2014/main" id="{03639F49-0921-4D6B-87A4-43C367AB1C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5" name="Freeform 17">
              <a:extLst>
                <a:ext uri="{FF2B5EF4-FFF2-40B4-BE49-F238E27FC236}">
                  <a16:creationId xmlns:a16="http://schemas.microsoft.com/office/drawing/2014/main" id="{C3CDC29B-0CCD-47C4-A157-9C25C686E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8">
              <a:extLst>
                <a:ext uri="{FF2B5EF4-FFF2-40B4-BE49-F238E27FC236}">
                  <a16:creationId xmlns:a16="http://schemas.microsoft.com/office/drawing/2014/main" id="{7BE181EF-6653-44C9-94F3-BC64FE8F33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9">
              <a:extLst>
                <a:ext uri="{FF2B5EF4-FFF2-40B4-BE49-F238E27FC236}">
                  <a16:creationId xmlns:a16="http://schemas.microsoft.com/office/drawing/2014/main" id="{7603555B-5379-4D37-BB54-8E2C35BCE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0">
              <a:extLst>
                <a:ext uri="{FF2B5EF4-FFF2-40B4-BE49-F238E27FC236}">
                  <a16:creationId xmlns:a16="http://schemas.microsoft.com/office/drawing/2014/main" id="{5B88FFEA-466C-4DB6-B1F6-5980F10319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Rectangle 21">
              <a:extLst>
                <a:ext uri="{FF2B5EF4-FFF2-40B4-BE49-F238E27FC236}">
                  <a16:creationId xmlns:a16="http://schemas.microsoft.com/office/drawing/2014/main" id="{C02A931B-1FD3-4CCD-8D81-B6452BEA8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0" name="Freeform 22">
              <a:extLst>
                <a:ext uri="{FF2B5EF4-FFF2-40B4-BE49-F238E27FC236}">
                  <a16:creationId xmlns:a16="http://schemas.microsoft.com/office/drawing/2014/main" id="{049D793A-2AA3-4AC9-BC5A-D381A5B0C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3">
              <a:extLst>
                <a:ext uri="{FF2B5EF4-FFF2-40B4-BE49-F238E27FC236}">
                  <a16:creationId xmlns:a16="http://schemas.microsoft.com/office/drawing/2014/main" id="{459D268E-9780-4EA5-8E44-B710759706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4">
              <a:extLst>
                <a:ext uri="{FF2B5EF4-FFF2-40B4-BE49-F238E27FC236}">
                  <a16:creationId xmlns:a16="http://schemas.microsoft.com/office/drawing/2014/main" id="{45BAA3E4-0524-498E-A16E-15774E341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5">
              <a:extLst>
                <a:ext uri="{FF2B5EF4-FFF2-40B4-BE49-F238E27FC236}">
                  <a16:creationId xmlns:a16="http://schemas.microsoft.com/office/drawing/2014/main" id="{9C006FC5-1FC3-4E9F-B5E3-C9A1501DAC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6">
              <a:extLst>
                <a:ext uri="{FF2B5EF4-FFF2-40B4-BE49-F238E27FC236}">
                  <a16:creationId xmlns:a16="http://schemas.microsoft.com/office/drawing/2014/main" id="{72528D10-570D-4859-8CB0-5C0B22467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7">
              <a:extLst>
                <a:ext uri="{FF2B5EF4-FFF2-40B4-BE49-F238E27FC236}">
                  <a16:creationId xmlns:a16="http://schemas.microsoft.com/office/drawing/2014/main" id="{BD6A4290-BD69-43C3-9AC0-A11327E58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8">
              <a:extLst>
                <a:ext uri="{FF2B5EF4-FFF2-40B4-BE49-F238E27FC236}">
                  <a16:creationId xmlns:a16="http://schemas.microsoft.com/office/drawing/2014/main" id="{6C61166D-7091-4951-87CD-7C026282F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9">
              <a:extLst>
                <a:ext uri="{FF2B5EF4-FFF2-40B4-BE49-F238E27FC236}">
                  <a16:creationId xmlns:a16="http://schemas.microsoft.com/office/drawing/2014/main" id="{C536AE6E-86BB-458C-8AC0-85528874A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0">
              <a:extLst>
                <a:ext uri="{FF2B5EF4-FFF2-40B4-BE49-F238E27FC236}">
                  <a16:creationId xmlns:a16="http://schemas.microsoft.com/office/drawing/2014/main" id="{71758BB9-E800-43CF-BBEF-5790E536E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1">
              <a:extLst>
                <a:ext uri="{FF2B5EF4-FFF2-40B4-BE49-F238E27FC236}">
                  <a16:creationId xmlns:a16="http://schemas.microsoft.com/office/drawing/2014/main" id="{68702DDE-7D53-4CB8-8892-B967D41D69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8845332A-7E68-451E-B684-2D5D053B8353}"/>
              </a:ext>
            </a:extLst>
          </p:cNvPr>
          <p:cNvPicPr/>
          <p:nvPr/>
        </p:nvPicPr>
        <p:blipFill rotWithShape="1">
          <a:blip r:embed="rId4"/>
          <a:srcRect t="14300" r="1" b="7182"/>
          <a:stretch/>
        </p:blipFill>
        <p:spPr>
          <a:xfrm>
            <a:off x="1141411" y="606426"/>
            <a:ext cx="4874998" cy="3299778"/>
          </a:xfrm>
          <a:custGeom>
            <a:avLst/>
            <a:gdLst>
              <a:gd name="connsiteX0" fmla="*/ 160369 w 4874998"/>
              <a:gd name="connsiteY0" fmla="*/ 0 h 3299778"/>
              <a:gd name="connsiteX1" fmla="*/ 4874998 w 4874998"/>
              <a:gd name="connsiteY1" fmla="*/ 0 h 3299778"/>
              <a:gd name="connsiteX2" fmla="*/ 4874998 w 4874998"/>
              <a:gd name="connsiteY2" fmla="*/ 3299778 h 3299778"/>
              <a:gd name="connsiteX3" fmla="*/ 0 w 4874998"/>
              <a:gd name="connsiteY3" fmla="*/ 3299778 h 3299778"/>
              <a:gd name="connsiteX4" fmla="*/ 0 w 4874998"/>
              <a:gd name="connsiteY4" fmla="*/ 160369 h 3299778"/>
              <a:gd name="connsiteX5" fmla="*/ 160369 w 4874998"/>
              <a:gd name="connsiteY5" fmla="*/ 0 h 329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74998" h="3299778">
                <a:moveTo>
                  <a:pt x="160369" y="0"/>
                </a:moveTo>
                <a:lnTo>
                  <a:pt x="4874998" y="0"/>
                </a:lnTo>
                <a:lnTo>
                  <a:pt x="4874998" y="3299778"/>
                </a:lnTo>
                <a:lnTo>
                  <a:pt x="0" y="3299778"/>
                </a:lnTo>
                <a:lnTo>
                  <a:pt x="0" y="160369"/>
                </a:lnTo>
                <a:cubicBezTo>
                  <a:pt x="0" y="71800"/>
                  <a:pt x="71800" y="0"/>
                  <a:pt x="160369" y="0"/>
                </a:cubicBez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Picture 4">
            <a:extLst>
              <a:ext uri="{FF2B5EF4-FFF2-40B4-BE49-F238E27FC236}">
                <a16:creationId xmlns:a16="http://schemas.microsoft.com/office/drawing/2014/main" id="{EBB0257D-5E78-4756-800A-FDD2597BB96F}"/>
              </a:ext>
            </a:extLst>
          </p:cNvPr>
          <p:cNvPicPr/>
          <p:nvPr/>
        </p:nvPicPr>
        <p:blipFill rotWithShape="1">
          <a:blip r:embed="rId5"/>
          <a:srcRect l="1413" r="2" b="2"/>
          <a:stretch/>
        </p:blipFill>
        <p:spPr>
          <a:xfrm>
            <a:off x="6180137" y="606426"/>
            <a:ext cx="4873629" cy="3299778"/>
          </a:xfrm>
          <a:custGeom>
            <a:avLst/>
            <a:gdLst>
              <a:gd name="connsiteX0" fmla="*/ 0 w 4873629"/>
              <a:gd name="connsiteY0" fmla="*/ 0 h 3299778"/>
              <a:gd name="connsiteX1" fmla="*/ 4873629 w 4873629"/>
              <a:gd name="connsiteY1" fmla="*/ 0 h 3299778"/>
              <a:gd name="connsiteX2" fmla="*/ 4873629 w 4873629"/>
              <a:gd name="connsiteY2" fmla="*/ 3139409 h 3299778"/>
              <a:gd name="connsiteX3" fmla="*/ 4713260 w 4873629"/>
              <a:gd name="connsiteY3" fmla="*/ 3299778 h 3299778"/>
              <a:gd name="connsiteX4" fmla="*/ 0 w 4873629"/>
              <a:gd name="connsiteY4" fmla="*/ 3299778 h 3299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3629" h="3299778">
                <a:moveTo>
                  <a:pt x="0" y="0"/>
                </a:moveTo>
                <a:lnTo>
                  <a:pt x="4873629" y="0"/>
                </a:lnTo>
                <a:lnTo>
                  <a:pt x="4873629" y="3139409"/>
                </a:lnTo>
                <a:cubicBezTo>
                  <a:pt x="4873629" y="3227978"/>
                  <a:pt x="4801829" y="3299778"/>
                  <a:pt x="4713260" y="3299778"/>
                </a:cubicBezTo>
                <a:lnTo>
                  <a:pt x="0" y="3299778"/>
                </a:lnTo>
                <a:close/>
              </a:path>
            </a:pathLst>
          </a:cu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01" name="Group 100">
            <a:extLst>
              <a:ext uri="{FF2B5EF4-FFF2-40B4-BE49-F238E27FC236}">
                <a16:creationId xmlns:a16="http://schemas.microsoft.com/office/drawing/2014/main" id="{8F00361E-57C8-492B-B4F0-1439E15D94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02" name="Freeform 32">
              <a:extLst>
                <a:ext uri="{FF2B5EF4-FFF2-40B4-BE49-F238E27FC236}">
                  <a16:creationId xmlns:a16="http://schemas.microsoft.com/office/drawing/2014/main" id="{918FAC72-C1C2-4BCA-A9B7-91FEC1D40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3">
              <a:extLst>
                <a:ext uri="{FF2B5EF4-FFF2-40B4-BE49-F238E27FC236}">
                  <a16:creationId xmlns:a16="http://schemas.microsoft.com/office/drawing/2014/main" id="{AF6834BB-BEBD-43E1-A091-D397D79E3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4">
              <a:extLst>
                <a:ext uri="{FF2B5EF4-FFF2-40B4-BE49-F238E27FC236}">
                  <a16:creationId xmlns:a16="http://schemas.microsoft.com/office/drawing/2014/main" id="{5A74981B-5244-4C94-BE11-E3C229E967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5">
              <a:extLst>
                <a:ext uri="{FF2B5EF4-FFF2-40B4-BE49-F238E27FC236}">
                  <a16:creationId xmlns:a16="http://schemas.microsoft.com/office/drawing/2014/main" id="{A4FF71BD-1909-4329-9C4A-4F3C1C29D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36">
              <a:extLst>
                <a:ext uri="{FF2B5EF4-FFF2-40B4-BE49-F238E27FC236}">
                  <a16:creationId xmlns:a16="http://schemas.microsoft.com/office/drawing/2014/main" id="{27C4F474-C974-48D0-9650-D582107670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37">
              <a:extLst>
                <a:ext uri="{FF2B5EF4-FFF2-40B4-BE49-F238E27FC236}">
                  <a16:creationId xmlns:a16="http://schemas.microsoft.com/office/drawing/2014/main" id="{DD927905-4A6B-4B9B-9C58-613024E82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38">
              <a:extLst>
                <a:ext uri="{FF2B5EF4-FFF2-40B4-BE49-F238E27FC236}">
                  <a16:creationId xmlns:a16="http://schemas.microsoft.com/office/drawing/2014/main" id="{A92124AC-A10B-4279-A47D-702D60E671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39">
              <a:extLst>
                <a:ext uri="{FF2B5EF4-FFF2-40B4-BE49-F238E27FC236}">
                  <a16:creationId xmlns:a16="http://schemas.microsoft.com/office/drawing/2014/main" id="{F2967113-59A4-4563-8C14-5126736D0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0">
              <a:extLst>
                <a:ext uri="{FF2B5EF4-FFF2-40B4-BE49-F238E27FC236}">
                  <a16:creationId xmlns:a16="http://schemas.microsoft.com/office/drawing/2014/main" id="{7899F191-DDFF-4C04-AC96-F7E78AFF5E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Rectangle 41">
              <a:extLst>
                <a:ext uri="{FF2B5EF4-FFF2-40B4-BE49-F238E27FC236}">
                  <a16:creationId xmlns:a16="http://schemas.microsoft.com/office/drawing/2014/main" id="{12D113B0-FE62-49B3-9068-DED4ADEB57A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13426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D11361-D977-40DA-AD46-81E54286500D}"/>
              </a:ext>
            </a:extLst>
          </p:cNvPr>
          <p:cNvSpPr txBox="1"/>
          <p:nvPr/>
        </p:nvSpPr>
        <p:spPr>
          <a:xfrm>
            <a:off x="1499616" y="914400"/>
            <a:ext cx="9582912" cy="2862322"/>
          </a:xfrm>
          <a:prstGeom prst="rect">
            <a:avLst/>
          </a:prstGeom>
          <a:noFill/>
        </p:spPr>
        <p:txBody>
          <a:bodyPr wrap="square" rtlCol="0">
            <a:spAutoFit/>
          </a:bodyPr>
          <a:lstStyle/>
          <a:p>
            <a:pPr marL="285750" indent="-285750">
              <a:buFont typeface="Wingdings" panose="05000000000000000000" pitchFamily="2" charset="2"/>
              <a:buChar char="v"/>
            </a:pPr>
            <a:r>
              <a:rPr lang="en-US" b="1" dirty="0"/>
              <a:t>71</a:t>
            </a:r>
            <a:r>
              <a:rPr lang="en-US" dirty="0"/>
              <a:t> unique categories were returned by Foursquare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Top 10 categories for each neighborhood is listed was calculated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endParaRPr lang="en-US" dirty="0"/>
          </a:p>
          <a:p>
            <a:endParaRPr lang="en-US" dirty="0"/>
          </a:p>
          <a:p>
            <a:endParaRPr lang="en-US" dirty="0"/>
          </a:p>
          <a:p>
            <a:endParaRPr lang="en-US" dirty="0"/>
          </a:p>
        </p:txBody>
      </p:sp>
      <p:pic>
        <p:nvPicPr>
          <p:cNvPr id="3" name="Picture 2">
            <a:extLst>
              <a:ext uri="{FF2B5EF4-FFF2-40B4-BE49-F238E27FC236}">
                <a16:creationId xmlns:a16="http://schemas.microsoft.com/office/drawing/2014/main" id="{9DE0BD6F-4C02-427F-AD6F-7C3B7E8602D8}"/>
              </a:ext>
            </a:extLst>
          </p:cNvPr>
          <p:cNvPicPr/>
          <p:nvPr/>
        </p:nvPicPr>
        <p:blipFill>
          <a:blip r:embed="rId2"/>
          <a:stretch>
            <a:fillRect/>
          </a:stretch>
        </p:blipFill>
        <p:spPr>
          <a:xfrm>
            <a:off x="1109472" y="2183828"/>
            <a:ext cx="10210799" cy="4381564"/>
          </a:xfrm>
          <a:prstGeom prst="rect">
            <a:avLst/>
          </a:prstGeom>
        </p:spPr>
      </p:pic>
    </p:spTree>
    <p:extLst>
      <p:ext uri="{BB962C8B-B14F-4D97-AF65-F5344CB8AC3E}">
        <p14:creationId xmlns:p14="http://schemas.microsoft.com/office/powerpoint/2010/main" val="659867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57BBFD-9372-483A-A9A3-66D0C3A4B8F8}"/>
              </a:ext>
            </a:extLst>
          </p:cNvPr>
          <p:cNvSpPr txBox="1"/>
          <p:nvPr/>
        </p:nvSpPr>
        <p:spPr>
          <a:xfrm>
            <a:off x="1828800" y="566928"/>
            <a:ext cx="8101584" cy="1200329"/>
          </a:xfrm>
          <a:prstGeom prst="rect">
            <a:avLst/>
          </a:prstGeom>
          <a:noFill/>
        </p:spPr>
        <p:txBody>
          <a:bodyPr wrap="square" rtlCol="0">
            <a:spAutoFit/>
          </a:bodyPr>
          <a:lstStyle/>
          <a:p>
            <a:pPr algn="ctr"/>
            <a:r>
              <a:rPr lang="en-US" sz="3600" dirty="0"/>
              <a:t>Classification of Neighborhood as clusters based upon </a:t>
            </a:r>
            <a:r>
              <a:rPr lang="en-US" sz="3600" b="1" dirty="0"/>
              <a:t>K – Means Algorithm</a:t>
            </a:r>
          </a:p>
        </p:txBody>
      </p:sp>
      <p:sp>
        <p:nvSpPr>
          <p:cNvPr id="3" name="TextBox 2">
            <a:extLst>
              <a:ext uri="{FF2B5EF4-FFF2-40B4-BE49-F238E27FC236}">
                <a16:creationId xmlns:a16="http://schemas.microsoft.com/office/drawing/2014/main" id="{1703196C-82B9-4F65-9348-BA887D83C158}"/>
              </a:ext>
            </a:extLst>
          </p:cNvPr>
          <p:cNvSpPr txBox="1"/>
          <p:nvPr/>
        </p:nvSpPr>
        <p:spPr>
          <a:xfrm>
            <a:off x="1188720" y="2651760"/>
            <a:ext cx="9528048" cy="923330"/>
          </a:xfrm>
          <a:prstGeom prst="rect">
            <a:avLst/>
          </a:prstGeom>
          <a:noFill/>
        </p:spPr>
        <p:txBody>
          <a:bodyPr wrap="square" rtlCol="0">
            <a:spAutoFit/>
          </a:bodyPr>
          <a:lstStyle/>
          <a:p>
            <a:r>
              <a:rPr lang="en-US" dirty="0"/>
              <a:t>K =3 </a:t>
            </a:r>
          </a:p>
          <a:p>
            <a:endParaRPr lang="en-US" dirty="0"/>
          </a:p>
          <a:p>
            <a:endParaRPr lang="en-US" dirty="0"/>
          </a:p>
        </p:txBody>
      </p:sp>
      <p:pic>
        <p:nvPicPr>
          <p:cNvPr id="4" name="Picture 3">
            <a:extLst>
              <a:ext uri="{FF2B5EF4-FFF2-40B4-BE49-F238E27FC236}">
                <a16:creationId xmlns:a16="http://schemas.microsoft.com/office/drawing/2014/main" id="{FB351D09-E37D-4A8D-98B2-1F02EE2F0757}"/>
              </a:ext>
            </a:extLst>
          </p:cNvPr>
          <p:cNvPicPr/>
          <p:nvPr/>
        </p:nvPicPr>
        <p:blipFill>
          <a:blip r:embed="rId2"/>
          <a:stretch>
            <a:fillRect/>
          </a:stretch>
        </p:blipFill>
        <p:spPr>
          <a:xfrm>
            <a:off x="1828800" y="2651760"/>
            <a:ext cx="8887968" cy="3216580"/>
          </a:xfrm>
          <a:prstGeom prst="rect">
            <a:avLst/>
          </a:prstGeom>
        </p:spPr>
      </p:pic>
    </p:spTree>
    <p:extLst>
      <p:ext uri="{BB962C8B-B14F-4D97-AF65-F5344CB8AC3E}">
        <p14:creationId xmlns:p14="http://schemas.microsoft.com/office/powerpoint/2010/main" val="866578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810098-13A0-44D3-9F07-16ACD6D1FD75}"/>
              </a:ext>
            </a:extLst>
          </p:cNvPr>
          <p:cNvSpPr txBox="1"/>
          <p:nvPr/>
        </p:nvSpPr>
        <p:spPr>
          <a:xfrm>
            <a:off x="3304032" y="994678"/>
            <a:ext cx="8887968" cy="4185761"/>
          </a:xfrm>
          <a:prstGeom prst="rect">
            <a:avLst/>
          </a:prstGeom>
          <a:noFill/>
        </p:spPr>
        <p:txBody>
          <a:bodyPr wrap="square" rtlCol="0">
            <a:spAutoFit/>
          </a:bodyPr>
          <a:lstStyle/>
          <a:p>
            <a:r>
              <a:rPr lang="en-US" sz="8800" dirty="0"/>
              <a:t>Synopsis:</a:t>
            </a:r>
          </a:p>
          <a:p>
            <a:r>
              <a:rPr lang="en-US" sz="3200" dirty="0">
                <a:latin typeface="Calibri" panose="020F0502020204030204" pitchFamily="34" charset="0"/>
                <a:cs typeface="Calibri" panose="020F0502020204030204" pitchFamily="34" charset="0"/>
              </a:rPr>
              <a:t>1.Introduction:</a:t>
            </a:r>
          </a:p>
          <a:p>
            <a:r>
              <a:rPr lang="en-US" sz="3200" dirty="0">
                <a:latin typeface="Calibri" panose="020F0502020204030204" pitchFamily="34" charset="0"/>
                <a:cs typeface="Calibri" panose="020F0502020204030204" pitchFamily="34" charset="0"/>
              </a:rPr>
              <a:t>2.Data</a:t>
            </a:r>
          </a:p>
          <a:p>
            <a:r>
              <a:rPr lang="en-US" sz="3200" dirty="0">
                <a:latin typeface="Calibri" panose="020F0502020204030204" pitchFamily="34" charset="0"/>
                <a:cs typeface="Calibri" panose="020F0502020204030204" pitchFamily="34" charset="0"/>
              </a:rPr>
              <a:t>3.Methodology</a:t>
            </a:r>
          </a:p>
          <a:p>
            <a:r>
              <a:rPr lang="en-US" sz="3200" dirty="0">
                <a:latin typeface="Calibri" panose="020F0502020204030204" pitchFamily="34" charset="0"/>
                <a:cs typeface="Calibri" panose="020F0502020204030204" pitchFamily="34" charset="0"/>
              </a:rPr>
              <a:t>4.Discussion</a:t>
            </a:r>
          </a:p>
          <a:p>
            <a:r>
              <a:rPr lang="en-US" sz="3200" dirty="0">
                <a:latin typeface="Calibri" panose="020F0502020204030204" pitchFamily="34" charset="0"/>
                <a:cs typeface="Calibri" panose="020F0502020204030204" pitchFamily="34" charset="0"/>
              </a:rPr>
              <a:t>5.Conclusion</a:t>
            </a:r>
          </a:p>
          <a:p>
            <a:endParaRPr lang="en-US" dirty="0"/>
          </a:p>
        </p:txBody>
      </p:sp>
    </p:spTree>
    <p:extLst>
      <p:ext uri="{BB962C8B-B14F-4D97-AF65-F5344CB8AC3E}">
        <p14:creationId xmlns:p14="http://schemas.microsoft.com/office/powerpoint/2010/main" val="1200927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AFF29E-048E-43FB-97C4-EC44E3F9CCDC}"/>
              </a:ext>
            </a:extLst>
          </p:cNvPr>
          <p:cNvSpPr txBox="1"/>
          <p:nvPr/>
        </p:nvSpPr>
        <p:spPr>
          <a:xfrm>
            <a:off x="1115568" y="877824"/>
            <a:ext cx="9857232" cy="1477328"/>
          </a:xfrm>
          <a:prstGeom prst="rect">
            <a:avLst/>
          </a:prstGeom>
          <a:noFill/>
        </p:spPr>
        <p:txBody>
          <a:bodyPr wrap="square" rtlCol="0">
            <a:spAutoFit/>
          </a:bodyPr>
          <a:lstStyle/>
          <a:p>
            <a:r>
              <a:rPr lang="en-US" dirty="0"/>
              <a:t>Based upon 1</a:t>
            </a:r>
            <a:r>
              <a:rPr lang="en-US" baseline="30000" dirty="0"/>
              <a:t>st</a:t>
            </a:r>
            <a:r>
              <a:rPr lang="en-US" dirty="0"/>
              <a:t> most common venue the clusters can be classified as </a:t>
            </a:r>
          </a:p>
          <a:p>
            <a:endParaRPr lang="en-US" dirty="0"/>
          </a:p>
          <a:p>
            <a:r>
              <a:rPr lang="en-US" b="1" dirty="0"/>
              <a:t>Cluster 0 : “Indian Cuisine Venues</a:t>
            </a:r>
          </a:p>
          <a:p>
            <a:endParaRPr lang="en-US" b="1" dirty="0"/>
          </a:p>
          <a:p>
            <a:endParaRPr lang="en-US" b="1" dirty="0"/>
          </a:p>
        </p:txBody>
      </p:sp>
      <p:pic>
        <p:nvPicPr>
          <p:cNvPr id="3" name="Picture 2">
            <a:extLst>
              <a:ext uri="{FF2B5EF4-FFF2-40B4-BE49-F238E27FC236}">
                <a16:creationId xmlns:a16="http://schemas.microsoft.com/office/drawing/2014/main" id="{B4FE5D0B-BB97-40F2-9CC4-FB2CD47D3D4E}"/>
              </a:ext>
            </a:extLst>
          </p:cNvPr>
          <p:cNvPicPr>
            <a:picLocks noChangeAspect="1"/>
          </p:cNvPicPr>
          <p:nvPr/>
        </p:nvPicPr>
        <p:blipFill>
          <a:blip r:embed="rId2"/>
          <a:stretch>
            <a:fillRect/>
          </a:stretch>
        </p:blipFill>
        <p:spPr>
          <a:xfrm>
            <a:off x="967168" y="1918716"/>
            <a:ext cx="4295775" cy="1409700"/>
          </a:xfrm>
          <a:prstGeom prst="rect">
            <a:avLst/>
          </a:prstGeom>
        </p:spPr>
      </p:pic>
      <p:sp>
        <p:nvSpPr>
          <p:cNvPr id="4" name="TextBox 3">
            <a:extLst>
              <a:ext uri="{FF2B5EF4-FFF2-40B4-BE49-F238E27FC236}">
                <a16:creationId xmlns:a16="http://schemas.microsoft.com/office/drawing/2014/main" id="{839BFC7C-B875-45C6-B12F-C09D61B767E0}"/>
              </a:ext>
            </a:extLst>
          </p:cNvPr>
          <p:cNvSpPr txBox="1"/>
          <p:nvPr/>
        </p:nvSpPr>
        <p:spPr>
          <a:xfrm>
            <a:off x="967168" y="3822192"/>
            <a:ext cx="8304848" cy="923330"/>
          </a:xfrm>
          <a:prstGeom prst="rect">
            <a:avLst/>
          </a:prstGeom>
          <a:noFill/>
        </p:spPr>
        <p:txBody>
          <a:bodyPr wrap="square" rtlCol="0">
            <a:spAutoFit/>
          </a:bodyPr>
          <a:lstStyle/>
          <a:p>
            <a:r>
              <a:rPr lang="en-US" b="1" dirty="0"/>
              <a:t>Cluster 1: “Entertainment &amp; Social Venues</a:t>
            </a:r>
            <a:r>
              <a:rPr lang="en-US" dirty="0"/>
              <a:t>”</a:t>
            </a:r>
          </a:p>
          <a:p>
            <a:endParaRPr lang="en-US" dirty="0"/>
          </a:p>
          <a:p>
            <a:endParaRPr lang="en-US" dirty="0"/>
          </a:p>
        </p:txBody>
      </p:sp>
      <p:pic>
        <p:nvPicPr>
          <p:cNvPr id="5" name="Picture 4">
            <a:extLst>
              <a:ext uri="{FF2B5EF4-FFF2-40B4-BE49-F238E27FC236}">
                <a16:creationId xmlns:a16="http://schemas.microsoft.com/office/drawing/2014/main" id="{81AC38F1-82F1-4EB1-9961-EF1F4EF6F30E}"/>
              </a:ext>
            </a:extLst>
          </p:cNvPr>
          <p:cNvPicPr>
            <a:picLocks noChangeAspect="1"/>
          </p:cNvPicPr>
          <p:nvPr/>
        </p:nvPicPr>
        <p:blipFill>
          <a:blip r:embed="rId3"/>
          <a:stretch>
            <a:fillRect/>
          </a:stretch>
        </p:blipFill>
        <p:spPr>
          <a:xfrm>
            <a:off x="967168" y="4315015"/>
            <a:ext cx="4248150" cy="1162050"/>
          </a:xfrm>
          <a:prstGeom prst="rect">
            <a:avLst/>
          </a:prstGeom>
        </p:spPr>
      </p:pic>
      <p:sp>
        <p:nvSpPr>
          <p:cNvPr id="6" name="TextBox 5">
            <a:extLst>
              <a:ext uri="{FF2B5EF4-FFF2-40B4-BE49-F238E27FC236}">
                <a16:creationId xmlns:a16="http://schemas.microsoft.com/office/drawing/2014/main" id="{AC5B1AD7-E1DB-4CEE-81EB-9BD9EAA2E5F2}"/>
              </a:ext>
            </a:extLst>
          </p:cNvPr>
          <p:cNvSpPr txBox="1"/>
          <p:nvPr/>
        </p:nvSpPr>
        <p:spPr>
          <a:xfrm>
            <a:off x="6400800" y="1918716"/>
            <a:ext cx="4824032" cy="1200329"/>
          </a:xfrm>
          <a:prstGeom prst="rect">
            <a:avLst/>
          </a:prstGeom>
          <a:noFill/>
        </p:spPr>
        <p:txBody>
          <a:bodyPr wrap="square" rtlCol="0">
            <a:spAutoFit/>
          </a:bodyPr>
          <a:lstStyle/>
          <a:p>
            <a:pPr algn="ctr"/>
            <a:r>
              <a:rPr lang="en-US" dirty="0"/>
              <a:t>Cluster 2:  “</a:t>
            </a:r>
            <a:r>
              <a:rPr lang="en-US" dirty="0" err="1"/>
              <a:t>Clothing,lifestyle</a:t>
            </a:r>
            <a:r>
              <a:rPr lang="en-US" dirty="0"/>
              <a:t> &amp; Intensive Cafe Venues”</a:t>
            </a:r>
          </a:p>
          <a:p>
            <a:pPr algn="ctr"/>
            <a:endParaRPr lang="en-US" dirty="0"/>
          </a:p>
          <a:p>
            <a:pPr algn="ctr"/>
            <a:endParaRPr lang="en-US" dirty="0"/>
          </a:p>
        </p:txBody>
      </p:sp>
      <p:pic>
        <p:nvPicPr>
          <p:cNvPr id="7" name="Picture 6">
            <a:extLst>
              <a:ext uri="{FF2B5EF4-FFF2-40B4-BE49-F238E27FC236}">
                <a16:creationId xmlns:a16="http://schemas.microsoft.com/office/drawing/2014/main" id="{5CD4DC2F-D5D4-44A8-AD1E-5572B07895DB}"/>
              </a:ext>
            </a:extLst>
          </p:cNvPr>
          <p:cNvPicPr>
            <a:picLocks noChangeAspect="1"/>
          </p:cNvPicPr>
          <p:nvPr/>
        </p:nvPicPr>
        <p:blipFill>
          <a:blip r:embed="rId4"/>
          <a:stretch>
            <a:fillRect/>
          </a:stretch>
        </p:blipFill>
        <p:spPr>
          <a:xfrm>
            <a:off x="6193441" y="2938462"/>
            <a:ext cx="5238750" cy="981075"/>
          </a:xfrm>
          <a:prstGeom prst="rect">
            <a:avLst/>
          </a:prstGeom>
        </p:spPr>
      </p:pic>
    </p:spTree>
    <p:extLst>
      <p:ext uri="{BB962C8B-B14F-4D97-AF65-F5344CB8AC3E}">
        <p14:creationId xmlns:p14="http://schemas.microsoft.com/office/powerpoint/2010/main" val="3446171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70E487-4420-4BAF-A08D-1002B1EFC242}"/>
              </a:ext>
            </a:extLst>
          </p:cNvPr>
          <p:cNvSpPr txBox="1"/>
          <p:nvPr/>
        </p:nvSpPr>
        <p:spPr>
          <a:xfrm>
            <a:off x="1280160" y="640080"/>
            <a:ext cx="9637776" cy="2031325"/>
          </a:xfrm>
          <a:prstGeom prst="rect">
            <a:avLst/>
          </a:prstGeom>
          <a:noFill/>
        </p:spPr>
        <p:txBody>
          <a:bodyPr wrap="square" rtlCol="0">
            <a:spAutoFit/>
          </a:bodyPr>
          <a:lstStyle/>
          <a:p>
            <a:r>
              <a:rPr lang="en-US" dirty="0"/>
              <a:t>LABELLING CLUSTERS BASED UPON THE HSP (HOSUING SALE PRICES)</a:t>
            </a:r>
          </a:p>
          <a:p>
            <a:endParaRPr lang="en-US" dirty="0"/>
          </a:p>
          <a:p>
            <a:endParaRPr lang="en-US" dirty="0"/>
          </a:p>
          <a:p>
            <a:endParaRPr lang="en-US" dirty="0"/>
          </a:p>
          <a:p>
            <a:endParaRPr lang="en-US" dirty="0"/>
          </a:p>
          <a:p>
            <a:endParaRPr lang="en-US" dirty="0"/>
          </a:p>
          <a:p>
            <a:endParaRPr lang="en-US" dirty="0"/>
          </a:p>
        </p:txBody>
      </p:sp>
      <p:pic>
        <p:nvPicPr>
          <p:cNvPr id="3" name="Picture 2">
            <a:extLst>
              <a:ext uri="{FF2B5EF4-FFF2-40B4-BE49-F238E27FC236}">
                <a16:creationId xmlns:a16="http://schemas.microsoft.com/office/drawing/2014/main" id="{A82AE07E-B5A2-4F2C-9A12-42A53A94670A}"/>
              </a:ext>
            </a:extLst>
          </p:cNvPr>
          <p:cNvPicPr/>
          <p:nvPr/>
        </p:nvPicPr>
        <p:blipFill>
          <a:blip r:embed="rId2"/>
          <a:stretch>
            <a:fillRect/>
          </a:stretch>
        </p:blipFill>
        <p:spPr>
          <a:xfrm>
            <a:off x="1569720" y="1397675"/>
            <a:ext cx="5943600" cy="3497580"/>
          </a:xfrm>
          <a:prstGeom prst="rect">
            <a:avLst/>
          </a:prstGeom>
        </p:spPr>
      </p:pic>
      <p:sp>
        <p:nvSpPr>
          <p:cNvPr id="4" name="TextBox 3">
            <a:extLst>
              <a:ext uri="{FF2B5EF4-FFF2-40B4-BE49-F238E27FC236}">
                <a16:creationId xmlns:a16="http://schemas.microsoft.com/office/drawing/2014/main" id="{D48CE53D-4A7A-4F86-A904-4D64FCE4FAB1}"/>
              </a:ext>
            </a:extLst>
          </p:cNvPr>
          <p:cNvSpPr txBox="1"/>
          <p:nvPr/>
        </p:nvSpPr>
        <p:spPr>
          <a:xfrm>
            <a:off x="1133856" y="5413248"/>
            <a:ext cx="7607808" cy="1200329"/>
          </a:xfrm>
          <a:prstGeom prst="rect">
            <a:avLst/>
          </a:prstGeom>
          <a:noFill/>
        </p:spPr>
        <p:txBody>
          <a:bodyPr wrap="square" rtlCol="0">
            <a:spAutoFit/>
          </a:bodyPr>
          <a:lstStyle/>
          <a:p>
            <a:pPr lvl="0" fontAlgn="base"/>
            <a:r>
              <a:rPr lang="en-US" dirty="0"/>
              <a:t>Cluster 0 : “High Level HSP”</a:t>
            </a:r>
          </a:p>
          <a:p>
            <a:pPr lvl="0" fontAlgn="base"/>
            <a:r>
              <a:rPr lang="en-US" dirty="0"/>
              <a:t>Cluster 1 : “Low Level HSP”</a:t>
            </a:r>
          </a:p>
          <a:p>
            <a:pPr lvl="0" fontAlgn="base"/>
            <a:r>
              <a:rPr lang="en-US" dirty="0"/>
              <a:t>Cluster 2 : “Mid Level HSP”</a:t>
            </a:r>
          </a:p>
          <a:p>
            <a:endParaRPr lang="en-US" dirty="0"/>
          </a:p>
        </p:txBody>
      </p:sp>
    </p:spTree>
    <p:extLst>
      <p:ext uri="{BB962C8B-B14F-4D97-AF65-F5344CB8AC3E}">
        <p14:creationId xmlns:p14="http://schemas.microsoft.com/office/powerpoint/2010/main" val="2135907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F258BF-9C4C-4304-82F7-96412062DAFA}"/>
              </a:ext>
            </a:extLst>
          </p:cNvPr>
          <p:cNvSpPr txBox="1"/>
          <p:nvPr/>
        </p:nvSpPr>
        <p:spPr>
          <a:xfrm>
            <a:off x="1060704" y="621792"/>
            <a:ext cx="9875520" cy="3970318"/>
          </a:xfrm>
          <a:prstGeom prst="rect">
            <a:avLst/>
          </a:prstGeom>
          <a:noFill/>
        </p:spPr>
        <p:txBody>
          <a:bodyPr wrap="square" rtlCol="0">
            <a:spAutoFit/>
          </a:bodyPr>
          <a:lstStyle/>
          <a:p>
            <a:r>
              <a:rPr lang="en-US" dirty="0"/>
              <a:t>CONCUSIONS AND  FUTURE DIRECTIONS</a:t>
            </a:r>
          </a:p>
          <a:p>
            <a:endParaRPr lang="en-US" dirty="0"/>
          </a:p>
          <a:p>
            <a:r>
              <a:rPr lang="en-US" dirty="0"/>
              <a:t>Built a useful model for predicting the housing sale prices based upon various factors with a variance of 0.64</a:t>
            </a:r>
          </a:p>
          <a:p>
            <a:endParaRPr lang="en-US" dirty="0"/>
          </a:p>
          <a:p>
            <a:r>
              <a:rPr lang="en-US" dirty="0"/>
              <a:t>Accuracy of the model definitely has room for improvement</a:t>
            </a:r>
          </a:p>
          <a:p>
            <a:endParaRPr lang="en-US" dirty="0"/>
          </a:p>
          <a:p>
            <a:r>
              <a:rPr lang="en-US" dirty="0"/>
              <a:t>Used K means algorithm for </a:t>
            </a:r>
            <a:r>
              <a:rPr lang="en-US" dirty="0" err="1"/>
              <a:t>clasiification</a:t>
            </a:r>
            <a:r>
              <a:rPr lang="en-US" dirty="0"/>
              <a:t> of the clusters</a:t>
            </a:r>
          </a:p>
          <a:p>
            <a:endParaRPr lang="en-US" dirty="0"/>
          </a:p>
          <a:p>
            <a:r>
              <a:rPr lang="en-US" dirty="0"/>
              <a:t>Accuracy can be expanded by expanding the latitude and longitude vales used in the dataset and  neighborhood or street can be drilled.</a:t>
            </a:r>
          </a:p>
          <a:p>
            <a:endParaRPr lang="en-US" dirty="0"/>
          </a:p>
          <a:p>
            <a:r>
              <a:rPr lang="en-US" dirty="0" err="1"/>
              <a:t>Thid</a:t>
            </a:r>
            <a:r>
              <a:rPr lang="en-US" dirty="0"/>
              <a:t> analysis targets the immigrants moving towards big cities for getting a new life, similar kind of analysis can be built targeting investors .</a:t>
            </a:r>
          </a:p>
        </p:txBody>
      </p:sp>
    </p:spTree>
    <p:extLst>
      <p:ext uri="{BB962C8B-B14F-4D97-AF65-F5344CB8AC3E}">
        <p14:creationId xmlns:p14="http://schemas.microsoft.com/office/powerpoint/2010/main" val="3202307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0BD4D-9ACE-4AC8-B496-004D96DB9C01}"/>
              </a:ext>
            </a:extLst>
          </p:cNvPr>
          <p:cNvSpPr>
            <a:spLocks noGrp="1"/>
          </p:cNvSpPr>
          <p:nvPr>
            <p:ph type="title"/>
          </p:nvPr>
        </p:nvSpPr>
        <p:spPr/>
        <p:txBody>
          <a:bodyPr/>
          <a:lstStyle/>
          <a:p>
            <a:r>
              <a:rPr lang="en-US" b="1" dirty="0"/>
              <a:t>Introduction </a:t>
            </a:r>
            <a:endParaRPr lang="en-US" dirty="0"/>
          </a:p>
        </p:txBody>
      </p:sp>
      <p:sp>
        <p:nvSpPr>
          <p:cNvPr id="3" name="Content Placeholder 2">
            <a:extLst>
              <a:ext uri="{FF2B5EF4-FFF2-40B4-BE49-F238E27FC236}">
                <a16:creationId xmlns:a16="http://schemas.microsoft.com/office/drawing/2014/main" id="{B3F7F30E-F3F1-47DC-8698-39C6AF6FF945}"/>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5FA6E309-A544-4936-B4BC-ADD0245C6EC8}"/>
              </a:ext>
            </a:extLst>
          </p:cNvPr>
          <p:cNvSpPr>
            <a:spLocks noGrp="1"/>
          </p:cNvSpPr>
          <p:nvPr>
            <p:ph type="body" sz="half" idx="2"/>
          </p:nvPr>
        </p:nvSpPr>
        <p:spPr>
          <a:xfrm>
            <a:off x="1146705" y="2249486"/>
            <a:ext cx="8491071" cy="3541714"/>
          </a:xfrm>
        </p:spPr>
        <p:txBody>
          <a:bodyPr>
            <a:normAutofit/>
          </a:bodyPr>
          <a:lstStyle/>
          <a:p>
            <a:endParaRPr lang="en-US" dirty="0"/>
          </a:p>
          <a:p>
            <a:r>
              <a:rPr lang="en-US" dirty="0"/>
              <a:t> Chennai is one of the Metropolitan cities located in Southern part of India. Chennai is the capital of Tamil Nadu which serves as biggest cultural, economic and educational center of South India. According to 2011 census this city is sixth most populated city of India and together with adjoining regions is 36th-largest urban area by population in the world.</a:t>
            </a:r>
          </a:p>
          <a:p>
            <a:endParaRPr lang="en-US" dirty="0"/>
          </a:p>
          <a:p>
            <a:r>
              <a:rPr lang="en-US" b="1" dirty="0"/>
              <a:t>Interest</a:t>
            </a:r>
            <a:endParaRPr lang="en-US" dirty="0"/>
          </a:p>
          <a:p>
            <a:r>
              <a:rPr lang="en-US" dirty="0"/>
              <a:t>With above said growth rate and people moving towards Chennai urban area, we are trying to find best neighborhoods for migrated people to settle down based upon housing process and little details on neighborhood.</a:t>
            </a:r>
          </a:p>
        </p:txBody>
      </p:sp>
    </p:spTree>
    <p:extLst>
      <p:ext uri="{BB962C8B-B14F-4D97-AF65-F5344CB8AC3E}">
        <p14:creationId xmlns:p14="http://schemas.microsoft.com/office/powerpoint/2010/main" val="1194311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B651-8F2E-465D-B174-BE6B9CF98B79}"/>
              </a:ext>
            </a:extLst>
          </p:cNvPr>
          <p:cNvSpPr>
            <a:spLocks noGrp="1"/>
          </p:cNvSpPr>
          <p:nvPr>
            <p:ph type="title"/>
          </p:nvPr>
        </p:nvSpPr>
        <p:spPr>
          <a:xfrm>
            <a:off x="1141411" y="1419227"/>
            <a:ext cx="9906000" cy="1014411"/>
          </a:xfrm>
        </p:spPr>
        <p:txBody>
          <a:bodyPr/>
          <a:lstStyle/>
          <a:p>
            <a:r>
              <a:rPr lang="en-US" b="1" dirty="0"/>
              <a:t>Data Acquisition and cleaning</a:t>
            </a:r>
            <a:endParaRPr lang="en-US" dirty="0"/>
          </a:p>
        </p:txBody>
      </p:sp>
      <p:sp>
        <p:nvSpPr>
          <p:cNvPr id="3" name="Text Placeholder 2">
            <a:extLst>
              <a:ext uri="{FF2B5EF4-FFF2-40B4-BE49-F238E27FC236}">
                <a16:creationId xmlns:a16="http://schemas.microsoft.com/office/drawing/2014/main" id="{D1DEB97A-B108-417D-9093-754C75A9A8E8}"/>
              </a:ext>
            </a:extLst>
          </p:cNvPr>
          <p:cNvSpPr>
            <a:spLocks noGrp="1"/>
          </p:cNvSpPr>
          <p:nvPr>
            <p:ph type="body" idx="1"/>
          </p:nvPr>
        </p:nvSpPr>
        <p:spPr>
          <a:xfrm>
            <a:off x="1141411" y="3054096"/>
            <a:ext cx="9906000" cy="2745042"/>
          </a:xfrm>
        </p:spPr>
        <p:txBody>
          <a:bodyPr>
            <a:normAutofit/>
          </a:bodyPr>
          <a:lstStyle/>
          <a:p>
            <a:pPr marL="285750" lvl="0" indent="-285750">
              <a:buFont typeface="Wingdings" panose="05000000000000000000" pitchFamily="2" charset="2"/>
              <a:buChar char="v"/>
            </a:pPr>
            <a:r>
              <a:rPr lang="en-US" dirty="0"/>
              <a:t>Obtained all the areas  in Chennai and their pin codes from </a:t>
            </a:r>
            <a:r>
              <a:rPr lang="en-US" u="sng" dirty="0">
                <a:hlinkClick r:id="rId2"/>
              </a:rPr>
              <a:t>here</a:t>
            </a:r>
            <a:r>
              <a:rPr lang="en-US" dirty="0"/>
              <a:t>.</a:t>
            </a:r>
          </a:p>
          <a:p>
            <a:pPr marL="285750" lvl="0" indent="-285750">
              <a:buFont typeface="Wingdings" panose="05000000000000000000" pitchFamily="2" charset="2"/>
              <a:buChar char="v"/>
            </a:pPr>
            <a:r>
              <a:rPr lang="en-US" dirty="0"/>
              <a:t>Most of the housing sale price details ,their areas and various stats from Kaggle data sets  from </a:t>
            </a:r>
            <a:r>
              <a:rPr lang="en-US" u="sng" dirty="0">
                <a:hlinkClick r:id="rId3"/>
              </a:rPr>
              <a:t>here</a:t>
            </a:r>
            <a:r>
              <a:rPr lang="en-US" dirty="0"/>
              <a:t>.</a:t>
            </a:r>
          </a:p>
          <a:p>
            <a:pPr marL="285750" lvl="0" indent="-285750">
              <a:buFont typeface="Wingdings" panose="05000000000000000000" pitchFamily="2" charset="2"/>
              <a:buChar char="v"/>
            </a:pPr>
            <a:r>
              <a:rPr lang="en-US" dirty="0"/>
              <a:t>Using Four square API’s to determine the venues for each neighborhood.</a:t>
            </a:r>
          </a:p>
          <a:p>
            <a:pPr marL="285750" lvl="0" indent="-285750">
              <a:buFont typeface="Wingdings" panose="05000000000000000000" pitchFamily="2" charset="2"/>
              <a:buChar char="v"/>
            </a:pPr>
            <a:r>
              <a:rPr lang="en-US" dirty="0"/>
              <a:t>Using Geocoder function to get the Lat, Lon values for above dataset.</a:t>
            </a:r>
          </a:p>
          <a:p>
            <a:endParaRPr lang="en-US" dirty="0"/>
          </a:p>
        </p:txBody>
      </p:sp>
    </p:spTree>
    <p:extLst>
      <p:ext uri="{BB962C8B-B14F-4D97-AF65-F5344CB8AC3E}">
        <p14:creationId xmlns:p14="http://schemas.microsoft.com/office/powerpoint/2010/main" val="1644211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DF65A-FD0C-4E99-BEAC-9CB6036539C1}"/>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334FA610-1EF8-4BFF-A3D8-39729FD1DD85}"/>
              </a:ext>
            </a:extLst>
          </p:cNvPr>
          <p:cNvSpPr>
            <a:spLocks noGrp="1"/>
          </p:cNvSpPr>
          <p:nvPr>
            <p:ph type="body" idx="1"/>
          </p:nvPr>
        </p:nvSpPr>
        <p:spPr>
          <a:xfrm>
            <a:off x="1141411" y="1975104"/>
            <a:ext cx="9906000" cy="1975104"/>
          </a:xfrm>
        </p:spPr>
        <p:txBody>
          <a:bodyPr/>
          <a:lstStyle/>
          <a:p>
            <a:pPr marL="285750" indent="-285750">
              <a:buFont typeface="Wingdings" panose="05000000000000000000" pitchFamily="2" charset="2"/>
              <a:buChar char="v"/>
            </a:pPr>
            <a:r>
              <a:rPr lang="en-US" dirty="0"/>
              <a:t>Records or details for some of the metropolitan areas were added</a:t>
            </a:r>
          </a:p>
          <a:p>
            <a:pPr marL="285750" indent="-285750">
              <a:buFont typeface="Wingdings" panose="05000000000000000000" pitchFamily="2" charset="2"/>
              <a:buChar char="v"/>
            </a:pPr>
            <a:r>
              <a:rPr lang="en-US" dirty="0"/>
              <a:t>Records of neighborhoods with missing pin codes were corrected</a:t>
            </a:r>
          </a:p>
          <a:p>
            <a:pPr marL="285750" indent="-285750">
              <a:buFont typeface="Wingdings" panose="05000000000000000000" pitchFamily="2" charset="2"/>
              <a:buChar char="v"/>
            </a:pPr>
            <a:r>
              <a:rPr lang="en-US" dirty="0"/>
              <a:t>Records with misspelt neighborhood were corrected</a:t>
            </a:r>
          </a:p>
          <a:p>
            <a:r>
              <a:rPr lang="en-US" dirty="0"/>
              <a:t>After cleaning and merging data ,the data frame has  6128 rows and 9 columns</a:t>
            </a:r>
          </a:p>
        </p:txBody>
      </p:sp>
    </p:spTree>
    <p:extLst>
      <p:ext uri="{BB962C8B-B14F-4D97-AF65-F5344CB8AC3E}">
        <p14:creationId xmlns:p14="http://schemas.microsoft.com/office/powerpoint/2010/main" val="4000444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F0A5FA9-16D7-4440-A079-67CC1D7DF021}"/>
              </a:ext>
            </a:extLst>
          </p:cNvPr>
          <p:cNvSpPr>
            <a:spLocks noGrp="1"/>
          </p:cNvSpPr>
          <p:nvPr>
            <p:ph type="title"/>
          </p:nvPr>
        </p:nvSpPr>
        <p:spPr>
          <a:xfrm>
            <a:off x="170168" y="618518"/>
            <a:ext cx="3536515" cy="3170844"/>
          </a:xfrm>
        </p:spPr>
        <p:txBody>
          <a:bodyPr vert="horz" lIns="91440" tIns="45720" rIns="91440" bIns="45720" rtlCol="0" anchor="ctr">
            <a:normAutofit/>
          </a:bodyPr>
          <a:lstStyle/>
          <a:p>
            <a:r>
              <a:rPr lang="en-US" b="1" i="1" dirty="0">
                <a:solidFill>
                  <a:srgbClr val="FFFFFF"/>
                </a:solidFill>
              </a:rPr>
              <a:t>Trends of housing prices</a:t>
            </a:r>
            <a:endParaRPr lang="en-US" dirty="0">
              <a:solidFill>
                <a:srgbClr val="FFFFFF"/>
              </a:solidFill>
            </a:endParaRPr>
          </a:p>
        </p:txBody>
      </p:sp>
      <p:sp>
        <p:nvSpPr>
          <p:cNvPr id="4" name="Text Placeholder 3">
            <a:extLst>
              <a:ext uri="{FF2B5EF4-FFF2-40B4-BE49-F238E27FC236}">
                <a16:creationId xmlns:a16="http://schemas.microsoft.com/office/drawing/2014/main" id="{5D3830AB-9B48-4904-9F5B-32681DCEBC6B}"/>
              </a:ext>
            </a:extLst>
          </p:cNvPr>
          <p:cNvSpPr>
            <a:spLocks noGrp="1"/>
          </p:cNvSpPr>
          <p:nvPr>
            <p:ph type="body" sz="half" idx="2"/>
          </p:nvPr>
        </p:nvSpPr>
        <p:spPr>
          <a:xfrm>
            <a:off x="844620" y="2249487"/>
            <a:ext cx="2862444" cy="3957302"/>
          </a:xfrm>
        </p:spPr>
        <p:txBody>
          <a:bodyPr vert="horz" lIns="91440" tIns="45720" rIns="91440" bIns="45720" rtlCol="0">
            <a:normAutofit/>
          </a:bodyPr>
          <a:lstStyle/>
          <a:p>
            <a:pPr indent="-228600">
              <a:buFont typeface="Arial" panose="020B0604020202020204" pitchFamily="34" charset="0"/>
              <a:buChar char="•"/>
            </a:pPr>
            <a:endParaRPr lang="en-US" sz="1400" dirty="0">
              <a:solidFill>
                <a:srgbClr val="FFFFFF"/>
              </a:solidFill>
            </a:endParaRP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 name="Picture 5">
            <a:extLst>
              <a:ext uri="{FF2B5EF4-FFF2-40B4-BE49-F238E27FC236}">
                <a16:creationId xmlns:a16="http://schemas.microsoft.com/office/drawing/2014/main" id="{2E393DBB-6222-4A9E-936D-BD7C6703AFB5}"/>
              </a:ext>
            </a:extLst>
          </p:cNvPr>
          <p:cNvPicPr/>
          <p:nvPr/>
        </p:nvPicPr>
        <p:blipFill>
          <a:blip r:embed="rId3"/>
          <a:stretch>
            <a:fillRect/>
          </a:stretch>
        </p:blipFill>
        <p:spPr>
          <a:xfrm>
            <a:off x="4711778" y="1328409"/>
            <a:ext cx="6844045" cy="4196678"/>
          </a:xfrm>
          <a:prstGeom prst="rect">
            <a:avLst/>
          </a:prstGeom>
        </p:spPr>
      </p:pic>
    </p:spTree>
    <p:extLst>
      <p:ext uri="{BB962C8B-B14F-4D97-AF65-F5344CB8AC3E}">
        <p14:creationId xmlns:p14="http://schemas.microsoft.com/office/powerpoint/2010/main" val="91488974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113"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4" name="Group 11">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04687255-3AB2-441D-A7E7-7C513EE315AE}"/>
              </a:ext>
            </a:extLst>
          </p:cNvPr>
          <p:cNvSpPr>
            <a:spLocks noGrp="1"/>
          </p:cNvSpPr>
          <p:nvPr>
            <p:ph type="title"/>
          </p:nvPr>
        </p:nvSpPr>
        <p:spPr>
          <a:xfrm>
            <a:off x="1141412" y="618517"/>
            <a:ext cx="5894387" cy="3541713"/>
          </a:xfrm>
        </p:spPr>
        <p:txBody>
          <a:bodyPr vert="horz" lIns="91440" tIns="45720" rIns="91440" bIns="45720" rtlCol="0" anchor="b">
            <a:normAutofit/>
          </a:bodyPr>
          <a:lstStyle/>
          <a:p>
            <a:r>
              <a:rPr lang="en-US" sz="3600" b="1" i="1" dirty="0">
                <a:solidFill>
                  <a:srgbClr val="FFFFFF"/>
                </a:solidFill>
              </a:rPr>
              <a:t>Trends of housing prices</a:t>
            </a:r>
            <a:endParaRPr lang="en-US" sz="3600" dirty="0"/>
          </a:p>
        </p:txBody>
      </p:sp>
      <p:sp>
        <p:nvSpPr>
          <p:cNvPr id="4" name="Text Placeholder 3">
            <a:extLst>
              <a:ext uri="{FF2B5EF4-FFF2-40B4-BE49-F238E27FC236}">
                <a16:creationId xmlns:a16="http://schemas.microsoft.com/office/drawing/2014/main" id="{22DD80AD-4E43-4524-9641-6B03310DF83C}"/>
              </a:ext>
            </a:extLst>
          </p:cNvPr>
          <p:cNvSpPr>
            <a:spLocks noGrp="1"/>
          </p:cNvSpPr>
          <p:nvPr>
            <p:ph type="body" sz="half" idx="2"/>
          </p:nvPr>
        </p:nvSpPr>
        <p:spPr>
          <a:xfrm>
            <a:off x="1141412" y="2249487"/>
            <a:ext cx="5894388" cy="3541714"/>
          </a:xfrm>
        </p:spPr>
        <p:txBody>
          <a:bodyPr vert="horz" lIns="91440" tIns="45720" rIns="91440" bIns="45720" rtlCol="0">
            <a:normAutofit/>
          </a:bodyPr>
          <a:lstStyle/>
          <a:p>
            <a:pPr indent="-228600">
              <a:buFont typeface="Arial" panose="020B0604020202020204" pitchFamily="34" charset="0"/>
              <a:buChar char="•"/>
            </a:pPr>
            <a:endParaRPr lang="en-US" dirty="0"/>
          </a:p>
        </p:txBody>
      </p:sp>
      <p:pic>
        <p:nvPicPr>
          <p:cNvPr id="5" name="Picture Placeholder 4">
            <a:extLst>
              <a:ext uri="{FF2B5EF4-FFF2-40B4-BE49-F238E27FC236}">
                <a16:creationId xmlns:a16="http://schemas.microsoft.com/office/drawing/2014/main" id="{18CE2B8C-2EFC-4690-9E06-01053455F982}"/>
              </a:ext>
            </a:extLst>
          </p:cNvPr>
          <p:cNvPicPr>
            <a:picLocks noGrp="1"/>
          </p:cNvPicPr>
          <p:nvPr>
            <p:ph type="pic" idx="1"/>
          </p:nvPr>
        </p:nvPicPr>
        <p:blipFill rotWithShape="1">
          <a:blip r:embed="rId4"/>
          <a:srcRect l="26126" r="29685" b="-2"/>
          <a:stretch/>
        </p:blipFill>
        <p:spPr>
          <a:xfrm>
            <a:off x="7262812" y="780235"/>
            <a:ext cx="3782386" cy="484033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364460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2" name="Group 11">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BEF5D415-5C5E-422E-971F-32AC0184868D}"/>
              </a:ext>
            </a:extLst>
          </p:cNvPr>
          <p:cNvSpPr>
            <a:spLocks noGrp="1"/>
          </p:cNvSpPr>
          <p:nvPr>
            <p:ph type="title"/>
          </p:nvPr>
        </p:nvSpPr>
        <p:spPr>
          <a:xfrm>
            <a:off x="1141413" y="618518"/>
            <a:ext cx="9905998" cy="1478570"/>
          </a:xfrm>
        </p:spPr>
        <p:txBody>
          <a:bodyPr vert="horz" lIns="91440" tIns="45720" rIns="91440" bIns="45720" rtlCol="0" anchor="ctr">
            <a:normAutofit/>
          </a:bodyPr>
          <a:lstStyle/>
          <a:p>
            <a:pPr algn="ctr"/>
            <a:r>
              <a:rPr lang="en-US" sz="3600" dirty="0"/>
              <a:t>Exploring linearity of the fields with sales price</a:t>
            </a:r>
          </a:p>
        </p:txBody>
      </p:sp>
      <p:sp>
        <p:nvSpPr>
          <p:cNvPr id="4" name="Text Placeholder 3">
            <a:extLst>
              <a:ext uri="{FF2B5EF4-FFF2-40B4-BE49-F238E27FC236}">
                <a16:creationId xmlns:a16="http://schemas.microsoft.com/office/drawing/2014/main" id="{D47AAFD5-D505-4596-8EFA-EB12840B78CF}"/>
              </a:ext>
            </a:extLst>
          </p:cNvPr>
          <p:cNvSpPr>
            <a:spLocks noGrp="1"/>
          </p:cNvSpPr>
          <p:nvPr>
            <p:ph type="body" sz="half" idx="2"/>
          </p:nvPr>
        </p:nvSpPr>
        <p:spPr>
          <a:xfrm>
            <a:off x="1141412" y="2249487"/>
            <a:ext cx="4844521" cy="3541714"/>
          </a:xfrm>
        </p:spPr>
        <p:txBody>
          <a:bodyPr vert="horz" lIns="91440" tIns="45720" rIns="91440" bIns="45720" rtlCol="0" anchor="ctr">
            <a:normAutofit/>
          </a:bodyPr>
          <a:lstStyle/>
          <a:p>
            <a:r>
              <a:rPr lang="en-US" b="1" dirty="0"/>
              <a:t>Square feet VS sales price</a:t>
            </a:r>
          </a:p>
        </p:txBody>
      </p:sp>
      <p:pic>
        <p:nvPicPr>
          <p:cNvPr id="5" name="Picture Placeholder 4">
            <a:extLst>
              <a:ext uri="{FF2B5EF4-FFF2-40B4-BE49-F238E27FC236}">
                <a16:creationId xmlns:a16="http://schemas.microsoft.com/office/drawing/2014/main" id="{AD57BDC4-D2FC-4EDD-80B5-1D340B35A65E}"/>
              </a:ext>
            </a:extLst>
          </p:cNvPr>
          <p:cNvPicPr>
            <a:picLocks noGrp="1"/>
          </p:cNvPicPr>
          <p:nvPr>
            <p:ph type="pic" idx="1"/>
          </p:nvPr>
        </p:nvPicPr>
        <p:blipFill rotWithShape="1">
          <a:blip r:embed="rId4"/>
          <a:srcRect l="2928" r="-3" b="-3"/>
          <a:stretch/>
        </p:blipFill>
        <p:spPr>
          <a:xfrm>
            <a:off x="6392335" y="2497720"/>
            <a:ext cx="4655075"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529498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2" name="Group 11">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6404CCC4-35A0-42C8-B791-9298BCB14767}"/>
              </a:ext>
            </a:extLst>
          </p:cNvPr>
          <p:cNvSpPr>
            <a:spLocks noGrp="1"/>
          </p:cNvSpPr>
          <p:nvPr>
            <p:ph type="title"/>
          </p:nvPr>
        </p:nvSpPr>
        <p:spPr>
          <a:xfrm>
            <a:off x="1141413" y="618518"/>
            <a:ext cx="9905998" cy="1478570"/>
          </a:xfrm>
        </p:spPr>
        <p:txBody>
          <a:bodyPr vert="horz" lIns="91440" tIns="45720" rIns="91440" bIns="45720" rtlCol="0" anchor="ctr">
            <a:normAutofit/>
          </a:bodyPr>
          <a:lstStyle/>
          <a:p>
            <a:pPr algn="ctr"/>
            <a:r>
              <a:rPr lang="en-US" sz="3600" dirty="0"/>
              <a:t>Exploring linearity of the fields with sales price</a:t>
            </a:r>
          </a:p>
        </p:txBody>
      </p:sp>
      <p:sp>
        <p:nvSpPr>
          <p:cNvPr id="4" name="Text Placeholder 3">
            <a:extLst>
              <a:ext uri="{FF2B5EF4-FFF2-40B4-BE49-F238E27FC236}">
                <a16:creationId xmlns:a16="http://schemas.microsoft.com/office/drawing/2014/main" id="{2C795982-1BF8-43BF-8308-2E9A8DC7C94D}"/>
              </a:ext>
            </a:extLst>
          </p:cNvPr>
          <p:cNvSpPr>
            <a:spLocks noGrp="1"/>
          </p:cNvSpPr>
          <p:nvPr>
            <p:ph type="body" sz="half" idx="2"/>
          </p:nvPr>
        </p:nvSpPr>
        <p:spPr>
          <a:xfrm>
            <a:off x="1141412" y="2249487"/>
            <a:ext cx="4844521" cy="3541714"/>
          </a:xfrm>
        </p:spPr>
        <p:txBody>
          <a:bodyPr vert="horz" lIns="91440" tIns="45720" rIns="91440" bIns="45720" rtlCol="0" anchor="ctr">
            <a:normAutofit/>
          </a:bodyPr>
          <a:lstStyle/>
          <a:p>
            <a:pPr indent="-228600">
              <a:buFont typeface="Arial" panose="020B0604020202020204" pitchFamily="34" charset="0"/>
              <a:buChar char="•"/>
            </a:pPr>
            <a:r>
              <a:rPr lang="en-US" b="1" dirty="0"/>
              <a:t>Number of bedrooms VS sales price</a:t>
            </a:r>
          </a:p>
          <a:p>
            <a:pPr indent="-228600">
              <a:buFont typeface="Arial" panose="020B0604020202020204" pitchFamily="34" charset="0"/>
              <a:buChar char="•"/>
            </a:pPr>
            <a:endParaRPr lang="en-US" dirty="0"/>
          </a:p>
        </p:txBody>
      </p:sp>
      <p:pic>
        <p:nvPicPr>
          <p:cNvPr id="5" name="Picture Placeholder 4">
            <a:extLst>
              <a:ext uri="{FF2B5EF4-FFF2-40B4-BE49-F238E27FC236}">
                <a16:creationId xmlns:a16="http://schemas.microsoft.com/office/drawing/2014/main" id="{8BB16AD8-016C-4200-86B2-F08FD6182EAF}"/>
              </a:ext>
            </a:extLst>
          </p:cNvPr>
          <p:cNvPicPr>
            <a:picLocks noGrp="1" noChangeAspect="1"/>
          </p:cNvPicPr>
          <p:nvPr>
            <p:ph type="pic" idx="1"/>
          </p:nvPr>
        </p:nvPicPr>
        <p:blipFill rotWithShape="1">
          <a:blip r:embed="rId4"/>
          <a:srcRect l="1876" r="6489" b="4"/>
          <a:stretch/>
        </p:blipFill>
        <p:spPr>
          <a:xfrm>
            <a:off x="6392335" y="2497720"/>
            <a:ext cx="4655075"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656026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18</TotalTime>
  <Words>807</Words>
  <Application>Microsoft Office PowerPoint</Application>
  <PresentationFormat>Widescreen</PresentationFormat>
  <Paragraphs>116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Unicode MS</vt:lpstr>
      <vt:lpstr>Calibri</vt:lpstr>
      <vt:lpstr>Tw Cen MT</vt:lpstr>
      <vt:lpstr>Wingdings</vt:lpstr>
      <vt:lpstr>Circuit</vt:lpstr>
      <vt:lpstr>Housing Sales price &amp; Neighborhood Analysis of      Chennai </vt:lpstr>
      <vt:lpstr>PowerPoint Presentation</vt:lpstr>
      <vt:lpstr>Introduction </vt:lpstr>
      <vt:lpstr>Data Acquisition and cleaning</vt:lpstr>
      <vt:lpstr>PowerPoint Presentation</vt:lpstr>
      <vt:lpstr>Trends of housing prices</vt:lpstr>
      <vt:lpstr>Trends of housing prices</vt:lpstr>
      <vt:lpstr>Exploring linearity of the fields with sales price</vt:lpstr>
      <vt:lpstr>Exploring linearity of the fields with sales price</vt:lpstr>
      <vt:lpstr>Exploring linearity of the fields with sales price</vt:lpstr>
      <vt:lpstr>Methodology  Multiple linear regression</vt:lpstr>
      <vt:lpstr>PowerPoint Presentation</vt:lpstr>
      <vt:lpstr>logistic regression with the training data </vt:lpstr>
      <vt:lpstr>Various methodology and evaluation results</vt:lpstr>
      <vt:lpstr>A peek into Neighborhoods of Chennai</vt:lpstr>
      <vt:lpstr>TOP 5 venues of Adyar</vt:lpstr>
      <vt:lpstr>Count of venues for other Boroughs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Sales price &amp; Neighborhood Analysis of      Chennai </dc:title>
  <dc:creator>Mayavan, Nedunchezhian</dc:creator>
  <cp:lastModifiedBy>Mayavan, Nedunchezhian</cp:lastModifiedBy>
  <cp:revision>3</cp:revision>
  <dcterms:created xsi:type="dcterms:W3CDTF">2019-11-12T20:09:00Z</dcterms:created>
  <dcterms:modified xsi:type="dcterms:W3CDTF">2019-11-12T20:27:45Z</dcterms:modified>
</cp:coreProperties>
</file>