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4084" r:id="rId2"/>
    <p:sldMasterId id="2147484159" r:id="rId3"/>
  </p:sldMasterIdLst>
  <p:notesMasterIdLst>
    <p:notesMasterId r:id="rId25"/>
  </p:notesMasterIdLst>
  <p:sldIdLst>
    <p:sldId id="257" r:id="rId4"/>
    <p:sldId id="258" r:id="rId5"/>
    <p:sldId id="303" r:id="rId6"/>
    <p:sldId id="304" r:id="rId7"/>
    <p:sldId id="306" r:id="rId8"/>
    <p:sldId id="305" r:id="rId9"/>
    <p:sldId id="270" r:id="rId10"/>
    <p:sldId id="259" r:id="rId11"/>
    <p:sldId id="279" r:id="rId12"/>
    <p:sldId id="308" r:id="rId13"/>
    <p:sldId id="310" r:id="rId14"/>
    <p:sldId id="311" r:id="rId15"/>
    <p:sldId id="312" r:id="rId16"/>
    <p:sldId id="309" r:id="rId17"/>
    <p:sldId id="272" r:id="rId18"/>
    <p:sldId id="302" r:id="rId19"/>
    <p:sldId id="313" r:id="rId20"/>
    <p:sldId id="280" r:id="rId21"/>
    <p:sldId id="307" r:id="rId22"/>
    <p:sldId id="300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4976F-F1EA-48DB-859D-755BF41FB58C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283EE-B8A1-420B-A16F-EF1838ADE800}">
      <dgm:prSet phldrT="[Text]"/>
      <dgm:spPr/>
      <dgm:t>
        <a:bodyPr/>
        <a:lstStyle/>
        <a:p>
          <a:r>
            <a:rPr lang="en-US" dirty="0" smtClean="0"/>
            <a:t>Civil Cases</a:t>
          </a:r>
          <a:endParaRPr lang="en-US" dirty="0"/>
        </a:p>
      </dgm:t>
    </dgm:pt>
    <dgm:pt modelId="{7CADCDD4-DDF4-4231-BD26-800B9436C543}" type="parTrans" cxnId="{0B218BA3-611C-41F8-B6E8-AAA0C52B89C8}">
      <dgm:prSet/>
      <dgm:spPr/>
      <dgm:t>
        <a:bodyPr/>
        <a:lstStyle/>
        <a:p>
          <a:endParaRPr lang="en-US"/>
        </a:p>
      </dgm:t>
    </dgm:pt>
    <dgm:pt modelId="{58DA974F-AB18-48F2-9AA5-656ED9FF1A5C}" type="sibTrans" cxnId="{0B218BA3-611C-41F8-B6E8-AAA0C52B89C8}">
      <dgm:prSet/>
      <dgm:spPr/>
      <dgm:t>
        <a:bodyPr/>
        <a:lstStyle/>
        <a:p>
          <a:endParaRPr lang="en-US"/>
        </a:p>
      </dgm:t>
    </dgm:pt>
    <dgm:pt modelId="{A474C1B8-566A-41D5-B126-7C7AA5F12339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smtClean="0"/>
            <a:t>Money Related</a:t>
          </a:r>
          <a:endParaRPr lang="en-US" dirty="0"/>
        </a:p>
      </dgm:t>
    </dgm:pt>
    <dgm:pt modelId="{4C76F656-29E5-4615-868E-334D1A7714BD}" type="parTrans" cxnId="{32AEF99E-6F8B-471F-ACA8-5DE7B8620125}">
      <dgm:prSet/>
      <dgm:spPr/>
      <dgm:t>
        <a:bodyPr/>
        <a:lstStyle/>
        <a:p>
          <a:endParaRPr lang="en-US"/>
        </a:p>
      </dgm:t>
    </dgm:pt>
    <dgm:pt modelId="{35343BDC-23A4-437F-B408-300C1891E435}" type="sibTrans" cxnId="{32AEF99E-6F8B-471F-ACA8-5DE7B8620125}">
      <dgm:prSet/>
      <dgm:spPr/>
      <dgm:t>
        <a:bodyPr/>
        <a:lstStyle/>
        <a:p>
          <a:endParaRPr lang="en-US"/>
        </a:p>
      </dgm:t>
    </dgm:pt>
    <dgm:pt modelId="{20FE65EE-9002-4FD8-9E7D-1C806B25304D}">
      <dgm:prSet phldrT="[Text]"/>
      <dgm:spPr/>
      <dgm:t>
        <a:bodyPr/>
        <a:lstStyle/>
        <a:p>
          <a:r>
            <a:rPr lang="en-US" dirty="0" smtClean="0"/>
            <a:t>Land Cases</a:t>
          </a:r>
          <a:endParaRPr lang="en-US" dirty="0"/>
        </a:p>
      </dgm:t>
    </dgm:pt>
    <dgm:pt modelId="{7066E3EF-0933-49FD-9C3C-BDE54F1BCA1F}" type="parTrans" cxnId="{C07B79FA-B553-4A0C-A589-FC0EA205BD16}">
      <dgm:prSet/>
      <dgm:spPr/>
      <dgm:t>
        <a:bodyPr/>
        <a:lstStyle/>
        <a:p>
          <a:endParaRPr lang="en-US"/>
        </a:p>
      </dgm:t>
    </dgm:pt>
    <dgm:pt modelId="{0417F0E5-5D93-411E-A9D0-7838F520B2CE}" type="sibTrans" cxnId="{C07B79FA-B553-4A0C-A589-FC0EA205BD16}">
      <dgm:prSet/>
      <dgm:spPr/>
      <dgm:t>
        <a:bodyPr/>
        <a:lstStyle/>
        <a:p>
          <a:endParaRPr lang="en-US"/>
        </a:p>
      </dgm:t>
    </dgm:pt>
    <dgm:pt modelId="{47691953-633D-47A6-AB69-A72FE0CFB163}">
      <dgm:prSet phldrT="[Text]"/>
      <dgm:spPr/>
      <dgm:t>
        <a:bodyPr/>
        <a:lstStyle/>
        <a:p>
          <a:r>
            <a:rPr lang="en-US" dirty="0" smtClean="0"/>
            <a:t>Family Problems</a:t>
          </a:r>
          <a:endParaRPr lang="en-US" dirty="0"/>
        </a:p>
      </dgm:t>
    </dgm:pt>
    <dgm:pt modelId="{9DB4E408-274E-4B09-B9C2-57D0551995CB}" type="parTrans" cxnId="{9D4A1043-F6AB-4BB5-BCBD-C0157FF0DF9A}">
      <dgm:prSet/>
      <dgm:spPr/>
      <dgm:t>
        <a:bodyPr/>
        <a:lstStyle/>
        <a:p>
          <a:endParaRPr lang="en-US"/>
        </a:p>
      </dgm:t>
    </dgm:pt>
    <dgm:pt modelId="{990EBFBA-AC2D-4990-8B73-1393830E6A5F}" type="sibTrans" cxnId="{9D4A1043-F6AB-4BB5-BCBD-C0157FF0DF9A}">
      <dgm:prSet/>
      <dgm:spPr/>
      <dgm:t>
        <a:bodyPr/>
        <a:lstStyle/>
        <a:p>
          <a:endParaRPr lang="en-US"/>
        </a:p>
      </dgm:t>
    </dgm:pt>
    <dgm:pt modelId="{328E6C30-A472-402E-A60F-4354FE8DE92D}" type="pres">
      <dgm:prSet presAssocID="{1FC4976F-F1EA-48DB-859D-755BF41FB5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24F79A2-C145-4FD9-B1DF-8AFF01723B04}" type="pres">
      <dgm:prSet presAssocID="{9E2283EE-B8A1-420B-A16F-EF1838ADE800}" presName="hierRoot1" presStyleCnt="0"/>
      <dgm:spPr/>
    </dgm:pt>
    <dgm:pt modelId="{C6229607-192A-467D-A21F-62BD6B86A96F}" type="pres">
      <dgm:prSet presAssocID="{9E2283EE-B8A1-420B-A16F-EF1838ADE800}" presName="composite" presStyleCnt="0"/>
      <dgm:spPr/>
    </dgm:pt>
    <dgm:pt modelId="{1EB688C2-36AF-408E-BED1-5BF7FA908D35}" type="pres">
      <dgm:prSet presAssocID="{9E2283EE-B8A1-420B-A16F-EF1838ADE800}" presName="background" presStyleLbl="node0" presStyleIdx="0" presStyleCnt="1"/>
      <dgm:spPr/>
      <dgm:t>
        <a:bodyPr/>
        <a:lstStyle/>
        <a:p>
          <a:endParaRPr lang="en-US"/>
        </a:p>
      </dgm:t>
    </dgm:pt>
    <dgm:pt modelId="{5FB779F5-F2B0-4410-B73D-C9195E72C55F}" type="pres">
      <dgm:prSet presAssocID="{9E2283EE-B8A1-420B-A16F-EF1838ADE80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A570C-A344-4506-ADAC-0E544190FC83}" type="pres">
      <dgm:prSet presAssocID="{9E2283EE-B8A1-420B-A16F-EF1838ADE800}" presName="hierChild2" presStyleCnt="0"/>
      <dgm:spPr/>
    </dgm:pt>
    <dgm:pt modelId="{FE3A9AC8-E26A-414C-9BB9-B321FD8404DB}" type="pres">
      <dgm:prSet presAssocID="{4C76F656-29E5-4615-868E-334D1A7714B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2AEBDC43-B51D-4A7C-808B-85343DB525DA}" type="pres">
      <dgm:prSet presAssocID="{A474C1B8-566A-41D5-B126-7C7AA5F12339}" presName="hierRoot2" presStyleCnt="0"/>
      <dgm:spPr/>
    </dgm:pt>
    <dgm:pt modelId="{78CA31CE-9A56-4364-B85D-A2C3BB0AB77F}" type="pres">
      <dgm:prSet presAssocID="{A474C1B8-566A-41D5-B126-7C7AA5F12339}" presName="composite2" presStyleCnt="0"/>
      <dgm:spPr/>
    </dgm:pt>
    <dgm:pt modelId="{3782F840-4AE6-4733-BC3E-1C2073E2326B}" type="pres">
      <dgm:prSet presAssocID="{A474C1B8-566A-41D5-B126-7C7AA5F12339}" presName="background2" presStyleLbl="node2" presStyleIdx="0" presStyleCnt="3"/>
      <dgm:spPr/>
    </dgm:pt>
    <dgm:pt modelId="{8D8DC196-2EC3-44D8-891F-8822D28BB4D4}" type="pres">
      <dgm:prSet presAssocID="{A474C1B8-566A-41D5-B126-7C7AA5F12339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99975-6E52-446D-97D6-0F7A34ABC2B2}" type="pres">
      <dgm:prSet presAssocID="{A474C1B8-566A-41D5-B126-7C7AA5F12339}" presName="hierChild3" presStyleCnt="0"/>
      <dgm:spPr/>
    </dgm:pt>
    <dgm:pt modelId="{4624057C-7D28-4739-A0D1-201EE2FA0971}" type="pres">
      <dgm:prSet presAssocID="{7066E3EF-0933-49FD-9C3C-BDE54F1BCA1F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2426AD-3222-4940-9465-43F2E4C5DD88}" type="pres">
      <dgm:prSet presAssocID="{20FE65EE-9002-4FD8-9E7D-1C806B25304D}" presName="hierRoot2" presStyleCnt="0"/>
      <dgm:spPr/>
    </dgm:pt>
    <dgm:pt modelId="{F2826B09-58E8-45B7-9EB2-1A85FB3DA7BE}" type="pres">
      <dgm:prSet presAssocID="{20FE65EE-9002-4FD8-9E7D-1C806B25304D}" presName="composite2" presStyleCnt="0"/>
      <dgm:spPr/>
    </dgm:pt>
    <dgm:pt modelId="{0AD67F98-D93D-470F-B61A-B3943113941D}" type="pres">
      <dgm:prSet presAssocID="{20FE65EE-9002-4FD8-9E7D-1C806B25304D}" presName="background2" presStyleLbl="node2" presStyleIdx="1" presStyleCnt="3"/>
      <dgm:spPr/>
    </dgm:pt>
    <dgm:pt modelId="{FDBF2B43-9246-4DE7-8755-A630303AF419}" type="pres">
      <dgm:prSet presAssocID="{20FE65EE-9002-4FD8-9E7D-1C806B25304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B2B27-7DCF-4CB2-B705-AEBC998EA3E4}" type="pres">
      <dgm:prSet presAssocID="{20FE65EE-9002-4FD8-9E7D-1C806B25304D}" presName="hierChild3" presStyleCnt="0"/>
      <dgm:spPr/>
    </dgm:pt>
    <dgm:pt modelId="{74594575-02A2-408B-8DEA-01CD7594ACD9}" type="pres">
      <dgm:prSet presAssocID="{9DB4E408-274E-4B09-B9C2-57D0551995C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D2023330-2979-4A91-9433-B16972E5951D}" type="pres">
      <dgm:prSet presAssocID="{47691953-633D-47A6-AB69-A72FE0CFB163}" presName="hierRoot2" presStyleCnt="0"/>
      <dgm:spPr/>
    </dgm:pt>
    <dgm:pt modelId="{25CB5573-C696-4964-B895-4025F4DC60D5}" type="pres">
      <dgm:prSet presAssocID="{47691953-633D-47A6-AB69-A72FE0CFB163}" presName="composite2" presStyleCnt="0"/>
      <dgm:spPr/>
    </dgm:pt>
    <dgm:pt modelId="{EB7C422F-CDE9-47EF-BADB-DDD28C072839}" type="pres">
      <dgm:prSet presAssocID="{47691953-633D-47A6-AB69-A72FE0CFB163}" presName="background2" presStyleLbl="node2" presStyleIdx="2" presStyleCnt="3"/>
      <dgm:spPr/>
    </dgm:pt>
    <dgm:pt modelId="{F9E47649-287C-4E35-9C64-5C882E837FE0}" type="pres">
      <dgm:prSet presAssocID="{47691953-633D-47A6-AB69-A72FE0CFB16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124D9-39FF-4FD8-95D9-655941A591B7}" type="pres">
      <dgm:prSet presAssocID="{47691953-633D-47A6-AB69-A72FE0CFB163}" presName="hierChild3" presStyleCnt="0"/>
      <dgm:spPr/>
    </dgm:pt>
  </dgm:ptLst>
  <dgm:cxnLst>
    <dgm:cxn modelId="{0B218BA3-611C-41F8-B6E8-AAA0C52B89C8}" srcId="{1FC4976F-F1EA-48DB-859D-755BF41FB58C}" destId="{9E2283EE-B8A1-420B-A16F-EF1838ADE800}" srcOrd="0" destOrd="0" parTransId="{7CADCDD4-DDF4-4231-BD26-800B9436C543}" sibTransId="{58DA974F-AB18-48F2-9AA5-656ED9FF1A5C}"/>
    <dgm:cxn modelId="{0C3A8EA4-1540-43A3-B1AF-7374E77AC29D}" type="presOf" srcId="{9E2283EE-B8A1-420B-A16F-EF1838ADE800}" destId="{5FB779F5-F2B0-4410-B73D-C9195E72C55F}" srcOrd="0" destOrd="0" presId="urn:microsoft.com/office/officeart/2005/8/layout/hierarchy1"/>
    <dgm:cxn modelId="{6BA5C258-EECB-4864-BA84-18E61429BAB4}" type="presOf" srcId="{1FC4976F-F1EA-48DB-859D-755BF41FB58C}" destId="{328E6C30-A472-402E-A60F-4354FE8DE92D}" srcOrd="0" destOrd="0" presId="urn:microsoft.com/office/officeart/2005/8/layout/hierarchy1"/>
    <dgm:cxn modelId="{9D4A1043-F6AB-4BB5-BCBD-C0157FF0DF9A}" srcId="{9E2283EE-B8A1-420B-A16F-EF1838ADE800}" destId="{47691953-633D-47A6-AB69-A72FE0CFB163}" srcOrd="2" destOrd="0" parTransId="{9DB4E408-274E-4B09-B9C2-57D0551995CB}" sibTransId="{990EBFBA-AC2D-4990-8B73-1393830E6A5F}"/>
    <dgm:cxn modelId="{B7798BF9-9E12-425A-8520-B3D7CDADFAB3}" type="presOf" srcId="{20FE65EE-9002-4FD8-9E7D-1C806B25304D}" destId="{FDBF2B43-9246-4DE7-8755-A630303AF419}" srcOrd="0" destOrd="0" presId="urn:microsoft.com/office/officeart/2005/8/layout/hierarchy1"/>
    <dgm:cxn modelId="{4748E67A-58B9-45D3-A96C-46A31C3FF209}" type="presOf" srcId="{47691953-633D-47A6-AB69-A72FE0CFB163}" destId="{F9E47649-287C-4E35-9C64-5C882E837FE0}" srcOrd="0" destOrd="0" presId="urn:microsoft.com/office/officeart/2005/8/layout/hierarchy1"/>
    <dgm:cxn modelId="{888C5780-1D74-48BD-B9EF-DBC3D6202538}" type="presOf" srcId="{9DB4E408-274E-4B09-B9C2-57D0551995CB}" destId="{74594575-02A2-408B-8DEA-01CD7594ACD9}" srcOrd="0" destOrd="0" presId="urn:microsoft.com/office/officeart/2005/8/layout/hierarchy1"/>
    <dgm:cxn modelId="{9D25C723-7A85-4C11-B60D-1FDD971962E9}" type="presOf" srcId="{A474C1B8-566A-41D5-B126-7C7AA5F12339}" destId="{8D8DC196-2EC3-44D8-891F-8822D28BB4D4}" srcOrd="0" destOrd="0" presId="urn:microsoft.com/office/officeart/2005/8/layout/hierarchy1"/>
    <dgm:cxn modelId="{6DC11EED-FDCF-4ED1-A4C3-7568BED8429D}" type="presOf" srcId="{7066E3EF-0933-49FD-9C3C-BDE54F1BCA1F}" destId="{4624057C-7D28-4739-A0D1-201EE2FA0971}" srcOrd="0" destOrd="0" presId="urn:microsoft.com/office/officeart/2005/8/layout/hierarchy1"/>
    <dgm:cxn modelId="{B4B7B370-2546-4627-8B3C-530E27930786}" type="presOf" srcId="{4C76F656-29E5-4615-868E-334D1A7714BD}" destId="{FE3A9AC8-E26A-414C-9BB9-B321FD8404DB}" srcOrd="0" destOrd="0" presId="urn:microsoft.com/office/officeart/2005/8/layout/hierarchy1"/>
    <dgm:cxn modelId="{C07B79FA-B553-4A0C-A589-FC0EA205BD16}" srcId="{9E2283EE-B8A1-420B-A16F-EF1838ADE800}" destId="{20FE65EE-9002-4FD8-9E7D-1C806B25304D}" srcOrd="1" destOrd="0" parTransId="{7066E3EF-0933-49FD-9C3C-BDE54F1BCA1F}" sibTransId="{0417F0E5-5D93-411E-A9D0-7838F520B2CE}"/>
    <dgm:cxn modelId="{32AEF99E-6F8B-471F-ACA8-5DE7B8620125}" srcId="{9E2283EE-B8A1-420B-A16F-EF1838ADE800}" destId="{A474C1B8-566A-41D5-B126-7C7AA5F12339}" srcOrd="0" destOrd="0" parTransId="{4C76F656-29E5-4615-868E-334D1A7714BD}" sibTransId="{35343BDC-23A4-437F-B408-300C1891E435}"/>
    <dgm:cxn modelId="{4D3FC0D7-4988-41B4-91F2-DBE3C58CA3B8}" type="presParOf" srcId="{328E6C30-A472-402E-A60F-4354FE8DE92D}" destId="{A24F79A2-C145-4FD9-B1DF-8AFF01723B04}" srcOrd="0" destOrd="0" presId="urn:microsoft.com/office/officeart/2005/8/layout/hierarchy1"/>
    <dgm:cxn modelId="{23414744-450C-4861-B986-B688F1FFB555}" type="presParOf" srcId="{A24F79A2-C145-4FD9-B1DF-8AFF01723B04}" destId="{C6229607-192A-467D-A21F-62BD6B86A96F}" srcOrd="0" destOrd="0" presId="urn:microsoft.com/office/officeart/2005/8/layout/hierarchy1"/>
    <dgm:cxn modelId="{0CCF4FF1-59D2-4057-9A0D-AC50BBC53573}" type="presParOf" srcId="{C6229607-192A-467D-A21F-62BD6B86A96F}" destId="{1EB688C2-36AF-408E-BED1-5BF7FA908D35}" srcOrd="0" destOrd="0" presId="urn:microsoft.com/office/officeart/2005/8/layout/hierarchy1"/>
    <dgm:cxn modelId="{7D96729C-F965-4F5F-BF1F-F31153465767}" type="presParOf" srcId="{C6229607-192A-467D-A21F-62BD6B86A96F}" destId="{5FB779F5-F2B0-4410-B73D-C9195E72C55F}" srcOrd="1" destOrd="0" presId="urn:microsoft.com/office/officeart/2005/8/layout/hierarchy1"/>
    <dgm:cxn modelId="{2F038123-4A87-468D-9495-3103FFFA4D9B}" type="presParOf" srcId="{A24F79A2-C145-4FD9-B1DF-8AFF01723B04}" destId="{AE2A570C-A344-4506-ADAC-0E544190FC83}" srcOrd="1" destOrd="0" presId="urn:microsoft.com/office/officeart/2005/8/layout/hierarchy1"/>
    <dgm:cxn modelId="{41C56F41-05FF-423B-916E-E2F1D1EBBC1C}" type="presParOf" srcId="{AE2A570C-A344-4506-ADAC-0E544190FC83}" destId="{FE3A9AC8-E26A-414C-9BB9-B321FD8404DB}" srcOrd="0" destOrd="0" presId="urn:microsoft.com/office/officeart/2005/8/layout/hierarchy1"/>
    <dgm:cxn modelId="{3CD27E1E-3CE3-4880-9673-18C830E3C5A7}" type="presParOf" srcId="{AE2A570C-A344-4506-ADAC-0E544190FC83}" destId="{2AEBDC43-B51D-4A7C-808B-85343DB525DA}" srcOrd="1" destOrd="0" presId="urn:microsoft.com/office/officeart/2005/8/layout/hierarchy1"/>
    <dgm:cxn modelId="{7E230EC2-C941-467E-A324-5B71BE73723C}" type="presParOf" srcId="{2AEBDC43-B51D-4A7C-808B-85343DB525DA}" destId="{78CA31CE-9A56-4364-B85D-A2C3BB0AB77F}" srcOrd="0" destOrd="0" presId="urn:microsoft.com/office/officeart/2005/8/layout/hierarchy1"/>
    <dgm:cxn modelId="{F628BF19-6DEF-4A87-A81D-77E774B68EFC}" type="presParOf" srcId="{78CA31CE-9A56-4364-B85D-A2C3BB0AB77F}" destId="{3782F840-4AE6-4733-BC3E-1C2073E2326B}" srcOrd="0" destOrd="0" presId="urn:microsoft.com/office/officeart/2005/8/layout/hierarchy1"/>
    <dgm:cxn modelId="{F81867E3-FB61-482A-B1BE-B084A3D62133}" type="presParOf" srcId="{78CA31CE-9A56-4364-B85D-A2C3BB0AB77F}" destId="{8D8DC196-2EC3-44D8-891F-8822D28BB4D4}" srcOrd="1" destOrd="0" presId="urn:microsoft.com/office/officeart/2005/8/layout/hierarchy1"/>
    <dgm:cxn modelId="{BA3CC56D-39C1-4138-9BBF-172F550383B3}" type="presParOf" srcId="{2AEBDC43-B51D-4A7C-808B-85343DB525DA}" destId="{A5799975-6E52-446D-97D6-0F7A34ABC2B2}" srcOrd="1" destOrd="0" presId="urn:microsoft.com/office/officeart/2005/8/layout/hierarchy1"/>
    <dgm:cxn modelId="{11C01756-EC40-4048-A423-EB62A18A1FC3}" type="presParOf" srcId="{AE2A570C-A344-4506-ADAC-0E544190FC83}" destId="{4624057C-7D28-4739-A0D1-201EE2FA0971}" srcOrd="2" destOrd="0" presId="urn:microsoft.com/office/officeart/2005/8/layout/hierarchy1"/>
    <dgm:cxn modelId="{D9DDE42A-38BF-4724-8022-C3CCB8E21EA6}" type="presParOf" srcId="{AE2A570C-A344-4506-ADAC-0E544190FC83}" destId="{512426AD-3222-4940-9465-43F2E4C5DD88}" srcOrd="3" destOrd="0" presId="urn:microsoft.com/office/officeart/2005/8/layout/hierarchy1"/>
    <dgm:cxn modelId="{46AEC92B-5212-4B5C-A15C-F824BC8D821E}" type="presParOf" srcId="{512426AD-3222-4940-9465-43F2E4C5DD88}" destId="{F2826B09-58E8-45B7-9EB2-1A85FB3DA7BE}" srcOrd="0" destOrd="0" presId="urn:microsoft.com/office/officeart/2005/8/layout/hierarchy1"/>
    <dgm:cxn modelId="{6A5167D4-438D-4A3C-9C34-343BE410129C}" type="presParOf" srcId="{F2826B09-58E8-45B7-9EB2-1A85FB3DA7BE}" destId="{0AD67F98-D93D-470F-B61A-B3943113941D}" srcOrd="0" destOrd="0" presId="urn:microsoft.com/office/officeart/2005/8/layout/hierarchy1"/>
    <dgm:cxn modelId="{01AA544A-9777-4438-AC1B-31774E5C4F5D}" type="presParOf" srcId="{F2826B09-58E8-45B7-9EB2-1A85FB3DA7BE}" destId="{FDBF2B43-9246-4DE7-8755-A630303AF419}" srcOrd="1" destOrd="0" presId="urn:microsoft.com/office/officeart/2005/8/layout/hierarchy1"/>
    <dgm:cxn modelId="{AC13D02A-E52A-4435-A103-3B5406EB9E64}" type="presParOf" srcId="{512426AD-3222-4940-9465-43F2E4C5DD88}" destId="{20FB2B27-7DCF-4CB2-B705-AEBC998EA3E4}" srcOrd="1" destOrd="0" presId="urn:microsoft.com/office/officeart/2005/8/layout/hierarchy1"/>
    <dgm:cxn modelId="{A63B1327-485B-43D4-ACCA-C171F1E046D9}" type="presParOf" srcId="{AE2A570C-A344-4506-ADAC-0E544190FC83}" destId="{74594575-02A2-408B-8DEA-01CD7594ACD9}" srcOrd="4" destOrd="0" presId="urn:microsoft.com/office/officeart/2005/8/layout/hierarchy1"/>
    <dgm:cxn modelId="{74DA90DF-A64E-49B3-B631-D79713154A4F}" type="presParOf" srcId="{AE2A570C-A344-4506-ADAC-0E544190FC83}" destId="{D2023330-2979-4A91-9433-B16972E5951D}" srcOrd="5" destOrd="0" presId="urn:microsoft.com/office/officeart/2005/8/layout/hierarchy1"/>
    <dgm:cxn modelId="{0203E47C-5B3E-4BF0-A154-163ECE72ADFC}" type="presParOf" srcId="{D2023330-2979-4A91-9433-B16972E5951D}" destId="{25CB5573-C696-4964-B895-4025F4DC60D5}" srcOrd="0" destOrd="0" presId="urn:microsoft.com/office/officeart/2005/8/layout/hierarchy1"/>
    <dgm:cxn modelId="{E6BDCE89-25E2-4D0D-98FF-988DA8DA7E26}" type="presParOf" srcId="{25CB5573-C696-4964-B895-4025F4DC60D5}" destId="{EB7C422F-CDE9-47EF-BADB-DDD28C072839}" srcOrd="0" destOrd="0" presId="urn:microsoft.com/office/officeart/2005/8/layout/hierarchy1"/>
    <dgm:cxn modelId="{CA2CA0BD-07C0-4DCD-B6B9-EE2CE9C36CF1}" type="presParOf" srcId="{25CB5573-C696-4964-B895-4025F4DC60D5}" destId="{F9E47649-287C-4E35-9C64-5C882E837FE0}" srcOrd="1" destOrd="0" presId="urn:microsoft.com/office/officeart/2005/8/layout/hierarchy1"/>
    <dgm:cxn modelId="{039E2D70-1F26-42AF-A683-346DE5E25EBF}" type="presParOf" srcId="{D2023330-2979-4A91-9433-B16972E5951D}" destId="{A7B124D9-39FF-4FD8-95D9-655941A591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4575-02A2-408B-8DEA-01CD7594ACD9}">
      <dsp:nvSpPr>
        <dsp:cNvPr id="0" name=""/>
        <dsp:cNvSpPr/>
      </dsp:nvSpPr>
      <dsp:spPr>
        <a:xfrm>
          <a:off x="3681710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693"/>
              </a:lnTo>
              <a:lnTo>
                <a:pt x="2612826" y="423693"/>
              </a:lnTo>
              <a:lnTo>
                <a:pt x="2612826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4057C-7D28-4739-A0D1-201EE2FA0971}">
      <dsp:nvSpPr>
        <dsp:cNvPr id="0" name=""/>
        <dsp:cNvSpPr/>
      </dsp:nvSpPr>
      <dsp:spPr>
        <a:xfrm>
          <a:off x="3635990" y="1559887"/>
          <a:ext cx="91440" cy="621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A9AC8-E26A-414C-9BB9-B321FD8404DB}">
      <dsp:nvSpPr>
        <dsp:cNvPr id="0" name=""/>
        <dsp:cNvSpPr/>
      </dsp:nvSpPr>
      <dsp:spPr>
        <a:xfrm>
          <a:off x="1068883" y="1559887"/>
          <a:ext cx="2612826" cy="621733"/>
        </a:xfrm>
        <a:custGeom>
          <a:avLst/>
          <a:gdLst/>
          <a:ahLst/>
          <a:cxnLst/>
          <a:rect l="0" t="0" r="0" b="0"/>
          <a:pathLst>
            <a:path>
              <a:moveTo>
                <a:pt x="2612826" y="0"/>
              </a:moveTo>
              <a:lnTo>
                <a:pt x="2612826" y="423693"/>
              </a:lnTo>
              <a:lnTo>
                <a:pt x="0" y="423693"/>
              </a:lnTo>
              <a:lnTo>
                <a:pt x="0" y="62173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688C2-36AF-408E-BED1-5BF7FA908D35}">
      <dsp:nvSpPr>
        <dsp:cNvPr id="0" name=""/>
        <dsp:cNvSpPr/>
      </dsp:nvSpPr>
      <dsp:spPr>
        <a:xfrm>
          <a:off x="2612826" y="202405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B779F5-F2B0-4410-B73D-C9195E72C55F}">
      <dsp:nvSpPr>
        <dsp:cNvPr id="0" name=""/>
        <dsp:cNvSpPr/>
      </dsp:nvSpPr>
      <dsp:spPr>
        <a:xfrm>
          <a:off x="2850356" y="428058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Civil Cases</a:t>
          </a:r>
          <a:endParaRPr lang="en-US" sz="3200" kern="1200" dirty="0"/>
        </a:p>
      </dsp:txBody>
      <dsp:txXfrm>
        <a:off x="2890115" y="467817"/>
        <a:ext cx="2058249" cy="1277964"/>
      </dsp:txXfrm>
    </dsp:sp>
    <dsp:sp modelId="{3782F840-4AE6-4733-BC3E-1C2073E2326B}">
      <dsp:nvSpPr>
        <dsp:cNvPr id="0" name=""/>
        <dsp:cNvSpPr/>
      </dsp:nvSpPr>
      <dsp:spPr>
        <a:xfrm>
          <a:off x="0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DC196-2EC3-44D8-891F-8822D28BB4D4}">
      <dsp:nvSpPr>
        <dsp:cNvPr id="0" name=""/>
        <dsp:cNvSpPr/>
      </dsp:nvSpPr>
      <dsp:spPr>
        <a:xfrm>
          <a:off x="237529" y="2407274"/>
          <a:ext cx="2137767" cy="135748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Money Related</a:t>
          </a:r>
          <a:endParaRPr lang="en-US" sz="3200" kern="1200" dirty="0"/>
        </a:p>
      </dsp:txBody>
      <dsp:txXfrm>
        <a:off x="277288" y="2447033"/>
        <a:ext cx="2058249" cy="1277964"/>
      </dsp:txXfrm>
    </dsp:sp>
    <dsp:sp modelId="{0AD67F98-D93D-470F-B61A-B3943113941D}">
      <dsp:nvSpPr>
        <dsp:cNvPr id="0" name=""/>
        <dsp:cNvSpPr/>
      </dsp:nvSpPr>
      <dsp:spPr>
        <a:xfrm>
          <a:off x="2612826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BF2B43-9246-4DE7-8755-A630303AF419}">
      <dsp:nvSpPr>
        <dsp:cNvPr id="0" name=""/>
        <dsp:cNvSpPr/>
      </dsp:nvSpPr>
      <dsp:spPr>
        <a:xfrm>
          <a:off x="2850356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Land Cases</a:t>
          </a:r>
          <a:endParaRPr lang="en-US" sz="3200" kern="1200" dirty="0"/>
        </a:p>
      </dsp:txBody>
      <dsp:txXfrm>
        <a:off x="2890115" y="2447033"/>
        <a:ext cx="2058249" cy="1277964"/>
      </dsp:txXfrm>
    </dsp:sp>
    <dsp:sp modelId="{EB7C422F-CDE9-47EF-BADB-DDD28C072839}">
      <dsp:nvSpPr>
        <dsp:cNvPr id="0" name=""/>
        <dsp:cNvSpPr/>
      </dsp:nvSpPr>
      <dsp:spPr>
        <a:xfrm>
          <a:off x="5225653" y="2181621"/>
          <a:ext cx="2137767" cy="135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E47649-287C-4E35-9C64-5C882E837FE0}">
      <dsp:nvSpPr>
        <dsp:cNvPr id="0" name=""/>
        <dsp:cNvSpPr/>
      </dsp:nvSpPr>
      <dsp:spPr>
        <a:xfrm>
          <a:off x="5463182" y="2407274"/>
          <a:ext cx="2137767" cy="135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Family Problems</a:t>
          </a:r>
          <a:endParaRPr lang="en-US" sz="3200" kern="1200" dirty="0"/>
        </a:p>
      </dsp:txBody>
      <dsp:txXfrm>
        <a:off x="5502941" y="2447033"/>
        <a:ext cx="2058249" cy="127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1AA22-93D7-45DF-A8DF-0266719AEF54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0A99-1208-4415-BEB5-5604549734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7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explain about each component as we go..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0A99-1208-4415-BEB5-5604549734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7CE5-5707-486E-9DD0-82F63775C199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353A-F421-4B81-B110-563F39A15204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5D51-28D7-43AD-A926-7181F0B1B52C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2CF-341C-4548-AA16-13AF8FC63663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7A8C-B174-4C5C-90EE-32176CA5C444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EEB3-71AF-4355-8706-590A0BACB51B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6EC3-35E4-43EF-89BB-6C2A3DF0E888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4E1-7A58-4252-BCB9-E1E55A8A6378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9776-6DEC-4F5C-B5DE-CA57B0E27F76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0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7C49-C008-4EA0-98EB-F9D518840237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6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4412-B557-4C43-A048-C5A46D9FA2A8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AAB-CC76-41B2-90C8-9EC292401F34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F0BE-1B12-41E7-80E2-25889E1D785A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3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FC13-1D2B-40B8-8C62-344F0DD4B10F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5B1-192E-4DFB-8046-E70491D024B3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1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D88-59A9-4603-A153-BEC7398F52CA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959A-4B69-4685-A567-BDA05A1329F6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9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3F4E-3B59-44C8-B183-87F380CE3CEF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6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BD54-98F3-4201-A7FE-57227E55210D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4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2B7-AC5C-4F5B-960A-D3480B384C6A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8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D3F1-B556-4E8F-B536-C4DFA17A159E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9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BB03-1565-46F4-98F9-A0D96F5B4617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F752-1F7B-4680-9E7D-51D4BB0330B6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0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4017-F65D-438E-BED0-7A64F86E87ED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8579-C2F3-4423-ABEE-7AE08B2C863B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3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319-5EE0-4527-9603-DD0493EB2C9F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4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1D52-49DA-477F-B306-5D9596204E94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4892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EC4B-4E31-4409-A66B-EF786B21322A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515C-A117-45DE-8EAA-0DE338B33A51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7487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6338-B102-4AC7-B19A-80FB676DD493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8091-123B-4982-8275-006A7D8D28C2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4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C3F8-6051-486D-8D2F-D463C5F5BFFD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4E17-3C20-451D-A69B-692D66BF5F7B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8FFC-CDED-44C1-8734-9BE12F642AD8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3093-E600-4840-81AE-89BCC48785EA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24F6-508E-48CF-9410-C82E00ABB919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8F6F-3132-4709-BB8B-A602CD6D84EC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7E1D-4AC9-4CA9-8DBA-4376A8F1D73D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587769-654F-43A3-8C97-EDBFBBF60455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D0BFF1-79B1-40A7-923C-1B7F47FF2FD3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6279-4C6F-4C2A-80F2-75538DE34CD1}" type="datetime1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://code.tutsplus.com/tutorials/top-15-best-practices-for-writing-super-readable-code--net-8118" TargetMode="Externa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COURT CASE HANDLING SYSTEM(CCHS)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6591985" cy="426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 No: 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A.A.T.G.Abeysinghe</a:t>
            </a:r>
            <a:r>
              <a:rPr lang="en-US" dirty="0" smtClean="0"/>
              <a:t> 	2014CS001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Devanarayana.S</a:t>
            </a:r>
            <a:r>
              <a:rPr lang="en-US" dirty="0" smtClean="0"/>
              <a:t>.         2014CS022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K.C.Edirisinghe</a:t>
            </a:r>
            <a:r>
              <a:rPr lang="en-US" dirty="0" smtClean="0"/>
              <a:t>         	2014CS029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D.T.Fernando</a:t>
            </a:r>
            <a:r>
              <a:rPr lang="en-US" dirty="0" smtClean="0"/>
              <a:t>            	2014CS034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K.Kirishjajini</a:t>
            </a:r>
            <a:r>
              <a:rPr lang="en-US" dirty="0" smtClean="0"/>
              <a:t>              	2014IS043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H.N.A.Nilakshi</a:t>
            </a:r>
            <a:r>
              <a:rPr lang="en-US" dirty="0"/>
              <a:t>          </a:t>
            </a:r>
            <a:r>
              <a:rPr lang="en-US" dirty="0" smtClean="0"/>
              <a:t>	2014IS056</a:t>
            </a:r>
          </a:p>
          <a:p>
            <a:endParaRPr lang="en-US" dirty="0"/>
          </a:p>
          <a:p>
            <a:r>
              <a:rPr lang="en-US" dirty="0" smtClean="0"/>
              <a:t>Supervisor- Dr. D. N. </a:t>
            </a:r>
            <a:r>
              <a:rPr lang="en-US" dirty="0" err="1" smtClean="0"/>
              <a:t>Ranasinghe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Mentor-  Mr. R. N. </a:t>
            </a:r>
            <a:r>
              <a:rPr lang="en-US" dirty="0" err="1" smtClean="0"/>
              <a:t>Rajapakse</a:t>
            </a:r>
            <a:endParaRPr lang="en-US" dirty="0" smtClean="0"/>
          </a:p>
          <a:p>
            <a:pPr marL="914400" lvl="2" indent="0">
              <a:buNone/>
            </a:pPr>
            <a:r>
              <a:rPr lang="en-US" sz="1800" dirty="0" smtClean="0"/>
              <a:t> </a:t>
            </a:r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dirty="0" smtClean="0"/>
              <a:t>Client- Registrar of Colombo District Courts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0" y="2514600"/>
            <a:ext cx="4062751" cy="21774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7" t="28125" r="20352" b="1145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76" t="28125" r="33016" b="1458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76" t="28125" r="7833" b="14583"/>
          <a:stretch/>
        </p:blipFill>
        <p:spPr>
          <a:xfrm>
            <a:off x="1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76" t="28125" r="7833" b="11458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39119"/>
            <a:ext cx="6591985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3300"/>
                </a:solidFill>
              </a:rPr>
              <a:t>More than 50% of the system is estimated to be completed at this point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6476">
            <a:off x="2812611" y="3811506"/>
            <a:ext cx="3134288" cy="23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Technical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613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:-  JavaSE using NetBeans</a:t>
            </a:r>
          </a:p>
          <a:p>
            <a:r>
              <a:rPr lang="en-US" dirty="0" smtClean="0"/>
              <a:t>DBMS   :- XAMPP</a:t>
            </a:r>
          </a:p>
          <a:p>
            <a:r>
              <a:rPr lang="en-US" dirty="0" smtClean="0"/>
              <a:t>Report Generation :- Jasper Reports  </a:t>
            </a:r>
          </a:p>
          <a:p>
            <a:r>
              <a:rPr lang="en-US" dirty="0" smtClean="0"/>
              <a:t>Version Controlling :- GitHub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https://github.com/DuneeshaFernando/Court-Case-Handling-System</a:t>
            </a:r>
            <a:endParaRPr lang="en-US" b="1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5" y="4038600"/>
            <a:ext cx="1608044" cy="1608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231601"/>
            <a:ext cx="2306865" cy="1437730"/>
          </a:xfrm>
          <a:prstGeom prst="rect">
            <a:avLst/>
          </a:prstGeom>
        </p:spPr>
      </p:pic>
      <p:pic>
        <p:nvPicPr>
          <p:cNvPr id="9" name="Picture 8" descr="GitHu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4004" y="3766857"/>
            <a:ext cx="2326324" cy="1360899"/>
          </a:xfrm>
          <a:prstGeom prst="rect">
            <a:avLst/>
          </a:prstGeom>
        </p:spPr>
      </p:pic>
      <p:pic>
        <p:nvPicPr>
          <p:cNvPr id="10" name="Picture 9" descr="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4814" y="5294738"/>
            <a:ext cx="2491567" cy="14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select JavaSE?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76400"/>
            <a:ext cx="69342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We are developing the software for the use of court staff</a:t>
            </a:r>
          </a:p>
          <a:p>
            <a:r>
              <a:rPr lang="en-US" dirty="0" smtClean="0"/>
              <a:t>Outsiders(plaintiffs ad defendants) should not be given access to the system</a:t>
            </a:r>
          </a:p>
          <a:p>
            <a:r>
              <a:rPr lang="en-US" dirty="0" smtClean="0"/>
              <a:t>Therefore this is developed as a LAN based system.</a:t>
            </a:r>
          </a:p>
          <a:p>
            <a:r>
              <a:rPr lang="en-US" dirty="0" smtClean="0"/>
              <a:t>Access for the staff is not given through internet but through LAN based connection.</a:t>
            </a:r>
          </a:p>
          <a:p>
            <a:r>
              <a:rPr lang="en-US" dirty="0" smtClean="0"/>
              <a:t> Provides high-level classes that are used for </a:t>
            </a:r>
          </a:p>
          <a:p>
            <a:pPr lvl="1"/>
            <a:r>
              <a:rPr lang="en-US" sz="1800" dirty="0" smtClean="0"/>
              <a:t>Networking</a:t>
            </a:r>
          </a:p>
          <a:p>
            <a:pPr lvl="1"/>
            <a:r>
              <a:rPr lang="en-US" sz="1800" dirty="0" smtClean="0"/>
              <a:t>Security</a:t>
            </a:r>
          </a:p>
          <a:p>
            <a:pPr lvl="1"/>
            <a:r>
              <a:rPr lang="en-US" sz="1800" dirty="0" smtClean="0"/>
              <a:t>Database access</a:t>
            </a:r>
          </a:p>
          <a:p>
            <a:pPr lvl="1"/>
            <a:r>
              <a:rPr lang="en-US" sz="1800" dirty="0" smtClean="0"/>
              <a:t>Graphical user interface (GUI)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5146"/>
            <a:ext cx="6915493" cy="56342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Quality Assurance Criteria</a:t>
            </a:r>
          </a:p>
          <a:p>
            <a:pPr marL="400050" lvl="1" indent="0">
              <a:buNone/>
            </a:pPr>
            <a:r>
              <a:rPr lang="en-US" dirty="0" smtClean="0"/>
              <a:t>E.g.: Correctness, Efficiency, Flexibility, Integrity,    	Interoperability</a:t>
            </a:r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Quality Assurance Mechanisms we used</a:t>
            </a:r>
          </a:p>
          <a:p>
            <a:pPr lvl="1"/>
            <a:r>
              <a:rPr lang="en-US" dirty="0"/>
              <a:t>Alpha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lack </a:t>
            </a:r>
            <a:r>
              <a:rPr lang="en-US" dirty="0"/>
              <a:t>box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Glass </a:t>
            </a:r>
            <a:r>
              <a:rPr lang="en-US" dirty="0"/>
              <a:t>box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Quality Assurance Mechanisms we </a:t>
            </a:r>
            <a:r>
              <a:rPr lang="en-US" dirty="0" smtClean="0">
                <a:solidFill>
                  <a:srgbClr val="0070C0"/>
                </a:solidFill>
              </a:rPr>
              <a:t>wish to use</a:t>
            </a:r>
          </a:p>
          <a:p>
            <a:pPr lvl="1"/>
            <a:r>
              <a:rPr lang="en-US" dirty="0"/>
              <a:t>Acceptance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nterface testing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testing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147338"/>
            <a:ext cx="7696200" cy="843262"/>
          </a:xfrm>
        </p:spPr>
        <p:txBody>
          <a:bodyPr/>
          <a:lstStyle/>
          <a:p>
            <a:pPr algn="ctr"/>
            <a:r>
              <a:rPr lang="en-US" dirty="0" smtClean="0"/>
              <a:t>Quality Assurance Mechanism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2438400"/>
            <a:ext cx="2371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991736"/>
            <a:ext cx="7467600" cy="5637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Coding</a:t>
            </a:r>
            <a:endParaRPr lang="en-US" sz="3200" u="sng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1" dirty="0" smtClean="0"/>
              <a:t>1 - Commenting &amp; Documentation</a:t>
            </a:r>
          </a:p>
          <a:p>
            <a:pPr marL="0" indent="0">
              <a:buNone/>
            </a:pPr>
            <a:r>
              <a:rPr lang="en-US" b="1" dirty="0" smtClean="0"/>
              <a:t>2 - Consistent </a:t>
            </a:r>
            <a:r>
              <a:rPr lang="en-US" b="1" dirty="0"/>
              <a:t>Indentation &amp; Avoid Deep Nesting</a:t>
            </a:r>
          </a:p>
          <a:p>
            <a:pPr marL="0" indent="0">
              <a:buNone/>
            </a:pPr>
            <a:r>
              <a:rPr lang="en-US" b="1" dirty="0" smtClean="0"/>
              <a:t>3 - Consistent Naming </a:t>
            </a:r>
            <a:r>
              <a:rPr lang="en-US" b="1" dirty="0"/>
              <a:t>Scheme &amp; Temporary Names</a:t>
            </a:r>
          </a:p>
          <a:p>
            <a:pPr marL="0" indent="0">
              <a:buNone/>
            </a:pPr>
            <a:r>
              <a:rPr lang="en-US" b="1" dirty="0" smtClean="0"/>
              <a:t>4 - DRY Principle</a:t>
            </a:r>
          </a:p>
          <a:p>
            <a:pPr marL="0" indent="0">
              <a:buNone/>
            </a:pPr>
            <a:r>
              <a:rPr lang="en-US" b="1" dirty="0" smtClean="0"/>
              <a:t>5 - File and Folder Organization</a:t>
            </a:r>
          </a:p>
          <a:p>
            <a:pPr marL="0" indent="0">
              <a:buNone/>
            </a:pPr>
            <a:r>
              <a:rPr lang="en-US" b="1" dirty="0" smtClean="0"/>
              <a:t>6 - Capitalize SQL Special Words</a:t>
            </a:r>
          </a:p>
          <a:p>
            <a:pPr marL="0" indent="0">
              <a:buNone/>
            </a:pPr>
            <a:r>
              <a:rPr lang="en-US" b="1" dirty="0" smtClean="0"/>
              <a:t>7 - Separation of Code and Data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Developers' </a:t>
            </a:r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Best Practices</a:t>
            </a:r>
          </a:p>
          <a:p>
            <a:r>
              <a:rPr lang="en-US" b="1" dirty="0"/>
              <a:t>Documentation, Following standards, Tools &amp; Techniques</a:t>
            </a:r>
            <a:r>
              <a:rPr lang="en-US" b="1" dirty="0" smtClean="0"/>
              <a:t>, Keeping </a:t>
            </a:r>
            <a:r>
              <a:rPr lang="en-US" b="1" dirty="0"/>
              <a:t>assets safely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314761"/>
            <a:ext cx="6589199" cy="675839"/>
          </a:xfrm>
        </p:spPr>
        <p:txBody>
          <a:bodyPr/>
          <a:lstStyle/>
          <a:p>
            <a:pPr algn="ctr"/>
            <a:r>
              <a:rPr lang="en-US" dirty="0" smtClean="0"/>
              <a:t>Best Practices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1874">
            <a:off x="5451013" y="2848121"/>
            <a:ext cx="3360526" cy="17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17193"/>
              </p:ext>
            </p:extLst>
          </p:nvPr>
        </p:nvGraphicFramePr>
        <p:xfrm>
          <a:off x="511229" y="658985"/>
          <a:ext cx="8480374" cy="616646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94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71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02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Component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Unit 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Integration Testing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Alpha </a:t>
                      </a: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System</a:t>
                      </a:r>
                      <a:r>
                        <a:rPr lang="en-US" sz="1200" baseline="0" dirty="0" smtClean="0">
                          <a:effectLst/>
                        </a:rPr>
                        <a:t> &amp; </a:t>
                      </a:r>
                      <a:r>
                        <a:rPr lang="en-US" sz="1200" dirty="0" smtClean="0">
                          <a:effectLst/>
                        </a:rPr>
                        <a:t>Acceptance </a:t>
                      </a: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White Box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Black Box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1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Log In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02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interface</a:t>
                      </a: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 Registration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Stamp Duty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6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Summon Serving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6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Roll Court Proceeding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Bench Proceeding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0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Decree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0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Inquiry Process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6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Asset Ceasing 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1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Registration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0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My Profile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060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Retrieve Case Details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81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Report Generation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97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Database Backup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20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 of Activities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00400000000000000" pitchFamily="2"/>
                      </a:endParaRPr>
                    </a:p>
                  </a:txBody>
                  <a:tcPr marL="48403" marR="48403" marT="0" marB="0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82273" y="166910"/>
            <a:ext cx="1905000" cy="6208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40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524000"/>
            <a:ext cx="7753350" cy="4006222"/>
          </a:xfrm>
        </p:spPr>
        <p:txBody>
          <a:bodyPr/>
          <a:lstStyle/>
          <a:p>
            <a:r>
              <a:rPr lang="en-US" dirty="0"/>
              <a:t>Colombo District Court handles civil cases</a:t>
            </a:r>
            <a:r>
              <a:rPr lang="en-US" dirty="0" smtClean="0"/>
              <a:t>.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910891"/>
              </p:ext>
            </p:extLst>
          </p:nvPr>
        </p:nvGraphicFramePr>
        <p:xfrm>
          <a:off x="781050" y="2050668"/>
          <a:ext cx="7600950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1054322" y="1676400"/>
            <a:ext cx="7620000" cy="4996822"/>
          </a:xfrm>
        </p:spPr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b="1" dirty="0" smtClean="0"/>
              <a:t>According to initial discussions with the client, deployment of completed components of CCHS will take place after first 6 months.</a:t>
            </a:r>
          </a:p>
          <a:p>
            <a:r>
              <a:rPr lang="en-US" b="1" dirty="0" smtClean="0"/>
              <a:t>Since, the existing system is a manual system, new hardware need to be installed.</a:t>
            </a:r>
          </a:p>
          <a:p>
            <a:r>
              <a:rPr lang="en-US" b="1" dirty="0" smtClean="0"/>
              <a:t>Main hardware requirements:-</a:t>
            </a:r>
          </a:p>
          <a:p>
            <a:pPr lvl="1"/>
            <a:r>
              <a:rPr lang="en-US" b="1" dirty="0" smtClean="0"/>
              <a:t>LAN installation with necessary network devices</a:t>
            </a:r>
          </a:p>
          <a:p>
            <a:pPr lvl="1"/>
            <a:r>
              <a:rPr lang="en-US" b="1" dirty="0" smtClean="0"/>
              <a:t>Server computer &amp; client computers</a:t>
            </a:r>
          </a:p>
          <a:p>
            <a:pPr lvl="1"/>
            <a:r>
              <a:rPr lang="en-US" b="1" dirty="0" smtClean="0"/>
              <a:t>Backup storage(Removable hard drives for 5 day backups)</a:t>
            </a:r>
          </a:p>
          <a:p>
            <a:r>
              <a:rPr lang="en-US" b="1" dirty="0" smtClean="0"/>
              <a:t>We wish to demonstrate the developed components to our client and deploy one component after the other.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030" y="144845"/>
            <a:ext cx="2268970" cy="153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6429932" cy="457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Money Related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620000" cy="3657600"/>
          </a:xfrm>
        </p:spPr>
        <p:txBody>
          <a:bodyPr/>
          <a:lstStyle/>
          <a:p>
            <a:r>
              <a:rPr lang="en-US" dirty="0"/>
              <a:t> Money related cases –</a:t>
            </a:r>
          </a:p>
          <a:p>
            <a:pPr lvl="1"/>
            <a:r>
              <a:rPr lang="en-US" dirty="0"/>
              <a:t> a large number </a:t>
            </a:r>
          </a:p>
          <a:p>
            <a:pPr lvl="1"/>
            <a:r>
              <a:rPr lang="en-US" dirty="0"/>
              <a:t> most important type</a:t>
            </a:r>
          </a:p>
          <a:p>
            <a:pPr lvl="1"/>
            <a:r>
              <a:rPr lang="en-US" dirty="0"/>
              <a:t> complicated procedure</a:t>
            </a:r>
          </a:p>
          <a:p>
            <a:endParaRPr lang="en-US" dirty="0"/>
          </a:p>
          <a:p>
            <a:r>
              <a:rPr lang="en-US" dirty="0" smtClean="0"/>
              <a:t>Currently the process takes place manually</a:t>
            </a:r>
          </a:p>
          <a:p>
            <a:endParaRPr lang="en-US" dirty="0"/>
          </a:p>
          <a:p>
            <a:r>
              <a:rPr lang="en-US" dirty="0" smtClean="0"/>
              <a:t>CCHS will be developed for the court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>
          <a:xfrm>
            <a:off x="6400800" y="4038600"/>
            <a:ext cx="2545344" cy="25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06" y="220068"/>
            <a:ext cx="7772400" cy="694332"/>
          </a:xfrm>
        </p:spPr>
        <p:txBody>
          <a:bodyPr/>
          <a:lstStyle/>
          <a:p>
            <a:r>
              <a:rPr lang="en-US" dirty="0" smtClean="0"/>
              <a:t>Flow of activities after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5" name="Rectangle 1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8" name="Rectangle 16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1905135" y="914400"/>
            <a:ext cx="5812713" cy="5438896"/>
            <a:chOff x="1883487" y="1219200"/>
            <a:chExt cx="5812713" cy="5438896"/>
          </a:xfrm>
        </p:grpSpPr>
        <p:grpSp>
          <p:nvGrpSpPr>
            <p:cNvPr id="106" name="Group 104"/>
            <p:cNvGrpSpPr>
              <a:grpSpLocks/>
            </p:cNvGrpSpPr>
            <p:nvPr/>
          </p:nvGrpSpPr>
          <p:grpSpPr bwMode="auto">
            <a:xfrm>
              <a:off x="1883487" y="1219200"/>
              <a:ext cx="5812713" cy="5438896"/>
              <a:chOff x="292" y="4398"/>
              <a:chExt cx="11739" cy="10337"/>
            </a:xfrm>
          </p:grpSpPr>
          <p:grpSp>
            <p:nvGrpSpPr>
              <p:cNvPr id="107" name="Group 123"/>
              <p:cNvGrpSpPr>
                <a:grpSpLocks/>
              </p:cNvGrpSpPr>
              <p:nvPr/>
            </p:nvGrpSpPr>
            <p:grpSpPr bwMode="auto">
              <a:xfrm>
                <a:off x="2336" y="10448"/>
                <a:ext cx="3456" cy="1490"/>
                <a:chOff x="1607" y="2362"/>
                <a:chExt cx="2662" cy="1490"/>
              </a:xfrm>
            </p:grpSpPr>
            <p:sp>
              <p:nvSpPr>
                <p:cNvPr id="126" name="Oval 125"/>
                <p:cNvSpPr>
                  <a:spLocks noChangeArrowheads="1"/>
                </p:cNvSpPr>
                <p:nvPr/>
              </p:nvSpPr>
              <p:spPr bwMode="auto">
                <a:xfrm>
                  <a:off x="1607" y="2362"/>
                  <a:ext cx="2662" cy="887"/>
                </a:xfrm>
                <a:prstGeom prst="ellipse">
                  <a:avLst/>
                </a:prstGeom>
                <a:solidFill>
                  <a:srgbClr val="4BACC6"/>
                </a:solidFill>
                <a:ln>
                  <a:noFill/>
                </a:ln>
                <a:effectLst>
                  <a:outerShdw dist="28398" dir="3806097" algn="ctr" rotWithShape="0">
                    <a:srgbClr val="205867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F2F2F2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00400000000000000" pitchFamily="2"/>
                    </a:rPr>
                    <a:t>Roll Court Proceedings</a:t>
                  </a:r>
                  <a:endParaRPr kumimoji="0" lang="ta-I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AutoShape 124"/>
                <p:cNvSpPr>
                  <a:spLocks noChangeShapeType="1"/>
                </p:cNvSpPr>
                <p:nvPr/>
              </p:nvSpPr>
              <p:spPr bwMode="auto">
                <a:xfrm>
                  <a:off x="2947" y="3249"/>
                  <a:ext cx="0" cy="60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120"/>
              <p:cNvGrpSpPr>
                <a:grpSpLocks/>
              </p:cNvGrpSpPr>
              <p:nvPr/>
            </p:nvGrpSpPr>
            <p:grpSpPr bwMode="auto">
              <a:xfrm>
                <a:off x="5792" y="8623"/>
                <a:ext cx="6239" cy="887"/>
                <a:chOff x="4749" y="5341"/>
                <a:chExt cx="6239" cy="887"/>
              </a:xfrm>
            </p:grpSpPr>
            <p:sp>
              <p:nvSpPr>
                <p:cNvPr id="124" name="Oval 122"/>
                <p:cNvSpPr>
                  <a:spLocks noChangeArrowheads="1"/>
                </p:cNvSpPr>
                <p:nvPr/>
              </p:nvSpPr>
              <p:spPr bwMode="auto">
                <a:xfrm>
                  <a:off x="7532" y="5341"/>
                  <a:ext cx="3456" cy="887"/>
                </a:xfrm>
                <a:prstGeom prst="ellipse">
                  <a:avLst/>
                </a:prstGeom>
                <a:solidFill>
                  <a:srgbClr val="4BACC6"/>
                </a:solidFill>
                <a:ln>
                  <a:noFill/>
                </a:ln>
                <a:effectLst>
                  <a:outerShdw dist="28398" dir="3806097" algn="ctr" rotWithShape="0">
                    <a:srgbClr val="205867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F2F2F2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sz="11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00400000000000000" pitchFamily="2"/>
                    </a:rPr>
                    <a:t>Serve DS Summons</a:t>
                  </a:r>
                  <a:endParaRPr kumimoji="0" lang="ta-I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5" name="AutoShape 121"/>
                <p:cNvSpPr>
                  <a:spLocks noChangeShapeType="1"/>
                </p:cNvSpPr>
                <p:nvPr/>
              </p:nvSpPr>
              <p:spPr bwMode="auto">
                <a:xfrm>
                  <a:off x="4749" y="5825"/>
                  <a:ext cx="2783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9" name="AutoShape 119"/>
              <p:cNvSpPr>
                <a:spLocks noChangeArrowheads="1"/>
              </p:cNvSpPr>
              <p:nvPr/>
            </p:nvSpPr>
            <p:spPr bwMode="auto">
              <a:xfrm>
                <a:off x="2336" y="11938"/>
                <a:ext cx="3456" cy="1373"/>
              </a:xfrm>
              <a:prstGeom prst="diamond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Defendant  Appears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AutoShape 118"/>
              <p:cNvSpPr>
                <a:spLocks noChangeShapeType="1"/>
              </p:cNvSpPr>
              <p:nvPr/>
            </p:nvSpPr>
            <p:spPr bwMode="auto">
              <a:xfrm>
                <a:off x="4076" y="13311"/>
                <a:ext cx="1" cy="6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117"/>
              <p:cNvSpPr>
                <a:spLocks noChangeArrowheads="1"/>
              </p:cNvSpPr>
              <p:nvPr/>
            </p:nvSpPr>
            <p:spPr bwMode="auto">
              <a:xfrm>
                <a:off x="7275" y="12287"/>
                <a:ext cx="904" cy="673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B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Oval 116"/>
              <p:cNvSpPr>
                <a:spLocks noChangeArrowheads="1"/>
              </p:cNvSpPr>
              <p:nvPr/>
            </p:nvSpPr>
            <p:spPr bwMode="auto">
              <a:xfrm>
                <a:off x="3663" y="13998"/>
                <a:ext cx="904" cy="737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205867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A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Text Box 115"/>
              <p:cNvSpPr txBox="1">
                <a:spLocks noChangeArrowheads="1"/>
              </p:cNvSpPr>
              <p:nvPr/>
            </p:nvSpPr>
            <p:spPr bwMode="auto">
              <a:xfrm>
                <a:off x="5792" y="8048"/>
                <a:ext cx="2230" cy="8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Fiscal could not handover summons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Text Box 114"/>
              <p:cNvSpPr txBox="1">
                <a:spLocks noChangeArrowheads="1"/>
              </p:cNvSpPr>
              <p:nvPr/>
            </p:nvSpPr>
            <p:spPr bwMode="auto">
              <a:xfrm>
                <a:off x="292" y="9677"/>
                <a:ext cx="2908" cy="7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Fiscal handed over summons</a:t>
                </a:r>
                <a:endParaRPr kumimoji="0" lang="ta-I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Oval 113"/>
              <p:cNvSpPr>
                <a:spLocks noChangeArrowheads="1"/>
              </p:cNvSpPr>
              <p:nvPr/>
            </p:nvSpPr>
            <p:spPr bwMode="auto">
              <a:xfrm>
                <a:off x="2336" y="8623"/>
                <a:ext cx="3456" cy="1000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Summon Serving Process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Oval 112"/>
              <p:cNvSpPr>
                <a:spLocks noChangeArrowheads="1"/>
              </p:cNvSpPr>
              <p:nvPr/>
            </p:nvSpPr>
            <p:spPr bwMode="auto">
              <a:xfrm>
                <a:off x="3566" y="4398"/>
                <a:ext cx="904" cy="737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205867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AutoShape 111"/>
              <p:cNvSpPr>
                <a:spLocks noChangeShapeType="1"/>
              </p:cNvSpPr>
              <p:nvPr/>
            </p:nvSpPr>
            <p:spPr bwMode="auto">
              <a:xfrm>
                <a:off x="4020" y="5135"/>
                <a:ext cx="0" cy="5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10"/>
              <p:cNvSpPr>
                <a:spLocks noChangeArrowheads="1"/>
              </p:cNvSpPr>
              <p:nvPr/>
            </p:nvSpPr>
            <p:spPr bwMode="auto">
              <a:xfrm>
                <a:off x="2336" y="5726"/>
                <a:ext cx="3456" cy="887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Case Registration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AutoShape 109"/>
              <p:cNvSpPr>
                <a:spLocks noChangeShapeType="1"/>
              </p:cNvSpPr>
              <p:nvPr/>
            </p:nvSpPr>
            <p:spPr bwMode="auto">
              <a:xfrm>
                <a:off x="4020" y="6613"/>
                <a:ext cx="0" cy="6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108"/>
              <p:cNvSpPr>
                <a:spLocks noChangeArrowheads="1"/>
              </p:cNvSpPr>
              <p:nvPr/>
            </p:nvSpPr>
            <p:spPr bwMode="auto">
              <a:xfrm>
                <a:off x="2134" y="7216"/>
                <a:ext cx="3996" cy="713"/>
              </a:xfrm>
              <a:prstGeom prst="ellipse">
                <a:avLst/>
              </a:prstGeom>
              <a:solidFill>
                <a:srgbClr val="4BACC6"/>
              </a:solidFill>
              <a:ln>
                <a:noFill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2F2F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a-IN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Latha" panose="02000400000000000000" pitchFamily="2"/>
                  </a:rPr>
                  <a:t>Stamp Duty Process</a:t>
                </a:r>
                <a:endParaRPr kumimoji="0" lang="ta-I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AutoShape 107"/>
              <p:cNvSpPr>
                <a:spLocks noChangeShapeType="1"/>
              </p:cNvSpPr>
              <p:nvPr/>
            </p:nvSpPr>
            <p:spPr bwMode="auto">
              <a:xfrm>
                <a:off x="4019" y="7929"/>
                <a:ext cx="0" cy="6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AutoShape 106"/>
              <p:cNvSpPr>
                <a:spLocks noChangeShapeType="1"/>
              </p:cNvSpPr>
              <p:nvPr/>
            </p:nvSpPr>
            <p:spPr bwMode="auto">
              <a:xfrm>
                <a:off x="5792" y="12661"/>
                <a:ext cx="148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AutoShape 105"/>
              <p:cNvSpPr>
                <a:spLocks noChangeShapeType="1"/>
              </p:cNvSpPr>
              <p:nvPr/>
            </p:nvSpPr>
            <p:spPr bwMode="auto">
              <a:xfrm rot="10800000" flipV="1">
                <a:off x="5792" y="9510"/>
                <a:ext cx="4494" cy="1430"/>
              </a:xfrm>
              <a:prstGeom prst="bentConnector3">
                <a:avLst>
                  <a:gd name="adj1" fmla="val 4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52" name="Straight Arrow Connector 151"/>
            <p:cNvCxnSpPr>
              <a:stCxn id="115" idx="4"/>
              <a:endCxn id="126" idx="0"/>
            </p:cNvCxnSpPr>
            <p:nvPr/>
          </p:nvCxnSpPr>
          <p:spPr>
            <a:xfrm>
              <a:off x="3751241" y="3968376"/>
              <a:ext cx="0" cy="434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195063" y="5891197"/>
            <a:ext cx="1066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Yes</a:t>
            </a:r>
          </a:p>
          <a:p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694274" y="5242313"/>
            <a:ext cx="58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97573"/>
            <a:ext cx="2343150" cy="19526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6" y="4530996"/>
            <a:ext cx="2099000" cy="19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676400" y="457200"/>
            <a:ext cx="4953000" cy="6096000"/>
            <a:chOff x="126" y="686"/>
            <a:chExt cx="5862" cy="13853"/>
          </a:xfrm>
        </p:grpSpPr>
        <p:sp>
          <p:nvSpPr>
            <p:cNvPr id="7" name="AutoShape 26"/>
            <p:cNvSpPr>
              <a:spLocks noChangeShapeType="1"/>
            </p:cNvSpPr>
            <p:nvPr/>
          </p:nvSpPr>
          <p:spPr bwMode="auto">
            <a:xfrm>
              <a:off x="3028" y="8222"/>
              <a:ext cx="1" cy="8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25"/>
            <p:cNvSpPr>
              <a:spLocks noChangeArrowheads="1"/>
            </p:cNvSpPr>
            <p:nvPr/>
          </p:nvSpPr>
          <p:spPr bwMode="auto">
            <a:xfrm>
              <a:off x="1485" y="6828"/>
              <a:ext cx="3038" cy="1394"/>
            </a:xfrm>
            <a:prstGeom prst="diamond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Inquiry Made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1485" y="9040"/>
              <a:ext cx="3045" cy="1394"/>
            </a:xfrm>
            <a:prstGeom prst="diamond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Inquiry Accepted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AutoShape 23"/>
            <p:cNvSpPr>
              <a:spLocks noChangeShapeType="1"/>
            </p:cNvSpPr>
            <p:nvPr/>
          </p:nvSpPr>
          <p:spPr bwMode="auto">
            <a:xfrm>
              <a:off x="4523" y="7568"/>
              <a:ext cx="100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22"/>
            <p:cNvSpPr>
              <a:spLocks noChangeShapeType="1"/>
            </p:cNvSpPr>
            <p:nvPr/>
          </p:nvSpPr>
          <p:spPr bwMode="auto">
            <a:xfrm>
              <a:off x="5526" y="7568"/>
              <a:ext cx="0" cy="4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21"/>
            <p:cNvSpPr>
              <a:spLocks noChangeShapeType="1"/>
            </p:cNvSpPr>
            <p:nvPr/>
          </p:nvSpPr>
          <p:spPr bwMode="auto">
            <a:xfrm flipH="1">
              <a:off x="3029" y="11855"/>
              <a:ext cx="249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20"/>
            <p:cNvSpPr>
              <a:spLocks noChangeShapeType="1"/>
            </p:cNvSpPr>
            <p:nvPr/>
          </p:nvSpPr>
          <p:spPr bwMode="auto">
            <a:xfrm>
              <a:off x="3015" y="10434"/>
              <a:ext cx="14" cy="14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9"/>
            <p:cNvSpPr>
              <a:spLocks noChangeShapeType="1"/>
            </p:cNvSpPr>
            <p:nvPr/>
          </p:nvSpPr>
          <p:spPr bwMode="auto">
            <a:xfrm>
              <a:off x="4372" y="11856"/>
              <a:ext cx="0" cy="5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2950" y="12407"/>
              <a:ext cx="3038" cy="838"/>
            </a:xfrm>
            <a:prstGeom prst="ellipse">
              <a:avLst/>
            </a:prstGeom>
            <a:solidFill>
              <a:srgbClr val="C151BC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Cease Assets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AutoShape 17"/>
            <p:cNvSpPr>
              <a:spLocks noChangeShapeType="1"/>
            </p:cNvSpPr>
            <p:nvPr/>
          </p:nvSpPr>
          <p:spPr bwMode="auto">
            <a:xfrm>
              <a:off x="4379" y="13245"/>
              <a:ext cx="1" cy="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989" y="13903"/>
              <a:ext cx="753" cy="636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15"/>
            <p:cNvSpPr>
              <a:spLocks noChangeShapeType="1"/>
            </p:cNvSpPr>
            <p:nvPr/>
          </p:nvSpPr>
          <p:spPr bwMode="auto">
            <a:xfrm flipH="1">
              <a:off x="879" y="9761"/>
              <a:ext cx="61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26" y="9407"/>
              <a:ext cx="753" cy="63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C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4742" y="6982"/>
              <a:ext cx="784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NO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693" y="8507"/>
              <a:ext cx="1172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Yes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909" y="10043"/>
              <a:ext cx="784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YES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155" y="10817"/>
              <a:ext cx="616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NO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1492" y="2009"/>
              <a:ext cx="3031" cy="947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Record Exparte judgment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AutoShape 8"/>
            <p:cNvSpPr>
              <a:spLocks noChangeShapeType="1"/>
            </p:cNvSpPr>
            <p:nvPr/>
          </p:nvSpPr>
          <p:spPr bwMode="auto">
            <a:xfrm>
              <a:off x="3041" y="3001"/>
              <a:ext cx="0" cy="7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492" y="3778"/>
              <a:ext cx="3038" cy="838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Decree process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AutoShape 6"/>
            <p:cNvSpPr>
              <a:spLocks noChangeShapeType="1"/>
            </p:cNvSpPr>
            <p:nvPr/>
          </p:nvSpPr>
          <p:spPr bwMode="auto">
            <a:xfrm>
              <a:off x="3028" y="4616"/>
              <a:ext cx="0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485" y="5303"/>
              <a:ext cx="3038" cy="838"/>
            </a:xfrm>
            <a:prstGeom prst="ellipse">
              <a:avLst/>
            </a:prstGeom>
            <a:solidFill>
              <a:srgbClr val="C151BC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Inquiry Process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AutoShape 4"/>
            <p:cNvSpPr>
              <a:spLocks noChangeShapeType="1"/>
            </p:cNvSpPr>
            <p:nvPr/>
          </p:nvSpPr>
          <p:spPr bwMode="auto">
            <a:xfrm>
              <a:off x="3041" y="6141"/>
              <a:ext cx="0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2629" y="686"/>
              <a:ext cx="837" cy="636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B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AutoShape 2"/>
            <p:cNvSpPr>
              <a:spLocks noChangeShapeType="1"/>
            </p:cNvSpPr>
            <p:nvPr/>
          </p:nvSpPr>
          <p:spPr bwMode="auto">
            <a:xfrm>
              <a:off x="3041" y="1322"/>
              <a:ext cx="0" cy="6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46" y="4262445"/>
            <a:ext cx="2057400" cy="22193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55" y="265739"/>
            <a:ext cx="2203395" cy="22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247912" y="655387"/>
            <a:ext cx="4508486" cy="5499100"/>
            <a:chOff x="445" y="1982"/>
            <a:chExt cx="7099" cy="8659"/>
          </a:xfrm>
        </p:grpSpPr>
        <p:sp>
          <p:nvSpPr>
            <p:cNvPr id="8" name="Oval 68"/>
            <p:cNvSpPr>
              <a:spLocks noChangeArrowheads="1"/>
            </p:cNvSpPr>
            <p:nvPr/>
          </p:nvSpPr>
          <p:spPr bwMode="auto">
            <a:xfrm>
              <a:off x="3121" y="1982"/>
              <a:ext cx="687" cy="6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A</a:t>
              </a:r>
              <a:endParaRPr kumimoji="0" lang="ta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67"/>
            <p:cNvSpPr>
              <a:spLocks noChangeArrowheads="1"/>
            </p:cNvSpPr>
            <p:nvPr/>
          </p:nvSpPr>
          <p:spPr bwMode="auto">
            <a:xfrm>
              <a:off x="1708" y="6771"/>
              <a:ext cx="3456" cy="938"/>
            </a:xfrm>
            <a:prstGeom prst="diamond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Case result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AutoShape 66"/>
            <p:cNvSpPr>
              <a:spLocks noChangeShapeType="1"/>
            </p:cNvSpPr>
            <p:nvPr/>
          </p:nvSpPr>
          <p:spPr bwMode="auto">
            <a:xfrm>
              <a:off x="3467" y="7709"/>
              <a:ext cx="1" cy="9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65"/>
            <p:cNvSpPr>
              <a:spLocks noChangeArrowheads="1"/>
            </p:cNvSpPr>
            <p:nvPr/>
          </p:nvSpPr>
          <p:spPr bwMode="auto">
            <a:xfrm>
              <a:off x="1714" y="8621"/>
              <a:ext cx="3450" cy="790"/>
            </a:xfrm>
            <a:prstGeom prst="ellipse">
              <a:avLst/>
            </a:prstGeom>
            <a:solidFill>
              <a:srgbClr val="C151BC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Finalize Case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AutoShape 64"/>
            <p:cNvSpPr>
              <a:spLocks noChangeShapeType="1"/>
            </p:cNvSpPr>
            <p:nvPr/>
          </p:nvSpPr>
          <p:spPr bwMode="auto">
            <a:xfrm>
              <a:off x="3466" y="9411"/>
              <a:ext cx="0" cy="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63"/>
            <p:cNvSpPr>
              <a:spLocks noChangeArrowheads="1"/>
            </p:cNvSpPr>
            <p:nvPr/>
          </p:nvSpPr>
          <p:spPr bwMode="auto">
            <a:xfrm>
              <a:off x="1708" y="5097"/>
              <a:ext cx="3450" cy="680"/>
            </a:xfrm>
            <a:prstGeom prst="ellipse">
              <a:avLst/>
            </a:prstGeom>
            <a:solidFill>
              <a:srgbClr val="C151BC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Bench proceeding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62"/>
            <p:cNvSpPr>
              <a:spLocks noChangeShapeType="1"/>
            </p:cNvSpPr>
            <p:nvPr/>
          </p:nvSpPr>
          <p:spPr bwMode="auto">
            <a:xfrm>
              <a:off x="3466" y="5777"/>
              <a:ext cx="2" cy="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61"/>
            <p:cNvSpPr>
              <a:spLocks noChangeArrowheads="1"/>
            </p:cNvSpPr>
            <p:nvPr/>
          </p:nvSpPr>
          <p:spPr bwMode="auto">
            <a:xfrm>
              <a:off x="1708" y="3271"/>
              <a:ext cx="3450" cy="953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Roll court Normal Proceedings</a:t>
              </a:r>
              <a:endParaRPr kumimoji="0" lang="ta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AutoShape 60"/>
            <p:cNvSpPr>
              <a:spLocks noChangeShapeType="1"/>
            </p:cNvSpPr>
            <p:nvPr/>
          </p:nvSpPr>
          <p:spPr bwMode="auto">
            <a:xfrm>
              <a:off x="3467" y="4308"/>
              <a:ext cx="0" cy="7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59"/>
            <p:cNvSpPr>
              <a:spLocks noChangeShapeType="1"/>
            </p:cNvSpPr>
            <p:nvPr/>
          </p:nvSpPr>
          <p:spPr bwMode="auto">
            <a:xfrm>
              <a:off x="3467" y="2602"/>
              <a:ext cx="0" cy="6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8"/>
            <p:cNvSpPr>
              <a:spLocks noChangeArrowheads="1"/>
            </p:cNvSpPr>
            <p:nvPr/>
          </p:nvSpPr>
          <p:spPr bwMode="auto">
            <a:xfrm>
              <a:off x="3121" y="10039"/>
              <a:ext cx="687" cy="60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56"/>
            <p:cNvSpPr>
              <a:spLocks noChangeArrowheads="1"/>
            </p:cNvSpPr>
            <p:nvPr/>
          </p:nvSpPr>
          <p:spPr bwMode="auto">
            <a:xfrm>
              <a:off x="6857" y="5157"/>
              <a:ext cx="687" cy="620"/>
            </a:xfrm>
            <a:prstGeom prst="ellipse">
              <a:avLst/>
            </a:prstGeom>
            <a:solidFill>
              <a:srgbClr val="4BACC6"/>
            </a:solidFill>
            <a:ln>
              <a:noFill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F2F2F2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C</a:t>
              </a:r>
              <a:endParaRPr kumimoji="0" lang="ta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55"/>
            <p:cNvSpPr txBox="1">
              <a:spLocks noChangeArrowheads="1"/>
            </p:cNvSpPr>
            <p:nvPr/>
          </p:nvSpPr>
          <p:spPr bwMode="auto">
            <a:xfrm>
              <a:off x="445" y="5777"/>
              <a:ext cx="1038" cy="1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Next hearing date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3808" y="7709"/>
              <a:ext cx="2361" cy="6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a-IN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00400000000000000" pitchFamily="2"/>
                </a:rPr>
                <a:t>Final decision given</a:t>
              </a:r>
              <a:endParaRPr kumimoji="0" lang="ta-I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AutoShape 53"/>
            <p:cNvSpPr>
              <a:spLocks noChangeShapeType="1"/>
            </p:cNvSpPr>
            <p:nvPr/>
          </p:nvSpPr>
          <p:spPr bwMode="auto">
            <a:xfrm rot="16200000" flipH="1">
              <a:off x="159" y="5747"/>
              <a:ext cx="1836" cy="1263"/>
            </a:xfrm>
            <a:prstGeom prst="bentConnector3">
              <a:avLst>
                <a:gd name="adj1" fmla="val 979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52"/>
            <p:cNvSpPr>
              <a:spLocks noChangeShapeType="1"/>
            </p:cNvSpPr>
            <p:nvPr/>
          </p:nvSpPr>
          <p:spPr bwMode="auto">
            <a:xfrm>
              <a:off x="445" y="5461"/>
              <a:ext cx="126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4" name="Rectangle 10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5353244" y="2952081"/>
            <a:ext cx="1032450" cy="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44" y="184539"/>
            <a:ext cx="3678767" cy="167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06" y="4447516"/>
            <a:ext cx="1772822" cy="20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320" y="141668"/>
            <a:ext cx="6589199" cy="1280890"/>
          </a:xfrm>
        </p:spPr>
        <p:txBody>
          <a:bodyPr/>
          <a:lstStyle/>
          <a:p>
            <a:pPr algn="ctr"/>
            <a:r>
              <a:rPr lang="en-US" dirty="0" smtClean="0"/>
              <a:t>Component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7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6" name="Rectangle 18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7" name="Rectangle 25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8" name="Group 188"/>
          <p:cNvGrpSpPr>
            <a:grpSpLocks/>
          </p:cNvGrpSpPr>
          <p:nvPr/>
        </p:nvGrpSpPr>
        <p:grpSpPr bwMode="auto">
          <a:xfrm>
            <a:off x="215554" y="881577"/>
            <a:ext cx="8712891" cy="5760356"/>
            <a:chOff x="375" y="37"/>
            <a:chExt cx="11585" cy="15070"/>
          </a:xfrm>
        </p:grpSpPr>
        <p:grpSp>
          <p:nvGrpSpPr>
            <p:cNvPr id="149" name="Group 252"/>
            <p:cNvGrpSpPr>
              <a:grpSpLocks/>
            </p:cNvGrpSpPr>
            <p:nvPr/>
          </p:nvGrpSpPr>
          <p:grpSpPr bwMode="auto">
            <a:xfrm>
              <a:off x="6022" y="4956"/>
              <a:ext cx="754" cy="3516"/>
              <a:chOff x="6022" y="4956"/>
              <a:chExt cx="754" cy="3516"/>
            </a:xfrm>
          </p:grpSpPr>
          <p:sp>
            <p:nvSpPr>
              <p:cNvPr id="213" name="AutoShape 256"/>
              <p:cNvSpPr>
                <a:spLocks noChangeShapeType="1"/>
              </p:cNvSpPr>
              <p:nvPr/>
            </p:nvSpPr>
            <p:spPr bwMode="auto">
              <a:xfrm>
                <a:off x="6022" y="4956"/>
                <a:ext cx="1" cy="3516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4" name="AutoShape 255"/>
              <p:cNvSpPr>
                <a:spLocks noChangeShapeType="1"/>
              </p:cNvSpPr>
              <p:nvPr/>
            </p:nvSpPr>
            <p:spPr bwMode="auto">
              <a:xfrm>
                <a:off x="6023" y="7406"/>
                <a:ext cx="753" cy="18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5" name="AutoShape 254"/>
              <p:cNvSpPr>
                <a:spLocks noChangeShapeType="1"/>
              </p:cNvSpPr>
              <p:nvPr/>
            </p:nvSpPr>
            <p:spPr bwMode="auto">
              <a:xfrm>
                <a:off x="6023" y="8472"/>
                <a:ext cx="753" cy="0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16" name="AutoShape 253"/>
              <p:cNvSpPr>
                <a:spLocks noChangeShapeType="1"/>
              </p:cNvSpPr>
              <p:nvPr/>
            </p:nvSpPr>
            <p:spPr bwMode="auto">
              <a:xfrm>
                <a:off x="6022" y="6228"/>
                <a:ext cx="754" cy="0"/>
              </a:xfrm>
              <a:prstGeom prst="straightConnector1">
                <a:avLst/>
              </a:prstGeom>
              <a:noFill/>
              <a:ln w="9525">
                <a:solidFill>
                  <a:srgbClr val="548D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150" name="Group 189"/>
            <p:cNvGrpSpPr>
              <a:grpSpLocks/>
            </p:cNvGrpSpPr>
            <p:nvPr/>
          </p:nvGrpSpPr>
          <p:grpSpPr bwMode="auto">
            <a:xfrm>
              <a:off x="375" y="37"/>
              <a:ext cx="11585" cy="15070"/>
              <a:chOff x="375" y="37"/>
              <a:chExt cx="11585" cy="15070"/>
            </a:xfrm>
          </p:grpSpPr>
          <p:grpSp>
            <p:nvGrpSpPr>
              <p:cNvPr id="151" name="Group 245"/>
              <p:cNvGrpSpPr>
                <a:grpSpLocks/>
              </p:cNvGrpSpPr>
              <p:nvPr/>
            </p:nvGrpSpPr>
            <p:grpSpPr bwMode="auto">
              <a:xfrm>
                <a:off x="375" y="5779"/>
                <a:ext cx="5647" cy="2693"/>
                <a:chOff x="375" y="5779"/>
                <a:chExt cx="5647" cy="2693"/>
              </a:xfrm>
            </p:grpSpPr>
            <p:grpSp>
              <p:nvGrpSpPr>
                <p:cNvPr id="207" name="Group 247"/>
                <p:cNvGrpSpPr>
                  <a:grpSpLocks/>
                </p:cNvGrpSpPr>
                <p:nvPr/>
              </p:nvGrpSpPr>
              <p:grpSpPr bwMode="auto">
                <a:xfrm>
                  <a:off x="375" y="6844"/>
                  <a:ext cx="2985" cy="1628"/>
                  <a:chOff x="375" y="6844"/>
                  <a:chExt cx="2985" cy="1628"/>
                </a:xfrm>
              </p:grpSpPr>
              <p:sp>
                <p:nvSpPr>
                  <p:cNvPr id="209" name="AutoShape 251"/>
                  <p:cNvSpPr>
                    <a:spLocks noChangeArrowheads="1"/>
                  </p:cNvSpPr>
                  <p:nvPr/>
                </p:nvSpPr>
                <p:spPr bwMode="auto">
                  <a:xfrm>
                    <a:off x="375" y="6844"/>
                    <a:ext cx="1851" cy="87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CCHS</a:t>
                    </a:r>
                    <a:endParaRPr kumimoji="0" lang="ta-I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AutoShape 250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7219"/>
                    <a:ext cx="3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4F81BD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11" name="AutoShape 249"/>
                  <p:cNvSpPr>
                    <a:spLocks noChangeShapeType="1"/>
                  </p:cNvSpPr>
                  <p:nvPr/>
                </p:nvSpPr>
                <p:spPr bwMode="auto">
                  <a:xfrm>
                    <a:off x="2581" y="7219"/>
                    <a:ext cx="77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548DD4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  <p:sp>
                <p:nvSpPr>
                  <p:cNvPr id="212" name="AutoShape 248"/>
                  <p:cNvSpPr>
                    <a:spLocks noChangeShapeType="1"/>
                  </p:cNvSpPr>
                  <p:nvPr/>
                </p:nvSpPr>
                <p:spPr bwMode="auto">
                  <a:xfrm>
                    <a:off x="2581" y="8472"/>
                    <a:ext cx="77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548DD4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400"/>
                  </a:p>
                </p:txBody>
              </p:sp>
            </p:grpSp>
            <p:sp>
              <p:nvSpPr>
                <p:cNvPr id="208" name="AutoShape 246"/>
                <p:cNvSpPr>
                  <a:spLocks noChangeShapeType="1"/>
                </p:cNvSpPr>
                <p:nvPr/>
              </p:nvSpPr>
              <p:spPr bwMode="auto">
                <a:xfrm>
                  <a:off x="5592" y="5779"/>
                  <a:ext cx="43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548DD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</p:grpSp>
          <p:grpSp>
            <p:nvGrpSpPr>
              <p:cNvPr id="152" name="Group 190"/>
              <p:cNvGrpSpPr>
                <a:grpSpLocks/>
              </p:cNvGrpSpPr>
              <p:nvPr/>
            </p:nvGrpSpPr>
            <p:grpSpPr bwMode="auto">
              <a:xfrm>
                <a:off x="2581" y="37"/>
                <a:ext cx="9379" cy="15070"/>
                <a:chOff x="2581" y="37"/>
                <a:chExt cx="9379" cy="15070"/>
              </a:xfrm>
            </p:grpSpPr>
            <p:sp>
              <p:nvSpPr>
                <p:cNvPr id="153" name="AutoShape 244"/>
                <p:cNvSpPr>
                  <a:spLocks noChangeArrowheads="1"/>
                </p:cNvSpPr>
                <p:nvPr/>
              </p:nvSpPr>
              <p:spPr bwMode="auto">
                <a:xfrm>
                  <a:off x="3360" y="7946"/>
                  <a:ext cx="2232" cy="99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151BC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Inquiry Process</a:t>
                  </a:r>
                  <a:endParaRPr kumimoji="0" lang="ta-I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4" name="AutoShape 243"/>
                <p:cNvSpPr>
                  <a:spLocks noChangeArrowheads="1"/>
                </p:cNvSpPr>
                <p:nvPr/>
              </p:nvSpPr>
              <p:spPr bwMode="auto">
                <a:xfrm>
                  <a:off x="3360" y="6714"/>
                  <a:ext cx="2232" cy="10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a-I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Latha" panose="020B0604020202020204" pitchFamily="34" charset="0"/>
                    </a:rPr>
                    <a:t>Decree Process</a:t>
                  </a:r>
                  <a:endParaRPr kumimoji="0" lang="ta-I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55" name="Group 191"/>
                <p:cNvGrpSpPr>
                  <a:grpSpLocks/>
                </p:cNvGrpSpPr>
                <p:nvPr/>
              </p:nvGrpSpPr>
              <p:grpSpPr bwMode="auto">
                <a:xfrm>
                  <a:off x="2581" y="37"/>
                  <a:ext cx="9379" cy="15070"/>
                  <a:chOff x="2581" y="37"/>
                  <a:chExt cx="9379" cy="15070"/>
                </a:xfrm>
              </p:grpSpPr>
              <p:sp>
                <p:nvSpPr>
                  <p:cNvPr id="156" name="AutoShape 242"/>
                  <p:cNvSpPr>
                    <a:spLocks noChangeArrowheads="1"/>
                  </p:cNvSpPr>
                  <p:nvPr/>
                </p:nvSpPr>
                <p:spPr bwMode="auto">
                  <a:xfrm>
                    <a:off x="6776" y="6844"/>
                    <a:ext cx="2232" cy="112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151BC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Bench Proceeding</a:t>
                    </a:r>
                    <a:endParaRPr kumimoji="0" lang="ta-I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7" name="AutoShape 241"/>
                  <p:cNvSpPr>
                    <a:spLocks noChangeArrowheads="1"/>
                  </p:cNvSpPr>
                  <p:nvPr/>
                </p:nvSpPr>
                <p:spPr bwMode="auto">
                  <a:xfrm>
                    <a:off x="6776" y="8076"/>
                    <a:ext cx="2232" cy="71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151BC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Finalize Case</a:t>
                    </a:r>
                    <a:endParaRPr kumimoji="0" lang="ta-IN" altLang="en-US" sz="1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8" name="AutoShape 240"/>
                  <p:cNvSpPr>
                    <a:spLocks noChangeArrowheads="1"/>
                  </p:cNvSpPr>
                  <p:nvPr/>
                </p:nvSpPr>
                <p:spPr bwMode="auto">
                  <a:xfrm>
                    <a:off x="6776" y="5592"/>
                    <a:ext cx="2232" cy="112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ta-I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rPr>
                      <a:t>Roll Court Normal</a:t>
                    </a:r>
                    <a:endParaRPr kumimoji="0" lang="ta-IN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159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2581" y="37"/>
                    <a:ext cx="9379" cy="15070"/>
                    <a:chOff x="2581" y="37"/>
                    <a:chExt cx="9379" cy="15070"/>
                  </a:xfrm>
                </p:grpSpPr>
                <p:sp>
                  <p:nvSpPr>
                    <p:cNvPr id="161" name="AutoShap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13" y="6714"/>
                      <a:ext cx="41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548DD4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400"/>
                    </a:p>
                  </p:txBody>
                </p:sp>
                <p:sp>
                  <p:nvSpPr>
                    <p:cNvPr id="162" name="AutoShap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8" y="3946"/>
                      <a:ext cx="30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548DD4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400"/>
                    </a:p>
                  </p:txBody>
                </p:sp>
                <p:grpSp>
                  <p:nvGrpSpPr>
                    <p:cNvPr id="163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81" y="37"/>
                      <a:ext cx="9379" cy="15070"/>
                      <a:chOff x="2581" y="37"/>
                      <a:chExt cx="9379" cy="15070"/>
                    </a:xfrm>
                  </p:grpSpPr>
                  <p:sp>
                    <p:nvSpPr>
                      <p:cNvPr id="164" name="AutoShape 2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702" y="6511"/>
                        <a:ext cx="2232" cy="78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ta-IN" alt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Latha" panose="020B0604020202020204" pitchFamily="34" charset="0"/>
                          </a:rPr>
                          <a:t>DS Process</a:t>
                        </a:r>
                        <a:endParaRPr kumimoji="0" lang="ta-I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65" name="Group 1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81" y="37"/>
                        <a:ext cx="9379" cy="15070"/>
                        <a:chOff x="2581" y="37"/>
                        <a:chExt cx="9379" cy="15070"/>
                      </a:xfrm>
                    </p:grpSpPr>
                    <p:sp>
                      <p:nvSpPr>
                        <p:cNvPr id="166" name="AutoShape 2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13985"/>
                          <a:ext cx="2232" cy="1122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rgbClr val="C151BC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a-IN" altLang="en-US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Latha" panose="020B0604020202020204" pitchFamily="34" charset="0"/>
                            </a:rPr>
                            <a:t>Database Backup</a:t>
                          </a:r>
                          <a:endParaRPr kumimoji="0" lang="ta-IN" alt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167" name="Group 1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81" y="37"/>
                          <a:ext cx="9379" cy="14700"/>
                          <a:chOff x="2581" y="37"/>
                          <a:chExt cx="9379" cy="14700"/>
                        </a:xfrm>
                      </p:grpSpPr>
                      <p:grpSp>
                        <p:nvGrpSpPr>
                          <p:cNvPr id="168" name="Group 2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81" y="37"/>
                            <a:ext cx="9379" cy="6303"/>
                            <a:chOff x="2581" y="37"/>
                            <a:chExt cx="9379" cy="6303"/>
                          </a:xfrm>
                        </p:grpSpPr>
                        <p:sp>
                          <p:nvSpPr>
                            <p:cNvPr id="184" name="AutoShape 23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5162"/>
                              <a:ext cx="2232" cy="1178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Case Calling Process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5" name="AutoShape 23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3217"/>
                              <a:ext cx="2232" cy="157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Summon Serving Process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6" name="AutoShape 23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486"/>
                              <a:ext cx="2232" cy="1047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Case Registration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7" name="AutoShape 23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889"/>
                              <a:ext cx="2232" cy="991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Stamp Duty Process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8" name="AutoShape 23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2469"/>
                              <a:ext cx="2368" cy="1254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Retrieve Case Details</a:t>
                              </a:r>
                              <a:endParaRPr kumimoji="0" lang="ta-IN" altLang="en-US" sz="1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9" name="AutoShape 22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1253"/>
                              <a:ext cx="2537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Defendant Submission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AutoShape 22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37"/>
                              <a:ext cx="2232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Case Registration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1" name="AutoShape 22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776" y="4339"/>
                              <a:ext cx="2500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Roll Court Proceeding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2" name="AutoShape 22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28" y="4751"/>
                              <a:ext cx="2232" cy="1477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Handle Fiscal Reports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3" name="AutoShape 225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728" y="2769"/>
                              <a:ext cx="2232" cy="1570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>
                              <a:lvl1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tabLst>
                                  <a:tab pos="742950" algn="l"/>
                                </a:tabLs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>
                                  <a:tab pos="742950" algn="l"/>
                                </a:tabLst>
                              </a:pPr>
                              <a:r>
                                <a:rPr kumimoji="0" lang="ta-IN" altLang="en-US" sz="14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Summon Serving Process</a:t>
                              </a:r>
                              <a:endParaRPr kumimoji="0" lang="ta-IN" altLang="en-US" sz="1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94" name="AutoShape 2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935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5" name="AutoShape 22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2469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6" name="AutoShape 22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4058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7" name="AutoShape 2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5779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8" name="AutoShape 22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592" y="935"/>
                              <a:ext cx="29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99" name="AutoShape 21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486"/>
                              <a:ext cx="0" cy="2637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0" name="AutoShape 21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486"/>
                              <a:ext cx="88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1" name="AutoShape 21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1889"/>
                              <a:ext cx="88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2" name="AutoShape 21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3123"/>
                              <a:ext cx="88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3" name="AutoShape 21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592" y="3946"/>
                              <a:ext cx="3416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4" name="AutoShape 21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313" y="3591"/>
                              <a:ext cx="415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5" name="AutoShape 21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276" y="5367"/>
                              <a:ext cx="452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206" name="AutoShape 21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6023" y="4956"/>
                              <a:ext cx="753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</p:grpSp>
                      <p:grpSp>
                        <p:nvGrpSpPr>
                          <p:cNvPr id="169" name="Group 1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81" y="935"/>
                            <a:ext cx="6586" cy="13802"/>
                            <a:chOff x="2581" y="935"/>
                            <a:chExt cx="6586" cy="13802"/>
                          </a:xfrm>
                        </p:grpSpPr>
                        <p:sp>
                          <p:nvSpPr>
                            <p:cNvPr id="170" name="AutoShape 21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2493"/>
                              <a:ext cx="2232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User Registration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1" name="AutoShape 20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1053"/>
                              <a:ext cx="2232" cy="1066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rgbClr val="C151BC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Report Generation</a:t>
                              </a:r>
                              <a:endParaRPr kumimoji="0" lang="ta-IN" altLang="en-US" sz="1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2" name="AutoShape 20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9257"/>
                              <a:ext cx="2232" cy="155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rgbClr val="C151BC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Assets Ceasing Process</a:t>
                              </a:r>
                              <a:endParaRPr kumimoji="0" lang="ta-IN" altLang="en-US" sz="1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3" name="AutoShape 20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935" y="13151"/>
                              <a:ext cx="2232" cy="1586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Edit Profile and Reset Password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4" name="AutoShape 20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935" y="11239"/>
                              <a:ext cx="2232" cy="1122"/>
                            </a:xfrm>
                            <a:prstGeom prst="roundRect">
                              <a:avLst>
                                <a:gd name="adj" fmla="val 16667"/>
                              </a:avLst>
                            </a:prstGeom>
                            <a:solidFill>
                              <a:schemeClr val="accent2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ta-IN" altLang="en-US" sz="14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Latha" panose="020B0604020202020204" pitchFamily="34" charset="0"/>
                                </a:rPr>
                                <a:t>Register New User</a:t>
                              </a:r>
                              <a:endParaRPr kumimoji="0" lang="ta-IN" altLang="en-US" sz="1400" b="0" i="0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5" name="AutoShape 2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935"/>
                              <a:ext cx="0" cy="13708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6" name="AutoShape 20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0024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7" name="AutoShape 2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1632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8" name="AutoShape 2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3054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79" name="AutoShape 20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81" y="14643"/>
                              <a:ext cx="77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0" name="AutoShape 20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592" y="13054"/>
                              <a:ext cx="299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1" name="AutoShape 19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1" y="11838"/>
                              <a:ext cx="0" cy="230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2" name="AutoShape 19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2" y="11838"/>
                              <a:ext cx="1043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  <p:sp>
                          <p:nvSpPr>
                            <p:cNvPr id="183" name="AutoShape 1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5892" y="14138"/>
                              <a:ext cx="1043" cy="0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548DD4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 sz="1400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217" name="Rectangle 28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6936935" y="2245495"/>
            <a:ext cx="744" cy="12095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90059"/>
            <a:ext cx="6589199" cy="1280890"/>
          </a:xfrm>
        </p:spPr>
        <p:txBody>
          <a:bodyPr/>
          <a:lstStyle/>
          <a:p>
            <a:pPr algn="ct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6591985" cy="3777622"/>
          </a:xfrm>
        </p:spPr>
        <p:txBody>
          <a:bodyPr/>
          <a:lstStyle/>
          <a:p>
            <a:r>
              <a:rPr lang="en-US" dirty="0" smtClean="0"/>
              <a:t>Same system architecture that we proposed earlier.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894097"/>
            <a:ext cx="6668184" cy="48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9900"/>
            <a:ext cx="6589199" cy="8230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Progress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13113" y="988488"/>
            <a:ext cx="660008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Functional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Requirements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1. Case Registration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2. Issuing Case Number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3. Calculate Stamp Duty for a case.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4. Issue Stamp Duty Receipt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5. Serve Summons (Print Outs)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6. Handle Fiscal Reports Details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7. Handle Ex party judgments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8. Decree preparation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9. Handle Inquiries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10. Update case details e.g. Next hearing date, Decision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11. Handle Ceasing of assets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12. Registrar finishes the case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13. Prepare Reports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14. Record defendant details per a case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15. Retrieve case details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16. User Registration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17. Take backup of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6400800" y="988488"/>
            <a:ext cx="2302073" cy="22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30948</TotalTime>
  <Words>666</Words>
  <Application>Microsoft Office PowerPoint</Application>
  <PresentationFormat>On-screen Show (4:3)</PresentationFormat>
  <Paragraphs>297</Paragraphs>
  <Slides>21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HDOfficeLightV0</vt:lpstr>
      <vt:lpstr>1_HDOfficeLightV0</vt:lpstr>
      <vt:lpstr>Wisp</vt:lpstr>
      <vt:lpstr>COURT CASE HANDLING SYSTEM(CCHS)</vt:lpstr>
      <vt:lpstr>Introduction</vt:lpstr>
      <vt:lpstr>Money Related Cases</vt:lpstr>
      <vt:lpstr>Flow of activities after Automation</vt:lpstr>
      <vt:lpstr>PowerPoint Presentation</vt:lpstr>
      <vt:lpstr>PowerPoint Presentation</vt:lpstr>
      <vt:lpstr>Component Diagram</vt:lpstr>
      <vt:lpstr>System Architecture</vt:lpstr>
      <vt:lpstr>Progress </vt:lpstr>
      <vt:lpstr>PowerPoint Presentation</vt:lpstr>
      <vt:lpstr>PowerPoint Presentation</vt:lpstr>
      <vt:lpstr>PowerPoint Presentation</vt:lpstr>
      <vt:lpstr>PowerPoint Presentation</vt:lpstr>
      <vt:lpstr>Percentage Completed</vt:lpstr>
      <vt:lpstr>Technical Exposure</vt:lpstr>
      <vt:lpstr>Why did we select JavaSE?</vt:lpstr>
      <vt:lpstr>Quality Assurance Mechanism</vt:lpstr>
      <vt:lpstr>Best Practices</vt:lpstr>
      <vt:lpstr>Test Plan</vt:lpstr>
      <vt:lpstr>Deployment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COURT CASE HANDLING SYSTEM(CCHS)</dc:title>
  <dc:creator>Kavindu Chamara</dc:creator>
  <cp:lastModifiedBy>PC</cp:lastModifiedBy>
  <cp:revision>135</cp:revision>
  <dcterms:created xsi:type="dcterms:W3CDTF">2006-08-16T00:00:00Z</dcterms:created>
  <dcterms:modified xsi:type="dcterms:W3CDTF">2016-09-18T11:56:27Z</dcterms:modified>
</cp:coreProperties>
</file>