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75" d="100"/>
          <a:sy n="75" d="100"/>
        </p:scale>
        <p:origin x="254" y="3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6FC77-8E1C-452B-A1D4-6C868B74231D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717E0-B503-489D-9F19-BF2A4DDEF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646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6FC77-8E1C-452B-A1D4-6C868B74231D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717E0-B503-489D-9F19-BF2A4DDEF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354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6FC77-8E1C-452B-A1D4-6C868B74231D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717E0-B503-489D-9F19-BF2A4DDEF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509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6FC77-8E1C-452B-A1D4-6C868B74231D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717E0-B503-489D-9F19-BF2A4DDEF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685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6FC77-8E1C-452B-A1D4-6C868B74231D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717E0-B503-489D-9F19-BF2A4DDEF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712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6FC77-8E1C-452B-A1D4-6C868B74231D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717E0-B503-489D-9F19-BF2A4DDEF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303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6FC77-8E1C-452B-A1D4-6C868B74231D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717E0-B503-489D-9F19-BF2A4DDEF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469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6FC77-8E1C-452B-A1D4-6C868B74231D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717E0-B503-489D-9F19-BF2A4DDEF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449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6FC77-8E1C-452B-A1D4-6C868B74231D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717E0-B503-489D-9F19-BF2A4DDEF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164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6FC77-8E1C-452B-A1D4-6C868B74231D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717E0-B503-489D-9F19-BF2A4DDEF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460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6FC77-8E1C-452B-A1D4-6C868B74231D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717E0-B503-489D-9F19-BF2A4DDEF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844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6FC77-8E1C-452B-A1D4-6C868B74231D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717E0-B503-489D-9F19-BF2A4DDEF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814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/>
          <p:cNvSpPr/>
          <p:nvPr/>
        </p:nvSpPr>
        <p:spPr>
          <a:xfrm>
            <a:off x="6352992" y="5601222"/>
            <a:ext cx="1237550" cy="597593"/>
          </a:xfrm>
          <a:prstGeom prst="flowChartMagneticDisk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bg1">
                <a:lumMod val="50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chemeClr val="tx1"/>
                </a:solidFill>
              </a:rPr>
              <a:t>DB (Oracle)</a:t>
            </a:r>
            <a:endParaRPr lang="en-US" sz="900" b="1" dirty="0">
              <a:solidFill>
                <a:schemeClr val="tx1"/>
              </a:solidFill>
            </a:endParaRPr>
          </a:p>
        </p:txBody>
      </p:sp>
      <p:sp>
        <p:nvSpPr>
          <p:cNvPr id="5" name="Flowchart: Magnetic Disk 4"/>
          <p:cNvSpPr/>
          <p:nvPr/>
        </p:nvSpPr>
        <p:spPr>
          <a:xfrm>
            <a:off x="4583513" y="5601220"/>
            <a:ext cx="1237550" cy="597593"/>
          </a:xfrm>
          <a:prstGeom prst="flowChartMagneticDisk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bg1">
                <a:lumMod val="50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chemeClr val="tx1"/>
                </a:solidFill>
              </a:rPr>
              <a:t>DB (</a:t>
            </a:r>
            <a:r>
              <a:rPr lang="en-US" sz="900" b="1" dirty="0" err="1" smtClean="0">
                <a:solidFill>
                  <a:schemeClr val="tx1"/>
                </a:solidFill>
              </a:rPr>
              <a:t>SqlServer</a:t>
            </a:r>
            <a:r>
              <a:rPr lang="en-US" sz="900" b="1" dirty="0" smtClean="0">
                <a:solidFill>
                  <a:schemeClr val="tx1"/>
                </a:solidFill>
              </a:rPr>
              <a:t>)</a:t>
            </a:r>
            <a:endParaRPr lang="en-US" sz="900" b="1" dirty="0">
              <a:solidFill>
                <a:schemeClr val="tx1"/>
              </a:solidFill>
            </a:endParaRPr>
          </a:p>
        </p:txBody>
      </p:sp>
      <p:sp>
        <p:nvSpPr>
          <p:cNvPr id="6" name="Flowchart: Magnetic Disk 5"/>
          <p:cNvSpPr/>
          <p:nvPr/>
        </p:nvSpPr>
        <p:spPr>
          <a:xfrm>
            <a:off x="2814035" y="5601221"/>
            <a:ext cx="1237550" cy="597593"/>
          </a:xfrm>
          <a:prstGeom prst="flowChartMagneticDisk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bg1">
                <a:lumMod val="50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chemeClr val="tx1"/>
                </a:solidFill>
              </a:rPr>
              <a:t>DB (</a:t>
            </a:r>
            <a:r>
              <a:rPr lang="en-US" sz="900" b="1" dirty="0" err="1" smtClean="0">
                <a:solidFill>
                  <a:schemeClr val="tx1"/>
                </a:solidFill>
              </a:rPr>
              <a:t>MySql</a:t>
            </a:r>
            <a:r>
              <a:rPr lang="en-US" sz="900" b="1" dirty="0" smtClean="0">
                <a:solidFill>
                  <a:schemeClr val="tx1"/>
                </a:solidFill>
              </a:rPr>
              <a:t>)</a:t>
            </a:r>
            <a:endParaRPr lang="en-US" sz="900" b="1" dirty="0">
              <a:solidFill>
                <a:schemeClr val="tx1"/>
              </a:solidFill>
            </a:endParaRPr>
          </a:p>
        </p:txBody>
      </p:sp>
      <p:sp>
        <p:nvSpPr>
          <p:cNvPr id="7" name="Flowchart: Magnetic Disk 6"/>
          <p:cNvSpPr/>
          <p:nvPr/>
        </p:nvSpPr>
        <p:spPr>
          <a:xfrm>
            <a:off x="8127723" y="5601221"/>
            <a:ext cx="1251837" cy="597593"/>
          </a:xfrm>
          <a:prstGeom prst="flowChartMagneticDisk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bg1">
                <a:lumMod val="50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chemeClr val="tx1"/>
                </a:solidFill>
              </a:rPr>
              <a:t>DB (</a:t>
            </a:r>
            <a:r>
              <a:rPr lang="en-US" sz="900" b="1" dirty="0" err="1" smtClean="0">
                <a:solidFill>
                  <a:schemeClr val="tx1"/>
                </a:solidFill>
              </a:rPr>
              <a:t>PostgreSql</a:t>
            </a:r>
            <a:r>
              <a:rPr lang="en-US" sz="900" b="1" dirty="0" smtClean="0">
                <a:solidFill>
                  <a:schemeClr val="tx1"/>
                </a:solidFill>
              </a:rPr>
              <a:t>)</a:t>
            </a:r>
            <a:endParaRPr lang="en-US" sz="900" b="1" dirty="0">
              <a:solidFill>
                <a:schemeClr val="tx1"/>
              </a:solidFill>
            </a:endParaRPr>
          </a:p>
        </p:txBody>
      </p:sp>
      <p:sp>
        <p:nvSpPr>
          <p:cNvPr id="8" name="Flowchart: Alternate Process 7"/>
          <p:cNvSpPr/>
          <p:nvPr/>
        </p:nvSpPr>
        <p:spPr>
          <a:xfrm>
            <a:off x="5253835" y="3307126"/>
            <a:ext cx="1685925" cy="484061"/>
          </a:xfrm>
          <a:prstGeom prst="flowChartAlternate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  <a:prstDash val="dash"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IDbConnection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9" name="Flowchart: Alternate Process 8"/>
          <p:cNvSpPr/>
          <p:nvPr/>
        </p:nvSpPr>
        <p:spPr>
          <a:xfrm>
            <a:off x="5249418" y="2475061"/>
            <a:ext cx="1685925" cy="484061"/>
          </a:xfrm>
          <a:prstGeom prst="flowChartAlternateProcess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  <a:prstDash val="dash"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DbRepository</a:t>
            </a:r>
            <a:endParaRPr lang="en-US" sz="900" dirty="0">
              <a:solidFill>
                <a:schemeClr val="tx1"/>
              </a:solidFill>
            </a:endParaRPr>
          </a:p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&lt;</a:t>
            </a:r>
            <a:r>
              <a:rPr lang="en-US" sz="900" dirty="0" err="1" smtClean="0">
                <a:solidFill>
                  <a:schemeClr val="tx1"/>
                </a:solidFill>
              </a:rPr>
              <a:t>TDbConnection</a:t>
            </a:r>
            <a:r>
              <a:rPr lang="en-US" sz="900" dirty="0" smtClean="0">
                <a:solidFill>
                  <a:schemeClr val="tx1"/>
                </a:solidFill>
              </a:rPr>
              <a:t>&gt;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0" name="Flowchart: Alternate Process 9"/>
          <p:cNvSpPr/>
          <p:nvPr/>
        </p:nvSpPr>
        <p:spPr>
          <a:xfrm>
            <a:off x="5249735" y="1700894"/>
            <a:ext cx="1685925" cy="484061"/>
          </a:xfrm>
          <a:prstGeom prst="flowChartAlternateProcess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  <a:prstDash val="dash"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BaseRepository</a:t>
            </a:r>
            <a:endParaRPr lang="en-US" sz="900" dirty="0">
              <a:solidFill>
                <a:schemeClr val="tx1"/>
              </a:solidFill>
            </a:endParaRPr>
          </a:p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&lt;</a:t>
            </a:r>
            <a:r>
              <a:rPr lang="en-US" sz="900" dirty="0" err="1" smtClean="0">
                <a:solidFill>
                  <a:schemeClr val="tx1"/>
                </a:solidFill>
              </a:rPr>
              <a:t>Tentity</a:t>
            </a:r>
            <a:r>
              <a:rPr lang="en-US" sz="900" dirty="0" smtClean="0">
                <a:solidFill>
                  <a:schemeClr val="tx1"/>
                </a:solidFill>
              </a:rPr>
              <a:t>, </a:t>
            </a:r>
            <a:r>
              <a:rPr lang="en-US" sz="900" dirty="0" err="1" smtClean="0">
                <a:solidFill>
                  <a:schemeClr val="tx1"/>
                </a:solidFill>
              </a:rPr>
              <a:t>TDbConnection</a:t>
            </a:r>
            <a:r>
              <a:rPr lang="en-US" sz="900" dirty="0" smtClean="0">
                <a:solidFill>
                  <a:schemeClr val="tx1"/>
                </a:solidFill>
              </a:rPr>
              <a:t>&gt;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1" name="Flowchart: Alternate Process 10"/>
          <p:cNvSpPr/>
          <p:nvPr/>
        </p:nvSpPr>
        <p:spPr>
          <a:xfrm>
            <a:off x="7693635" y="859811"/>
            <a:ext cx="1685925" cy="484061"/>
          </a:xfrm>
          <a:prstGeom prst="flowChartAlternateProcess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ITrace</a:t>
            </a:r>
            <a:endParaRPr lang="en-US" sz="900" dirty="0">
              <a:solidFill>
                <a:schemeClr val="tx1"/>
              </a:solidFill>
            </a:endParaRPr>
          </a:p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(</a:t>
            </a:r>
            <a:r>
              <a:rPr lang="en-US" sz="900" dirty="0" err="1" smtClean="0">
                <a:solidFill>
                  <a:schemeClr val="tx1"/>
                </a:solidFill>
              </a:rPr>
              <a:t>BeforeInsert</a:t>
            </a:r>
            <a:r>
              <a:rPr lang="en-US" sz="900" dirty="0" smtClean="0">
                <a:solidFill>
                  <a:schemeClr val="tx1"/>
                </a:solidFill>
              </a:rPr>
              <a:t>, </a:t>
            </a:r>
            <a:r>
              <a:rPr lang="en-US" sz="900" dirty="0" err="1" smtClean="0">
                <a:solidFill>
                  <a:schemeClr val="tx1"/>
                </a:solidFill>
              </a:rPr>
              <a:t>AfterInsert</a:t>
            </a:r>
            <a:r>
              <a:rPr lang="en-US" sz="900" dirty="0" smtClean="0">
                <a:solidFill>
                  <a:schemeClr val="tx1"/>
                </a:solidFill>
              </a:rPr>
              <a:t>, </a:t>
            </a:r>
            <a:r>
              <a:rPr lang="en-US" sz="900" dirty="0" err="1" smtClean="0">
                <a:solidFill>
                  <a:schemeClr val="tx1"/>
                </a:solidFill>
              </a:rPr>
              <a:t>etc</a:t>
            </a:r>
            <a:r>
              <a:rPr lang="en-US" sz="900" dirty="0" smtClean="0">
                <a:solidFill>
                  <a:schemeClr val="tx1"/>
                </a:solidFill>
              </a:rPr>
              <a:t>)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2" name="Flowchart: Alternate Process 11"/>
          <p:cNvSpPr/>
          <p:nvPr/>
        </p:nvSpPr>
        <p:spPr>
          <a:xfrm>
            <a:off x="7299048" y="3310859"/>
            <a:ext cx="1685925" cy="484061"/>
          </a:xfrm>
          <a:prstGeom prst="flowChartAlternateProcess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IDbOperationProvider</a:t>
            </a:r>
            <a:endParaRPr lang="en-US" sz="900" dirty="0" smtClean="0">
              <a:solidFill>
                <a:schemeClr val="tx1"/>
              </a:solidFill>
            </a:endParaRPr>
          </a:p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(</a:t>
            </a:r>
            <a:r>
              <a:rPr lang="en-US" sz="900" dirty="0" err="1" smtClean="0">
                <a:solidFill>
                  <a:schemeClr val="tx1"/>
                </a:solidFill>
              </a:rPr>
              <a:t>Sql</a:t>
            </a:r>
            <a:r>
              <a:rPr lang="en-US" sz="900" dirty="0" smtClean="0">
                <a:solidFill>
                  <a:schemeClr val="tx1"/>
                </a:solidFill>
              </a:rPr>
              <a:t>, Oracle, </a:t>
            </a:r>
            <a:r>
              <a:rPr lang="en-US" sz="900" dirty="0" err="1" smtClean="0">
                <a:solidFill>
                  <a:schemeClr val="tx1"/>
                </a:solidFill>
              </a:rPr>
              <a:t>MySql</a:t>
            </a:r>
            <a:r>
              <a:rPr lang="en-US" sz="900" dirty="0" smtClean="0">
                <a:solidFill>
                  <a:schemeClr val="tx1"/>
                </a:solidFill>
              </a:rPr>
              <a:t>, </a:t>
            </a:r>
            <a:r>
              <a:rPr lang="en-US" sz="900" dirty="0" err="1" smtClean="0">
                <a:solidFill>
                  <a:schemeClr val="tx1"/>
                </a:solidFill>
              </a:rPr>
              <a:t>PostgreSql</a:t>
            </a:r>
            <a:r>
              <a:rPr lang="en-US" sz="900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3" name="Flowchart: Alternate Process 12"/>
          <p:cNvSpPr/>
          <p:nvPr/>
        </p:nvSpPr>
        <p:spPr>
          <a:xfrm>
            <a:off x="4135138" y="4157515"/>
            <a:ext cx="1685925" cy="733424"/>
          </a:xfrm>
          <a:prstGeom prst="flowChartAlternateProcess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ObjectCache</a:t>
            </a:r>
            <a:r>
              <a:rPr lang="en-US" sz="900" dirty="0" smtClean="0">
                <a:solidFill>
                  <a:schemeClr val="tx1"/>
                </a:solidFill>
              </a:rPr>
              <a:t>(s)</a:t>
            </a:r>
          </a:p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(</a:t>
            </a:r>
            <a:r>
              <a:rPr lang="en-US" sz="900" dirty="0" err="1" smtClean="0">
                <a:solidFill>
                  <a:schemeClr val="tx1"/>
                </a:solidFill>
              </a:rPr>
              <a:t>CommandText</a:t>
            </a:r>
            <a:r>
              <a:rPr lang="en-US" sz="900" dirty="0" smtClean="0">
                <a:solidFill>
                  <a:schemeClr val="tx1"/>
                </a:solidFill>
              </a:rPr>
              <a:t>, Columns, </a:t>
            </a:r>
            <a:r>
              <a:rPr lang="en-US" sz="900" dirty="0" err="1" smtClean="0">
                <a:solidFill>
                  <a:schemeClr val="tx1"/>
                </a:solidFill>
              </a:rPr>
              <a:t>ExecutionContext</a:t>
            </a:r>
            <a:r>
              <a:rPr lang="en-US" sz="900" dirty="0" smtClean="0">
                <a:solidFill>
                  <a:schemeClr val="tx1"/>
                </a:solidFill>
              </a:rPr>
              <a:t>, Property, Mappings, </a:t>
            </a:r>
            <a:r>
              <a:rPr lang="en-US" sz="900" dirty="0" err="1" smtClean="0">
                <a:solidFill>
                  <a:schemeClr val="tx1"/>
                </a:solidFill>
              </a:rPr>
              <a:t>etc</a:t>
            </a:r>
            <a:r>
              <a:rPr lang="en-US" sz="900" dirty="0" smtClean="0">
                <a:solidFill>
                  <a:schemeClr val="tx1"/>
                </a:solidFill>
              </a:rPr>
              <a:t>)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4" name="Flowchart: Alternate Process 13"/>
          <p:cNvSpPr/>
          <p:nvPr/>
        </p:nvSpPr>
        <p:spPr>
          <a:xfrm>
            <a:off x="1482492" y="3093388"/>
            <a:ext cx="1366842" cy="904632"/>
          </a:xfrm>
          <a:prstGeom prst="flowChartAlternateProcess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Helper Methods:</a:t>
            </a:r>
          </a:p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GetFields</a:t>
            </a:r>
            <a:endParaRPr lang="en-US" sz="900" dirty="0" smtClean="0">
              <a:solidFill>
                <a:schemeClr val="tx1"/>
              </a:solidFill>
            </a:endParaRPr>
          </a:p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GetSchema</a:t>
            </a:r>
            <a:endParaRPr lang="en-US" sz="900" dirty="0" smtClean="0">
              <a:solidFill>
                <a:schemeClr val="tx1"/>
              </a:solidFill>
            </a:endParaRPr>
          </a:p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GetVersion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8" name="Flowchart: Alternate Process 17"/>
          <p:cNvSpPr/>
          <p:nvPr/>
        </p:nvSpPr>
        <p:spPr>
          <a:xfrm>
            <a:off x="9344261" y="3101660"/>
            <a:ext cx="1518049" cy="904632"/>
          </a:xfrm>
          <a:prstGeom prst="flowChartAlternateProcess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DB Specific Operations:</a:t>
            </a:r>
          </a:p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BulkInsert</a:t>
            </a:r>
            <a:endParaRPr lang="en-US" sz="900" dirty="0" smtClean="0">
              <a:solidFill>
                <a:schemeClr val="tx1"/>
              </a:solidFill>
            </a:endParaRPr>
          </a:p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AllowIdentityInsert</a:t>
            </a:r>
            <a:endParaRPr lang="en-US" sz="900" dirty="0" smtClean="0">
              <a:solidFill>
                <a:schemeClr val="tx1"/>
              </a:solidFill>
            </a:endParaRPr>
          </a:p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DisallowIdentityInsert</a:t>
            </a:r>
            <a:endParaRPr lang="en-US" sz="900" dirty="0" smtClean="0">
              <a:solidFill>
                <a:schemeClr val="tx1"/>
              </a:solidFill>
            </a:endParaRPr>
          </a:p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EnableBroker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4" name="Flowchart: Alternate Process 23"/>
          <p:cNvSpPr/>
          <p:nvPr/>
        </p:nvSpPr>
        <p:spPr>
          <a:xfrm>
            <a:off x="2814034" y="885196"/>
            <a:ext cx="1685925" cy="484061"/>
          </a:xfrm>
          <a:prstGeom prst="flowChartAlternateProcess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IStamentBuilder</a:t>
            </a:r>
            <a:endParaRPr lang="en-US" sz="900" dirty="0" smtClean="0">
              <a:solidFill>
                <a:schemeClr val="tx1"/>
              </a:solidFill>
            </a:endParaRPr>
          </a:p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(</a:t>
            </a:r>
            <a:r>
              <a:rPr lang="en-US" sz="900" dirty="0" err="1" smtClean="0">
                <a:solidFill>
                  <a:schemeClr val="tx1"/>
                </a:solidFill>
              </a:rPr>
              <a:t>Sql</a:t>
            </a:r>
            <a:r>
              <a:rPr lang="en-US" sz="900" dirty="0" smtClean="0">
                <a:solidFill>
                  <a:schemeClr val="tx1"/>
                </a:solidFill>
              </a:rPr>
              <a:t>, Oracle, </a:t>
            </a:r>
            <a:r>
              <a:rPr lang="en-US" sz="900" dirty="0" err="1" smtClean="0">
                <a:solidFill>
                  <a:schemeClr val="tx1"/>
                </a:solidFill>
              </a:rPr>
              <a:t>MySql</a:t>
            </a:r>
            <a:r>
              <a:rPr lang="en-US" sz="900" dirty="0" smtClean="0">
                <a:solidFill>
                  <a:schemeClr val="tx1"/>
                </a:solidFill>
              </a:rPr>
              <a:t>, </a:t>
            </a:r>
            <a:r>
              <a:rPr lang="en-US" sz="900" dirty="0" err="1" smtClean="0">
                <a:solidFill>
                  <a:schemeClr val="tx1"/>
                </a:solidFill>
              </a:rPr>
              <a:t>PostgreSql</a:t>
            </a:r>
            <a:r>
              <a:rPr lang="en-US" sz="900" dirty="0" smtClean="0">
                <a:solidFill>
                  <a:schemeClr val="tx1"/>
                </a:solidFill>
              </a:rPr>
              <a:t>)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5" name="Flowchart: Alternate Process 24"/>
          <p:cNvSpPr/>
          <p:nvPr/>
        </p:nvSpPr>
        <p:spPr>
          <a:xfrm>
            <a:off x="5249419" y="890056"/>
            <a:ext cx="1685925" cy="484061"/>
          </a:xfrm>
          <a:prstGeom prst="flowChartAlternateProcess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ICache</a:t>
            </a:r>
            <a:endParaRPr lang="en-US" sz="900" dirty="0">
              <a:solidFill>
                <a:schemeClr val="tx1"/>
              </a:solidFill>
            </a:endParaRPr>
          </a:p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(</a:t>
            </a:r>
            <a:r>
              <a:rPr lang="en-US" sz="900" dirty="0" err="1" smtClean="0">
                <a:solidFill>
                  <a:schemeClr val="tx1"/>
                </a:solidFill>
              </a:rPr>
              <a:t>MemoryCache</a:t>
            </a:r>
            <a:r>
              <a:rPr lang="en-US" sz="900" dirty="0" smtClean="0">
                <a:solidFill>
                  <a:schemeClr val="tx1"/>
                </a:solidFill>
              </a:rPr>
              <a:t>, </a:t>
            </a:r>
            <a:r>
              <a:rPr lang="en-US" sz="900" dirty="0" err="1" smtClean="0">
                <a:solidFill>
                  <a:schemeClr val="tx1"/>
                </a:solidFill>
              </a:rPr>
              <a:t>FileCache</a:t>
            </a:r>
            <a:r>
              <a:rPr lang="en-US" sz="900" dirty="0" smtClean="0">
                <a:solidFill>
                  <a:schemeClr val="tx1"/>
                </a:solidFill>
              </a:rPr>
              <a:t>, </a:t>
            </a:r>
            <a:r>
              <a:rPr lang="en-US" sz="900" dirty="0" err="1" smtClean="0">
                <a:solidFill>
                  <a:schemeClr val="tx1"/>
                </a:solidFill>
              </a:rPr>
              <a:t>etc</a:t>
            </a:r>
            <a:r>
              <a:rPr lang="en-US" sz="900" dirty="0" smtClean="0">
                <a:solidFill>
                  <a:schemeClr val="tx1"/>
                </a:solidFill>
              </a:rPr>
              <a:t>)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6" name="Flowchart: Alternate Process 25"/>
          <p:cNvSpPr/>
          <p:nvPr/>
        </p:nvSpPr>
        <p:spPr>
          <a:xfrm>
            <a:off x="3208622" y="3307124"/>
            <a:ext cx="1685925" cy="484061"/>
          </a:xfrm>
          <a:prstGeom prst="flowChartAlternateProcess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IDbHelper</a:t>
            </a:r>
            <a:endParaRPr lang="en-US" sz="900" dirty="0">
              <a:solidFill>
                <a:schemeClr val="tx1"/>
              </a:solidFill>
            </a:endParaRPr>
          </a:p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(</a:t>
            </a:r>
            <a:r>
              <a:rPr lang="en-US" sz="900" dirty="0" err="1" smtClean="0">
                <a:solidFill>
                  <a:schemeClr val="tx1"/>
                </a:solidFill>
              </a:rPr>
              <a:t>Sql</a:t>
            </a:r>
            <a:r>
              <a:rPr lang="en-US" sz="900" dirty="0" smtClean="0">
                <a:solidFill>
                  <a:schemeClr val="tx1"/>
                </a:solidFill>
              </a:rPr>
              <a:t>, Oracle, </a:t>
            </a:r>
            <a:r>
              <a:rPr lang="en-US" sz="900" dirty="0" err="1" smtClean="0">
                <a:solidFill>
                  <a:schemeClr val="tx1"/>
                </a:solidFill>
              </a:rPr>
              <a:t>MySql</a:t>
            </a:r>
            <a:r>
              <a:rPr lang="en-US" sz="900" dirty="0" smtClean="0">
                <a:solidFill>
                  <a:schemeClr val="tx1"/>
                </a:solidFill>
              </a:rPr>
              <a:t>, </a:t>
            </a:r>
            <a:r>
              <a:rPr lang="en-US" sz="900" dirty="0" err="1" smtClean="0">
                <a:solidFill>
                  <a:schemeClr val="tx1"/>
                </a:solidFill>
              </a:rPr>
              <a:t>PostgreSql</a:t>
            </a:r>
            <a:r>
              <a:rPr lang="en-US" sz="900" dirty="0" smtClean="0">
                <a:solidFill>
                  <a:schemeClr val="tx1"/>
                </a:solidFill>
              </a:rPr>
              <a:t>)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7" name="Flowchart: Alternate Process 26"/>
          <p:cNvSpPr/>
          <p:nvPr/>
        </p:nvSpPr>
        <p:spPr>
          <a:xfrm>
            <a:off x="6352992" y="4157515"/>
            <a:ext cx="1685925" cy="733424"/>
          </a:xfrm>
          <a:prstGeom prst="flowChartAlternateProcess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ExtendedOperation</a:t>
            </a:r>
            <a:r>
              <a:rPr lang="en-US" sz="900" dirty="0" smtClean="0">
                <a:solidFill>
                  <a:schemeClr val="tx1"/>
                </a:solidFill>
              </a:rPr>
              <a:t>(s)</a:t>
            </a:r>
          </a:p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(</a:t>
            </a:r>
            <a:r>
              <a:rPr lang="en-US" sz="900" dirty="0" err="1" smtClean="0">
                <a:solidFill>
                  <a:schemeClr val="tx1"/>
                </a:solidFill>
              </a:rPr>
              <a:t>BatchQuery</a:t>
            </a:r>
            <a:r>
              <a:rPr lang="en-US" sz="900" dirty="0" smtClean="0">
                <a:solidFill>
                  <a:schemeClr val="tx1"/>
                </a:solidFill>
              </a:rPr>
              <a:t>, </a:t>
            </a:r>
            <a:r>
              <a:rPr lang="en-US" sz="900" dirty="0" err="1" smtClean="0">
                <a:solidFill>
                  <a:schemeClr val="tx1"/>
                </a:solidFill>
              </a:rPr>
              <a:t>BulkInsert</a:t>
            </a:r>
            <a:r>
              <a:rPr lang="en-US" sz="900" dirty="0" smtClean="0">
                <a:solidFill>
                  <a:schemeClr val="tx1"/>
                </a:solidFill>
              </a:rPr>
              <a:t>, Count, Delete, Insert, Merge, Query, Update, Truncate, </a:t>
            </a:r>
            <a:r>
              <a:rPr lang="en-US" sz="900" dirty="0" err="1" smtClean="0">
                <a:solidFill>
                  <a:schemeClr val="tx1"/>
                </a:solidFill>
              </a:rPr>
              <a:t>etc</a:t>
            </a:r>
            <a:r>
              <a:rPr lang="en-US" sz="900" dirty="0" smtClean="0">
                <a:solidFill>
                  <a:schemeClr val="tx1"/>
                </a:solidFill>
              </a:rPr>
              <a:t>)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8" name="Flowchart: Alternate Process 27"/>
          <p:cNvSpPr/>
          <p:nvPr/>
        </p:nvSpPr>
        <p:spPr>
          <a:xfrm>
            <a:off x="1482492" y="2009881"/>
            <a:ext cx="1685925" cy="484061"/>
          </a:xfrm>
          <a:prstGeom prst="flowChartAlternateProcess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IResolver</a:t>
            </a:r>
            <a:endParaRPr lang="en-US" sz="900" dirty="0" smtClean="0">
              <a:solidFill>
                <a:schemeClr val="tx1"/>
              </a:solidFill>
            </a:endParaRPr>
          </a:p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(</a:t>
            </a:r>
            <a:r>
              <a:rPr lang="en-US" sz="900" dirty="0" err="1" smtClean="0">
                <a:solidFill>
                  <a:schemeClr val="tx1"/>
                </a:solidFill>
              </a:rPr>
              <a:t>TypeResolver</a:t>
            </a:r>
            <a:r>
              <a:rPr lang="en-US" sz="900" dirty="0" smtClean="0">
                <a:solidFill>
                  <a:schemeClr val="tx1"/>
                </a:solidFill>
              </a:rPr>
              <a:t>, </a:t>
            </a:r>
            <a:r>
              <a:rPr lang="en-US" sz="900" dirty="0" err="1" smtClean="0">
                <a:solidFill>
                  <a:schemeClr val="tx1"/>
                </a:solidFill>
              </a:rPr>
              <a:t>NameResolver</a:t>
            </a:r>
            <a:r>
              <a:rPr lang="en-US" sz="900" dirty="0" smtClean="0">
                <a:solidFill>
                  <a:schemeClr val="tx1"/>
                </a:solidFill>
              </a:rPr>
              <a:t>)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30" name="Elbow Connector 29"/>
          <p:cNvCxnSpPr>
            <a:stCxn id="24" idx="3"/>
            <a:endCxn id="10" idx="1"/>
          </p:cNvCxnSpPr>
          <p:nvPr/>
        </p:nvCxnSpPr>
        <p:spPr>
          <a:xfrm>
            <a:off x="4499959" y="1127227"/>
            <a:ext cx="749776" cy="815698"/>
          </a:xfrm>
          <a:prstGeom prst="bentConnector3">
            <a:avLst>
              <a:gd name="adj1" fmla="val 50000"/>
            </a:avLst>
          </a:prstGeom>
          <a:ln w="9525">
            <a:solidFill>
              <a:schemeClr val="bg1">
                <a:lumMod val="50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25" idx="2"/>
            <a:endCxn id="10" idx="0"/>
          </p:cNvCxnSpPr>
          <p:nvPr/>
        </p:nvCxnSpPr>
        <p:spPr>
          <a:xfrm rot="16200000" flipH="1">
            <a:off x="5929152" y="1537347"/>
            <a:ext cx="326777" cy="316"/>
          </a:xfrm>
          <a:prstGeom prst="bentConnector3">
            <a:avLst>
              <a:gd name="adj1" fmla="val 50000"/>
            </a:avLst>
          </a:prstGeom>
          <a:ln w="9525">
            <a:solidFill>
              <a:schemeClr val="bg1">
                <a:lumMod val="50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11" idx="1"/>
            <a:endCxn id="10" idx="3"/>
          </p:cNvCxnSpPr>
          <p:nvPr/>
        </p:nvCxnSpPr>
        <p:spPr>
          <a:xfrm rot="10800000" flipV="1">
            <a:off x="6935661" y="1101841"/>
            <a:ext cx="757975" cy="841083"/>
          </a:xfrm>
          <a:prstGeom prst="bentConnector3">
            <a:avLst>
              <a:gd name="adj1" fmla="val 50000"/>
            </a:avLst>
          </a:prstGeom>
          <a:ln w="9525">
            <a:solidFill>
              <a:schemeClr val="bg1">
                <a:lumMod val="50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9" idx="3"/>
            <a:endCxn id="11" idx="2"/>
          </p:cNvCxnSpPr>
          <p:nvPr/>
        </p:nvCxnSpPr>
        <p:spPr>
          <a:xfrm flipV="1">
            <a:off x="6935343" y="1343872"/>
            <a:ext cx="1601255" cy="1373220"/>
          </a:xfrm>
          <a:prstGeom prst="bentConnector2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24" idx="2"/>
            <a:endCxn id="9" idx="1"/>
          </p:cNvCxnSpPr>
          <p:nvPr/>
        </p:nvCxnSpPr>
        <p:spPr>
          <a:xfrm rot="16200000" flipH="1">
            <a:off x="3779290" y="1246963"/>
            <a:ext cx="1347835" cy="1592421"/>
          </a:xfrm>
          <a:prstGeom prst="bentConnector2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9" idx="0"/>
            <a:endCxn id="10" idx="2"/>
          </p:cNvCxnSpPr>
          <p:nvPr/>
        </p:nvCxnSpPr>
        <p:spPr>
          <a:xfrm rot="5400000" flipH="1" flipV="1">
            <a:off x="5947486" y="2329850"/>
            <a:ext cx="290106" cy="317"/>
          </a:xfrm>
          <a:prstGeom prst="bentConnector3">
            <a:avLst>
              <a:gd name="adj1" fmla="val 50000"/>
            </a:avLst>
          </a:prstGeom>
          <a:ln w="9525">
            <a:solidFill>
              <a:schemeClr val="bg1">
                <a:lumMod val="50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8" idx="0"/>
            <a:endCxn id="9" idx="2"/>
          </p:cNvCxnSpPr>
          <p:nvPr/>
        </p:nvCxnSpPr>
        <p:spPr>
          <a:xfrm rot="16200000" flipV="1">
            <a:off x="5920588" y="3130915"/>
            <a:ext cx="348004" cy="4417"/>
          </a:xfrm>
          <a:prstGeom prst="bentConnector3">
            <a:avLst>
              <a:gd name="adj1" fmla="val 50000"/>
            </a:avLst>
          </a:prstGeom>
          <a:ln w="9525">
            <a:solidFill>
              <a:schemeClr val="bg1">
                <a:lumMod val="50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28" idx="2"/>
            <a:endCxn id="26" idx="0"/>
          </p:cNvCxnSpPr>
          <p:nvPr/>
        </p:nvCxnSpPr>
        <p:spPr>
          <a:xfrm rot="16200000" flipH="1">
            <a:off x="2781929" y="2037468"/>
            <a:ext cx="813182" cy="1726130"/>
          </a:xfrm>
          <a:prstGeom prst="bentConnector3">
            <a:avLst>
              <a:gd name="adj1" fmla="val 50000"/>
            </a:avLst>
          </a:prstGeom>
          <a:ln w="9525">
            <a:solidFill>
              <a:schemeClr val="bg1">
                <a:lumMod val="50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14" idx="3"/>
            <a:endCxn id="26" idx="1"/>
          </p:cNvCxnSpPr>
          <p:nvPr/>
        </p:nvCxnSpPr>
        <p:spPr>
          <a:xfrm>
            <a:off x="2849334" y="3545704"/>
            <a:ext cx="359288" cy="3451"/>
          </a:xfrm>
          <a:prstGeom prst="bentConnector3">
            <a:avLst>
              <a:gd name="adj1" fmla="val 50000"/>
            </a:avLst>
          </a:prstGeom>
          <a:ln w="9525">
            <a:solidFill>
              <a:schemeClr val="bg1">
                <a:lumMod val="50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stCxn id="12" idx="3"/>
            <a:endCxn id="18" idx="1"/>
          </p:cNvCxnSpPr>
          <p:nvPr/>
        </p:nvCxnSpPr>
        <p:spPr>
          <a:xfrm>
            <a:off x="8984973" y="3552890"/>
            <a:ext cx="359288" cy="1086"/>
          </a:xfrm>
          <a:prstGeom prst="bentConnector3">
            <a:avLst>
              <a:gd name="adj1" fmla="val 50000"/>
            </a:avLst>
          </a:prstGeom>
          <a:ln w="9525">
            <a:solidFill>
              <a:schemeClr val="bg1">
                <a:lumMod val="50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8" idx="1"/>
            <a:endCxn id="26" idx="3"/>
          </p:cNvCxnSpPr>
          <p:nvPr/>
        </p:nvCxnSpPr>
        <p:spPr>
          <a:xfrm rot="10800000">
            <a:off x="4894547" y="3549155"/>
            <a:ext cx="359288" cy="2"/>
          </a:xfrm>
          <a:prstGeom prst="bentConnector3">
            <a:avLst>
              <a:gd name="adj1" fmla="val 50000"/>
            </a:avLst>
          </a:prstGeom>
          <a:ln w="9525">
            <a:solidFill>
              <a:schemeClr val="bg1">
                <a:lumMod val="50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stCxn id="12" idx="2"/>
            <a:endCxn id="27" idx="3"/>
          </p:cNvCxnSpPr>
          <p:nvPr/>
        </p:nvCxnSpPr>
        <p:spPr>
          <a:xfrm rot="5400000">
            <a:off x="7725811" y="4108026"/>
            <a:ext cx="729307" cy="103094"/>
          </a:xfrm>
          <a:prstGeom prst="bentConnector2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>
            <a:stCxn id="27" idx="0"/>
            <a:endCxn id="8" idx="2"/>
          </p:cNvCxnSpPr>
          <p:nvPr/>
        </p:nvCxnSpPr>
        <p:spPr>
          <a:xfrm rot="16200000" flipV="1">
            <a:off x="6463213" y="3424772"/>
            <a:ext cx="366328" cy="1099157"/>
          </a:xfrm>
          <a:prstGeom prst="bentConnector3">
            <a:avLst>
              <a:gd name="adj1" fmla="val 50000"/>
            </a:avLst>
          </a:prstGeom>
          <a:ln w="9525">
            <a:solidFill>
              <a:schemeClr val="bg1">
                <a:lumMod val="50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/>
          <p:cNvCxnSpPr>
            <a:stCxn id="13" idx="0"/>
            <a:endCxn id="8" idx="2"/>
          </p:cNvCxnSpPr>
          <p:nvPr/>
        </p:nvCxnSpPr>
        <p:spPr>
          <a:xfrm rot="5400000" flipH="1" flipV="1">
            <a:off x="5354285" y="3415003"/>
            <a:ext cx="366328" cy="1118697"/>
          </a:xfrm>
          <a:prstGeom prst="bentConnector3">
            <a:avLst>
              <a:gd name="adj1" fmla="val 50000"/>
            </a:avLst>
          </a:prstGeom>
          <a:ln w="9525">
            <a:solidFill>
              <a:schemeClr val="bg1">
                <a:lumMod val="50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/>
          <p:cNvCxnSpPr>
            <a:stCxn id="7" idx="1"/>
            <a:endCxn id="6" idx="1"/>
          </p:cNvCxnSpPr>
          <p:nvPr/>
        </p:nvCxnSpPr>
        <p:spPr>
          <a:xfrm rot="16200000" flipV="1">
            <a:off x="6093226" y="2940805"/>
            <a:ext cx="12700" cy="5320832"/>
          </a:xfrm>
          <a:prstGeom prst="bentConnector3">
            <a:avLst>
              <a:gd name="adj1" fmla="val 2832504"/>
            </a:avLst>
          </a:prstGeom>
          <a:ln w="9525">
            <a:solidFill>
              <a:schemeClr val="bg1">
                <a:lumMod val="50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/>
          <p:cNvCxnSpPr>
            <a:stCxn id="13" idx="2"/>
            <a:endCxn id="5" idx="1"/>
          </p:cNvCxnSpPr>
          <p:nvPr/>
        </p:nvCxnSpPr>
        <p:spPr>
          <a:xfrm rot="16200000" flipH="1">
            <a:off x="4735054" y="5133985"/>
            <a:ext cx="710281" cy="224187"/>
          </a:xfrm>
          <a:prstGeom prst="bentConnector3">
            <a:avLst>
              <a:gd name="adj1" fmla="val 50000"/>
            </a:avLst>
          </a:prstGeom>
          <a:ln w="9525">
            <a:solidFill>
              <a:schemeClr val="bg1">
                <a:lumMod val="50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Elbow Connector 114"/>
          <p:cNvCxnSpPr>
            <a:stCxn id="4" idx="1"/>
            <a:endCxn id="27" idx="2"/>
          </p:cNvCxnSpPr>
          <p:nvPr/>
        </p:nvCxnSpPr>
        <p:spPr>
          <a:xfrm rot="5400000" flipH="1" flipV="1">
            <a:off x="6728720" y="5133987"/>
            <a:ext cx="710283" cy="224188"/>
          </a:xfrm>
          <a:prstGeom prst="bentConnector3">
            <a:avLst>
              <a:gd name="adj1" fmla="val 50000"/>
            </a:avLst>
          </a:prstGeom>
          <a:ln w="9525">
            <a:solidFill>
              <a:schemeClr val="bg1">
                <a:lumMod val="50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7482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131</Words>
  <Application>Microsoft Office PowerPoint</Application>
  <PresentationFormat>Widescreen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Pendon</dc:creator>
  <cp:lastModifiedBy>Michael Pendon</cp:lastModifiedBy>
  <cp:revision>6</cp:revision>
  <dcterms:created xsi:type="dcterms:W3CDTF">2019-05-26T13:09:47Z</dcterms:created>
  <dcterms:modified xsi:type="dcterms:W3CDTF">2019-05-26T14:00:13Z</dcterms:modified>
</cp:coreProperties>
</file>