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9" d="100"/>
          <a:sy n="89" d="100"/>
        </p:scale>
        <p:origin x="-846" y="-102"/>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4/12/2024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1017867"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dirty="0" smtClean="0">
                <a:solidFill>
                  <a:schemeClr val="tx1"/>
                </a:solidFill>
                <a:latin typeface="Arial"/>
                <a:ea typeface="Arial"/>
                <a:cs typeface="Arial"/>
                <a:sym typeface="Arial"/>
              </a:rPr>
              <a:t>Name :</a:t>
            </a:r>
            <a:r>
              <a:rPr lang="en-US" sz="1100" b="0" i="0" u="none" strike="noStrike" cap="none" dirty="0" err="1" smtClean="0">
                <a:solidFill>
                  <a:schemeClr val="tx1"/>
                </a:solidFill>
                <a:latin typeface="Arial"/>
                <a:ea typeface="Arial"/>
                <a:cs typeface="Arial"/>
                <a:sym typeface="Arial"/>
              </a:rPr>
              <a:t>K.akilandeshwari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au422721104004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VRSCET</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8853" y="59458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505838" y="1118681"/>
            <a:ext cx="4818350" cy="307777"/>
          </a:xfrm>
          <a:prstGeom prst="rect">
            <a:avLst/>
          </a:prstGeom>
        </p:spPr>
        <p:txBody>
          <a:bodyPr wrap="square">
            <a:spAutoFit/>
          </a:bodyPr>
          <a:lstStyle/>
          <a:p>
            <a:r>
              <a:rPr lang="en-US" b="1" dirty="0" smtClean="0"/>
              <a:t>Data Modeling:</a:t>
            </a:r>
            <a:endParaRPr lang="en-US" dirty="0"/>
          </a:p>
        </p:txBody>
      </p:sp>
      <p:sp>
        <p:nvSpPr>
          <p:cNvPr id="7" name="Rectangle 6"/>
          <p:cNvSpPr/>
          <p:nvPr/>
        </p:nvSpPr>
        <p:spPr>
          <a:xfrm>
            <a:off x="1138136" y="1420238"/>
            <a:ext cx="4477183" cy="307777"/>
          </a:xfrm>
          <a:prstGeom prst="rect">
            <a:avLst/>
          </a:prstGeom>
        </p:spPr>
        <p:txBody>
          <a:bodyPr wrap="square">
            <a:spAutoFit/>
          </a:bodyPr>
          <a:lstStyle/>
          <a:p>
            <a:r>
              <a:rPr lang="en-US" dirty="0" smtClean="0"/>
              <a:t>a. </a:t>
            </a:r>
            <a:r>
              <a:rPr lang="en-US" b="1" dirty="0" smtClean="0"/>
              <a:t>Entities (Models)</a:t>
            </a:r>
            <a:endParaRPr lang="en-US" dirty="0"/>
          </a:p>
        </p:txBody>
      </p:sp>
      <p:sp>
        <p:nvSpPr>
          <p:cNvPr id="10" name="Rectangle 9"/>
          <p:cNvSpPr/>
          <p:nvPr/>
        </p:nvSpPr>
        <p:spPr>
          <a:xfrm>
            <a:off x="1001949" y="1692614"/>
            <a:ext cx="4377323" cy="307777"/>
          </a:xfrm>
          <a:prstGeom prst="rect">
            <a:avLst/>
          </a:prstGeom>
        </p:spPr>
        <p:txBody>
          <a:bodyPr wrap="square">
            <a:spAutoFit/>
          </a:bodyPr>
          <a:lstStyle/>
          <a:p>
            <a:r>
              <a:rPr lang="en-US" dirty="0" smtClean="0"/>
              <a:t>  b. </a:t>
            </a:r>
            <a:r>
              <a:rPr lang="en-US" b="1" dirty="0" smtClean="0"/>
              <a:t>Relationships</a:t>
            </a:r>
            <a:endParaRPr lang="en-US" dirty="0"/>
          </a:p>
        </p:txBody>
      </p:sp>
      <p:sp>
        <p:nvSpPr>
          <p:cNvPr id="11" name="Rectangle 10"/>
          <p:cNvSpPr/>
          <p:nvPr/>
        </p:nvSpPr>
        <p:spPr>
          <a:xfrm>
            <a:off x="1040861" y="1994171"/>
            <a:ext cx="4875418" cy="307777"/>
          </a:xfrm>
          <a:prstGeom prst="rect">
            <a:avLst/>
          </a:prstGeom>
        </p:spPr>
        <p:txBody>
          <a:bodyPr wrap="square">
            <a:spAutoFit/>
          </a:bodyPr>
          <a:lstStyle/>
          <a:p>
            <a:r>
              <a:rPr lang="en-US" dirty="0" smtClean="0"/>
              <a:t> c. </a:t>
            </a:r>
            <a:r>
              <a:rPr lang="en-US" b="1" dirty="0" smtClean="0"/>
              <a:t>Attributes and Constraints</a:t>
            </a:r>
            <a:endParaRPr lang="en-US" dirty="0"/>
          </a:p>
        </p:txBody>
      </p:sp>
      <p:sp>
        <p:nvSpPr>
          <p:cNvPr id="12" name="Rectangle 11"/>
          <p:cNvSpPr/>
          <p:nvPr/>
        </p:nvSpPr>
        <p:spPr>
          <a:xfrm>
            <a:off x="535021" y="2417862"/>
            <a:ext cx="4477163" cy="307777"/>
          </a:xfrm>
          <a:prstGeom prst="rect">
            <a:avLst/>
          </a:prstGeom>
        </p:spPr>
        <p:txBody>
          <a:bodyPr wrap="square">
            <a:spAutoFit/>
          </a:bodyPr>
          <a:lstStyle/>
          <a:p>
            <a:r>
              <a:rPr lang="en-US" b="1" dirty="0" smtClean="0"/>
              <a:t>Results: </a:t>
            </a:r>
            <a:endParaRPr lang="en-US" dirty="0"/>
          </a:p>
        </p:txBody>
      </p:sp>
      <p:sp>
        <p:nvSpPr>
          <p:cNvPr id="13" name="Rectangle 12"/>
          <p:cNvSpPr/>
          <p:nvPr/>
        </p:nvSpPr>
        <p:spPr>
          <a:xfrm>
            <a:off x="1332689" y="2757611"/>
            <a:ext cx="5525311" cy="523220"/>
          </a:xfrm>
          <a:prstGeom prst="rect">
            <a:avLst/>
          </a:prstGeom>
        </p:spPr>
        <p:txBody>
          <a:bodyPr wrap="square">
            <a:spAutoFit/>
          </a:bodyPr>
          <a:lstStyle/>
          <a:p>
            <a:pPr>
              <a:buFont typeface="Wingdings" pitchFamily="2" charset="2"/>
              <a:buChar char="Ø"/>
            </a:pPr>
            <a:r>
              <a:rPr lang="en-US" b="1" dirty="0" smtClean="0"/>
              <a:t>   User Engagement</a:t>
            </a:r>
            <a:r>
              <a:rPr lang="en-US" dirty="0" smtClean="0"/>
              <a:t>: Measure how many people are signing up, logging in, and actively using the app</a:t>
            </a:r>
            <a:endParaRPr lang="en-US" dirty="0"/>
          </a:p>
        </p:txBody>
      </p:sp>
      <p:sp>
        <p:nvSpPr>
          <p:cNvPr id="14" name="Rectangle 13"/>
          <p:cNvSpPr/>
          <p:nvPr/>
        </p:nvSpPr>
        <p:spPr>
          <a:xfrm>
            <a:off x="1371600" y="3248856"/>
            <a:ext cx="5486401" cy="738664"/>
          </a:xfrm>
          <a:prstGeom prst="rect">
            <a:avLst/>
          </a:prstGeom>
        </p:spPr>
        <p:txBody>
          <a:bodyPr wrap="square">
            <a:spAutoFit/>
          </a:bodyPr>
          <a:lstStyle/>
          <a:p>
            <a:pPr>
              <a:buFont typeface="Wingdings" pitchFamily="2" charset="2"/>
              <a:buChar char="Ø"/>
            </a:pPr>
            <a:r>
              <a:rPr lang="en-US" b="1" dirty="0" smtClean="0"/>
              <a:t>  Market Growth</a:t>
            </a:r>
            <a:r>
              <a:rPr lang="en-US" dirty="0" smtClean="0"/>
              <a:t>: Keep an eye on how the app is expanding to new regions or attracting more users. This shows the potential for growth and market reach.</a:t>
            </a:r>
            <a:endParaRPr lang="en-US" dirty="0"/>
          </a:p>
        </p:txBody>
      </p:sp>
      <p:sp>
        <p:nvSpPr>
          <p:cNvPr id="15" name="Rectangle 14"/>
          <p:cNvSpPr/>
          <p:nvPr/>
        </p:nvSpPr>
        <p:spPr>
          <a:xfrm>
            <a:off x="1361872" y="4007796"/>
            <a:ext cx="5535039" cy="542675"/>
          </a:xfrm>
          <a:prstGeom prst="rect">
            <a:avLst/>
          </a:prstGeom>
        </p:spPr>
        <p:txBody>
          <a:bodyPr wrap="square">
            <a:spAutoFit/>
          </a:bodyPr>
          <a:lstStyle/>
          <a:p>
            <a:pPr>
              <a:buFont typeface="Wingdings" pitchFamily="2" charset="2"/>
              <a:buChar char="Ø"/>
            </a:pPr>
            <a:r>
              <a:rPr lang="en-US" b="1" dirty="0" smtClean="0"/>
              <a:t>  Revenue</a:t>
            </a:r>
            <a:r>
              <a:rPr lang="en-US" dirty="0" smtClean="0"/>
              <a:t>: Calculate the total amount of money generated from rental bookings. </a:t>
            </a:r>
            <a:endParaRPr lang="en-US" dirty="0"/>
          </a:p>
        </p:txBody>
      </p:sp>
    </p:spTree>
    <p:extLst>
      <p:ext uri="{BB962C8B-B14F-4D97-AF65-F5344CB8AC3E}">
        <p14:creationId xmlns=""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a:buNone/>
            </a:pPr>
            <a:endParaRPr lang="en-US" dirty="0"/>
          </a:p>
        </p:txBody>
      </p:sp>
      <p:pic>
        <p:nvPicPr>
          <p:cNvPr id="4" name="Picture 3" descr="f006576b-d78f-4772-98e2-95fe2a57bf34.jfif"/>
          <p:cNvPicPr>
            <a:picLocks noChangeAspect="1"/>
          </p:cNvPicPr>
          <p:nvPr/>
        </p:nvPicPr>
        <p:blipFill>
          <a:blip r:embed="rId2"/>
          <a:stretch>
            <a:fillRect/>
          </a:stretch>
        </p:blipFill>
        <p:spPr>
          <a:xfrm>
            <a:off x="183710" y="926560"/>
            <a:ext cx="7656784" cy="4024819"/>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3" name="Rectangle 2"/>
          <p:cNvSpPr/>
          <p:nvPr/>
        </p:nvSpPr>
        <p:spPr>
          <a:xfrm>
            <a:off x="0" y="1125202"/>
            <a:ext cx="8910536" cy="307777"/>
          </a:xfrm>
          <a:prstGeom prst="rect">
            <a:avLst/>
          </a:prstGeom>
        </p:spPr>
        <p:txBody>
          <a:bodyPr wrap="square">
            <a:spAutoFit/>
          </a:bodyPr>
          <a:lstStyle/>
          <a:p>
            <a:r>
              <a:rPr lang="en-US" dirty="0" smtClean="0"/>
              <a:t> </a:t>
            </a:r>
            <a:endParaRPr lang="en-US" dirty="0"/>
          </a:p>
        </p:txBody>
      </p:sp>
      <p:pic>
        <p:nvPicPr>
          <p:cNvPr id="7" name="Picture 6" descr="98ceb32c-a663-4986-a556-cee5cf7c9421.jfif"/>
          <p:cNvPicPr>
            <a:picLocks noChangeAspect="1"/>
          </p:cNvPicPr>
          <p:nvPr/>
        </p:nvPicPr>
        <p:blipFill>
          <a:blip r:embed="rId2"/>
          <a:stretch>
            <a:fillRect/>
          </a:stretch>
        </p:blipFill>
        <p:spPr>
          <a:xfrm>
            <a:off x="739302" y="1196502"/>
            <a:ext cx="7694579" cy="3800796"/>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9" name="Picture 8" descr="c844216e-2dcd-4365-93a7-c78c34cf0d90.jfif"/>
          <p:cNvPicPr>
            <a:picLocks noChangeAspect="1"/>
          </p:cNvPicPr>
          <p:nvPr/>
        </p:nvPicPr>
        <p:blipFill>
          <a:blip r:embed="rId2"/>
          <a:stretch>
            <a:fillRect/>
          </a:stretch>
        </p:blipFill>
        <p:spPr>
          <a:xfrm>
            <a:off x="622570" y="1284051"/>
            <a:ext cx="7840494" cy="3686783"/>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Rectangle 3"/>
          <p:cNvSpPr/>
          <p:nvPr/>
        </p:nvSpPr>
        <p:spPr>
          <a:xfrm>
            <a:off x="428017" y="2393004"/>
            <a:ext cx="6429983" cy="307777"/>
          </a:xfrm>
          <a:prstGeom prst="rect">
            <a:avLst/>
          </a:prstGeom>
        </p:spPr>
        <p:txBody>
          <a:bodyPr wrap="square">
            <a:spAutoFit/>
          </a:bodyPr>
          <a:lstStyle/>
          <a:p>
            <a:pPr marL="342900" indent="-342900"/>
            <a:r>
              <a:rPr lang="en-US" dirty="0" smtClean="0"/>
              <a:t>:</a:t>
            </a:r>
          </a:p>
        </p:txBody>
      </p:sp>
      <p:pic>
        <p:nvPicPr>
          <p:cNvPr id="7" name="Picture 6" descr="131d702f-9d49-4004-86f0-0c00c75310f7.jfif"/>
          <p:cNvPicPr>
            <a:picLocks noChangeAspect="1"/>
          </p:cNvPicPr>
          <p:nvPr/>
        </p:nvPicPr>
        <p:blipFill>
          <a:blip r:embed="rId2"/>
          <a:stretch>
            <a:fillRect/>
          </a:stretch>
        </p:blipFill>
        <p:spPr>
          <a:xfrm>
            <a:off x="311285" y="1108953"/>
            <a:ext cx="8463064" cy="3540869"/>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descr="783fe7db-17d5-4dfd-8aec-e9e41e16e8a2.jfif"/>
          <p:cNvPicPr>
            <a:picLocks noChangeAspect="1"/>
          </p:cNvPicPr>
          <p:nvPr/>
        </p:nvPicPr>
        <p:blipFill>
          <a:blip r:embed="rId2"/>
          <a:stretch>
            <a:fillRect/>
          </a:stretch>
        </p:blipFill>
        <p:spPr>
          <a:xfrm>
            <a:off x="214009" y="1079770"/>
            <a:ext cx="8677072" cy="3511685"/>
          </a:xfrm>
          <a:prstGeom prst="rect">
            <a:avLst/>
          </a:prstGeom>
        </p:spPr>
      </p:pic>
    </p:spTree>
    <p:extLst>
      <p:ext uri="{BB962C8B-B14F-4D97-AF65-F5344CB8AC3E}">
        <p14:creationId xmlns=""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0" y="680755"/>
            <a:ext cx="8421857" cy="547983"/>
          </a:xfrm>
        </p:spPr>
        <p:txBody>
          <a:bodyPr/>
          <a:lstStyle/>
          <a:p>
            <a:r>
              <a:rPr lang="en-US" dirty="0" smtClean="0">
                <a:solidFill>
                  <a:srgbClr val="213264"/>
                </a:solidFill>
              </a:rPr>
              <a:t>  Future Enhancement</a:t>
            </a:r>
            <a:r>
              <a:rPr lang="en-US" sz="1600" dirty="0" smtClean="0"/>
              <a:t>:  </a:t>
            </a:r>
            <a:endParaRPr lang="en-US" dirty="0"/>
          </a:p>
        </p:txBody>
      </p:sp>
      <p:sp>
        <p:nvSpPr>
          <p:cNvPr id="3" name="Rectangle 2"/>
          <p:cNvSpPr/>
          <p:nvPr/>
        </p:nvSpPr>
        <p:spPr>
          <a:xfrm>
            <a:off x="885217" y="1245141"/>
            <a:ext cx="6011694" cy="523220"/>
          </a:xfrm>
          <a:prstGeom prst="rect">
            <a:avLst/>
          </a:prstGeom>
        </p:spPr>
        <p:txBody>
          <a:bodyPr wrap="square">
            <a:spAutoFit/>
          </a:bodyPr>
          <a:lstStyle/>
          <a:p>
            <a:pPr>
              <a:buFont typeface="Wingdings" pitchFamily="2" charset="2"/>
              <a:buChar char="Ø"/>
            </a:pPr>
            <a:r>
              <a:rPr lang="en-US" b="1" dirty="0" smtClean="0"/>
              <a:t>  GPS Tracking</a:t>
            </a:r>
            <a:r>
              <a:rPr lang="en-US" dirty="0" smtClean="0"/>
              <a:t>: Add a feature that lets users track their rented car's location in real-time, giving them peace of mind and added security.</a:t>
            </a:r>
            <a:endParaRPr lang="en-US" dirty="0"/>
          </a:p>
        </p:txBody>
      </p:sp>
      <p:sp>
        <p:nvSpPr>
          <p:cNvPr id="4" name="Rectangle 3"/>
          <p:cNvSpPr/>
          <p:nvPr/>
        </p:nvSpPr>
        <p:spPr>
          <a:xfrm>
            <a:off x="914400" y="1974715"/>
            <a:ext cx="5943600" cy="738664"/>
          </a:xfrm>
          <a:prstGeom prst="rect">
            <a:avLst/>
          </a:prstGeom>
        </p:spPr>
        <p:txBody>
          <a:bodyPr wrap="square">
            <a:spAutoFit/>
          </a:bodyPr>
          <a:lstStyle/>
          <a:p>
            <a:pPr>
              <a:buFont typeface="Wingdings" pitchFamily="2" charset="2"/>
              <a:buChar char="Ø"/>
            </a:pPr>
            <a:r>
              <a:rPr lang="en-US" b="1" dirty="0" smtClean="0"/>
              <a:t>  Social Media Integration</a:t>
            </a:r>
            <a:r>
              <a:rPr lang="en-US" dirty="0" smtClean="0"/>
              <a:t>: Allow users to share their rental experiences on social media, helping to spread the word and attract new customers.</a:t>
            </a:r>
            <a:endParaRPr lang="en-US" dirty="0"/>
          </a:p>
        </p:txBody>
      </p:sp>
      <p:sp>
        <p:nvSpPr>
          <p:cNvPr id="5" name="Rectangle 4"/>
          <p:cNvSpPr/>
          <p:nvPr/>
        </p:nvSpPr>
        <p:spPr>
          <a:xfrm>
            <a:off x="953312" y="2772383"/>
            <a:ext cx="5807412" cy="954107"/>
          </a:xfrm>
          <a:prstGeom prst="rect">
            <a:avLst/>
          </a:prstGeom>
        </p:spPr>
        <p:txBody>
          <a:bodyPr wrap="square">
            <a:spAutoFit/>
          </a:bodyPr>
          <a:lstStyle/>
          <a:p>
            <a:pPr>
              <a:buFont typeface="Wingdings" pitchFamily="2" charset="2"/>
              <a:buChar char="Ø"/>
            </a:pPr>
            <a:r>
              <a:rPr lang="en-US" b="1" dirty="0" smtClean="0"/>
              <a:t>  Voice Search and </a:t>
            </a:r>
            <a:r>
              <a:rPr lang="en-US" b="1" dirty="0" err="1" smtClean="0"/>
              <a:t>Chatbots</a:t>
            </a:r>
            <a:r>
              <a:rPr lang="en-US" dirty="0" smtClean="0"/>
              <a:t>: Make it even easier for users to find and book rental cars by adding voice search and </a:t>
            </a:r>
            <a:r>
              <a:rPr lang="en-US" dirty="0" err="1" smtClean="0"/>
              <a:t>chatbot</a:t>
            </a:r>
            <a:r>
              <a:rPr lang="en-US" dirty="0" smtClean="0"/>
              <a:t> features.</a:t>
            </a:r>
          </a:p>
          <a:p>
            <a:r>
              <a:rPr lang="en-US" dirty="0" smtClean="0"/>
              <a:t/>
            </a:r>
            <a:br>
              <a:rPr lang="en-US" dirty="0" smtClean="0"/>
            </a:br>
            <a:endParaRPr lang="en-US" dirty="0"/>
          </a:p>
        </p:txBody>
      </p:sp>
      <p:sp>
        <p:nvSpPr>
          <p:cNvPr id="6" name="Rectangle 5"/>
          <p:cNvSpPr/>
          <p:nvPr/>
        </p:nvSpPr>
        <p:spPr>
          <a:xfrm>
            <a:off x="963038" y="3404680"/>
            <a:ext cx="5642042" cy="738664"/>
          </a:xfrm>
          <a:prstGeom prst="rect">
            <a:avLst/>
          </a:prstGeom>
        </p:spPr>
        <p:txBody>
          <a:bodyPr wrap="square">
            <a:spAutoFit/>
          </a:bodyPr>
          <a:lstStyle/>
          <a:p>
            <a:pPr>
              <a:buFont typeface="Wingdings" pitchFamily="2" charset="2"/>
              <a:buChar char="Ø"/>
            </a:pPr>
            <a:r>
              <a:rPr lang="en-US" b="1" dirty="0" smtClean="0"/>
              <a:t>   Demand Forecasting</a:t>
            </a:r>
            <a:r>
              <a:rPr lang="en-US" dirty="0" smtClean="0"/>
              <a:t>: Use data to predict when rental cars will be in high demand, helping rental agencies manage their fleet better and offer competitive pricing.</a:t>
            </a:r>
            <a:endParaRPr lang="en-US" dirty="0"/>
          </a:p>
        </p:txBody>
      </p:sp>
    </p:spTree>
    <p:extLst>
      <p:ext uri="{BB962C8B-B14F-4D97-AF65-F5344CB8AC3E}">
        <p14:creationId xmlns=""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690664" y="1138137"/>
            <a:ext cx="6167336" cy="2246769"/>
          </a:xfrm>
          <a:prstGeom prst="rect">
            <a:avLst/>
          </a:prstGeom>
        </p:spPr>
        <p:txBody>
          <a:bodyPr wrap="square">
            <a:spAutoFit/>
          </a:bodyPr>
          <a:lstStyle/>
          <a:p>
            <a:pPr algn="just"/>
            <a:r>
              <a:rPr lang="en-US" dirty="0" smtClean="0"/>
              <a:t>The Car Rentals Application built with </a:t>
            </a:r>
            <a:r>
              <a:rPr lang="en-US" dirty="0" err="1" smtClean="0"/>
              <a:t>Django</a:t>
            </a:r>
            <a:r>
              <a:rPr lang="en-US" dirty="0" smtClean="0"/>
              <a:t> Framework offers a user-friendly and efficient platform for users to browse, book, and manage rental vehicles with ease. By leveraging </a:t>
            </a:r>
            <a:r>
              <a:rPr lang="en-US" dirty="0" err="1" smtClean="0"/>
              <a:t>Django's</a:t>
            </a:r>
            <a:r>
              <a:rPr lang="en-US" dirty="0" smtClean="0"/>
              <a:t> robust features and flexibility, the application provides a seamless experience for both rental agencies and customers. With features such as user authentication, vehicle management, booking systems, and payment integration, the application streamlines the rental process and enhances user satisfaction. Future enhancements like GPS tracking, demand forecasting, and personalized recommendations further improve the application's functionality and competitiveness in the market.</a:t>
            </a:r>
            <a:endParaRPr lang="en-US" dirty="0"/>
          </a:p>
        </p:txBody>
      </p:sp>
    </p:spTree>
    <p:extLst>
      <p:ext uri="{BB962C8B-B14F-4D97-AF65-F5344CB8AC3E}">
        <p14:creationId xmlns=""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7" name="Rectangle 6"/>
          <p:cNvSpPr/>
          <p:nvPr/>
        </p:nvSpPr>
        <p:spPr>
          <a:xfrm>
            <a:off x="476655" y="1177047"/>
            <a:ext cx="6381345" cy="1169551"/>
          </a:xfrm>
          <a:prstGeom prst="rect">
            <a:avLst/>
          </a:prstGeom>
        </p:spPr>
        <p:txBody>
          <a:bodyPr wrap="square">
            <a:spAutoFit/>
          </a:bodyPr>
          <a:lstStyle/>
          <a:p>
            <a:pPr algn="just"/>
            <a:r>
              <a:rPr lang="en-US" dirty="0" smtClean="0"/>
              <a:t>This project aims to develop a comprehensive car rentals application using the </a:t>
            </a:r>
            <a:r>
              <a:rPr lang="en-US" dirty="0" err="1" smtClean="0"/>
              <a:t>Django</a:t>
            </a:r>
            <a:r>
              <a:rPr lang="en-US" dirty="0" smtClean="0"/>
              <a:t> framework, a high-level Python web framework renowned for its simplicity, flexibility, and scalability. The application facilitates the rental of vehicles to users through a user-friendly web interface, providing features for browsing, booking, and managing rental transactions.</a:t>
            </a:r>
            <a:endParaRPr lang="en-US" dirty="0"/>
          </a:p>
        </p:txBody>
      </p:sp>
      <p:sp>
        <p:nvSpPr>
          <p:cNvPr id="8" name="Rectangle 7"/>
          <p:cNvSpPr/>
          <p:nvPr/>
        </p:nvSpPr>
        <p:spPr>
          <a:xfrm>
            <a:off x="515566" y="2276272"/>
            <a:ext cx="6342434" cy="1384995"/>
          </a:xfrm>
          <a:prstGeom prst="rect">
            <a:avLst/>
          </a:prstGeom>
        </p:spPr>
        <p:txBody>
          <a:bodyPr wrap="square">
            <a:spAutoFit/>
          </a:bodyPr>
          <a:lstStyle/>
          <a:p>
            <a:pPr algn="just"/>
            <a:r>
              <a:rPr lang="en-US" dirty="0" smtClean="0"/>
              <a:t>Key components of the application include user authentication and authorization mechanisms, allowing users to register, log in, and manage their accounts securely. A robust vehicle management system enables administrators to add, update, and remove vehicles from the rental fleet, each with detailed attributes such as make, model, availability, and pricing information.</a:t>
            </a:r>
            <a:endParaRPr lang="en-US" dirty="0"/>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89106" y="1089498"/>
            <a:ext cx="6468894" cy="1384995"/>
          </a:xfrm>
          <a:prstGeom prst="rect">
            <a:avLst/>
          </a:prstGeom>
        </p:spPr>
        <p:txBody>
          <a:bodyPr wrap="square">
            <a:spAutoFit/>
          </a:bodyPr>
          <a:lstStyle/>
          <a:p>
            <a:pPr algn="just"/>
            <a:r>
              <a:rPr lang="en-US" dirty="0" smtClean="0"/>
              <a:t>The primary objective of this project is to develop a comprehensive car rentals application that leverages the capabilities of </a:t>
            </a:r>
            <a:r>
              <a:rPr lang="en-US" dirty="0" err="1" smtClean="0"/>
              <a:t>Django</a:t>
            </a:r>
            <a:r>
              <a:rPr lang="en-US" dirty="0" smtClean="0"/>
              <a:t> to streamline the rental process, improve vehicle management, and enhance user satisfaction. The application will serve as a centralized platform where users can easily search for available vehicles, make bookings, manage reservations, and complete rental transactions seamlessly.</a:t>
            </a:r>
            <a:endParaRPr lang="en-US" dirty="0"/>
          </a:p>
        </p:txBody>
      </p:sp>
      <p:sp>
        <p:nvSpPr>
          <p:cNvPr id="7" name="Rectangle 6"/>
          <p:cNvSpPr/>
          <p:nvPr/>
        </p:nvSpPr>
        <p:spPr>
          <a:xfrm>
            <a:off x="982493" y="2597285"/>
            <a:ext cx="5749047" cy="738664"/>
          </a:xfrm>
          <a:prstGeom prst="rect">
            <a:avLst/>
          </a:prstGeom>
        </p:spPr>
        <p:txBody>
          <a:bodyPr wrap="square">
            <a:spAutoFit/>
          </a:bodyPr>
          <a:lstStyle/>
          <a:p>
            <a:pPr>
              <a:buFont typeface="Wingdings" pitchFamily="2" charset="2"/>
              <a:buChar char="Ø"/>
            </a:pPr>
            <a:r>
              <a:rPr lang="en-US" dirty="0" smtClean="0"/>
              <a:t>  Challenges addressed by the application</a:t>
            </a:r>
          </a:p>
          <a:p>
            <a:pPr>
              <a:buFont typeface="Wingdings" pitchFamily="2" charset="2"/>
              <a:buChar char="Ø"/>
            </a:pPr>
            <a:r>
              <a:rPr lang="en-US" dirty="0" smtClean="0"/>
              <a:t>  Need for modernized rental solutions</a:t>
            </a:r>
          </a:p>
          <a:p>
            <a:pPr>
              <a:buFont typeface="Wingdings" pitchFamily="2" charset="2"/>
              <a:buChar char="Ø"/>
            </a:pPr>
            <a:r>
              <a:rPr lang="en-US" dirty="0" smtClean="0"/>
              <a:t>  Benefits of leveraging </a:t>
            </a:r>
            <a:r>
              <a:rPr lang="en-US" dirty="0" err="1" smtClean="0"/>
              <a:t>Django</a:t>
            </a:r>
            <a:r>
              <a:rPr lang="en-US" dirty="0" smtClean="0"/>
              <a:t> framework</a:t>
            </a:r>
            <a:endParaRPr lang="en-US" dirty="0"/>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496111" y="1138137"/>
            <a:ext cx="6361889" cy="1815882"/>
          </a:xfrm>
          <a:prstGeom prst="rect">
            <a:avLst/>
          </a:prstGeom>
        </p:spPr>
        <p:txBody>
          <a:bodyPr wrap="square">
            <a:spAutoFit/>
          </a:bodyPr>
          <a:lstStyle/>
          <a:p>
            <a:pPr algn="just"/>
            <a:r>
              <a:rPr lang="en-US" dirty="0" smtClean="0"/>
              <a:t>Users can search for available vehicles based on location, date, time, and vehicle type. They can then proceed to book or reserve vehicles for specific durations. Our booking system integrates with third-party calendar APIs to ensure real-time availability updates and prevent overbooking. We integrate with leading payment gateways to facilitate secure and convenient payment processing for rental transactions. Users can make payments using credit/debit cards, PayPal, or other supported payment methods, ensuring a seamless checkout experience.</a:t>
            </a:r>
            <a:endParaRPr lang="en-US" dirty="0"/>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984839" y="139405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359924" y="1089498"/>
            <a:ext cx="6536987" cy="2246769"/>
          </a:xfrm>
          <a:prstGeom prst="rect">
            <a:avLst/>
          </a:prstGeom>
        </p:spPr>
        <p:txBody>
          <a:bodyPr wrap="square">
            <a:spAutoFit/>
          </a:bodyPr>
          <a:lstStyle/>
          <a:p>
            <a:pPr algn="just"/>
            <a:r>
              <a:rPr lang="en-US" dirty="0" smtClean="0"/>
              <a:t>Our proposed solution for the Car Rentals Application aims to provide a comprehensive and user-friendly platform for both rental agencies and customers, leveraging the </a:t>
            </a:r>
            <a:r>
              <a:rPr lang="en-US" dirty="0" err="1" smtClean="0"/>
              <a:t>Django</a:t>
            </a:r>
            <a:r>
              <a:rPr lang="en-US" dirty="0" smtClean="0"/>
              <a:t> framework for its robustness, flexibility, and scalability. Implement a user authentication system that allows users to register, log in, and manage their accounts securely. This includes features such as password reset, profile management, and role-based access control. Create a booking and reservation system that allows users to search for available vehicles based on location, date, time, and vehicle type. Users should be able to make bookings or reservations for specific durations, with real-time availability updates to prevent overbooking.</a:t>
            </a:r>
            <a:endParaRPr lang="en-US" dirty="0"/>
          </a:p>
        </p:txBody>
      </p:sp>
      <p:sp>
        <p:nvSpPr>
          <p:cNvPr id="7" name="Rectangle 6"/>
          <p:cNvSpPr/>
          <p:nvPr/>
        </p:nvSpPr>
        <p:spPr>
          <a:xfrm>
            <a:off x="447473" y="3969421"/>
            <a:ext cx="7937769" cy="307777"/>
          </a:xfrm>
          <a:prstGeom prst="rect">
            <a:avLst/>
          </a:prstGeom>
        </p:spPr>
        <p:txBody>
          <a:bodyPr wrap="square">
            <a:spAutoFit/>
          </a:bodyPr>
          <a:lstStyle/>
          <a:p>
            <a:pPr>
              <a:buFont typeface="Wingdings" pitchFamily="2" charset="2"/>
              <a:buChar char="ü"/>
            </a:pPr>
            <a:r>
              <a:rPr lang="en-US" dirty="0" smtClean="0"/>
              <a:t>overview of the key components and features of our proposed solution:</a:t>
            </a:r>
            <a:endParaRPr lang="en-US" dirty="0"/>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914400" y="529096"/>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11" name="Rectangle 10"/>
          <p:cNvSpPr/>
          <p:nvPr/>
        </p:nvSpPr>
        <p:spPr>
          <a:xfrm>
            <a:off x="632298" y="3793788"/>
            <a:ext cx="6721812" cy="307777"/>
          </a:xfrm>
          <a:prstGeom prst="rect">
            <a:avLst/>
          </a:prstGeom>
        </p:spPr>
        <p:txBody>
          <a:bodyPr wrap="square">
            <a:spAutoFit/>
          </a:bodyPr>
          <a:lstStyle/>
          <a:p>
            <a:r>
              <a:rPr lang="en-US" b="1" dirty="0" smtClean="0"/>
              <a:t>         </a:t>
            </a:r>
            <a:endParaRPr lang="en-US" dirty="0"/>
          </a:p>
        </p:txBody>
      </p:sp>
      <p:sp>
        <p:nvSpPr>
          <p:cNvPr id="12" name="Rectangle 11"/>
          <p:cNvSpPr/>
          <p:nvPr/>
        </p:nvSpPr>
        <p:spPr>
          <a:xfrm>
            <a:off x="3569962" y="2417862"/>
            <a:ext cx="284052" cy="307777"/>
          </a:xfrm>
          <a:prstGeom prst="rect">
            <a:avLst/>
          </a:prstGeom>
        </p:spPr>
        <p:txBody>
          <a:bodyPr wrap="none">
            <a:spAutoFit/>
          </a:bodyPr>
          <a:lstStyle/>
          <a:p>
            <a:r>
              <a:rPr lang="en-US" dirty="0" smtClean="0"/>
              <a:t>: </a:t>
            </a:r>
            <a:endParaRPr lang="en-US" dirty="0"/>
          </a:p>
        </p:txBody>
      </p:sp>
      <p:sp>
        <p:nvSpPr>
          <p:cNvPr id="15" name="Rectangle 14"/>
          <p:cNvSpPr/>
          <p:nvPr/>
        </p:nvSpPr>
        <p:spPr>
          <a:xfrm>
            <a:off x="933855" y="564204"/>
            <a:ext cx="5924144" cy="738664"/>
          </a:xfrm>
          <a:prstGeom prst="rect">
            <a:avLst/>
          </a:prstGeom>
        </p:spPr>
        <p:txBody>
          <a:bodyPr wrap="square">
            <a:spAutoFit/>
          </a:bodyPr>
          <a:lstStyle/>
          <a:p>
            <a:pPr algn="just">
              <a:buFont typeface="Wingdings" pitchFamily="2" charset="2"/>
              <a:buChar char="Ø"/>
            </a:pPr>
            <a:r>
              <a:rPr lang="en-US" b="1" dirty="0" smtClean="0"/>
              <a:t>      User Authentication and Registration</a:t>
            </a:r>
            <a:r>
              <a:rPr lang="en-US" dirty="0" smtClean="0"/>
              <a:t>: Implement a user authentication          system allows users to register, log in, and manage their accounts securely.</a:t>
            </a:r>
            <a:endParaRPr lang="en-US" dirty="0"/>
          </a:p>
        </p:txBody>
      </p:sp>
      <p:sp>
        <p:nvSpPr>
          <p:cNvPr id="16" name="Rectangle 15"/>
          <p:cNvSpPr/>
          <p:nvPr/>
        </p:nvSpPr>
        <p:spPr>
          <a:xfrm>
            <a:off x="992221" y="1322961"/>
            <a:ext cx="6060332" cy="738664"/>
          </a:xfrm>
          <a:prstGeom prst="rect">
            <a:avLst/>
          </a:prstGeom>
        </p:spPr>
        <p:txBody>
          <a:bodyPr wrap="square">
            <a:spAutoFit/>
          </a:bodyPr>
          <a:lstStyle/>
          <a:p>
            <a:pPr algn="just">
              <a:buFont typeface="Wingdings" pitchFamily="2" charset="2"/>
              <a:buChar char="Ø"/>
            </a:pPr>
            <a:r>
              <a:rPr lang="en-US" b="1" dirty="0" smtClean="0"/>
              <a:t>  Vehicle Management</a:t>
            </a:r>
            <a:r>
              <a:rPr lang="en-US" dirty="0" smtClean="0"/>
              <a:t>: Develop a robust vehicle management system that enables rental agencies to add, update, and remove vehicles from their fleet.</a:t>
            </a:r>
            <a:endParaRPr lang="en-US" dirty="0"/>
          </a:p>
        </p:txBody>
      </p:sp>
      <p:sp>
        <p:nvSpPr>
          <p:cNvPr id="17" name="Rectangle 16"/>
          <p:cNvSpPr/>
          <p:nvPr/>
        </p:nvSpPr>
        <p:spPr>
          <a:xfrm>
            <a:off x="914400" y="2363821"/>
            <a:ext cx="6488349" cy="748392"/>
          </a:xfrm>
          <a:prstGeom prst="rect">
            <a:avLst/>
          </a:prstGeom>
        </p:spPr>
        <p:txBody>
          <a:bodyPr wrap="square">
            <a:spAutoFit/>
          </a:bodyPr>
          <a:lstStyle/>
          <a:p>
            <a:pPr>
              <a:buFont typeface="Wingdings" pitchFamily="2" charset="2"/>
              <a:buChar char="Ø"/>
            </a:pPr>
            <a:r>
              <a:rPr lang="en-US" b="1" dirty="0" smtClean="0"/>
              <a:t>  Booking and Reservation System</a:t>
            </a:r>
            <a:r>
              <a:rPr lang="en-US" dirty="0" smtClean="0"/>
              <a:t>: Create a booking and reservation system that allows users to search for available vehicles based on location, date, time, and vehicle type. </a:t>
            </a:r>
            <a:endParaRPr lang="en-US" dirty="0"/>
          </a:p>
        </p:txBody>
      </p:sp>
      <p:sp>
        <p:nvSpPr>
          <p:cNvPr id="18" name="Rectangle 17"/>
          <p:cNvSpPr/>
          <p:nvPr/>
        </p:nvSpPr>
        <p:spPr>
          <a:xfrm>
            <a:off x="865762" y="3356042"/>
            <a:ext cx="7188741" cy="523220"/>
          </a:xfrm>
          <a:prstGeom prst="rect">
            <a:avLst/>
          </a:prstGeom>
        </p:spPr>
        <p:txBody>
          <a:bodyPr wrap="square">
            <a:spAutoFit/>
          </a:bodyPr>
          <a:lstStyle/>
          <a:p>
            <a:pPr>
              <a:buFont typeface="Wingdings" pitchFamily="2" charset="2"/>
              <a:buChar char="Ø"/>
            </a:pPr>
            <a:r>
              <a:rPr lang="en-US" b="1" dirty="0" smtClean="0"/>
              <a:t>  Payment Integration</a:t>
            </a:r>
            <a:r>
              <a:rPr lang="en-US" dirty="0" smtClean="0"/>
              <a:t>: Integrate with popular payment gateways to facilitate secure and convenient payment processing for rental transactions.</a:t>
            </a:r>
            <a:endParaRPr lang="en-US" dirty="0"/>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1061829"/>
          </a:xfrm>
          <a:prstGeom prst="rect">
            <a:avLst/>
          </a:prstGeom>
          <a:noFill/>
        </p:spPr>
        <p:txBody>
          <a:bodyPr wrap="square">
            <a:spAutoFit/>
          </a:bodyPr>
          <a:lstStyle/>
          <a:p>
            <a:pPr marL="457200" lvl="1" algn="just">
              <a:lnSpc>
                <a:spcPct val="150000"/>
              </a:lnSpc>
              <a:buFont typeface="Wingdings" pitchFamily="2" charset="2"/>
              <a:buChar char="Ø"/>
            </a:pPr>
            <a:r>
              <a:rPr lang="en-US" b="1" dirty="0" smtClean="0"/>
              <a:t> Notifications</a:t>
            </a:r>
            <a:r>
              <a:rPr lang="en-US" dirty="0" smtClean="0"/>
              <a:t>: Implement automatic notifications to keep users informed throughout the rental process. This includes sending booking confirmations, reminders, updates on rental status, and payment receipts via email or SMS.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953311" y="2052536"/>
            <a:ext cx="5904689" cy="523220"/>
          </a:xfrm>
          <a:prstGeom prst="rect">
            <a:avLst/>
          </a:prstGeom>
        </p:spPr>
        <p:txBody>
          <a:bodyPr wrap="square">
            <a:spAutoFit/>
          </a:bodyPr>
          <a:lstStyle/>
          <a:p>
            <a:pPr algn="just">
              <a:buFont typeface="Wingdings" pitchFamily="2" charset="2"/>
              <a:buChar char="Ø"/>
            </a:pPr>
            <a:r>
              <a:rPr lang="en-US" b="1" dirty="0" smtClean="0"/>
              <a:t> Admin Dashboard</a:t>
            </a:r>
            <a:r>
              <a:rPr lang="en-US" dirty="0" smtClean="0"/>
              <a:t>: Develop a powerful admin dashboard that provides rental agencies with insights into their rental operations.</a:t>
            </a:r>
            <a:endParaRPr lang="en-US" dirty="0"/>
          </a:p>
        </p:txBody>
      </p:sp>
      <p:sp>
        <p:nvSpPr>
          <p:cNvPr id="6" name="Rectangle 5"/>
          <p:cNvSpPr/>
          <p:nvPr/>
        </p:nvSpPr>
        <p:spPr>
          <a:xfrm>
            <a:off x="933855" y="2957208"/>
            <a:ext cx="5924145" cy="738664"/>
          </a:xfrm>
          <a:prstGeom prst="rect">
            <a:avLst/>
          </a:prstGeom>
        </p:spPr>
        <p:txBody>
          <a:bodyPr wrap="square">
            <a:spAutoFit/>
          </a:bodyPr>
          <a:lstStyle/>
          <a:p>
            <a:pPr algn="just">
              <a:buFont typeface="Wingdings" pitchFamily="2" charset="2"/>
              <a:buChar char="Ø"/>
            </a:pPr>
            <a:r>
              <a:rPr lang="en-US" b="1" dirty="0" smtClean="0"/>
              <a:t>  Rating and Reviews</a:t>
            </a:r>
            <a:r>
              <a:rPr lang="en-US" dirty="0" smtClean="0"/>
              <a:t>: Enable users to rate and review their rental experience, providing valuable feedback for both rental agencies and other users. </a:t>
            </a:r>
            <a:endParaRPr lang="en-US" dirty="0"/>
          </a:p>
        </p:txBody>
      </p:sp>
      <p:sp>
        <p:nvSpPr>
          <p:cNvPr id="7" name="Rectangle 6"/>
          <p:cNvSpPr/>
          <p:nvPr/>
        </p:nvSpPr>
        <p:spPr>
          <a:xfrm>
            <a:off x="963038" y="3904756"/>
            <a:ext cx="5768501" cy="523220"/>
          </a:xfrm>
          <a:prstGeom prst="rect">
            <a:avLst/>
          </a:prstGeom>
        </p:spPr>
        <p:txBody>
          <a:bodyPr wrap="square">
            <a:spAutoFit/>
          </a:bodyPr>
          <a:lstStyle/>
          <a:p>
            <a:pPr algn="just">
              <a:buFont typeface="Wingdings" pitchFamily="2" charset="2"/>
              <a:buChar char="Ø"/>
            </a:pPr>
            <a:r>
              <a:rPr lang="en-US" b="1" dirty="0" smtClean="0"/>
              <a:t> Search and Filtering</a:t>
            </a:r>
            <a:r>
              <a:rPr lang="en-US" dirty="0" smtClean="0"/>
              <a:t>: Implement advanced search and filtering functionalities to help users find the perfect rental vehicle. </a:t>
            </a:r>
            <a:endParaRPr lang="en-US" dirty="0"/>
          </a:p>
        </p:txBody>
      </p:sp>
    </p:spTree>
    <p:extLst>
      <p:ext uri="{BB962C8B-B14F-4D97-AF65-F5344CB8AC3E}">
        <p14:creationId xmlns=""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319</TotalTime>
  <Words>1012</Words>
  <Application>Microsoft Office PowerPoint</Application>
  <PresentationFormat>On-screen Show (16:9)</PresentationFormat>
  <Paragraphs>75</Paragraphs>
  <Slides>18</Slides>
  <Notes>10</Notes>
  <HiddenSlides>0</HiddenSlides>
  <MMClips>0</MMClips>
  <ScaleCrop>false</ScaleCrop>
  <HeadingPairs>
    <vt:vector size="6" baseType="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0" baseType="lpstr">
      <vt:lpstr>Simple Light</vt:lpstr>
      <vt:lpstr>Slide 1</vt:lpstr>
      <vt:lpstr>Slide 2</vt:lpstr>
      <vt:lpstr>Abstract</vt:lpstr>
      <vt:lpstr>Problem Statement</vt:lpstr>
      <vt:lpstr>Project Overview</vt:lpstr>
      <vt:lpstr>Proposed Solution</vt:lpstr>
      <vt:lpstr>Slide 7</vt:lpstr>
      <vt:lpstr>Slide 8</vt:lpstr>
      <vt:lpstr>Technology Used</vt:lpstr>
      <vt:lpstr>Modelling &amp; Results</vt:lpstr>
      <vt:lpstr>Homepage</vt:lpstr>
      <vt:lpstr>About-Us-Page</vt:lpstr>
      <vt:lpstr>Service-Page</vt:lpstr>
      <vt:lpstr>Departments-Page</vt:lpstr>
      <vt:lpstr>Blog-Page</vt:lpstr>
      <vt:lpstr>  Future Enhancement: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37</cp:revision>
  <dcterms:modified xsi:type="dcterms:W3CDTF">2024-04-12T10:39:27Z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