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2291A-189F-438B-B12E-511B57F6D65A}" v="3" dt="2024-08-30T05:32:35.3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11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 kaviya" userId="8a1c815c2112dcd3" providerId="LiveId" clId="{1392291A-189F-438B-B12E-511B57F6D65A}"/>
    <pc:docChg chg="custSel modSld">
      <pc:chgData name="Akila kaviya" userId="8a1c815c2112dcd3" providerId="LiveId" clId="{1392291A-189F-438B-B12E-511B57F6D65A}" dt="2024-08-30T05:33:52.585" v="213" actId="14100"/>
      <pc:docMkLst>
        <pc:docMk/>
      </pc:docMkLst>
      <pc:sldChg chg="modSp mod">
        <pc:chgData name="Akila kaviya" userId="8a1c815c2112dcd3" providerId="LiveId" clId="{1392291A-189F-438B-B12E-511B57F6D65A}" dt="2024-08-30T04:55:44.363" v="132" actId="1076"/>
        <pc:sldMkLst>
          <pc:docMk/>
          <pc:sldMk cId="0" sldId="256"/>
        </pc:sldMkLst>
        <pc:spChg chg="mod">
          <ac:chgData name="Akila kaviya" userId="8a1c815c2112dcd3" providerId="LiveId" clId="{1392291A-189F-438B-B12E-511B57F6D65A}" dt="2024-08-30T04:55:44.363" v="132" actId="1076"/>
          <ac:spMkLst>
            <pc:docMk/>
            <pc:sldMk cId="0" sldId="256"/>
            <ac:spMk id="14" creationId="{D55ADE35-C35B-07C1-F5AA-C33B3DDB802E}"/>
          </ac:spMkLst>
        </pc:spChg>
      </pc:sldChg>
      <pc:sldChg chg="addSp modSp mod">
        <pc:chgData name="Akila kaviya" userId="8a1c815c2112dcd3" providerId="LiveId" clId="{1392291A-189F-438B-B12E-511B57F6D65A}" dt="2024-08-30T05:07:19.972" v="183" actId="20577"/>
        <pc:sldMkLst>
          <pc:docMk/>
          <pc:sldMk cId="0" sldId="264"/>
        </pc:sldMkLst>
        <pc:spChg chg="add mod">
          <ac:chgData name="Akila kaviya" userId="8a1c815c2112dcd3" providerId="LiveId" clId="{1392291A-189F-438B-B12E-511B57F6D65A}" dt="2024-08-30T05:07:19.972" v="183" actId="20577"/>
          <ac:spMkLst>
            <pc:docMk/>
            <pc:sldMk cId="0" sldId="264"/>
            <ac:spMk id="3" creationId="{E301CAC4-0082-95DB-562C-D19DCC1C3AB7}"/>
          </ac:spMkLst>
        </pc:spChg>
      </pc:sldChg>
      <pc:sldChg chg="addSp delSp modSp mod modClrScheme chgLayout">
        <pc:chgData name="Akila kaviya" userId="8a1c815c2112dcd3" providerId="LiveId" clId="{1392291A-189F-438B-B12E-511B57F6D65A}" dt="2024-08-30T05:33:52.585" v="213" actId="14100"/>
        <pc:sldMkLst>
          <pc:docMk/>
          <pc:sldMk cId="0" sldId="265"/>
        </pc:sldMkLst>
        <pc:spChg chg="mod ord">
          <ac:chgData name="Akila kaviya" userId="8a1c815c2112dcd3" providerId="LiveId" clId="{1392291A-189F-438B-B12E-511B57F6D65A}" dt="2024-08-30T05:31:15.026" v="203" actId="700"/>
          <ac:spMkLst>
            <pc:docMk/>
            <pc:sldMk cId="0" sldId="265"/>
            <ac:spMk id="7" creationId="{00000000-0000-0000-0000-000000000000}"/>
          </ac:spMkLst>
        </pc:spChg>
        <pc:spChg chg="add del mod ord">
          <ac:chgData name="Akila kaviya" userId="8a1c815c2112dcd3" providerId="LiveId" clId="{1392291A-189F-438B-B12E-511B57F6D65A}" dt="2024-08-30T05:31:15.026" v="203" actId="700"/>
          <ac:spMkLst>
            <pc:docMk/>
            <pc:sldMk cId="0" sldId="265"/>
            <ac:spMk id="8" creationId="{F98EA1C3-D672-6C86-201F-9C9B34F739B8}"/>
          </ac:spMkLst>
        </pc:spChg>
        <pc:spChg chg="add del mod ord">
          <ac:chgData name="Akila kaviya" userId="8a1c815c2112dcd3" providerId="LiveId" clId="{1392291A-189F-438B-B12E-511B57F6D65A}" dt="2024-08-30T05:30:22.264" v="202"/>
          <ac:spMkLst>
            <pc:docMk/>
            <pc:sldMk cId="0" sldId="265"/>
            <ac:spMk id="10" creationId="{83CD915D-AE9D-80F3-6B60-F00F1DD3083B}"/>
          </ac:spMkLst>
        </pc:spChg>
        <pc:spChg chg="add del mod ord">
          <ac:chgData name="Akila kaviya" userId="8a1c815c2112dcd3" providerId="LiveId" clId="{1392291A-189F-438B-B12E-511B57F6D65A}" dt="2024-08-30T05:33:11.329" v="208" actId="478"/>
          <ac:spMkLst>
            <pc:docMk/>
            <pc:sldMk cId="0" sldId="265"/>
            <ac:spMk id="12" creationId="{E155E3EB-09F4-C4B3-A0D2-5B92548545EF}"/>
          </ac:spMkLst>
        </pc:spChg>
        <pc:graphicFrameChg chg="add mod modGraphic">
          <ac:chgData name="Akila kaviya" userId="8a1c815c2112dcd3" providerId="LiveId" clId="{1392291A-189F-438B-B12E-511B57F6D65A}" dt="2024-08-30T05:33:32.046" v="210" actId="1076"/>
          <ac:graphicFrameMkLst>
            <pc:docMk/>
            <pc:sldMk cId="0" sldId="265"/>
            <ac:graphicFrameMk id="2" creationId="{16F7A279-B9E3-C0CD-6EAE-6366724290E6}"/>
          </ac:graphicFrameMkLst>
        </pc:graphicFrameChg>
        <pc:graphicFrameChg chg="add mod ord">
          <ac:chgData name="Akila kaviya" userId="8a1c815c2112dcd3" providerId="LiveId" clId="{1392291A-189F-438B-B12E-511B57F6D65A}" dt="2024-08-30T05:33:52.585" v="213" actId="14100"/>
          <ac:graphicFrameMkLst>
            <pc:docMk/>
            <pc:sldMk cId="0" sldId="265"/>
            <ac:graphicFrameMk id="11" creationId="{E19541D4-55C0-E0AD-4CDA-856243673311}"/>
          </ac:graphicFrameMkLst>
        </pc:graphicFrameChg>
      </pc:sldChg>
      <pc:sldChg chg="addSp modSp mod modClrScheme chgLayout">
        <pc:chgData name="Akila kaviya" userId="8a1c815c2112dcd3" providerId="LiveId" clId="{1392291A-189F-438B-B12E-511B57F6D65A}" dt="2024-08-30T05:27:44.063" v="187" actId="14100"/>
        <pc:sldMkLst>
          <pc:docMk/>
          <pc:sldMk cId="2986442291" sldId="268"/>
        </pc:sldMkLst>
        <pc:spChg chg="mod ord">
          <ac:chgData name="Akila kaviya" userId="8a1c815c2112dcd3" providerId="LiveId" clId="{1392291A-189F-438B-B12E-511B57F6D65A}" dt="2024-08-30T05:27:04.660" v="184" actId="700"/>
          <ac:spMkLst>
            <pc:docMk/>
            <pc:sldMk cId="2986442291" sldId="268"/>
            <ac:spMk id="2" creationId="{F9A5CB5B-BDD0-5A64-1A7C-37D3C88F8F9E}"/>
          </ac:spMkLst>
        </pc:spChg>
        <pc:spChg chg="add mod ord">
          <ac:chgData name="Akila kaviya" userId="8a1c815c2112dcd3" providerId="LiveId" clId="{1392291A-189F-438B-B12E-511B57F6D65A}" dt="2024-08-30T05:27:44.063" v="187" actId="14100"/>
          <ac:spMkLst>
            <pc:docMk/>
            <pc:sldMk cId="2986442291" sldId="268"/>
            <ac:spMk id="3" creationId="{97716758-3B40-0EF4-A2E1-7C66DDAFAD8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gragh.xlsx]Sheet2!PivotTable1</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SURVEY DATA </a:t>
            </a:r>
          </a:p>
        </c:rich>
      </c:tx>
      <c:layout>
        <c:manualLayout>
          <c:xMode val="edge"/>
          <c:yMode val="edge"/>
          <c:x val="0.20091941429275167"/>
          <c:y val="0.12894321050433141"/>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8349004692263352"/>
          <c:y val="0.2720015607728124"/>
          <c:w val="0.5772744969378828"/>
          <c:h val="0.65853091280256637"/>
        </c:manualLayout>
      </c:layout>
      <c:barChart>
        <c:barDir val="col"/>
        <c:grouping val="clustered"/>
        <c:varyColors val="0"/>
        <c:ser>
          <c:idx val="0"/>
          <c:order val="0"/>
          <c:tx>
            <c:strRef>
              <c:f>Sheet2!$B$1</c:f>
              <c:strCache>
                <c:ptCount val="1"/>
                <c:pt idx="0">
                  <c:v>Sum of EmployeeID</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6"/>
                </a:solidFill>
              </a:ln>
              <a:effectLst/>
            </c:spPr>
            <c:trendlineType val="linear"/>
            <c:dispRSqr val="0"/>
            <c:dispEq val="0"/>
          </c:trendline>
          <c:cat>
            <c:strRef>
              <c:f>Sheet2!$A$2:$A$7</c:f>
              <c:strCache>
                <c:ptCount val="5"/>
                <c:pt idx="0">
                  <c:v>1</c:v>
                </c:pt>
                <c:pt idx="1">
                  <c:v>2</c:v>
                </c:pt>
                <c:pt idx="2">
                  <c:v>3</c:v>
                </c:pt>
                <c:pt idx="3">
                  <c:v>4</c:v>
                </c:pt>
                <c:pt idx="4">
                  <c:v>NA</c:v>
                </c:pt>
              </c:strCache>
            </c:strRef>
          </c:cat>
          <c:val>
            <c:numRef>
              <c:f>Sheet2!$B$2:$B$7</c:f>
              <c:numCache>
                <c:formatCode>General</c:formatCode>
                <c:ptCount val="5"/>
                <c:pt idx="0">
                  <c:v>116</c:v>
                </c:pt>
                <c:pt idx="1">
                  <c:v>116</c:v>
                </c:pt>
                <c:pt idx="2">
                  <c:v>80</c:v>
                </c:pt>
                <c:pt idx="3">
                  <c:v>111</c:v>
                </c:pt>
                <c:pt idx="4">
                  <c:v>12</c:v>
                </c:pt>
              </c:numCache>
            </c:numRef>
          </c:val>
          <c:extLst>
            <c:ext xmlns:c16="http://schemas.microsoft.com/office/drawing/2014/chart" uri="{C3380CC4-5D6E-409C-BE32-E72D297353CC}">
              <c16:uniqueId val="{00000001-1D96-47D1-9FE9-863616DB9A13}"/>
            </c:ext>
          </c:extLst>
        </c:ser>
        <c:ser>
          <c:idx val="1"/>
          <c:order val="1"/>
          <c:tx>
            <c:strRef>
              <c:f>Sheet2!$C$1</c:f>
              <c:strCache>
                <c:ptCount val="1"/>
                <c:pt idx="0">
                  <c:v>Sum of JobSatisfaction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Sheet2!$A$2:$A$7</c:f>
              <c:strCache>
                <c:ptCount val="5"/>
                <c:pt idx="0">
                  <c:v>1</c:v>
                </c:pt>
                <c:pt idx="1">
                  <c:v>2</c:v>
                </c:pt>
                <c:pt idx="2">
                  <c:v>3</c:v>
                </c:pt>
                <c:pt idx="3">
                  <c:v>4</c:v>
                </c:pt>
                <c:pt idx="4">
                  <c:v>NA</c:v>
                </c:pt>
              </c:strCache>
            </c:strRef>
          </c:cat>
          <c:val>
            <c:numRef>
              <c:f>Sheet2!$C$2:$C$7</c:f>
              <c:numCache>
                <c:formatCode>General</c:formatCode>
                <c:ptCount val="5"/>
                <c:pt idx="0">
                  <c:v>15</c:v>
                </c:pt>
                <c:pt idx="1">
                  <c:v>20</c:v>
                </c:pt>
                <c:pt idx="2">
                  <c:v>21</c:v>
                </c:pt>
                <c:pt idx="3">
                  <c:v>20</c:v>
                </c:pt>
                <c:pt idx="4">
                  <c:v>4</c:v>
                </c:pt>
              </c:numCache>
            </c:numRef>
          </c:val>
          <c:extLst>
            <c:ext xmlns:c16="http://schemas.microsoft.com/office/drawing/2014/chart" uri="{C3380CC4-5D6E-409C-BE32-E72D297353CC}">
              <c16:uniqueId val="{00000002-1D96-47D1-9FE9-863616DB9A13}"/>
            </c:ext>
          </c:extLst>
        </c:ser>
        <c:ser>
          <c:idx val="2"/>
          <c:order val="2"/>
          <c:tx>
            <c:strRef>
              <c:f>Sheet2!$D$1</c:f>
              <c:strCache>
                <c:ptCount val="1"/>
                <c:pt idx="0">
                  <c:v>Sum of WorkLifeBalance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4"/>
                </a:solidFill>
              </a:ln>
              <a:effectLst/>
            </c:spPr>
            <c:trendlineType val="linear"/>
            <c:dispRSqr val="0"/>
            <c:dispEq val="0"/>
          </c:trendline>
          <c:cat>
            <c:strRef>
              <c:f>Sheet2!$A$2:$A$7</c:f>
              <c:strCache>
                <c:ptCount val="5"/>
                <c:pt idx="0">
                  <c:v>1</c:v>
                </c:pt>
                <c:pt idx="1">
                  <c:v>2</c:v>
                </c:pt>
                <c:pt idx="2">
                  <c:v>3</c:v>
                </c:pt>
                <c:pt idx="3">
                  <c:v>4</c:v>
                </c:pt>
                <c:pt idx="4">
                  <c:v>NA</c:v>
                </c:pt>
              </c:strCache>
            </c:strRef>
          </c:cat>
          <c:val>
            <c:numRef>
              <c:f>Sheet2!$D$2:$D$7</c:f>
              <c:numCache>
                <c:formatCode>General</c:formatCode>
                <c:ptCount val="5"/>
                <c:pt idx="0">
                  <c:v>17</c:v>
                </c:pt>
                <c:pt idx="1">
                  <c:v>17</c:v>
                </c:pt>
                <c:pt idx="2">
                  <c:v>18</c:v>
                </c:pt>
                <c:pt idx="3">
                  <c:v>19</c:v>
                </c:pt>
                <c:pt idx="4">
                  <c:v>3</c:v>
                </c:pt>
              </c:numCache>
            </c:numRef>
          </c:val>
          <c:extLst>
            <c:ext xmlns:c16="http://schemas.microsoft.com/office/drawing/2014/chart" uri="{C3380CC4-5D6E-409C-BE32-E72D297353CC}">
              <c16:uniqueId val="{00000004-1D96-47D1-9FE9-863616DB9A13}"/>
            </c:ext>
          </c:extLst>
        </c:ser>
        <c:dLbls>
          <c:showLegendKey val="0"/>
          <c:showVal val="0"/>
          <c:showCatName val="0"/>
          <c:showSerName val="0"/>
          <c:showPercent val="0"/>
          <c:showBubbleSize val="0"/>
        </c:dLbls>
        <c:gapWidth val="100"/>
        <c:overlap val="-24"/>
        <c:axId val="1626350271"/>
        <c:axId val="1626346943"/>
      </c:barChart>
      <c:catAx>
        <c:axId val="16263502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26346943"/>
        <c:crosses val="autoZero"/>
        <c:auto val="1"/>
        <c:lblAlgn val="ctr"/>
        <c:lblOffset val="100"/>
        <c:noMultiLvlLbl val="0"/>
      </c:catAx>
      <c:valAx>
        <c:axId val="162634694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263502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5111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1902267"/>
            <a:ext cx="8610600" cy="2677656"/>
          </a:xfrm>
          <a:prstGeom prst="rect">
            <a:avLst/>
          </a:prstGeom>
          <a:noFill/>
        </p:spPr>
        <p:txBody>
          <a:bodyPr wrap="square" rtlCol="0">
            <a:spAutoFit/>
          </a:bodyPr>
          <a:lstStyle/>
          <a:p>
            <a:r>
              <a:rPr lang="en-US" sz="2400" dirty="0"/>
              <a:t>STUDENT NAME:AKILA R.</a:t>
            </a:r>
          </a:p>
          <a:p>
            <a:r>
              <a:rPr lang="en-US" sz="2400" dirty="0"/>
              <a:t>REGISTER NO: 221331042001\BD24E9D918A2617AC5E4F4F7EF9CDF0F</a:t>
            </a:r>
          </a:p>
          <a:p>
            <a:r>
              <a:rPr lang="en-US" sz="2400" dirty="0"/>
              <a:t>DEPARTMENT: BACHELOR OF COMMERCE [CORPORATE SECRETARYSHIP]</a:t>
            </a:r>
          </a:p>
          <a:p>
            <a:r>
              <a:rPr lang="en-US" sz="2400" dirty="0"/>
              <a:t>COLLEGE : QUEEN MARY’S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graphicFrame>
        <p:nvGraphicFramePr>
          <p:cNvPr id="11" name="Content Placeholder 10">
            <a:extLst>
              <a:ext uri="{FF2B5EF4-FFF2-40B4-BE49-F238E27FC236}">
                <a16:creationId xmlns:a16="http://schemas.microsoft.com/office/drawing/2014/main" id="{E19541D4-55C0-E0AD-4CDA-856243673311}"/>
              </a:ext>
            </a:extLst>
          </p:cNvPr>
          <p:cNvGraphicFramePr>
            <a:graphicFrameLocks noGrp="1"/>
          </p:cNvGraphicFramePr>
          <p:nvPr>
            <p:ph sz="half" idx="4294967295"/>
            <p:extLst>
              <p:ext uri="{D42A27DB-BD31-4B8C-83A1-F6EECF244321}">
                <p14:modId xmlns:p14="http://schemas.microsoft.com/office/powerpoint/2010/main" val="3133912943"/>
              </p:ext>
            </p:extLst>
          </p:nvPr>
        </p:nvGraphicFramePr>
        <p:xfrm>
          <a:off x="4038600" y="914401"/>
          <a:ext cx="6019799" cy="5162550"/>
        </p:xfrm>
        <a:graphic>
          <a:graphicData uri="http://schemas.openxmlformats.org/drawingml/2006/chart">
            <c:chart xmlns:c="http://schemas.openxmlformats.org/drawingml/2006/chart" xmlns:r="http://schemas.openxmlformats.org/officeDocument/2006/relationships" r:id="rId3"/>
          </a:graphicData>
        </a:graphic>
      </p:graphicFrame>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16F7A279-B9E3-C0CD-6EAE-6366724290E6}"/>
              </a:ext>
            </a:extLst>
          </p:cNvPr>
          <p:cNvGraphicFramePr>
            <a:graphicFrameLocks noGrp="1"/>
          </p:cNvGraphicFramePr>
          <p:nvPr>
            <p:extLst>
              <p:ext uri="{D42A27DB-BD31-4B8C-83A1-F6EECF244321}">
                <p14:modId xmlns:p14="http://schemas.microsoft.com/office/powerpoint/2010/main" val="1756726508"/>
              </p:ext>
            </p:extLst>
          </p:nvPr>
        </p:nvGraphicFramePr>
        <p:xfrm>
          <a:off x="804544" y="1182222"/>
          <a:ext cx="2590800" cy="4291941"/>
        </p:xfrm>
        <a:graphic>
          <a:graphicData uri="http://schemas.openxmlformats.org/drawingml/2006/table">
            <a:tbl>
              <a:tblPr>
                <a:tableStyleId>{5C22544A-7EE6-4342-B048-85BDC9FD1C3A}</a:tableStyleId>
              </a:tblPr>
              <a:tblGrid>
                <a:gridCol w="448034">
                  <a:extLst>
                    <a:ext uri="{9D8B030D-6E8A-4147-A177-3AD203B41FA5}">
                      <a16:colId xmlns:a16="http://schemas.microsoft.com/office/drawing/2014/main" val="3333608848"/>
                    </a:ext>
                  </a:extLst>
                </a:gridCol>
                <a:gridCol w="636336">
                  <a:extLst>
                    <a:ext uri="{9D8B030D-6E8A-4147-A177-3AD203B41FA5}">
                      <a16:colId xmlns:a16="http://schemas.microsoft.com/office/drawing/2014/main" val="1283043681"/>
                    </a:ext>
                  </a:extLst>
                </a:gridCol>
                <a:gridCol w="720748">
                  <a:extLst>
                    <a:ext uri="{9D8B030D-6E8A-4147-A177-3AD203B41FA5}">
                      <a16:colId xmlns:a16="http://schemas.microsoft.com/office/drawing/2014/main" val="2312579768"/>
                    </a:ext>
                  </a:extLst>
                </a:gridCol>
                <a:gridCol w="785682">
                  <a:extLst>
                    <a:ext uri="{9D8B030D-6E8A-4147-A177-3AD203B41FA5}">
                      <a16:colId xmlns:a16="http://schemas.microsoft.com/office/drawing/2014/main" val="877208282"/>
                    </a:ext>
                  </a:extLst>
                </a:gridCol>
              </a:tblGrid>
              <a:tr h="565549">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Sum of EmployeeID</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Sum of JobSatisfaction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Sum of WorkLifeBalance</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1289499"/>
                  </a:ext>
                </a:extLst>
              </a:tr>
              <a:tr h="558303">
                <a:tc>
                  <a:txBody>
                    <a:bodyPr/>
                    <a:lstStyle/>
                    <a:p>
                      <a:pPr algn="l"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5807"/>
                  </a:ext>
                </a:extLst>
              </a:tr>
              <a:tr h="558303">
                <a:tc>
                  <a:txBody>
                    <a:bodyPr/>
                    <a:lstStyle/>
                    <a:p>
                      <a:pPr algn="l"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116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0470058"/>
                  </a:ext>
                </a:extLst>
              </a:tr>
              <a:tr h="519222">
                <a:tc>
                  <a:txBody>
                    <a:bodyPr/>
                    <a:lstStyle/>
                    <a:p>
                      <a:pPr algn="l"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2888057"/>
                  </a:ext>
                </a:extLst>
              </a:tr>
              <a:tr h="973958">
                <a:tc>
                  <a:txBody>
                    <a:bodyPr/>
                    <a:lstStyle/>
                    <a:p>
                      <a:pPr algn="l"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9708273"/>
                  </a:ext>
                </a:extLst>
              </a:tr>
              <a:tr h="558303">
                <a:tc>
                  <a:txBody>
                    <a:bodyPr/>
                    <a:lstStyle/>
                    <a:p>
                      <a:pPr algn="l" fontAlgn="b"/>
                      <a:r>
                        <a:rPr lang="en-IN" sz="1100" u="none" strike="noStrike">
                          <a:effectLst/>
                        </a:rPr>
                        <a:t>NA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3703895"/>
                  </a:ext>
                </a:extLst>
              </a:tr>
              <a:tr h="558303">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80</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74</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05068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7716758-3B40-0EF4-A2E1-7C66DDAFAD81}"/>
              </a:ext>
            </a:extLst>
          </p:cNvPr>
          <p:cNvSpPr>
            <a:spLocks noGrp="1"/>
          </p:cNvSpPr>
          <p:nvPr>
            <p:ph type="body" idx="1"/>
          </p:nvPr>
        </p:nvSpPr>
        <p:spPr>
          <a:xfrm>
            <a:off x="609600" y="1577340"/>
            <a:ext cx="8686800" cy="6576060"/>
          </a:xfrm>
        </p:spPr>
        <p:txBody>
          <a:bodyPr/>
          <a:lstStyle/>
          <a:p>
            <a:pPr>
              <a:lnSpc>
                <a:spcPct val="150000"/>
              </a:lnSpc>
            </a:pPr>
            <a:r>
              <a:rPr lang="en-US" dirty="0"/>
              <a:t>Based on the available data, the project results indicate varying levels of job satisfaction and work-life balance among employees, with some potential areas for improvement in specific categories. Further analysis might be needed to pinpoint where to focus efforts for enhancement. </a:t>
            </a:r>
          </a:p>
          <a:p>
            <a:pPr>
              <a:lnSpc>
                <a:spcPct val="150000"/>
              </a:lnSpc>
            </a:pP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7" name="TextBox 16">
            <a:extLst>
              <a:ext uri="{FF2B5EF4-FFF2-40B4-BE49-F238E27FC236}">
                <a16:creationId xmlns:a16="http://schemas.microsoft.com/office/drawing/2014/main" id="{47BAB50E-0C65-9062-B147-4686BAC75AF3}"/>
              </a:ext>
            </a:extLst>
          </p:cNvPr>
          <p:cNvSpPr txBox="1"/>
          <p:nvPr/>
        </p:nvSpPr>
        <p:spPr>
          <a:xfrm>
            <a:off x="676276" y="1447799"/>
            <a:ext cx="7315200" cy="4204356"/>
          </a:xfrm>
          <a:prstGeom prst="rect">
            <a:avLst/>
          </a:prstGeom>
          <a:noFill/>
        </p:spPr>
        <p:txBody>
          <a:bodyPr wrap="square">
            <a:spAutoFit/>
          </a:bodyPr>
          <a:lstStyle/>
          <a:p>
            <a:pPr>
              <a:lnSpc>
                <a:spcPct val="150000"/>
              </a:lnSpc>
            </a:pPr>
            <a:r>
              <a:rPr lang="en-US" dirty="0"/>
              <a:t>The organization is seeking to enhance employee satisfaction but lacks a clear understanding of the current satisfaction levels across various departments and roles. The available survey data indicates varying degrees of satisfaction in areas such as the work environment, job roles, and work-life balance. However, without proper analysis and interpretation, the data does not provide actionable insights.</a:t>
            </a:r>
          </a:p>
          <a:p>
            <a:pPr>
              <a:lnSpc>
                <a:spcPct val="150000"/>
              </a:lnSpc>
            </a:pPr>
            <a:r>
              <a:rPr lang="en-US" b="1" dirty="0"/>
              <a:t>Objective:</a:t>
            </a:r>
            <a:r>
              <a:rPr lang="en-US" dirty="0"/>
              <a:t> To analyze employee satisfaction data in order to identify key areas of concern and develop targeted strategies to improve overall job satisfaction, work environment, and work-life balance within the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3B0CA3CE-C6E9-A0EE-72EF-015690E40A73}"/>
              </a:ext>
            </a:extLst>
          </p:cNvPr>
          <p:cNvSpPr>
            <a:spLocks noChangeArrowheads="1"/>
          </p:cNvSpPr>
          <p:nvPr/>
        </p:nvSpPr>
        <p:spPr bwMode="auto">
          <a:xfrm>
            <a:off x="228600" y="1838767"/>
            <a:ext cx="9124950"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Arial" panose="020B0604020202020204" pitchFamily="34" charset="0"/>
              </a:rPr>
              <a:t>Focus:</a:t>
            </a:r>
            <a:r>
              <a:rPr kumimoji="0" lang="en-US" altLang="en-US" b="0" i="0" u="none" strike="noStrike" cap="none" normalizeH="0" baseline="0" dirty="0">
                <a:ln>
                  <a:noFill/>
                </a:ln>
                <a:solidFill>
                  <a:schemeClr val="tx1"/>
                </a:solidFill>
                <a:effectLst/>
                <a:latin typeface="Arial" panose="020B0604020202020204" pitchFamily="34" charset="0"/>
              </a:rPr>
              <a:t> The project is centered on assessing employee satisfaction in three key areas: Environment Satisfaction, Job Satisfaction, and Work-Life Balance.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a:t>
            </a:r>
            <a:r>
              <a:rPr kumimoji="0" lang="en-US" altLang="en-US" sz="1800" b="0" i="0" u="none" strike="noStrike" cap="none" normalizeH="0" baseline="0" dirty="0">
                <a:ln>
                  <a:noFill/>
                </a:ln>
                <a:solidFill>
                  <a:schemeClr val="tx1"/>
                </a:solidFill>
                <a:effectLst/>
                <a:latin typeface="Arial" panose="020B0604020202020204" pitchFamily="34" charset="0"/>
              </a:rPr>
              <a:t> There are three sheets: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Main Survey Data:</a:t>
            </a:r>
            <a:r>
              <a:rPr kumimoji="0" lang="en-US" altLang="en-US" sz="1800" b="0" i="0" u="none" strike="noStrike" cap="none" normalizeH="0" baseline="0" dirty="0">
                <a:ln>
                  <a:noFill/>
                </a:ln>
                <a:solidFill>
                  <a:schemeClr val="tx1"/>
                </a:solidFill>
                <a:effectLst/>
                <a:latin typeface="Arial" panose="020B0604020202020204" pitchFamily="34" charset="0"/>
              </a:rPr>
              <a:t> Detailed responses from 4,410 employees.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Subset Data:</a:t>
            </a:r>
            <a:r>
              <a:rPr kumimoji="0" lang="en-US" altLang="en-US" sz="1800" b="0" i="0" u="none" strike="noStrike" cap="none" normalizeH="0" baseline="0" dirty="0">
                <a:ln>
                  <a:noFill/>
                </a:ln>
                <a:solidFill>
                  <a:schemeClr val="tx1"/>
                </a:solidFill>
                <a:effectLst/>
                <a:latin typeface="Arial" panose="020B0604020202020204" pitchFamily="34" charset="0"/>
              </a:rPr>
              <a:t> A smaller group of 29 employees, possibly for specific analysis.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Aggregated Data:</a:t>
            </a:r>
            <a:r>
              <a:rPr kumimoji="0" lang="en-US" altLang="en-US" sz="1800" b="0" i="0" u="none" strike="noStrike" cap="none" normalizeH="0" baseline="0" dirty="0">
                <a:ln>
                  <a:noFill/>
                </a:ln>
                <a:solidFill>
                  <a:schemeClr val="tx1"/>
                </a:solidFill>
                <a:effectLst/>
                <a:latin typeface="Arial" panose="020B0604020202020204" pitchFamily="34" charset="0"/>
              </a:rPr>
              <a:t> Summarized satisfaction scores across different groups.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Goal:</a:t>
            </a:r>
            <a:r>
              <a:rPr kumimoji="0" lang="en-US" altLang="en-US" sz="1800" b="0" i="0" u="none" strike="noStrike" cap="none" normalizeH="0" baseline="0" dirty="0">
                <a:ln>
                  <a:noFill/>
                </a:ln>
                <a:solidFill>
                  <a:schemeClr val="tx1"/>
                </a:solidFill>
                <a:effectLst/>
                <a:latin typeface="Arial" panose="020B0604020202020204" pitchFamily="34" charset="0"/>
              </a:rPr>
              <a:t> To understand and improve employee satisfaction by analyzing survey results and identifying areas for targeted improvement.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C3C84F95-6ABD-6A2E-197B-63D89D86117B}"/>
              </a:ext>
            </a:extLst>
          </p:cNvPr>
          <p:cNvSpPr>
            <a:spLocks noChangeArrowheads="1"/>
          </p:cNvSpPr>
          <p:nvPr/>
        </p:nvSpPr>
        <p:spPr bwMode="auto">
          <a:xfrm>
            <a:off x="528077" y="1385944"/>
            <a:ext cx="8077200" cy="58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Teams: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Role:</a:t>
            </a:r>
            <a:r>
              <a:rPr kumimoji="0" lang="en-US" altLang="en-US" sz="1800" b="0" i="0" u="none" strike="noStrike" cap="none" normalizeH="0" baseline="0" dirty="0">
                <a:ln>
                  <a:noFill/>
                </a:ln>
                <a:solidFill>
                  <a:schemeClr val="tx1"/>
                </a:solidFill>
                <a:effectLst/>
                <a:latin typeface="Arial" panose="020B0604020202020204" pitchFamily="34" charset="0"/>
              </a:rPr>
              <a:t> HR teams will use the insights to develop and implement strategies for improving employee satisfaction, retention, and overall workplace morale.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Benefit:</a:t>
            </a:r>
            <a:r>
              <a:rPr kumimoji="0" lang="en-US" altLang="en-US" sz="1800" b="0" i="0" u="none" strike="noStrike" cap="none" normalizeH="0" baseline="0" dirty="0">
                <a:ln>
                  <a:noFill/>
                </a:ln>
                <a:solidFill>
                  <a:schemeClr val="tx1"/>
                </a:solidFill>
                <a:effectLst/>
                <a:latin typeface="Arial" panose="020B0604020202020204" pitchFamily="34" charset="0"/>
              </a:rPr>
              <a:t> They can identify specific areas where employees feel less satisfied and tailor interventions to address those concerns.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Management and Leadership: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Role:</a:t>
            </a:r>
            <a:r>
              <a:rPr kumimoji="0" lang="en-US" altLang="en-US" sz="1800" b="0" i="0" u="none" strike="noStrike" cap="none" normalizeH="0" baseline="0" dirty="0">
                <a:ln>
                  <a:noFill/>
                </a:ln>
                <a:solidFill>
                  <a:schemeClr val="tx1"/>
                </a:solidFill>
                <a:effectLst/>
                <a:latin typeface="Arial" panose="020B0604020202020204" pitchFamily="34" charset="0"/>
              </a:rPr>
              <a:t> Senior management and department heads will use the data to make informed decisions about workplace policies, resource allocation, and team management.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Benefit:</a:t>
            </a:r>
            <a:r>
              <a:rPr kumimoji="0" lang="en-US" altLang="en-US" sz="1800" b="0" i="0" u="none" strike="noStrike" cap="none" normalizeH="0" baseline="0" dirty="0">
                <a:ln>
                  <a:noFill/>
                </a:ln>
                <a:solidFill>
                  <a:schemeClr val="tx1"/>
                </a:solidFill>
                <a:effectLst/>
                <a:latin typeface="Arial" panose="020B0604020202020204" pitchFamily="34" charset="0"/>
              </a:rPr>
              <a:t> Provides a clear view of employee sentiment across different departments, enabling better strategic planning and fostering a supportive work environment </a:t>
            </a:r>
          </a:p>
          <a:p>
            <a:pPr marR="0" lvl="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4" name="Text Placeholder 13">
            <a:extLst>
              <a:ext uri="{FF2B5EF4-FFF2-40B4-BE49-F238E27FC236}">
                <a16:creationId xmlns:a16="http://schemas.microsoft.com/office/drawing/2014/main" id="{E1345DF1-5A55-0D01-AB1C-D62530CF15D2}"/>
              </a:ext>
            </a:extLst>
          </p:cNvPr>
          <p:cNvSpPr>
            <a:spLocks noGrp="1"/>
          </p:cNvSpPr>
          <p:nvPr>
            <p:ph type="body" idx="1"/>
          </p:nvPr>
        </p:nvSpPr>
        <p:spPr>
          <a:xfrm>
            <a:off x="3062050" y="3674297"/>
            <a:ext cx="8155899" cy="2769989"/>
          </a:xfrm>
        </p:spPr>
        <p:txBody>
          <a:bodyPr/>
          <a:lstStyle/>
          <a:p>
            <a:pPr marL="285750" indent="-285750">
              <a:buFont typeface="Arial" panose="020B0604020202020204" pitchFamily="34" charset="0"/>
              <a:buChar char="•"/>
            </a:pPr>
            <a:r>
              <a:rPr lang="en-US" dirty="0">
                <a:solidFill>
                  <a:schemeClr val="tx1"/>
                </a:solidFill>
              </a:rPr>
              <a:t>VALUE PROPOSITION</a:t>
            </a:r>
          </a:p>
          <a:p>
            <a:pPr marL="285750" indent="-285750">
              <a:buFont typeface="Arial" panose="020B0604020202020204" pitchFamily="34" charset="0"/>
              <a:buChar char="•"/>
            </a:pPr>
            <a:r>
              <a:rPr lang="en-US" dirty="0"/>
              <a:t>Data-Driven Insights: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platform aggregates and analyzes employee feedback, turning raw data into valuable insights. It identifies key areas where satisfaction levels are low and provides targeted recommendations to address these issues.</a:t>
            </a:r>
          </a:p>
          <a:p>
            <a:pPr marL="285750" indent="-285750">
              <a:buFont typeface="Arial" panose="020B0604020202020204" pitchFamily="34" charset="0"/>
              <a:buChar char="•"/>
            </a:pPr>
            <a:r>
              <a:rPr lang="en-US" dirty="0"/>
              <a:t>Personalized Interventions: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understand that one-size-fits-all solutions are ineffective. .</a:t>
            </a:r>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0B0B7B75-A9DF-F734-C6E6-F888F1ECB232}"/>
              </a:ext>
            </a:extLst>
          </p:cNvPr>
          <p:cNvSpPr txBox="1"/>
          <p:nvPr/>
        </p:nvSpPr>
        <p:spPr>
          <a:xfrm>
            <a:off x="3045500" y="1152379"/>
            <a:ext cx="8155899" cy="2031325"/>
          </a:xfrm>
          <a:prstGeom prst="rect">
            <a:avLst/>
          </a:prstGeom>
          <a:noFill/>
        </p:spPr>
        <p:txBody>
          <a:bodyPr wrap="square">
            <a:spAutoFit/>
          </a:bodyPr>
          <a:lstStyle/>
          <a:p>
            <a:pPr marL="285750" indent="-285750">
              <a:buFont typeface="Arial" panose="020B0604020202020204" pitchFamily="34" charset="0"/>
              <a:buChar char="•"/>
            </a:pPr>
            <a:r>
              <a:rPr lang="en-US" b="1" dirty="0"/>
              <a:t>OUR SOLUTION</a:t>
            </a:r>
          </a:p>
          <a:p>
            <a:pPr marL="285750" indent="-285750">
              <a:buFont typeface="Arial" panose="020B0604020202020204" pitchFamily="34" charset="0"/>
              <a:buChar char="•"/>
            </a:pPr>
            <a:r>
              <a:rPr lang="en-US" dirty="0"/>
              <a:t>Employee Satisfaction Enhancement Platform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solution is an advanced data-driven platform designed to enhance employee satisfaction and well-being within organizations. By leveraging insights from employee survey data, our platform provides actionable recommendations to improve work-life balance, job satisfaction, and overall employee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482DBA0A-00E1-E0BD-5126-AFF4CA8FC674}"/>
              </a:ext>
            </a:extLst>
          </p:cNvPr>
          <p:cNvSpPr>
            <a:spLocks noGrp="1"/>
          </p:cNvSpPr>
          <p:nvPr>
            <p:ph type="body" idx="1"/>
          </p:nvPr>
        </p:nvSpPr>
        <p:spPr>
          <a:xfrm>
            <a:off x="609600" y="1577340"/>
            <a:ext cx="9448800" cy="4594860"/>
          </a:xfrm>
        </p:spPr>
        <p:txBody>
          <a:bodyPr/>
          <a:lstStyle/>
          <a:p>
            <a:pPr marL="285750" indent="-285750">
              <a:buFont typeface="Wingdings" panose="05000000000000000000" pitchFamily="2" charset="2"/>
              <a:buChar char="q"/>
            </a:pPr>
            <a:r>
              <a:rPr lang="en-US" dirty="0"/>
              <a:t>Employee ID: A unique identifier for each employee.</a:t>
            </a:r>
          </a:p>
          <a:p>
            <a:pPr marL="285750" indent="-285750">
              <a:buFont typeface="Wingdings" panose="05000000000000000000" pitchFamily="2" charset="2"/>
              <a:buChar char="q"/>
            </a:pPr>
            <a:r>
              <a:rPr lang="en-US" dirty="0"/>
              <a:t>Environment Satisfaction: A numeric rating (1-4) representing the employee's satisfaction with their work environment. (1 being the lowest and 4 being the highest).</a:t>
            </a:r>
          </a:p>
          <a:p>
            <a:pPr marL="285750" indent="-285750">
              <a:buFont typeface="Wingdings" panose="05000000000000000000" pitchFamily="2" charset="2"/>
              <a:buChar char="q"/>
            </a:pPr>
            <a:r>
              <a:rPr lang="en-US" dirty="0"/>
              <a:t>Job Satisfaction: A numeric rating (1-4) indicating the employee's satisfaction with their job. (1 being the lowest and 4 being the highest).</a:t>
            </a:r>
          </a:p>
          <a:p>
            <a:pPr marL="285750" indent="-285750">
              <a:buFont typeface="Wingdings" panose="05000000000000000000" pitchFamily="2" charset="2"/>
              <a:buChar char="q"/>
            </a:pPr>
            <a:r>
              <a:rPr lang="en-US" dirty="0"/>
              <a:t>Work Life Balance: A numeric rating (1-4) reflecting the employee's satisfaction with their work-life balance. (1 being the lowest and 4 being the highest).</a:t>
            </a:r>
          </a:p>
          <a:p>
            <a:pPr marL="285750" indent="-285750">
              <a:buFont typeface="Wingdings" panose="05000000000000000000" pitchFamily="2" charset="2"/>
              <a:buChar char="q"/>
            </a:pPr>
            <a:r>
              <a:rPr lang="en-US" dirty="0"/>
              <a:t>Key Details: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Total Records: 4,410 entries.</a:t>
            </a:r>
          </a:p>
          <a:p>
            <a:pPr marL="342900" indent="-342900">
              <a:buFont typeface="Wingdings" panose="05000000000000000000" pitchFamily="2" charset="2"/>
              <a:buChar char="q"/>
            </a:pPr>
            <a:r>
              <a:rPr lang="en-US" dirty="0"/>
              <a:t>Missing Values: There are some missing values in the columns "Environment Satisfaction," "Job Satisfaction," and "Work Life Balance."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301CAC4-0082-95DB-562C-D19DCC1C3AB7}"/>
              </a:ext>
            </a:extLst>
          </p:cNvPr>
          <p:cNvSpPr txBox="1"/>
          <p:nvPr/>
        </p:nvSpPr>
        <p:spPr>
          <a:xfrm>
            <a:off x="533400" y="1078068"/>
            <a:ext cx="8153400" cy="4247317"/>
          </a:xfrm>
          <a:prstGeom prst="rect">
            <a:avLst/>
          </a:prstGeom>
          <a:noFill/>
        </p:spPr>
        <p:txBody>
          <a:bodyPr wrap="square">
            <a:spAutoFit/>
          </a:bodyPr>
          <a:lstStyle/>
          <a:p>
            <a:r>
              <a:rPr lang="en-IN" dirty="0"/>
              <a:t>1. Predictive Modelling :</a:t>
            </a:r>
          </a:p>
          <a:p>
            <a:r>
              <a:rPr lang="en-IN" dirty="0"/>
              <a:t>Objective: Predict a specific outcome, such as Job Satisfaction or Work-Life Balance, based on other factors.</a:t>
            </a:r>
          </a:p>
          <a:p>
            <a:endParaRPr lang="en-IN" dirty="0"/>
          </a:p>
          <a:p>
            <a:r>
              <a:rPr lang="en-IN" dirty="0"/>
              <a:t>2. Clustering Analysis:</a:t>
            </a:r>
          </a:p>
          <a:p>
            <a:r>
              <a:rPr lang="en-IN" dirty="0"/>
              <a:t>Objective: Group employees into clusters based on their satisfaction levels to identify patterns or segments.  </a:t>
            </a:r>
          </a:p>
          <a:p>
            <a:endParaRPr lang="en-IN" dirty="0"/>
          </a:p>
          <a:p>
            <a:r>
              <a:rPr lang="en-IN" dirty="0"/>
              <a:t>3. Satisfaction Score Prediction and Optimization</a:t>
            </a:r>
          </a:p>
          <a:p>
            <a:r>
              <a:rPr lang="en-IN" dirty="0"/>
              <a:t>Objective: Predict overall satisfaction and propose actions to improve employee satisfaction.</a:t>
            </a:r>
          </a:p>
          <a:p>
            <a:endParaRPr lang="en-IN" dirty="0"/>
          </a:p>
          <a:p>
            <a:r>
              <a:rPr lang="en-IN" dirty="0"/>
              <a:t>4. Descriptive Analytics and Visualization:</a:t>
            </a:r>
          </a:p>
          <a:p>
            <a:r>
              <a:rPr lang="en-IN" dirty="0"/>
              <a:t>Objective: Provide a comprehensive overview of the data through descriptive statistics and visualizations.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790</Words>
  <Application>Microsoft Office PowerPoint</Application>
  <PresentationFormat>Widescreen</PresentationFormat>
  <Paragraphs>113</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Akila kaviya</cp:lastModifiedBy>
  <cp:revision>14</cp:revision>
  <dcterms:created xsi:type="dcterms:W3CDTF">2024-03-29T15:07:22Z</dcterms:created>
  <dcterms:modified xsi:type="dcterms:W3CDTF">2024-08-30T05:34:03Z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