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9738" y="422306"/>
            <a:ext cx="9484661" cy="11176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3240" y="2921797"/>
            <a:ext cx="7503794" cy="575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075" y="3492681"/>
            <a:ext cx="10711180" cy="2254250"/>
          </a:xfrm>
          <a:prstGeom prst="rect"/>
        </p:spPr>
        <p:txBody>
          <a:bodyPr wrap="square" lIns="0" tIns="220980" rIns="0" bIns="0" rtlCol="0" vert="horz">
            <a:spAutoFit/>
          </a:bodyPr>
          <a:lstStyle/>
          <a:p>
            <a:pPr marL="12700" marR="5080" indent="103505">
              <a:lnSpc>
                <a:spcPts val="7950"/>
              </a:lnSpc>
              <a:spcBef>
                <a:spcPts val="1740"/>
              </a:spcBef>
            </a:pPr>
            <a:r>
              <a:rPr dirty="0" sz="8000"/>
              <a:t>Sales</a:t>
            </a:r>
            <a:r>
              <a:rPr dirty="0" sz="8000" spc="-155"/>
              <a:t> </a:t>
            </a:r>
            <a:r>
              <a:rPr dirty="0" sz="8000" spc="55"/>
              <a:t>Dataset</a:t>
            </a:r>
            <a:r>
              <a:rPr dirty="0" sz="8000" spc="-150"/>
              <a:t> </a:t>
            </a:r>
            <a:r>
              <a:rPr dirty="0" sz="8000" spc="45"/>
              <a:t>Analysis- </a:t>
            </a:r>
            <a:r>
              <a:rPr dirty="0" sz="8000" spc="55"/>
              <a:t>Advanced</a:t>
            </a:r>
            <a:r>
              <a:rPr dirty="0" sz="8000" spc="-135"/>
              <a:t> </a:t>
            </a:r>
            <a:r>
              <a:rPr dirty="0" sz="8000"/>
              <a:t>Excel</a:t>
            </a:r>
            <a:r>
              <a:rPr dirty="0" sz="8000" spc="-135"/>
              <a:t> </a:t>
            </a:r>
            <a:r>
              <a:rPr dirty="0" sz="8000" spc="75"/>
              <a:t>Project</a:t>
            </a:r>
            <a:endParaRPr sz="8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0182" y="-8534"/>
            <a:ext cx="3927817" cy="529605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59" y="5463945"/>
            <a:ext cx="3948072" cy="482305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178702" y="6891973"/>
            <a:ext cx="3510915" cy="291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19125">
              <a:lnSpc>
                <a:spcPct val="100000"/>
              </a:lnSpc>
              <a:spcBef>
                <a:spcPts val="100"/>
              </a:spcBef>
            </a:pPr>
            <a:r>
              <a:rPr dirty="0" sz="3000" spc="-110" b="1">
                <a:latin typeface="Tahoma"/>
                <a:cs typeface="Tahoma"/>
              </a:rPr>
              <a:t>Presentation</a:t>
            </a:r>
            <a:r>
              <a:rPr dirty="0" sz="3000" spc="-135" b="1">
                <a:latin typeface="Tahoma"/>
                <a:cs typeface="Tahoma"/>
              </a:rPr>
              <a:t> </a:t>
            </a:r>
            <a:r>
              <a:rPr dirty="0" sz="3000" spc="-25" b="1">
                <a:latin typeface="Tahoma"/>
                <a:cs typeface="Tahoma"/>
              </a:rPr>
              <a:t>By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3000">
              <a:latin typeface="Tahoma"/>
              <a:cs typeface="Tahoma"/>
            </a:endParaRPr>
          </a:p>
          <a:p>
            <a:pPr algn="ctr" marR="528955">
              <a:lnSpc>
                <a:spcPct val="100000"/>
              </a:lnSpc>
            </a:pPr>
            <a:r>
              <a:rPr dirty="0" sz="3000" spc="-155">
                <a:latin typeface="Verdana"/>
                <a:cs typeface="Verdana"/>
              </a:rPr>
              <a:t>AKILAN</a:t>
            </a:r>
            <a:r>
              <a:rPr dirty="0" sz="3000" spc="-305">
                <a:latin typeface="Verdana"/>
                <a:cs typeface="Verdana"/>
              </a:rPr>
              <a:t> </a:t>
            </a:r>
            <a:r>
              <a:rPr dirty="0" sz="3000" spc="110">
                <a:latin typeface="Verdana"/>
                <a:cs typeface="Verdana"/>
              </a:rPr>
              <a:t>J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3000">
              <a:latin typeface="Verdana"/>
              <a:cs typeface="Verdana"/>
            </a:endParaRPr>
          </a:p>
          <a:p>
            <a:pPr marL="355600" marR="5080" indent="18415">
              <a:lnSpc>
                <a:spcPct val="106300"/>
              </a:lnSpc>
            </a:pPr>
            <a:r>
              <a:rPr dirty="0" sz="3000" spc="-260">
                <a:latin typeface="Verdana"/>
                <a:cs typeface="Verdana"/>
              </a:rPr>
              <a:t>Date:</a:t>
            </a:r>
            <a:r>
              <a:rPr dirty="0" sz="3000" spc="-345">
                <a:latin typeface="Verdana"/>
                <a:cs typeface="Verdana"/>
              </a:rPr>
              <a:t> </a:t>
            </a:r>
            <a:r>
              <a:rPr dirty="0" sz="3000" spc="-140">
                <a:latin typeface="Verdana"/>
                <a:cs typeface="Verdana"/>
              </a:rPr>
              <a:t>12/12/2024 </a:t>
            </a:r>
            <a:r>
              <a:rPr dirty="0" sz="3000" spc="-135">
                <a:latin typeface="Verdana"/>
                <a:cs typeface="Verdana"/>
              </a:rPr>
              <a:t>Batch:</a:t>
            </a:r>
            <a:r>
              <a:rPr dirty="0" sz="3000" spc="-85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DADS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419" y="59059"/>
            <a:ext cx="6045580" cy="6559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6922" y="1342705"/>
            <a:ext cx="22606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97466" y="2538253"/>
            <a:ext cx="15739110" cy="59328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70890" indent="-236220">
              <a:lnSpc>
                <a:spcPct val="100000"/>
              </a:lnSpc>
              <a:spcBef>
                <a:spcPts val="120"/>
              </a:spcBef>
              <a:buSzPct val="97701"/>
              <a:buChar char="•"/>
              <a:tabLst>
                <a:tab pos="770890" algn="l"/>
              </a:tabLst>
            </a:pPr>
            <a:r>
              <a:rPr dirty="0" sz="4350">
                <a:latin typeface="Georgia"/>
                <a:cs typeface="Georgia"/>
              </a:rPr>
              <a:t>Sales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Channel: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Draft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orders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 spc="-420">
                <a:latin typeface="Georgia"/>
                <a:cs typeface="Georgia"/>
              </a:rPr>
              <a:t>&lt;</a:t>
            </a:r>
            <a:r>
              <a:rPr dirty="0" sz="4350" spc="10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Online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Store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 spc="-420">
                <a:latin typeface="Georgia"/>
                <a:cs typeface="Georgia"/>
              </a:rPr>
              <a:t>&gt;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Point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 spc="50">
                <a:latin typeface="Georgia"/>
                <a:cs typeface="Georgia"/>
              </a:rPr>
              <a:t>of</a:t>
            </a:r>
            <a:r>
              <a:rPr dirty="0" sz="4350" spc="5">
                <a:latin typeface="Georgia"/>
                <a:cs typeface="Georgia"/>
              </a:rPr>
              <a:t> </a:t>
            </a:r>
            <a:r>
              <a:rPr dirty="0" sz="4350" spc="-10">
                <a:latin typeface="Georgia"/>
                <a:cs typeface="Georgia"/>
              </a:rPr>
              <a:t>sales.</a:t>
            </a:r>
            <a:endParaRPr sz="4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Font typeface="Georgia"/>
              <a:buChar char="•"/>
            </a:pPr>
            <a:endParaRPr sz="4350">
              <a:latin typeface="Georgia"/>
              <a:cs typeface="Georgia"/>
            </a:endParaRPr>
          </a:p>
          <a:p>
            <a:pPr lvl="1" marL="4191000" indent="-236220">
              <a:lnSpc>
                <a:spcPct val="100000"/>
              </a:lnSpc>
              <a:buSzPct val="97701"/>
              <a:buChar char="•"/>
              <a:tabLst>
                <a:tab pos="4191000" algn="l"/>
              </a:tabLst>
            </a:pPr>
            <a:r>
              <a:rPr dirty="0" sz="4350" spc="55">
                <a:latin typeface="Georgia"/>
                <a:cs typeface="Georgia"/>
              </a:rPr>
              <a:t>Product</a:t>
            </a:r>
            <a:r>
              <a:rPr dirty="0" sz="4350" spc="-90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Type:</a:t>
            </a:r>
            <a:r>
              <a:rPr dirty="0" sz="4350" spc="-8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In</a:t>
            </a:r>
            <a:r>
              <a:rPr dirty="0" sz="4350" spc="-85">
                <a:latin typeface="Georgia"/>
                <a:cs typeface="Georgia"/>
              </a:rPr>
              <a:t> </a:t>
            </a:r>
            <a:r>
              <a:rPr dirty="0" sz="4350" spc="80">
                <a:latin typeface="Georgia"/>
                <a:cs typeface="Georgia"/>
              </a:rPr>
              <a:t>the</a:t>
            </a:r>
            <a:r>
              <a:rPr dirty="0" sz="4350" spc="-90">
                <a:latin typeface="Georgia"/>
                <a:cs typeface="Georgia"/>
              </a:rPr>
              <a:t> </a:t>
            </a:r>
            <a:r>
              <a:rPr dirty="0" sz="4350" spc="90">
                <a:latin typeface="Georgia"/>
                <a:cs typeface="Georgia"/>
              </a:rPr>
              <a:t>year</a:t>
            </a:r>
            <a:r>
              <a:rPr dirty="0" sz="4350" spc="-85">
                <a:latin typeface="Georgia"/>
                <a:cs typeface="Georgia"/>
              </a:rPr>
              <a:t> </a:t>
            </a:r>
            <a:r>
              <a:rPr dirty="0" sz="4350" spc="-275">
                <a:latin typeface="Georgia"/>
                <a:cs typeface="Georgia"/>
              </a:rPr>
              <a:t>2023</a:t>
            </a:r>
            <a:endParaRPr sz="435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Font typeface="Georgia"/>
              <a:buChar char="•"/>
            </a:pPr>
            <a:endParaRPr sz="4350">
              <a:latin typeface="Georgia"/>
              <a:cs typeface="Georgia"/>
            </a:endParaRPr>
          </a:p>
          <a:p>
            <a:pPr lvl="2" marL="5519420" indent="-236220">
              <a:lnSpc>
                <a:spcPct val="100000"/>
              </a:lnSpc>
              <a:buSzPct val="97701"/>
              <a:buChar char="•"/>
              <a:tabLst>
                <a:tab pos="5519420" algn="l"/>
              </a:tabLst>
            </a:pPr>
            <a:r>
              <a:rPr dirty="0" sz="4350" spc="-55">
                <a:latin typeface="Georgia"/>
                <a:cs typeface="Georgia"/>
              </a:rPr>
              <a:t>High:</a:t>
            </a:r>
            <a:r>
              <a:rPr dirty="0" sz="4350" spc="-80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Baby</a:t>
            </a:r>
            <a:r>
              <a:rPr dirty="0" sz="4350" spc="-80">
                <a:latin typeface="Georgia"/>
                <a:cs typeface="Georgia"/>
              </a:rPr>
              <a:t> </a:t>
            </a:r>
            <a:r>
              <a:rPr dirty="0" sz="4350" spc="-10">
                <a:latin typeface="Georgia"/>
                <a:cs typeface="Georgia"/>
              </a:rPr>
              <a:t>Formula</a:t>
            </a:r>
            <a:endParaRPr sz="4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350">
              <a:latin typeface="Georgia"/>
              <a:cs typeface="Georgia"/>
            </a:endParaRPr>
          </a:p>
          <a:p>
            <a:pPr marL="1276985" indent="-236220">
              <a:lnSpc>
                <a:spcPct val="100000"/>
              </a:lnSpc>
              <a:spcBef>
                <a:spcPts val="5"/>
              </a:spcBef>
              <a:buSzPct val="97701"/>
              <a:buChar char="•"/>
              <a:tabLst>
                <a:tab pos="1276985" algn="l"/>
              </a:tabLst>
            </a:pPr>
            <a:r>
              <a:rPr dirty="0" sz="4350" spc="-35">
                <a:latin typeface="Georgia"/>
                <a:cs typeface="Georgia"/>
              </a:rPr>
              <a:t>Focus:</a:t>
            </a:r>
            <a:r>
              <a:rPr dirty="0" sz="4350" spc="-20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Baby</a:t>
            </a:r>
            <a:r>
              <a:rPr dirty="0" sz="4350" spc="-15">
                <a:latin typeface="Georgia"/>
                <a:cs typeface="Georgia"/>
              </a:rPr>
              <a:t> </a:t>
            </a:r>
            <a:r>
              <a:rPr dirty="0" sz="4350" spc="80">
                <a:latin typeface="Georgia"/>
                <a:cs typeface="Georgia"/>
              </a:rPr>
              <a:t>walkers</a:t>
            </a:r>
            <a:r>
              <a:rPr dirty="0" sz="4350" spc="-20">
                <a:latin typeface="Georgia"/>
                <a:cs typeface="Georgia"/>
              </a:rPr>
              <a:t> </a:t>
            </a:r>
            <a:r>
              <a:rPr dirty="0" sz="4350" spc="860">
                <a:latin typeface="Georgia"/>
                <a:cs typeface="Georgia"/>
              </a:rPr>
              <a:t>&amp;</a:t>
            </a:r>
            <a:r>
              <a:rPr dirty="0" sz="4350" spc="-1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Entertainers</a:t>
            </a:r>
            <a:r>
              <a:rPr dirty="0" sz="4350" spc="-1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and</a:t>
            </a:r>
            <a:r>
              <a:rPr dirty="0" sz="4350" spc="-20">
                <a:latin typeface="Georgia"/>
                <a:cs typeface="Georgia"/>
              </a:rPr>
              <a:t> </a:t>
            </a:r>
            <a:r>
              <a:rPr dirty="0" sz="4350" spc="60">
                <a:latin typeface="Georgia"/>
                <a:cs typeface="Georgia"/>
              </a:rPr>
              <a:t>laundry</a:t>
            </a:r>
            <a:r>
              <a:rPr dirty="0" sz="4350" spc="-15">
                <a:latin typeface="Georgia"/>
                <a:cs typeface="Georgia"/>
              </a:rPr>
              <a:t> </a:t>
            </a:r>
            <a:r>
              <a:rPr dirty="0" sz="4350" spc="-10">
                <a:latin typeface="Georgia"/>
                <a:cs typeface="Georgia"/>
              </a:rPr>
              <a:t>bags.</a:t>
            </a:r>
            <a:endParaRPr sz="4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350">
              <a:latin typeface="Georgia"/>
              <a:cs typeface="Georgia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SzPct val="97701"/>
              <a:buChar char="•"/>
              <a:tabLst>
                <a:tab pos="248920" algn="l"/>
              </a:tabLst>
            </a:pPr>
            <a:r>
              <a:rPr dirty="0" sz="4350">
                <a:latin typeface="Georgia"/>
                <a:cs typeface="Georgia"/>
              </a:rPr>
              <a:t>Discounts:</a:t>
            </a:r>
            <a:r>
              <a:rPr dirty="0" sz="4350" spc="-50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Riders</a:t>
            </a:r>
            <a:r>
              <a:rPr dirty="0" sz="4350" spc="-45">
                <a:latin typeface="Georgia"/>
                <a:cs typeface="Georgia"/>
              </a:rPr>
              <a:t> </a:t>
            </a:r>
            <a:r>
              <a:rPr dirty="0" sz="4350" spc="860">
                <a:latin typeface="Georgia"/>
                <a:cs typeface="Georgia"/>
              </a:rPr>
              <a:t>&amp;</a:t>
            </a:r>
            <a:r>
              <a:rPr dirty="0" sz="4350" spc="-45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Bus</a:t>
            </a:r>
            <a:r>
              <a:rPr dirty="0" sz="4350" spc="-50">
                <a:latin typeface="Georgia"/>
                <a:cs typeface="Georgia"/>
              </a:rPr>
              <a:t> </a:t>
            </a:r>
            <a:r>
              <a:rPr dirty="0" sz="4350">
                <a:latin typeface="Georgia"/>
                <a:cs typeface="Georgia"/>
              </a:rPr>
              <a:t>in</a:t>
            </a:r>
            <a:r>
              <a:rPr dirty="0" sz="4350" spc="-45">
                <a:latin typeface="Georgia"/>
                <a:cs typeface="Georgia"/>
              </a:rPr>
              <a:t> </a:t>
            </a:r>
            <a:r>
              <a:rPr dirty="0" sz="4350" spc="55">
                <a:latin typeface="Georgia"/>
                <a:cs typeface="Georgia"/>
              </a:rPr>
              <a:t>Product</a:t>
            </a:r>
            <a:r>
              <a:rPr dirty="0" sz="4350" spc="-50">
                <a:latin typeface="Georgia"/>
                <a:cs typeface="Georgia"/>
              </a:rPr>
              <a:t> </a:t>
            </a:r>
            <a:r>
              <a:rPr dirty="0" sz="4350" spc="55">
                <a:latin typeface="Georgia"/>
                <a:cs typeface="Georgia"/>
              </a:rPr>
              <a:t>from</a:t>
            </a:r>
            <a:r>
              <a:rPr dirty="0" sz="4350" spc="-45">
                <a:latin typeface="Georgia"/>
                <a:cs typeface="Georgia"/>
              </a:rPr>
              <a:t> </a:t>
            </a:r>
            <a:r>
              <a:rPr dirty="0" sz="4350" spc="50">
                <a:latin typeface="Georgia"/>
                <a:cs typeface="Georgia"/>
              </a:rPr>
              <a:t>Others</a:t>
            </a:r>
            <a:r>
              <a:rPr dirty="0" sz="4350" spc="-45">
                <a:latin typeface="Georgia"/>
                <a:cs typeface="Georgia"/>
              </a:rPr>
              <a:t> </a:t>
            </a:r>
            <a:r>
              <a:rPr dirty="0" sz="4350" spc="55">
                <a:latin typeface="Georgia"/>
                <a:cs typeface="Georgia"/>
              </a:rPr>
              <a:t>Product</a:t>
            </a:r>
            <a:r>
              <a:rPr dirty="0" sz="4350" spc="-50">
                <a:latin typeface="Georgia"/>
                <a:cs typeface="Georgia"/>
              </a:rPr>
              <a:t> </a:t>
            </a:r>
            <a:r>
              <a:rPr dirty="0" sz="4350" spc="40">
                <a:latin typeface="Georgia"/>
                <a:cs typeface="Georgia"/>
              </a:rPr>
              <a:t>type.</a:t>
            </a:r>
            <a:endParaRPr sz="4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1290" y="6311946"/>
            <a:ext cx="6508536" cy="39750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5250" y="4555307"/>
            <a:ext cx="4829175" cy="1053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750" i="1">
                <a:latin typeface="Georgia"/>
                <a:cs typeface="Georgia"/>
              </a:rPr>
              <a:t>Thank</a:t>
            </a:r>
            <a:r>
              <a:rPr dirty="0" sz="6750" spc="-180" i="1">
                <a:latin typeface="Georgia"/>
                <a:cs typeface="Georgia"/>
              </a:rPr>
              <a:t> </a:t>
            </a:r>
            <a:r>
              <a:rPr dirty="0" sz="6750" i="1">
                <a:latin typeface="Georgia"/>
                <a:cs typeface="Georgia"/>
              </a:rPr>
              <a:t>You</a:t>
            </a:r>
            <a:r>
              <a:rPr dirty="0" sz="6750" spc="-175" i="1">
                <a:latin typeface="Georgia"/>
                <a:cs typeface="Georgia"/>
              </a:rPr>
              <a:t> </a:t>
            </a:r>
            <a:r>
              <a:rPr dirty="0" sz="6750" spc="-790" i="1">
                <a:latin typeface="Georgia"/>
                <a:cs typeface="Georgia"/>
              </a:rPr>
              <a:t>:)</a:t>
            </a:r>
            <a:endParaRPr sz="6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104442"/>
            <a:ext cx="18288000" cy="180975"/>
          </a:xfrm>
          <a:custGeom>
            <a:avLst/>
            <a:gdLst/>
            <a:ahLst/>
            <a:cxnLst/>
            <a:rect l="l" t="t" r="r" b="b"/>
            <a:pathLst>
              <a:path w="18288000" h="180975">
                <a:moveTo>
                  <a:pt x="18287998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80974"/>
                </a:lnTo>
                <a:close/>
              </a:path>
            </a:pathLst>
          </a:custGeom>
          <a:solidFill>
            <a:srgbClr val="950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358" y="2970692"/>
            <a:ext cx="6696074" cy="4476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3356" y="1325429"/>
            <a:ext cx="743394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PROJECT</a:t>
            </a:r>
            <a:r>
              <a:rPr dirty="0" spc="-40"/>
              <a:t> </a:t>
            </a:r>
            <a:r>
              <a:rPr dirty="0" spc="-140"/>
              <a:t>OVERVIEW</a:t>
            </a:r>
            <a:r>
              <a:rPr dirty="0" spc="-40"/>
              <a:t> </a:t>
            </a:r>
            <a:r>
              <a:rPr dirty="0" spc="919"/>
              <a:t>C</a:t>
            </a:r>
            <a:r>
              <a:rPr dirty="0" spc="-40"/>
              <a:t> </a:t>
            </a:r>
            <a:r>
              <a:rPr dirty="0" spc="-114"/>
              <a:t>OBJECTIVES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PROJECT</a:t>
            </a:r>
            <a:r>
              <a:rPr dirty="0" spc="-5"/>
              <a:t> </a:t>
            </a:r>
            <a:r>
              <a:rPr dirty="0" spc="-10"/>
              <a:t>OVERVIEW</a:t>
            </a:r>
          </a:p>
          <a:p>
            <a:pPr>
              <a:lnSpc>
                <a:spcPct val="100000"/>
              </a:lnSpc>
              <a:spcBef>
                <a:spcPts val="1195"/>
              </a:spcBef>
            </a:pPr>
          </a:p>
          <a:p>
            <a:pPr marL="1067435">
              <a:lnSpc>
                <a:spcPct val="100000"/>
              </a:lnSpc>
            </a:pPr>
            <a:r>
              <a:rPr dirty="0"/>
              <a:t>To</a:t>
            </a:r>
            <a:r>
              <a:rPr dirty="0" spc="60"/>
              <a:t> </a:t>
            </a:r>
            <a:r>
              <a:rPr dirty="0"/>
              <a:t>Analyze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65"/>
              <a:t> </a:t>
            </a:r>
            <a:r>
              <a:rPr dirty="0"/>
              <a:t>Given</a:t>
            </a:r>
            <a:r>
              <a:rPr dirty="0" spc="60"/>
              <a:t> </a:t>
            </a:r>
            <a:r>
              <a:rPr dirty="0" spc="-20"/>
              <a:t>Data</a:t>
            </a:r>
          </a:p>
          <a:p>
            <a:pPr>
              <a:lnSpc>
                <a:spcPct val="100000"/>
              </a:lnSpc>
              <a:spcBef>
                <a:spcPts val="2465"/>
              </a:spcBef>
            </a:pPr>
          </a:p>
          <a:p>
            <a:pPr marL="33020">
              <a:lnSpc>
                <a:spcPct val="100000"/>
              </a:lnSpc>
            </a:pPr>
            <a:r>
              <a:rPr dirty="0" sz="3000" spc="-10"/>
              <a:t>GOALS</a:t>
            </a:r>
            <a:endParaRPr sz="3000"/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3000"/>
          </a:p>
          <a:p>
            <a:pPr marL="982344">
              <a:lnSpc>
                <a:spcPct val="100000"/>
              </a:lnSpc>
            </a:pPr>
            <a:r>
              <a:rPr dirty="0"/>
              <a:t>Analyze</a:t>
            </a:r>
            <a:r>
              <a:rPr dirty="0" spc="100"/>
              <a:t> </a:t>
            </a:r>
            <a:r>
              <a:rPr dirty="0"/>
              <a:t>Sales</a:t>
            </a:r>
            <a:r>
              <a:rPr dirty="0" spc="100"/>
              <a:t> </a:t>
            </a:r>
            <a:r>
              <a:rPr dirty="0" spc="-10"/>
              <a:t>Trends</a:t>
            </a:r>
          </a:p>
          <a:p>
            <a:pPr marL="1040765" marR="290195" indent="-58419">
              <a:lnSpc>
                <a:spcPct val="171700"/>
              </a:lnSpc>
              <a:spcBef>
                <a:spcPts val="60"/>
              </a:spcBef>
            </a:pPr>
            <a:r>
              <a:rPr dirty="0"/>
              <a:t>Determining</a:t>
            </a:r>
            <a:r>
              <a:rPr dirty="0" spc="95"/>
              <a:t>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/>
              <a:t>Returns</a:t>
            </a:r>
            <a:r>
              <a:rPr dirty="0" spc="100"/>
              <a:t> </a:t>
            </a:r>
            <a:r>
              <a:rPr dirty="0"/>
              <a:t>and</a:t>
            </a:r>
            <a:r>
              <a:rPr dirty="0" spc="100"/>
              <a:t> </a:t>
            </a:r>
            <a:r>
              <a:rPr dirty="0" spc="-10"/>
              <a:t>Discount’s </a:t>
            </a:r>
            <a:r>
              <a:rPr dirty="0"/>
              <a:t>Creating</a:t>
            </a:r>
            <a:r>
              <a:rPr dirty="0" spc="140"/>
              <a:t> </a:t>
            </a:r>
            <a:r>
              <a:rPr dirty="0"/>
              <a:t>Dynamic</a:t>
            </a:r>
            <a:r>
              <a:rPr dirty="0" spc="140"/>
              <a:t> </a:t>
            </a:r>
            <a:r>
              <a:rPr dirty="0" spc="-10"/>
              <a:t>Dashboard</a:t>
            </a:r>
          </a:p>
          <a:p>
            <a:pPr>
              <a:lnSpc>
                <a:spcPct val="100000"/>
              </a:lnSpc>
              <a:spcBef>
                <a:spcPts val="229"/>
              </a:spcBef>
            </a:pPr>
          </a:p>
          <a:p>
            <a:pPr marL="1087120">
              <a:lnSpc>
                <a:spcPct val="100000"/>
              </a:lnSpc>
            </a:pPr>
            <a:r>
              <a:rPr dirty="0"/>
              <a:t>High</a:t>
            </a:r>
            <a:r>
              <a:rPr dirty="0" spc="70"/>
              <a:t> </a:t>
            </a:r>
            <a:r>
              <a:rPr dirty="0"/>
              <a:t>Performing</a:t>
            </a:r>
            <a:r>
              <a:rPr dirty="0" spc="75"/>
              <a:t> </a:t>
            </a:r>
            <a:r>
              <a:rPr dirty="0"/>
              <a:t>products,</a:t>
            </a:r>
            <a:r>
              <a:rPr dirty="0" spc="70"/>
              <a:t> </a:t>
            </a:r>
            <a:r>
              <a:rPr dirty="0"/>
              <a:t>sales</a:t>
            </a:r>
            <a:r>
              <a:rPr dirty="0" spc="75"/>
              <a:t> </a:t>
            </a:r>
            <a:r>
              <a:rPr dirty="0" spc="-10"/>
              <a:t>channels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45887" cy="30754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1341" y="6278116"/>
            <a:ext cx="7077074" cy="3705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9523" y="6278116"/>
            <a:ext cx="6381749" cy="3705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83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20"/>
              <a:t> </a:t>
            </a:r>
            <a:r>
              <a:rPr dirty="0"/>
              <a:t>Description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spc="-10"/>
              <a:t>Preparation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513164" y="1956410"/>
            <a:ext cx="15001240" cy="2848610"/>
          </a:xfrm>
          <a:prstGeom prst="rect">
            <a:avLst/>
          </a:prstGeom>
        </p:spPr>
        <p:txBody>
          <a:bodyPr wrap="square" lIns="0" tIns="25146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980"/>
              </a:spcBef>
            </a:pPr>
            <a:r>
              <a:rPr dirty="0" sz="3000">
                <a:latin typeface="Georgia"/>
                <a:cs typeface="Georgia"/>
              </a:rPr>
              <a:t>Dataset</a:t>
            </a:r>
            <a:r>
              <a:rPr dirty="0" sz="3000" spc="65">
                <a:latin typeface="Georgia"/>
                <a:cs typeface="Georgia"/>
              </a:rPr>
              <a:t> </a:t>
            </a:r>
            <a:r>
              <a:rPr dirty="0" sz="3000" spc="-10">
                <a:latin typeface="Georgia"/>
                <a:cs typeface="Georgia"/>
              </a:rPr>
              <a:t>Overview:</a:t>
            </a:r>
            <a:endParaRPr sz="3000">
              <a:latin typeface="Georgia"/>
              <a:cs typeface="Georgia"/>
            </a:endParaRPr>
          </a:p>
          <a:p>
            <a:pPr marL="1075690">
              <a:lnSpc>
                <a:spcPct val="100000"/>
              </a:lnSpc>
              <a:spcBef>
                <a:spcPts val="1755"/>
              </a:spcBef>
            </a:pPr>
            <a:r>
              <a:rPr dirty="0" sz="2800">
                <a:latin typeface="Georgia"/>
                <a:cs typeface="Georgia"/>
              </a:rPr>
              <a:t>The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Raw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Dataset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contains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 spc="-190">
                <a:latin typeface="Georgia"/>
                <a:cs typeface="Georgia"/>
              </a:rPr>
              <a:t>28,756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rows,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columns</a:t>
            </a:r>
            <a:r>
              <a:rPr dirty="0" sz="2800" spc="2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such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as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Order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 spc="-70">
                <a:latin typeface="Georgia"/>
                <a:cs typeface="Georgia"/>
              </a:rPr>
              <a:t>ID,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Sale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 spc="-70">
                <a:latin typeface="Georgia"/>
                <a:cs typeface="Georgia"/>
              </a:rPr>
              <a:t>ID,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Product</a:t>
            </a:r>
            <a:r>
              <a:rPr dirty="0" sz="2800" spc="20">
                <a:latin typeface="Georgia"/>
                <a:cs typeface="Georgia"/>
              </a:rPr>
              <a:t> </a:t>
            </a:r>
            <a:r>
              <a:rPr dirty="0" sz="2800" spc="-20">
                <a:latin typeface="Georgia"/>
                <a:cs typeface="Georgia"/>
              </a:rPr>
              <a:t>Type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dirty="0" sz="3000">
                <a:latin typeface="Georgia"/>
                <a:cs typeface="Georgia"/>
              </a:rPr>
              <a:t>Data</a:t>
            </a:r>
            <a:r>
              <a:rPr dirty="0" sz="3000" spc="-50">
                <a:latin typeface="Georgia"/>
                <a:cs typeface="Georgia"/>
              </a:rPr>
              <a:t> </a:t>
            </a:r>
            <a:r>
              <a:rPr dirty="0" sz="3000">
                <a:latin typeface="Georgia"/>
                <a:cs typeface="Georgia"/>
              </a:rPr>
              <a:t>Cleaning</a:t>
            </a:r>
            <a:r>
              <a:rPr dirty="0" sz="3000" spc="-50">
                <a:latin typeface="Georgia"/>
                <a:cs typeface="Georgia"/>
              </a:rPr>
              <a:t> </a:t>
            </a:r>
            <a:r>
              <a:rPr dirty="0" sz="3000" spc="-10">
                <a:latin typeface="Georgia"/>
                <a:cs typeface="Georgia"/>
              </a:rPr>
              <a:t>Process</a:t>
            </a:r>
            <a:endParaRPr sz="3000">
              <a:latin typeface="Georgia"/>
              <a:cs typeface="Georgia"/>
            </a:endParaRPr>
          </a:p>
          <a:p>
            <a:pPr marL="893444">
              <a:lnSpc>
                <a:spcPct val="100000"/>
              </a:lnSpc>
              <a:spcBef>
                <a:spcPts val="2370"/>
              </a:spcBef>
              <a:tabLst>
                <a:tab pos="4778375" algn="l"/>
              </a:tabLst>
            </a:pPr>
            <a:r>
              <a:rPr dirty="0" sz="2800">
                <a:latin typeface="Georgia"/>
                <a:cs typeface="Georgia"/>
              </a:rPr>
              <a:t>Removal</a:t>
            </a:r>
            <a:r>
              <a:rPr dirty="0" sz="2800" spc="1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of</a:t>
            </a:r>
            <a:r>
              <a:rPr dirty="0" sz="2800" spc="2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blank</a:t>
            </a:r>
            <a:r>
              <a:rPr dirty="0" sz="2800" spc="20">
                <a:latin typeface="Georgia"/>
                <a:cs typeface="Georgia"/>
              </a:rPr>
              <a:t> </a:t>
            </a:r>
            <a:r>
              <a:rPr dirty="0" sz="2800" spc="-10">
                <a:latin typeface="Georgia"/>
                <a:cs typeface="Georgia"/>
              </a:rPr>
              <a:t>rows,</a:t>
            </a:r>
            <a:r>
              <a:rPr dirty="0" sz="2800">
                <a:latin typeface="Georgia"/>
                <a:cs typeface="Georgia"/>
              </a:rPr>
              <a:t>	date</a:t>
            </a:r>
            <a:r>
              <a:rPr dirty="0" sz="2800" spc="5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and</a:t>
            </a:r>
            <a:r>
              <a:rPr dirty="0" sz="2800" spc="5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time</a:t>
            </a:r>
            <a:r>
              <a:rPr dirty="0" sz="2800" spc="5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column</a:t>
            </a:r>
            <a:r>
              <a:rPr dirty="0" sz="2800" spc="5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has</a:t>
            </a:r>
            <a:r>
              <a:rPr dirty="0" sz="2800" spc="5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been</a:t>
            </a:r>
            <a:r>
              <a:rPr dirty="0" sz="2800" spc="5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separated,</a:t>
            </a:r>
            <a:r>
              <a:rPr dirty="0" sz="2800" spc="50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removal</a:t>
            </a:r>
            <a:r>
              <a:rPr dirty="0" sz="2800" spc="55">
                <a:latin typeface="Georgia"/>
                <a:cs typeface="Georgia"/>
              </a:rPr>
              <a:t> </a:t>
            </a:r>
            <a:r>
              <a:rPr dirty="0" sz="2800">
                <a:latin typeface="Georgia"/>
                <a:cs typeface="Georgia"/>
              </a:rPr>
              <a:t>of</a:t>
            </a:r>
            <a:r>
              <a:rPr dirty="0" sz="2800" spc="50">
                <a:latin typeface="Georgia"/>
                <a:cs typeface="Georgia"/>
              </a:rPr>
              <a:t> </a:t>
            </a:r>
            <a:r>
              <a:rPr dirty="0" sz="2800" spc="-10">
                <a:latin typeface="Georgia"/>
                <a:cs typeface="Georgia"/>
              </a:rPr>
              <a:t>duplicates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45366" y="5265386"/>
            <a:ext cx="12496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Georgia"/>
                <a:cs typeface="Georgia"/>
              </a:rPr>
              <a:t>Visuals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75921" y="5579616"/>
            <a:ext cx="10534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45" b="1">
                <a:latin typeface="Tahoma"/>
                <a:cs typeface="Tahoma"/>
              </a:rPr>
              <a:t>BEFORE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823512" y="5579616"/>
            <a:ext cx="861694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5" b="1">
                <a:latin typeface="Tahoma"/>
                <a:cs typeface="Tahoma"/>
              </a:rPr>
              <a:t>AFTER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83559" y="719201"/>
            <a:ext cx="644715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>
                <a:latin typeface="Georgia"/>
                <a:cs typeface="Georgia"/>
              </a:rPr>
              <a:t>Key</a:t>
            </a:r>
            <a:r>
              <a:rPr dirty="0" sz="3500" spc="10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Metrics</a:t>
            </a:r>
            <a:r>
              <a:rPr dirty="0" sz="3500" spc="10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Calculation</a:t>
            </a:r>
            <a:r>
              <a:rPr dirty="0" sz="3500" spc="10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and</a:t>
            </a:r>
            <a:r>
              <a:rPr dirty="0" sz="3500" spc="10">
                <a:latin typeface="Georgia"/>
                <a:cs typeface="Georgia"/>
              </a:rPr>
              <a:t> </a:t>
            </a:r>
            <a:r>
              <a:rPr dirty="0" sz="3500" spc="-25">
                <a:latin typeface="Georgia"/>
                <a:cs typeface="Georgia"/>
              </a:rPr>
              <a:t>Dat</a:t>
            </a:r>
            <a:endParaRPr sz="35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417390" y="772344"/>
            <a:ext cx="1998980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79"/>
              </a:lnSpc>
            </a:pPr>
            <a:r>
              <a:rPr dirty="0" sz="3500">
                <a:latin typeface="Georgia"/>
                <a:cs typeface="Georgia"/>
              </a:rPr>
              <a:t>a</a:t>
            </a:r>
            <a:r>
              <a:rPr dirty="0" sz="3500" spc="-85">
                <a:latin typeface="Georgia"/>
                <a:cs typeface="Georgia"/>
              </a:rPr>
              <a:t> </a:t>
            </a:r>
            <a:r>
              <a:rPr dirty="0" sz="3500" spc="-10">
                <a:latin typeface="Georgia"/>
                <a:cs typeface="Georgia"/>
              </a:rPr>
              <a:t>Analysis</a:t>
            </a:r>
            <a:endParaRPr sz="350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527" y="3735959"/>
            <a:ext cx="4429124" cy="10191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7244" y="7072143"/>
            <a:ext cx="4105274" cy="130492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1716421" y="0"/>
            <a:ext cx="6571615" cy="8745220"/>
            <a:chOff x="11716421" y="0"/>
            <a:chExt cx="6571615" cy="874522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0967" y="0"/>
              <a:ext cx="5827032" cy="874496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6421" y="4755413"/>
              <a:ext cx="4219574" cy="13049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63318" y="2641625"/>
            <a:ext cx="29038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/>
              <a:t>TOTAL</a:t>
            </a:r>
            <a:r>
              <a:rPr dirty="0" sz="3600" spc="-130"/>
              <a:t> </a:t>
            </a:r>
            <a:r>
              <a:rPr dirty="0" sz="3600" spc="-85"/>
              <a:t>SALES</a:t>
            </a:r>
            <a:endParaRPr sz="3600"/>
          </a:p>
        </p:txBody>
      </p:sp>
      <p:sp>
        <p:nvSpPr>
          <p:cNvPr id="10" name="object 10" descr=""/>
          <p:cNvSpPr txBox="1"/>
          <p:nvPr/>
        </p:nvSpPr>
        <p:spPr>
          <a:xfrm>
            <a:off x="10546879" y="3413792"/>
            <a:ext cx="23393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0">
                <a:latin typeface="Georgia"/>
                <a:cs typeface="Georgia"/>
              </a:rPr>
              <a:t>NET</a:t>
            </a:r>
            <a:r>
              <a:rPr dirty="0" sz="3600" spc="-75">
                <a:latin typeface="Georgia"/>
                <a:cs typeface="Georgia"/>
              </a:rPr>
              <a:t> </a:t>
            </a:r>
            <a:r>
              <a:rPr dirty="0" sz="3600" spc="-95">
                <a:latin typeface="Georgia"/>
                <a:cs typeface="Georgia"/>
              </a:rPr>
              <a:t>SALES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77688" y="5935588"/>
            <a:ext cx="2914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0">
                <a:latin typeface="Georgia"/>
                <a:cs typeface="Georgia"/>
              </a:rPr>
              <a:t>GROSS</a:t>
            </a:r>
            <a:r>
              <a:rPr dirty="0" sz="3600" spc="-114">
                <a:latin typeface="Georgia"/>
                <a:cs typeface="Georgia"/>
              </a:rPr>
              <a:t> </a:t>
            </a:r>
            <a:r>
              <a:rPr dirty="0" sz="3600" spc="-80">
                <a:latin typeface="Georgia"/>
                <a:cs typeface="Georgia"/>
              </a:rPr>
              <a:t>SALES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169741" y="0"/>
            <a:ext cx="4118610" cy="8415655"/>
            <a:chOff x="14169741" y="0"/>
            <a:chExt cx="4118610" cy="84156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2602" y="0"/>
              <a:ext cx="2485397" cy="43306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9741" y="3148012"/>
              <a:ext cx="3829049" cy="5267324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5400" y="3283793"/>
            <a:ext cx="6991349" cy="39992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926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dirty="0" sz="3600" spc="50"/>
              <a:t>Pivot</a:t>
            </a:r>
            <a:r>
              <a:rPr dirty="0" sz="3600" spc="-60"/>
              <a:t> </a:t>
            </a:r>
            <a:r>
              <a:rPr dirty="0" sz="3600"/>
              <a:t>Tables</a:t>
            </a:r>
            <a:r>
              <a:rPr dirty="0" sz="3600" spc="-60"/>
              <a:t> </a:t>
            </a:r>
            <a:r>
              <a:rPr dirty="0" sz="3600"/>
              <a:t>and</a:t>
            </a:r>
            <a:r>
              <a:rPr dirty="0" sz="3600" spc="-60"/>
              <a:t> </a:t>
            </a:r>
            <a:r>
              <a:rPr dirty="0" sz="3600" spc="50"/>
              <a:t>Pivot</a:t>
            </a:r>
            <a:r>
              <a:rPr dirty="0" sz="3600" spc="-60"/>
              <a:t> </a:t>
            </a:r>
            <a:r>
              <a:rPr dirty="0" sz="3600" spc="-10"/>
              <a:t>Charts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3474" y="3328987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008104" y="3103594"/>
            <a:ext cx="383794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>
                <a:latin typeface="Georgia"/>
                <a:cs typeface="Georgia"/>
              </a:rPr>
              <a:t>Pivot</a:t>
            </a:r>
            <a:r>
              <a:rPr dirty="0" sz="3100" spc="35">
                <a:latin typeface="Georgia"/>
                <a:cs typeface="Georgia"/>
              </a:rPr>
              <a:t> </a:t>
            </a:r>
            <a:r>
              <a:rPr dirty="0" sz="3100">
                <a:latin typeface="Georgia"/>
                <a:cs typeface="Georgia"/>
              </a:rPr>
              <a:t>Table</a:t>
            </a:r>
            <a:r>
              <a:rPr dirty="0" sz="3100" spc="40">
                <a:latin typeface="Georgia"/>
                <a:cs typeface="Georgia"/>
              </a:rPr>
              <a:t> </a:t>
            </a:r>
            <a:r>
              <a:rPr dirty="0" sz="3100" spc="-10">
                <a:latin typeface="Georgia"/>
                <a:cs typeface="Georgia"/>
              </a:rPr>
              <a:t>Summary</a:t>
            </a:r>
            <a:endParaRPr sz="3100">
              <a:latin typeface="Georgia"/>
              <a:cs typeface="Georg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7465" y="5100637"/>
            <a:ext cx="123825" cy="1238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922095" y="4875244"/>
            <a:ext cx="462788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>
                <a:latin typeface="Georgia"/>
                <a:cs typeface="Georgia"/>
              </a:rPr>
              <a:t>Pivot</a:t>
            </a:r>
            <a:r>
              <a:rPr dirty="0" sz="3100" spc="110">
                <a:latin typeface="Georgia"/>
                <a:cs typeface="Georgia"/>
              </a:rPr>
              <a:t> </a:t>
            </a:r>
            <a:r>
              <a:rPr dirty="0" sz="3100">
                <a:latin typeface="Georgia"/>
                <a:cs typeface="Georgia"/>
              </a:rPr>
              <a:t>Chart</a:t>
            </a:r>
            <a:r>
              <a:rPr dirty="0" sz="3100" spc="114">
                <a:latin typeface="Georgia"/>
                <a:cs typeface="Georgia"/>
              </a:rPr>
              <a:t> </a:t>
            </a:r>
            <a:r>
              <a:rPr dirty="0" sz="3100" spc="-10">
                <a:latin typeface="Georgia"/>
                <a:cs typeface="Georgia"/>
              </a:rPr>
              <a:t>Visualizations</a:t>
            </a:r>
            <a:endParaRPr sz="3100">
              <a:latin typeface="Georgia"/>
              <a:cs typeface="Georgi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669" y="6872287"/>
            <a:ext cx="123825" cy="12382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182054" y="6646893"/>
            <a:ext cx="129032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0">
                <a:latin typeface="Georgia"/>
                <a:cs typeface="Georgia"/>
              </a:rPr>
              <a:t>Visuals</a:t>
            </a:r>
            <a:endParaRPr sz="3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8377"/>
            <a:ext cx="14915515" cy="10166985"/>
            <a:chOff x="0" y="-8377"/>
            <a:chExt cx="14915515" cy="101669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8377"/>
              <a:ext cx="3180936" cy="394950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2696" y="1309687"/>
              <a:ext cx="11982449" cy="8848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41425">
              <a:lnSpc>
                <a:spcPct val="100000"/>
              </a:lnSpc>
              <a:spcBef>
                <a:spcPts val="100"/>
              </a:spcBef>
            </a:pPr>
            <a:r>
              <a:rPr dirty="0" sz="3700"/>
              <a:t>Dashboard</a:t>
            </a:r>
            <a:r>
              <a:rPr dirty="0" sz="3700" spc="-114"/>
              <a:t> </a:t>
            </a:r>
            <a:r>
              <a:rPr dirty="0" sz="3700" spc="70"/>
              <a:t>Overview</a:t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08" y="8308042"/>
            <a:ext cx="7231437" cy="19684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919" y="3236597"/>
            <a:ext cx="10629898" cy="22193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6690" y="6231106"/>
            <a:ext cx="11458573" cy="2295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31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What-</a:t>
            </a:r>
            <a:r>
              <a:rPr dirty="0"/>
              <a:t>If</a:t>
            </a:r>
            <a:r>
              <a:rPr dirty="0" spc="-60"/>
              <a:t> </a:t>
            </a:r>
            <a:r>
              <a:rPr dirty="0"/>
              <a:t>Analysis</a:t>
            </a:r>
            <a:r>
              <a:rPr dirty="0" spc="-55"/>
              <a:t> </a:t>
            </a:r>
            <a:r>
              <a:rPr dirty="0" spc="919"/>
              <a:t>C</a:t>
            </a:r>
            <a:r>
              <a:rPr dirty="0" spc="-55"/>
              <a:t> </a:t>
            </a:r>
            <a:r>
              <a:rPr dirty="0"/>
              <a:t>Goal</a:t>
            </a:r>
            <a:r>
              <a:rPr dirty="0" spc="-55"/>
              <a:t> </a:t>
            </a:r>
            <a:r>
              <a:rPr dirty="0" spc="-20"/>
              <a:t>Seek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7565" y="2705640"/>
            <a:ext cx="123825" cy="1238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40877" y="2480247"/>
            <a:ext cx="319532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20">
                <a:latin typeface="Georgia"/>
                <a:cs typeface="Georgia"/>
              </a:rPr>
              <a:t>What-</a:t>
            </a:r>
            <a:r>
              <a:rPr dirty="0" sz="3100">
                <a:latin typeface="Georgia"/>
                <a:cs typeface="Georgia"/>
              </a:rPr>
              <a:t>If</a:t>
            </a:r>
            <a:r>
              <a:rPr dirty="0" sz="3100" spc="-50">
                <a:latin typeface="Georgia"/>
                <a:cs typeface="Georgia"/>
              </a:rPr>
              <a:t> </a:t>
            </a:r>
            <a:r>
              <a:rPr dirty="0" sz="3100" spc="-10">
                <a:latin typeface="Georgia"/>
                <a:cs typeface="Georgia"/>
              </a:rPr>
              <a:t>Scenarios</a:t>
            </a:r>
            <a:endParaRPr sz="3100">
              <a:latin typeface="Georgia"/>
              <a:cs typeface="Georg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8544" y="7324129"/>
            <a:ext cx="123825" cy="1238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735165" y="7098736"/>
            <a:ext cx="174434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0">
                <a:latin typeface="Georgia"/>
                <a:cs typeface="Georgia"/>
              </a:rPr>
              <a:t>Goal</a:t>
            </a:r>
            <a:r>
              <a:rPr dirty="0" sz="3100" spc="-160">
                <a:latin typeface="Georgia"/>
                <a:cs typeface="Georgia"/>
              </a:rPr>
              <a:t> </a:t>
            </a:r>
            <a:r>
              <a:rPr dirty="0" sz="3100" spc="-20">
                <a:latin typeface="Georgia"/>
                <a:cs typeface="Georgia"/>
              </a:rPr>
              <a:t>Seek</a:t>
            </a:r>
            <a:endParaRPr sz="3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2545" y="7685358"/>
            <a:ext cx="7065443" cy="26141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21784" y="4526184"/>
            <a:ext cx="3533774" cy="29908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1075" y="2621976"/>
            <a:ext cx="10506074" cy="53054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519" rIns="0" bIns="0" rtlCol="0" vert="horz">
            <a:spAutoFit/>
          </a:bodyPr>
          <a:lstStyle/>
          <a:p>
            <a:pPr marL="917575">
              <a:lnSpc>
                <a:spcPct val="100000"/>
              </a:lnSpc>
              <a:spcBef>
                <a:spcPts val="100"/>
              </a:spcBef>
            </a:pPr>
            <a:r>
              <a:rPr dirty="0"/>
              <a:t>Macros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10"/>
              <a:t>Automation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74407" y="1815164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74407" y="2929589"/>
            <a:ext cx="95250" cy="952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220074" y="1630919"/>
            <a:ext cx="5326380" cy="22606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29"/>
              </a:spcBef>
            </a:pPr>
            <a:r>
              <a:rPr dirty="0" sz="2450">
                <a:latin typeface="Georgia"/>
                <a:cs typeface="Georgia"/>
              </a:rPr>
              <a:t>Macro</a:t>
            </a:r>
            <a:r>
              <a:rPr dirty="0" sz="2450" spc="15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Recording</a:t>
            </a:r>
            <a:r>
              <a:rPr dirty="0" sz="2450" spc="25">
                <a:latin typeface="Georgia"/>
                <a:cs typeface="Georgia"/>
              </a:rPr>
              <a:t> </a:t>
            </a:r>
            <a:r>
              <a:rPr dirty="0" sz="2450" spc="-160">
                <a:latin typeface="Georgia"/>
                <a:cs typeface="Georgia"/>
              </a:rPr>
              <a:t>:</a:t>
            </a:r>
            <a:r>
              <a:rPr dirty="0" sz="2450" spc="25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Formatting,</a:t>
            </a:r>
            <a:r>
              <a:rPr dirty="0" sz="2450" spc="25">
                <a:latin typeface="Georgia"/>
                <a:cs typeface="Georgia"/>
              </a:rPr>
              <a:t> </a:t>
            </a:r>
            <a:r>
              <a:rPr dirty="0" sz="2450" spc="-10">
                <a:latin typeface="Georgia"/>
                <a:cs typeface="Georgia"/>
              </a:rPr>
              <a:t>Freeze </a:t>
            </a:r>
            <a:r>
              <a:rPr dirty="0" sz="2450">
                <a:latin typeface="Georgia"/>
                <a:cs typeface="Georgia"/>
              </a:rPr>
              <a:t>panes,</a:t>
            </a:r>
            <a:r>
              <a:rPr dirty="0" sz="2450" spc="60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pivotable</a:t>
            </a:r>
            <a:r>
              <a:rPr dirty="0" sz="2450" spc="70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and</a:t>
            </a:r>
            <a:r>
              <a:rPr dirty="0" sz="2450" spc="70">
                <a:latin typeface="Georgia"/>
                <a:cs typeface="Georgia"/>
              </a:rPr>
              <a:t> </a:t>
            </a:r>
            <a:r>
              <a:rPr dirty="0" sz="2450" spc="55">
                <a:latin typeface="Georgia"/>
                <a:cs typeface="Georgia"/>
              </a:rPr>
              <a:t>pivot</a:t>
            </a:r>
            <a:r>
              <a:rPr dirty="0" sz="2450" spc="70">
                <a:latin typeface="Georgia"/>
                <a:cs typeface="Georgia"/>
              </a:rPr>
              <a:t> </a:t>
            </a:r>
            <a:r>
              <a:rPr dirty="0" sz="2450" spc="-10">
                <a:latin typeface="Georgia"/>
                <a:cs typeface="Georgia"/>
              </a:rPr>
              <a:t>charts.</a:t>
            </a:r>
            <a:endParaRPr sz="24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50">
              <a:latin typeface="Georgia"/>
              <a:cs typeface="Georgia"/>
            </a:endParaRPr>
          </a:p>
          <a:p>
            <a:pPr marL="12700" marR="114300">
              <a:lnSpc>
                <a:spcPts val="2930"/>
              </a:lnSpc>
            </a:pPr>
            <a:r>
              <a:rPr dirty="0" sz="2450">
                <a:latin typeface="Georgia"/>
                <a:cs typeface="Georgia"/>
              </a:rPr>
              <a:t>Automation</a:t>
            </a:r>
            <a:r>
              <a:rPr dirty="0" sz="2450" spc="130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Benefits:</a:t>
            </a:r>
            <a:r>
              <a:rPr dirty="0" sz="2450" spc="135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Saves</a:t>
            </a:r>
            <a:r>
              <a:rPr dirty="0" sz="2450" spc="130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time</a:t>
            </a:r>
            <a:r>
              <a:rPr dirty="0" sz="2450" spc="130">
                <a:latin typeface="Georgia"/>
                <a:cs typeface="Georgia"/>
              </a:rPr>
              <a:t> </a:t>
            </a:r>
            <a:r>
              <a:rPr dirty="0" sz="2450" spc="-25">
                <a:latin typeface="Georgia"/>
                <a:cs typeface="Georgia"/>
              </a:rPr>
              <a:t>and </a:t>
            </a:r>
            <a:r>
              <a:rPr dirty="0" sz="2450">
                <a:latin typeface="Georgia"/>
                <a:cs typeface="Georgia"/>
              </a:rPr>
              <a:t>improved</a:t>
            </a:r>
            <a:r>
              <a:rPr dirty="0" sz="2450" spc="60">
                <a:latin typeface="Georgia"/>
                <a:cs typeface="Georgia"/>
              </a:rPr>
              <a:t> </a:t>
            </a:r>
            <a:r>
              <a:rPr dirty="0" sz="2450" spc="50">
                <a:latin typeface="Georgia"/>
                <a:cs typeface="Georgia"/>
              </a:rPr>
              <a:t>the</a:t>
            </a:r>
            <a:r>
              <a:rPr dirty="0" sz="2450" spc="70">
                <a:latin typeface="Georgia"/>
                <a:cs typeface="Georgia"/>
              </a:rPr>
              <a:t> </a:t>
            </a:r>
            <a:r>
              <a:rPr dirty="0" sz="2450" spc="45">
                <a:latin typeface="Georgia"/>
                <a:cs typeface="Georgia"/>
              </a:rPr>
              <a:t>efficiency</a:t>
            </a:r>
            <a:r>
              <a:rPr dirty="0" sz="2450" spc="70">
                <a:latin typeface="Georgia"/>
                <a:cs typeface="Georgia"/>
              </a:rPr>
              <a:t> </a:t>
            </a:r>
            <a:r>
              <a:rPr dirty="0" sz="2450">
                <a:latin typeface="Georgia"/>
                <a:cs typeface="Georgia"/>
              </a:rPr>
              <a:t>of</a:t>
            </a:r>
            <a:r>
              <a:rPr dirty="0" sz="2450" spc="70">
                <a:latin typeface="Georgia"/>
                <a:cs typeface="Georgia"/>
              </a:rPr>
              <a:t> </a:t>
            </a:r>
            <a:r>
              <a:rPr dirty="0" sz="2450" spc="25">
                <a:latin typeface="Georgia"/>
                <a:cs typeface="Georgia"/>
              </a:rPr>
              <a:t>the </a:t>
            </a:r>
            <a:r>
              <a:rPr dirty="0" sz="2450" spc="-10">
                <a:latin typeface="Georgia"/>
                <a:cs typeface="Georgia"/>
              </a:rPr>
              <a:t>analysis.</a:t>
            </a:r>
            <a:endParaRPr sz="2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7" y="223837"/>
            <a:ext cx="7554143" cy="98393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0968" y="1936103"/>
            <a:ext cx="6315074" cy="36766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3319" y="5981741"/>
            <a:ext cx="6276974" cy="32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831" rIns="0" bIns="0" rtlCol="0" vert="horz">
            <a:spAutoFit/>
          </a:bodyPr>
          <a:lstStyle/>
          <a:p>
            <a:pPr marL="3162300">
              <a:lnSpc>
                <a:spcPct val="100000"/>
              </a:lnSpc>
              <a:spcBef>
                <a:spcPts val="100"/>
              </a:spcBef>
            </a:pPr>
            <a:r>
              <a:rPr dirty="0"/>
              <a:t>Insights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Recommendations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892" y="2337531"/>
            <a:ext cx="126161" cy="12616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301" y="4006739"/>
            <a:ext cx="126161" cy="12616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301" y="5132484"/>
            <a:ext cx="126161" cy="12616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301" y="6258228"/>
            <a:ext cx="126161" cy="1261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301" y="7383973"/>
            <a:ext cx="126161" cy="12616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34864" y="2059873"/>
            <a:ext cx="6574155" cy="6171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8100"/>
              </a:lnSpc>
              <a:spcBef>
                <a:spcPts val="90"/>
              </a:spcBef>
            </a:pPr>
            <a:r>
              <a:rPr dirty="0" sz="3300" spc="90">
                <a:latin typeface="Georgia"/>
                <a:cs typeface="Georgia"/>
              </a:rPr>
              <a:t>Key</a:t>
            </a:r>
            <a:r>
              <a:rPr dirty="0" sz="3300" spc="-60">
                <a:latin typeface="Georgia"/>
                <a:cs typeface="Georgia"/>
              </a:rPr>
              <a:t> </a:t>
            </a:r>
            <a:r>
              <a:rPr dirty="0" sz="3300">
                <a:latin typeface="Georgia"/>
                <a:cs typeface="Georgia"/>
              </a:rPr>
              <a:t>Insights:</a:t>
            </a:r>
            <a:r>
              <a:rPr dirty="0" sz="3300" spc="-60">
                <a:latin typeface="Georgia"/>
                <a:cs typeface="Georgia"/>
              </a:rPr>
              <a:t> </a:t>
            </a:r>
            <a:r>
              <a:rPr dirty="0" sz="3300">
                <a:latin typeface="Georgia"/>
                <a:cs typeface="Georgia"/>
              </a:rPr>
              <a:t>The</a:t>
            </a:r>
            <a:r>
              <a:rPr dirty="0" sz="3300" spc="-55">
                <a:latin typeface="Georgia"/>
                <a:cs typeface="Georgia"/>
              </a:rPr>
              <a:t> </a:t>
            </a:r>
            <a:r>
              <a:rPr dirty="0" sz="3300" spc="55">
                <a:latin typeface="Georgia"/>
                <a:cs typeface="Georgia"/>
              </a:rPr>
              <a:t>most</a:t>
            </a:r>
            <a:r>
              <a:rPr dirty="0" sz="3300" spc="-60">
                <a:latin typeface="Georgia"/>
                <a:cs typeface="Georgia"/>
              </a:rPr>
              <a:t> </a:t>
            </a:r>
            <a:r>
              <a:rPr dirty="0" sz="3300" spc="35">
                <a:latin typeface="Georgia"/>
                <a:cs typeface="Georgia"/>
              </a:rPr>
              <a:t>important </a:t>
            </a:r>
            <a:r>
              <a:rPr dirty="0" sz="3300">
                <a:latin typeface="Georgia"/>
                <a:cs typeface="Georgia"/>
              </a:rPr>
              <a:t>insights</a:t>
            </a:r>
            <a:r>
              <a:rPr dirty="0" sz="3300" spc="120">
                <a:latin typeface="Georgia"/>
                <a:cs typeface="Georgia"/>
              </a:rPr>
              <a:t> </a:t>
            </a:r>
            <a:r>
              <a:rPr dirty="0" sz="3300">
                <a:latin typeface="Georgia"/>
                <a:cs typeface="Georgia"/>
              </a:rPr>
              <a:t>from</a:t>
            </a:r>
            <a:r>
              <a:rPr dirty="0" sz="3300" spc="120">
                <a:latin typeface="Georgia"/>
                <a:cs typeface="Georgia"/>
              </a:rPr>
              <a:t> </a:t>
            </a:r>
            <a:r>
              <a:rPr dirty="0" sz="3300" spc="60">
                <a:latin typeface="Georgia"/>
                <a:cs typeface="Georgia"/>
              </a:rPr>
              <a:t>the</a:t>
            </a:r>
            <a:r>
              <a:rPr dirty="0" sz="3300" spc="120">
                <a:latin typeface="Georgia"/>
                <a:cs typeface="Georgia"/>
              </a:rPr>
              <a:t> </a:t>
            </a:r>
            <a:r>
              <a:rPr dirty="0" sz="3300">
                <a:latin typeface="Georgia"/>
                <a:cs typeface="Georgia"/>
              </a:rPr>
              <a:t>analysis,</a:t>
            </a:r>
            <a:r>
              <a:rPr dirty="0" sz="3300" spc="120">
                <a:latin typeface="Georgia"/>
                <a:cs typeface="Georgia"/>
              </a:rPr>
              <a:t> </a:t>
            </a:r>
            <a:r>
              <a:rPr dirty="0" sz="3300">
                <a:latin typeface="Georgia"/>
                <a:cs typeface="Georgia"/>
              </a:rPr>
              <a:t>such</a:t>
            </a:r>
            <a:r>
              <a:rPr dirty="0" sz="3300" spc="125">
                <a:latin typeface="Georgia"/>
                <a:cs typeface="Georgia"/>
              </a:rPr>
              <a:t> </a:t>
            </a:r>
            <a:r>
              <a:rPr dirty="0" sz="3300" spc="-25">
                <a:latin typeface="Georgia"/>
                <a:cs typeface="Georgia"/>
              </a:rPr>
              <a:t>as: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3300">
              <a:latin typeface="Georgia"/>
              <a:cs typeface="Georgia"/>
            </a:endParaRPr>
          </a:p>
          <a:p>
            <a:pPr algn="ctr" marL="1151255" marR="1121410">
              <a:lnSpc>
                <a:spcPct val="108600"/>
              </a:lnSpc>
            </a:pPr>
            <a:r>
              <a:rPr dirty="0" sz="3400">
                <a:latin typeface="Georgia"/>
                <a:cs typeface="Georgia"/>
              </a:rPr>
              <a:t>Best-</a:t>
            </a:r>
            <a:r>
              <a:rPr dirty="0" sz="3400" spc="45">
                <a:latin typeface="Georgia"/>
                <a:cs typeface="Georgia"/>
              </a:rPr>
              <a:t>performing</a:t>
            </a:r>
            <a:r>
              <a:rPr dirty="0" sz="3400" spc="80">
                <a:latin typeface="Georgia"/>
                <a:cs typeface="Georgia"/>
              </a:rPr>
              <a:t> </a:t>
            </a:r>
            <a:r>
              <a:rPr dirty="0" sz="3400" spc="-10">
                <a:latin typeface="Georgia"/>
                <a:cs typeface="Georgia"/>
              </a:rPr>
              <a:t>sales channels/products.</a:t>
            </a:r>
            <a:endParaRPr sz="3400">
              <a:latin typeface="Georgia"/>
              <a:cs typeface="Georgia"/>
            </a:endParaRPr>
          </a:p>
          <a:p>
            <a:pPr algn="ctr" marL="455295" marR="425450">
              <a:lnSpc>
                <a:spcPct val="108600"/>
              </a:lnSpc>
            </a:pPr>
            <a:r>
              <a:rPr dirty="0" sz="3400">
                <a:latin typeface="Georgia"/>
                <a:cs typeface="Georgia"/>
              </a:rPr>
              <a:t>Trends</a:t>
            </a:r>
            <a:r>
              <a:rPr dirty="0" sz="3400" spc="85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in</a:t>
            </a:r>
            <a:r>
              <a:rPr dirty="0" sz="3400" spc="90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discounting</a:t>
            </a:r>
            <a:r>
              <a:rPr dirty="0" sz="3400" spc="90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and</a:t>
            </a:r>
            <a:r>
              <a:rPr dirty="0" sz="3400" spc="85">
                <a:latin typeface="Georgia"/>
                <a:cs typeface="Georgia"/>
              </a:rPr>
              <a:t> </a:t>
            </a:r>
            <a:r>
              <a:rPr dirty="0" sz="3400" spc="25">
                <a:latin typeface="Georgia"/>
                <a:cs typeface="Georgia"/>
              </a:rPr>
              <a:t>its </a:t>
            </a:r>
            <a:r>
              <a:rPr dirty="0" sz="3400">
                <a:latin typeface="Georgia"/>
                <a:cs typeface="Georgia"/>
              </a:rPr>
              <a:t>impact</a:t>
            </a:r>
            <a:r>
              <a:rPr dirty="0" sz="3400" spc="50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on</a:t>
            </a:r>
            <a:r>
              <a:rPr dirty="0" sz="3400" spc="55">
                <a:latin typeface="Georgia"/>
                <a:cs typeface="Georgia"/>
              </a:rPr>
              <a:t> </a:t>
            </a:r>
            <a:r>
              <a:rPr dirty="0" sz="3400" spc="50">
                <a:latin typeface="Georgia"/>
                <a:cs typeface="Georgia"/>
              </a:rPr>
              <a:t>total</a:t>
            </a:r>
            <a:r>
              <a:rPr dirty="0" sz="3400" spc="55">
                <a:latin typeface="Georgia"/>
                <a:cs typeface="Georgia"/>
              </a:rPr>
              <a:t> </a:t>
            </a:r>
            <a:r>
              <a:rPr dirty="0" sz="3400" spc="-10">
                <a:latin typeface="Georgia"/>
                <a:cs typeface="Georgia"/>
              </a:rPr>
              <a:t>sales.</a:t>
            </a:r>
            <a:endParaRPr sz="3400">
              <a:latin typeface="Georgia"/>
              <a:cs typeface="Georgia"/>
            </a:endParaRPr>
          </a:p>
          <a:p>
            <a:pPr algn="ctr" marL="109220" marR="79375">
              <a:lnSpc>
                <a:spcPct val="108600"/>
              </a:lnSpc>
            </a:pPr>
            <a:r>
              <a:rPr dirty="0" sz="3400">
                <a:latin typeface="Georgia"/>
                <a:cs typeface="Georgia"/>
              </a:rPr>
              <a:t>Seasonal</a:t>
            </a:r>
            <a:r>
              <a:rPr dirty="0" sz="3400" spc="114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sales</a:t>
            </a:r>
            <a:r>
              <a:rPr dirty="0" sz="3400" spc="120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variations</a:t>
            </a:r>
            <a:r>
              <a:rPr dirty="0" sz="3400" spc="120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or</a:t>
            </a:r>
            <a:r>
              <a:rPr dirty="0" sz="3400" spc="120">
                <a:latin typeface="Georgia"/>
                <a:cs typeface="Georgia"/>
              </a:rPr>
              <a:t> </a:t>
            </a:r>
            <a:r>
              <a:rPr dirty="0" sz="3400" spc="35">
                <a:latin typeface="Georgia"/>
                <a:cs typeface="Georgia"/>
              </a:rPr>
              <a:t>peak </a:t>
            </a:r>
            <a:r>
              <a:rPr dirty="0" sz="3400" spc="45">
                <a:latin typeface="Georgia"/>
                <a:cs typeface="Georgia"/>
              </a:rPr>
              <a:t>performance</a:t>
            </a:r>
            <a:r>
              <a:rPr dirty="0" sz="3400" spc="-25">
                <a:latin typeface="Georgia"/>
                <a:cs typeface="Georgia"/>
              </a:rPr>
              <a:t> </a:t>
            </a:r>
            <a:r>
              <a:rPr dirty="0" sz="3400" spc="-10">
                <a:latin typeface="Georgia"/>
                <a:cs typeface="Georgia"/>
              </a:rPr>
              <a:t>times.</a:t>
            </a:r>
            <a:endParaRPr sz="3400">
              <a:latin typeface="Georgia"/>
              <a:cs typeface="Georgia"/>
            </a:endParaRPr>
          </a:p>
          <a:p>
            <a:pPr algn="ctr" marL="53340" marR="23495">
              <a:lnSpc>
                <a:spcPct val="108600"/>
              </a:lnSpc>
              <a:spcBef>
                <a:spcPts val="5"/>
              </a:spcBef>
            </a:pPr>
            <a:r>
              <a:rPr dirty="0" sz="3400">
                <a:latin typeface="Georgia"/>
                <a:cs typeface="Georgia"/>
              </a:rPr>
              <a:t>Recommendations</a:t>
            </a:r>
            <a:r>
              <a:rPr dirty="0" sz="3400" spc="175">
                <a:latin typeface="Georgia"/>
                <a:cs typeface="Georgia"/>
              </a:rPr>
              <a:t> </a:t>
            </a:r>
            <a:r>
              <a:rPr dirty="0" sz="3400" spc="50">
                <a:latin typeface="Georgia"/>
                <a:cs typeface="Georgia"/>
              </a:rPr>
              <a:t>for</a:t>
            </a:r>
            <a:r>
              <a:rPr dirty="0" sz="3400" spc="180">
                <a:latin typeface="Georgia"/>
                <a:cs typeface="Georgia"/>
              </a:rPr>
              <a:t> </a:t>
            </a:r>
            <a:r>
              <a:rPr dirty="0" sz="3400" spc="40">
                <a:latin typeface="Georgia"/>
                <a:cs typeface="Georgia"/>
              </a:rPr>
              <a:t>improving </a:t>
            </a:r>
            <a:r>
              <a:rPr dirty="0" sz="3400">
                <a:latin typeface="Georgia"/>
                <a:cs typeface="Georgia"/>
              </a:rPr>
              <a:t>sales</a:t>
            </a:r>
            <a:r>
              <a:rPr dirty="0" sz="3400" spc="40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based</a:t>
            </a:r>
            <a:r>
              <a:rPr dirty="0" sz="3400" spc="45">
                <a:latin typeface="Georgia"/>
                <a:cs typeface="Georgia"/>
              </a:rPr>
              <a:t> </a:t>
            </a:r>
            <a:r>
              <a:rPr dirty="0" sz="3400">
                <a:latin typeface="Georgia"/>
                <a:cs typeface="Georgia"/>
              </a:rPr>
              <a:t>on</a:t>
            </a:r>
            <a:r>
              <a:rPr dirty="0" sz="3400" spc="40">
                <a:latin typeface="Georgia"/>
                <a:cs typeface="Georgia"/>
              </a:rPr>
              <a:t> </a:t>
            </a:r>
            <a:r>
              <a:rPr dirty="0" sz="3400" spc="-10">
                <a:latin typeface="Georgia"/>
                <a:cs typeface="Georgia"/>
              </a:rPr>
              <a:t>analysis.</a:t>
            </a:r>
            <a:endParaRPr sz="3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181CC027 AKILAN J</dc:creator>
  <cp:keywords>DAGZAkJCrhM,BAFZM797tr8</cp:keywords>
  <dc:title>Strategy Deck Business Presentation in Purple White Modular Abstract Style</dc:title>
  <dcterms:created xsi:type="dcterms:W3CDTF">2024-12-18T10:05:15Z</dcterms:created>
  <dcterms:modified xsi:type="dcterms:W3CDTF">2024-12-18T10:05:15Z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2024-12-18T00:00:00Z</vt:filetime>
  </property>
  <property fmtid="{D5CDD505-2E9C-101B-9397-08002B2CF9AE}" pid="5" name="Producer">
    <vt:lpwstr>Canva</vt:lpwstr>
  </property>
</Properties>
</file>