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Lato Bold" charset="1" panose="020F0502020204030203"/>
      <p:regular r:id="rId34"/>
    </p:embeddedFont>
    <p:embeddedFont>
      <p:font typeface="Biski" charset="1" panose="00000000000000000000"/>
      <p:regular r:id="rId35"/>
    </p:embeddedFont>
    <p:embeddedFont>
      <p:font typeface="Canva Sans" charset="1" panose="020B0503030501040103"/>
      <p:regular r:id="rId36"/>
    </p:embeddedFont>
    <p:embeddedFont>
      <p:font typeface="Canva Sans Bold" charset="1" panose="020B08030305010401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4391651" y="5400482"/>
            <a:ext cx="91418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4391651" y="2859918"/>
            <a:ext cx="817913" cy="817913"/>
          </a:xfrm>
          <a:custGeom>
            <a:avLst/>
            <a:gdLst/>
            <a:ahLst/>
            <a:cxnLst/>
            <a:rect r="r" b="b" t="t" l="l"/>
            <a:pathLst>
              <a:path h="817913" w="817913">
                <a:moveTo>
                  <a:pt x="0" y="0"/>
                </a:moveTo>
                <a:lnTo>
                  <a:pt x="817914" y="0"/>
                </a:lnTo>
                <a:lnTo>
                  <a:pt x="817914" y="817913"/>
                </a:lnTo>
                <a:lnTo>
                  <a:pt x="0" y="817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8700" y="5600507"/>
            <a:ext cx="4545585" cy="4177761"/>
          </a:xfrm>
          <a:custGeom>
            <a:avLst/>
            <a:gdLst/>
            <a:ahLst/>
            <a:cxnLst/>
            <a:rect r="r" b="b" t="t" l="l"/>
            <a:pathLst>
              <a:path h="4177761" w="4545585">
                <a:moveTo>
                  <a:pt x="0" y="0"/>
                </a:moveTo>
                <a:lnTo>
                  <a:pt x="4545585" y="0"/>
                </a:lnTo>
                <a:lnTo>
                  <a:pt x="4545585" y="4177761"/>
                </a:lnTo>
                <a:lnTo>
                  <a:pt x="0" y="4177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017" t="-10986" r="-4011" b="-8729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439109" y="379712"/>
            <a:ext cx="5337124" cy="3298120"/>
          </a:xfrm>
          <a:custGeom>
            <a:avLst/>
            <a:gdLst/>
            <a:ahLst/>
            <a:cxnLst/>
            <a:rect r="r" b="b" t="t" l="l"/>
            <a:pathLst>
              <a:path h="3298120" w="5337124">
                <a:moveTo>
                  <a:pt x="0" y="0"/>
                </a:moveTo>
                <a:lnTo>
                  <a:pt x="5337124" y="0"/>
                </a:lnTo>
                <a:lnTo>
                  <a:pt x="5337124" y="3298119"/>
                </a:lnTo>
                <a:lnTo>
                  <a:pt x="0" y="3298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40" t="-7417" r="-6653" b="-16433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459475" y="4067473"/>
            <a:ext cx="6042539" cy="50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b="true" sz="2987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SQL REINFORCEMENT  PROJECT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91102" y="6245158"/>
            <a:ext cx="3894606" cy="2609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3590">
                <a:solidFill>
                  <a:srgbClr val="4D4D4D"/>
                </a:solidFill>
                <a:latin typeface="Biski"/>
                <a:ea typeface="Biski"/>
                <a:cs typeface="Biski"/>
                <a:sym typeface="Biski"/>
              </a:rPr>
              <a:t>AKILAN J</a:t>
            </a:r>
          </a:p>
          <a:p>
            <a:pPr algn="ctr">
              <a:lnSpc>
                <a:spcPts val="4490"/>
              </a:lnSpc>
            </a:pPr>
            <a:r>
              <a:rPr lang="en-US" sz="3207">
                <a:solidFill>
                  <a:srgbClr val="4D4D4D"/>
                </a:solidFill>
                <a:latin typeface="Biski"/>
                <a:ea typeface="Biski"/>
                <a:cs typeface="Biski"/>
                <a:sym typeface="Biski"/>
              </a:rPr>
              <a:t>DADS - Oct 24</a:t>
            </a:r>
          </a:p>
          <a:p>
            <a:pPr algn="ctr">
              <a:lnSpc>
                <a:spcPts val="4490"/>
              </a:lnSpc>
            </a:pPr>
          </a:p>
          <a:p>
            <a:pPr algn="ctr">
              <a:lnSpc>
                <a:spcPts val="4490"/>
              </a:lnSpc>
            </a:pPr>
            <a:r>
              <a:rPr lang="en-US" sz="3207">
                <a:solidFill>
                  <a:srgbClr val="4D4D4D"/>
                </a:solidFill>
                <a:latin typeface="Biski"/>
                <a:ea typeface="Biski"/>
                <a:cs typeface="Biski"/>
                <a:sym typeface="Biski"/>
              </a:rPr>
              <a:t>06-01-2025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459475" y="2127473"/>
            <a:ext cx="6272158" cy="163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IMDB DATASET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2922" y="7081917"/>
            <a:ext cx="15057673" cy="1634333"/>
          </a:xfrm>
          <a:custGeom>
            <a:avLst/>
            <a:gdLst/>
            <a:ahLst/>
            <a:cxnLst/>
            <a:rect r="r" b="b" t="t" l="l"/>
            <a:pathLst>
              <a:path h="1634333" w="15057673">
                <a:moveTo>
                  <a:pt x="0" y="0"/>
                </a:moveTo>
                <a:lnTo>
                  <a:pt x="15057673" y="0"/>
                </a:lnTo>
                <a:lnTo>
                  <a:pt x="15057673" y="1634333"/>
                </a:lnTo>
                <a:lnTo>
                  <a:pt x="0" y="1634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14" r="-230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299229"/>
            <a:ext cx="15886117" cy="2296788"/>
          </a:xfrm>
          <a:custGeom>
            <a:avLst/>
            <a:gdLst/>
            <a:ahLst/>
            <a:cxnLst/>
            <a:rect r="r" b="b" t="t" l="l"/>
            <a:pathLst>
              <a:path h="2296788" w="15886117">
                <a:moveTo>
                  <a:pt x="0" y="0"/>
                </a:moveTo>
                <a:lnTo>
                  <a:pt x="15886117" y="0"/>
                </a:lnTo>
                <a:lnTo>
                  <a:pt x="15886117" y="2296788"/>
                </a:lnTo>
                <a:lnTo>
                  <a:pt x="0" y="2296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53541" y="491619"/>
            <a:ext cx="12751811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 Find the minimum and maximum values in each column of the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ratings table except the movie_id column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8909" y="2121134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175942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40375" y="0"/>
            <a:ext cx="47625" cy="10287000"/>
            <a:chOff x="0" y="0"/>
            <a:chExt cx="1254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543">
                  <a:moveTo>
                    <a:pt x="0" y="0"/>
                  </a:moveTo>
                  <a:lnTo>
                    <a:pt x="12543" y="0"/>
                  </a:lnTo>
                  <a:lnTo>
                    <a:pt x="12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7625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4305" y="3611577"/>
            <a:ext cx="10125334" cy="3806329"/>
          </a:xfrm>
          <a:custGeom>
            <a:avLst/>
            <a:gdLst/>
            <a:ahLst/>
            <a:cxnLst/>
            <a:rect r="r" b="b" t="t" l="l"/>
            <a:pathLst>
              <a:path h="3806329" w="10125334">
                <a:moveTo>
                  <a:pt x="0" y="0"/>
                </a:moveTo>
                <a:lnTo>
                  <a:pt x="10125334" y="0"/>
                </a:lnTo>
                <a:lnTo>
                  <a:pt x="10125334" y="3806330"/>
                </a:lnTo>
                <a:lnTo>
                  <a:pt x="0" y="380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29280" y="3611577"/>
            <a:ext cx="5730020" cy="4502158"/>
          </a:xfrm>
          <a:custGeom>
            <a:avLst/>
            <a:gdLst/>
            <a:ahLst/>
            <a:cxnLst/>
            <a:rect r="r" b="b" t="t" l="l"/>
            <a:pathLst>
              <a:path h="4502158" w="5730020">
                <a:moveTo>
                  <a:pt x="0" y="0"/>
                </a:moveTo>
                <a:lnTo>
                  <a:pt x="5730020" y="0"/>
                </a:lnTo>
                <a:lnTo>
                  <a:pt x="5730020" y="4502159"/>
                </a:lnTo>
                <a:lnTo>
                  <a:pt x="0" y="4502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34094" y="999294"/>
            <a:ext cx="11140098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 Which are the top 10 movies based on average rating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9480" y="2398976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34805" y="2398976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5493" y="3875775"/>
            <a:ext cx="11125784" cy="2674467"/>
          </a:xfrm>
          <a:custGeom>
            <a:avLst/>
            <a:gdLst/>
            <a:ahLst/>
            <a:cxnLst/>
            <a:rect r="r" b="b" t="t" l="l"/>
            <a:pathLst>
              <a:path h="2674467" w="11125784">
                <a:moveTo>
                  <a:pt x="0" y="0"/>
                </a:moveTo>
                <a:lnTo>
                  <a:pt x="11125784" y="0"/>
                </a:lnTo>
                <a:lnTo>
                  <a:pt x="11125784" y="2674467"/>
                </a:lnTo>
                <a:lnTo>
                  <a:pt x="0" y="2674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56909" y="3875775"/>
            <a:ext cx="3814754" cy="4513496"/>
          </a:xfrm>
          <a:custGeom>
            <a:avLst/>
            <a:gdLst/>
            <a:ahLst/>
            <a:cxnLst/>
            <a:rect r="r" b="b" t="t" l="l"/>
            <a:pathLst>
              <a:path h="4513496" w="3814754">
                <a:moveTo>
                  <a:pt x="0" y="0"/>
                </a:moveTo>
                <a:lnTo>
                  <a:pt x="3814754" y="0"/>
                </a:lnTo>
                <a:lnTo>
                  <a:pt x="3814754" y="4513496"/>
                </a:lnTo>
                <a:lnTo>
                  <a:pt x="0" y="4513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4780" y="1008292"/>
            <a:ext cx="14919077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Summarise the ratings table based on the movie counts by median ratings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83617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88580" y="2583617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82938" y="7146607"/>
            <a:ext cx="2406264" cy="173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Meadian Rating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  - 2257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693014"/>
            <a:ext cx="8749157" cy="4312692"/>
          </a:xfrm>
          <a:custGeom>
            <a:avLst/>
            <a:gdLst/>
            <a:ahLst/>
            <a:cxnLst/>
            <a:rect r="r" b="b" t="t" l="l"/>
            <a:pathLst>
              <a:path h="4312692" w="8749157">
                <a:moveTo>
                  <a:pt x="0" y="0"/>
                </a:moveTo>
                <a:lnTo>
                  <a:pt x="8749157" y="0"/>
                </a:lnTo>
                <a:lnTo>
                  <a:pt x="8749157" y="4312691"/>
                </a:lnTo>
                <a:lnTo>
                  <a:pt x="0" y="4312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6" t="-3321" r="-3713" b="-376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20404" y="4440419"/>
            <a:ext cx="3126198" cy="4817881"/>
          </a:xfrm>
          <a:custGeom>
            <a:avLst/>
            <a:gdLst/>
            <a:ahLst/>
            <a:cxnLst/>
            <a:rect r="r" b="b" t="t" l="l"/>
            <a:pathLst>
              <a:path h="4817881" w="3126198">
                <a:moveTo>
                  <a:pt x="0" y="0"/>
                </a:moveTo>
                <a:lnTo>
                  <a:pt x="3126198" y="0"/>
                </a:lnTo>
                <a:lnTo>
                  <a:pt x="3126198" y="4817881"/>
                </a:lnTo>
                <a:lnTo>
                  <a:pt x="0" y="4817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82" t="-671" r="0" b="-67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99111" y="629180"/>
            <a:ext cx="12286593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How many movies released in each genre during March 2017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      in the USA had more than 1,000 votes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2697" y="2886806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49490" y="2589997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33781" y="3391383"/>
            <a:ext cx="5582829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Drama &gt; Comedy &gt; Crime &gt; Horror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899524"/>
            <a:ext cx="8674829" cy="4324395"/>
          </a:xfrm>
          <a:custGeom>
            <a:avLst/>
            <a:gdLst/>
            <a:ahLst/>
            <a:cxnLst/>
            <a:rect r="r" b="b" t="t" l="l"/>
            <a:pathLst>
              <a:path h="4324395" w="8674829">
                <a:moveTo>
                  <a:pt x="0" y="0"/>
                </a:moveTo>
                <a:lnTo>
                  <a:pt x="8674829" y="0"/>
                </a:lnTo>
                <a:lnTo>
                  <a:pt x="8674829" y="4324395"/>
                </a:lnTo>
                <a:lnTo>
                  <a:pt x="0" y="432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7" t="-3360" r="-5025" b="-336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12203" y="3899524"/>
            <a:ext cx="6435475" cy="4677329"/>
          </a:xfrm>
          <a:custGeom>
            <a:avLst/>
            <a:gdLst/>
            <a:ahLst/>
            <a:cxnLst/>
            <a:rect r="r" b="b" t="t" l="l"/>
            <a:pathLst>
              <a:path h="4677329" w="6435475">
                <a:moveTo>
                  <a:pt x="0" y="0"/>
                </a:moveTo>
                <a:lnTo>
                  <a:pt x="6435474" y="0"/>
                </a:lnTo>
                <a:lnTo>
                  <a:pt x="6435474" y="4677330"/>
                </a:lnTo>
                <a:lnTo>
                  <a:pt x="0" y="4677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768" y="714375"/>
            <a:ext cx="13762999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Find movies of each genre that start with the word ‘The’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    and which have an average rating &gt; 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68" y="2719973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73456" y="2719973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40375" y="0"/>
            <a:ext cx="47625" cy="10287000"/>
            <a:chOff x="0" y="0"/>
            <a:chExt cx="1254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543">
                  <a:moveTo>
                    <a:pt x="0" y="0"/>
                  </a:moveTo>
                  <a:lnTo>
                    <a:pt x="12543" y="0"/>
                  </a:lnTo>
                  <a:lnTo>
                    <a:pt x="12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6375" y="4145351"/>
            <a:ext cx="10380890" cy="3233073"/>
          </a:xfrm>
          <a:custGeom>
            <a:avLst/>
            <a:gdLst/>
            <a:ahLst/>
            <a:cxnLst/>
            <a:rect r="r" b="b" t="t" l="l"/>
            <a:pathLst>
              <a:path h="3233073" w="10380890">
                <a:moveTo>
                  <a:pt x="0" y="0"/>
                </a:moveTo>
                <a:lnTo>
                  <a:pt x="10380890" y="0"/>
                </a:lnTo>
                <a:lnTo>
                  <a:pt x="10380890" y="3233073"/>
                </a:lnTo>
                <a:lnTo>
                  <a:pt x="0" y="3233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90315" y="4332389"/>
            <a:ext cx="3906702" cy="2438884"/>
          </a:xfrm>
          <a:custGeom>
            <a:avLst/>
            <a:gdLst/>
            <a:ahLst/>
            <a:cxnLst/>
            <a:rect r="r" b="b" t="t" l="l"/>
            <a:pathLst>
              <a:path h="2438884" w="3906702">
                <a:moveTo>
                  <a:pt x="0" y="0"/>
                </a:moveTo>
                <a:lnTo>
                  <a:pt x="3906701" y="0"/>
                </a:lnTo>
                <a:lnTo>
                  <a:pt x="3906701" y="2438884"/>
                </a:lnTo>
                <a:lnTo>
                  <a:pt x="0" y="2438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092" t="-3631" r="-12651" b="-32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90399" y="874693"/>
            <a:ext cx="12210897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Of the movies released between 1 April 2018 and 1 April 2019,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      how many were given a median rating of 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7343" y="2923046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91726" y="2923046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617264" y="-3617264"/>
            <a:ext cx="11053472" cy="18288000"/>
            <a:chOff x="0" y="0"/>
            <a:chExt cx="2911202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120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911203">
                  <a:moveTo>
                    <a:pt x="0" y="0"/>
                  </a:moveTo>
                  <a:lnTo>
                    <a:pt x="2911203" y="0"/>
                  </a:lnTo>
                  <a:lnTo>
                    <a:pt x="291120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11202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9459" y="3920151"/>
            <a:ext cx="9883020" cy="3213170"/>
          </a:xfrm>
          <a:custGeom>
            <a:avLst/>
            <a:gdLst/>
            <a:ahLst/>
            <a:cxnLst/>
            <a:rect r="r" b="b" t="t" l="l"/>
            <a:pathLst>
              <a:path h="3213170" w="9883020">
                <a:moveTo>
                  <a:pt x="0" y="0"/>
                </a:moveTo>
                <a:lnTo>
                  <a:pt x="9883021" y="0"/>
                </a:lnTo>
                <a:lnTo>
                  <a:pt x="9883021" y="3213170"/>
                </a:lnTo>
                <a:lnTo>
                  <a:pt x="0" y="3213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2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67469" y="4302777"/>
            <a:ext cx="5530396" cy="2447919"/>
          </a:xfrm>
          <a:custGeom>
            <a:avLst/>
            <a:gdLst/>
            <a:ahLst/>
            <a:cxnLst/>
            <a:rect r="r" b="b" t="t" l="l"/>
            <a:pathLst>
              <a:path h="2447919" w="5530396">
                <a:moveTo>
                  <a:pt x="0" y="0"/>
                </a:moveTo>
                <a:lnTo>
                  <a:pt x="5530396" y="0"/>
                </a:lnTo>
                <a:lnTo>
                  <a:pt x="5530396" y="2447918"/>
                </a:lnTo>
                <a:lnTo>
                  <a:pt x="0" y="2447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4" t="-2252" r="-7073" b="-825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08739" y="1116182"/>
            <a:ext cx="11270521" cy="80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Do German movies get more votes than Italian movies?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4190" y="2666173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43034" y="2853488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67469" y="7072615"/>
            <a:ext cx="5416468" cy="74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28,745  Votes Than Italy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483003" y="2364038"/>
            <a:ext cx="12980616" cy="3180251"/>
          </a:xfrm>
          <a:custGeom>
            <a:avLst/>
            <a:gdLst/>
            <a:ahLst/>
            <a:cxnLst/>
            <a:rect r="r" b="b" t="t" l="l"/>
            <a:pathLst>
              <a:path h="3180251" w="12980616">
                <a:moveTo>
                  <a:pt x="0" y="0"/>
                </a:moveTo>
                <a:lnTo>
                  <a:pt x="12980616" y="0"/>
                </a:lnTo>
                <a:lnTo>
                  <a:pt x="12980616" y="3180251"/>
                </a:lnTo>
                <a:lnTo>
                  <a:pt x="0" y="318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83003" y="6184006"/>
            <a:ext cx="4981703" cy="3074294"/>
          </a:xfrm>
          <a:custGeom>
            <a:avLst/>
            <a:gdLst/>
            <a:ahLst/>
            <a:cxnLst/>
            <a:rect r="r" b="b" t="t" l="l"/>
            <a:pathLst>
              <a:path h="3074294" w="4981703">
                <a:moveTo>
                  <a:pt x="0" y="0"/>
                </a:moveTo>
                <a:lnTo>
                  <a:pt x="4981703" y="0"/>
                </a:lnTo>
                <a:lnTo>
                  <a:pt x="4981703" y="3074294"/>
                </a:lnTo>
                <a:lnTo>
                  <a:pt x="0" y="3074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12904" y="714375"/>
            <a:ext cx="10263514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Which columns in the names table have null values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8157" y="3331885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8157" y="7384460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164823"/>
            <a:ext cx="8302338" cy="3716022"/>
          </a:xfrm>
          <a:custGeom>
            <a:avLst/>
            <a:gdLst/>
            <a:ahLst/>
            <a:cxnLst/>
            <a:rect r="r" b="b" t="t" l="l"/>
            <a:pathLst>
              <a:path h="3716022" w="8302338">
                <a:moveTo>
                  <a:pt x="0" y="0"/>
                </a:moveTo>
                <a:lnTo>
                  <a:pt x="8302338" y="0"/>
                </a:lnTo>
                <a:lnTo>
                  <a:pt x="8302338" y="3716022"/>
                </a:lnTo>
                <a:lnTo>
                  <a:pt x="0" y="3716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36240" y="4795172"/>
            <a:ext cx="5485214" cy="2455324"/>
          </a:xfrm>
          <a:custGeom>
            <a:avLst/>
            <a:gdLst/>
            <a:ahLst/>
            <a:cxnLst/>
            <a:rect r="r" b="b" t="t" l="l"/>
            <a:pathLst>
              <a:path h="2455324" w="5485214">
                <a:moveTo>
                  <a:pt x="0" y="0"/>
                </a:moveTo>
                <a:lnTo>
                  <a:pt x="5485214" y="0"/>
                </a:lnTo>
                <a:lnTo>
                  <a:pt x="5485214" y="2455324"/>
                </a:lnTo>
                <a:lnTo>
                  <a:pt x="0" y="2455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0" t="-5283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88075" y="1347865"/>
            <a:ext cx="13911851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Who are the top two actors whose movies have a median rating &gt;= 8?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57026" y="2908402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03142" y="2908402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318585"/>
            <a:ext cx="10520640" cy="2757547"/>
          </a:xfrm>
          <a:custGeom>
            <a:avLst/>
            <a:gdLst/>
            <a:ahLst/>
            <a:cxnLst/>
            <a:rect r="r" b="b" t="t" l="l"/>
            <a:pathLst>
              <a:path h="2757547" w="10520640">
                <a:moveTo>
                  <a:pt x="0" y="0"/>
                </a:moveTo>
                <a:lnTo>
                  <a:pt x="10520640" y="0"/>
                </a:lnTo>
                <a:lnTo>
                  <a:pt x="10520640" y="2757547"/>
                </a:lnTo>
                <a:lnTo>
                  <a:pt x="0" y="2757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66818" y="6630381"/>
            <a:ext cx="7267550" cy="2627919"/>
          </a:xfrm>
          <a:custGeom>
            <a:avLst/>
            <a:gdLst/>
            <a:ahLst/>
            <a:cxnLst/>
            <a:rect r="r" b="b" t="t" l="l"/>
            <a:pathLst>
              <a:path h="2627919" w="7267550">
                <a:moveTo>
                  <a:pt x="0" y="0"/>
                </a:moveTo>
                <a:lnTo>
                  <a:pt x="7267550" y="0"/>
                </a:lnTo>
                <a:lnTo>
                  <a:pt x="7267550" y="2627919"/>
                </a:lnTo>
                <a:lnTo>
                  <a:pt x="0" y="2627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19" t="0" r="-133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11681"/>
            <a:ext cx="15408466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Which are the top three production houses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based on the number of votes received by their movies?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6111" y="2361689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50897" y="7747318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`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08176" y="3365017"/>
            <a:ext cx="5351124" cy="3933931"/>
          </a:xfrm>
          <a:custGeom>
            <a:avLst/>
            <a:gdLst/>
            <a:ahLst/>
            <a:cxnLst/>
            <a:rect r="r" b="b" t="t" l="l"/>
            <a:pathLst>
              <a:path h="3933931" w="5351124">
                <a:moveTo>
                  <a:pt x="0" y="0"/>
                </a:moveTo>
                <a:lnTo>
                  <a:pt x="5351124" y="0"/>
                </a:lnTo>
                <a:lnTo>
                  <a:pt x="5351124" y="3933931"/>
                </a:lnTo>
                <a:lnTo>
                  <a:pt x="0" y="393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2854" y="3309885"/>
            <a:ext cx="8904653" cy="4044196"/>
          </a:xfrm>
          <a:custGeom>
            <a:avLst/>
            <a:gdLst/>
            <a:ahLst/>
            <a:cxnLst/>
            <a:rect r="r" b="b" t="t" l="l"/>
            <a:pathLst>
              <a:path h="4044196" w="8904653">
                <a:moveTo>
                  <a:pt x="0" y="0"/>
                </a:moveTo>
                <a:lnTo>
                  <a:pt x="8904653" y="0"/>
                </a:lnTo>
                <a:lnTo>
                  <a:pt x="8904653" y="4044196"/>
                </a:lnTo>
                <a:lnTo>
                  <a:pt x="0" y="40441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02662" y="714375"/>
            <a:ext cx="13021638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Find the t</a:t>
            </a: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otal number of rows in each table of the schema.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85950" y="1997904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72889" y="1997904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42938"/>
            <a:ext cx="9771146" cy="3709594"/>
          </a:xfrm>
          <a:custGeom>
            <a:avLst/>
            <a:gdLst/>
            <a:ahLst/>
            <a:cxnLst/>
            <a:rect r="r" b="b" t="t" l="l"/>
            <a:pathLst>
              <a:path h="3709594" w="9771146">
                <a:moveTo>
                  <a:pt x="0" y="0"/>
                </a:moveTo>
                <a:lnTo>
                  <a:pt x="9771146" y="0"/>
                </a:lnTo>
                <a:lnTo>
                  <a:pt x="9771146" y="3709594"/>
                </a:lnTo>
                <a:lnTo>
                  <a:pt x="0" y="3709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83616" y="3442938"/>
            <a:ext cx="4850750" cy="4384103"/>
          </a:xfrm>
          <a:custGeom>
            <a:avLst/>
            <a:gdLst/>
            <a:ahLst/>
            <a:cxnLst/>
            <a:rect r="r" b="b" t="t" l="l"/>
            <a:pathLst>
              <a:path h="4384103" w="4850750">
                <a:moveTo>
                  <a:pt x="0" y="0"/>
                </a:moveTo>
                <a:lnTo>
                  <a:pt x="4850749" y="0"/>
                </a:lnTo>
                <a:lnTo>
                  <a:pt x="4850749" y="4384103"/>
                </a:lnTo>
                <a:lnTo>
                  <a:pt x="0" y="4384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58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73688" y="714375"/>
            <a:ext cx="11582267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How many directors worked on more than three movies 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11662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33285" y="2211662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191450" y="2959899"/>
            <a:ext cx="10611039" cy="2579748"/>
          </a:xfrm>
          <a:custGeom>
            <a:avLst/>
            <a:gdLst/>
            <a:ahLst/>
            <a:cxnLst/>
            <a:rect r="r" b="b" t="t" l="l"/>
            <a:pathLst>
              <a:path h="2579748" w="10611039">
                <a:moveTo>
                  <a:pt x="0" y="0"/>
                </a:moveTo>
                <a:lnTo>
                  <a:pt x="10611039" y="0"/>
                </a:lnTo>
                <a:lnTo>
                  <a:pt x="10611039" y="2579748"/>
                </a:lnTo>
                <a:lnTo>
                  <a:pt x="0" y="2579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91450" y="6715672"/>
            <a:ext cx="5754154" cy="2448977"/>
          </a:xfrm>
          <a:custGeom>
            <a:avLst/>
            <a:gdLst/>
            <a:ahLst/>
            <a:cxnLst/>
            <a:rect r="r" b="b" t="t" l="l"/>
            <a:pathLst>
              <a:path h="2448977" w="5754154">
                <a:moveTo>
                  <a:pt x="0" y="0"/>
                </a:moveTo>
                <a:lnTo>
                  <a:pt x="5754154" y="0"/>
                </a:lnTo>
                <a:lnTo>
                  <a:pt x="5754154" y="2448977"/>
                </a:lnTo>
                <a:lnTo>
                  <a:pt x="0" y="2448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9" t="0" r="-1279" b="-952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17959" y="943183"/>
            <a:ext cx="11957369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Find the average height of actors and actresses separately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8431" y="3627494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28431" y="6887267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5159" y="4096811"/>
            <a:ext cx="10294171" cy="2628009"/>
          </a:xfrm>
          <a:custGeom>
            <a:avLst/>
            <a:gdLst/>
            <a:ahLst/>
            <a:cxnLst/>
            <a:rect r="r" b="b" t="t" l="l"/>
            <a:pathLst>
              <a:path h="2628009" w="10294171">
                <a:moveTo>
                  <a:pt x="0" y="0"/>
                </a:moveTo>
                <a:lnTo>
                  <a:pt x="10294171" y="0"/>
                </a:lnTo>
                <a:lnTo>
                  <a:pt x="10294171" y="2628009"/>
                </a:lnTo>
                <a:lnTo>
                  <a:pt x="0" y="2628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46618" y="4096811"/>
            <a:ext cx="6926658" cy="3832853"/>
          </a:xfrm>
          <a:custGeom>
            <a:avLst/>
            <a:gdLst/>
            <a:ahLst/>
            <a:cxnLst/>
            <a:rect r="r" b="b" t="t" l="l"/>
            <a:pathLst>
              <a:path h="3832853" w="6926658">
                <a:moveTo>
                  <a:pt x="0" y="0"/>
                </a:moveTo>
                <a:lnTo>
                  <a:pt x="6926658" y="0"/>
                </a:lnTo>
                <a:lnTo>
                  <a:pt x="6926658" y="3832853"/>
                </a:lnTo>
                <a:lnTo>
                  <a:pt x="0" y="3832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76405" y="714375"/>
            <a:ext cx="11612962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Identify the 10 oldest movies in the dataset along with its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title, country, and director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432" y="2898238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77447" y="2898238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073730"/>
            <a:ext cx="10542400" cy="2635600"/>
          </a:xfrm>
          <a:custGeom>
            <a:avLst/>
            <a:gdLst/>
            <a:ahLst/>
            <a:cxnLst/>
            <a:rect r="r" b="b" t="t" l="l"/>
            <a:pathLst>
              <a:path h="2635600" w="10542400">
                <a:moveTo>
                  <a:pt x="0" y="0"/>
                </a:moveTo>
                <a:lnTo>
                  <a:pt x="10542400" y="0"/>
                </a:lnTo>
                <a:lnTo>
                  <a:pt x="10542400" y="2635600"/>
                </a:lnTo>
                <a:lnTo>
                  <a:pt x="0" y="263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19668" y="6231925"/>
            <a:ext cx="6250465" cy="2725613"/>
          </a:xfrm>
          <a:custGeom>
            <a:avLst/>
            <a:gdLst/>
            <a:ahLst/>
            <a:cxnLst/>
            <a:rect r="r" b="b" t="t" l="l"/>
            <a:pathLst>
              <a:path h="2725613" w="6250465">
                <a:moveTo>
                  <a:pt x="0" y="0"/>
                </a:moveTo>
                <a:lnTo>
                  <a:pt x="6250465" y="0"/>
                </a:lnTo>
                <a:lnTo>
                  <a:pt x="6250465" y="2725613"/>
                </a:lnTo>
                <a:lnTo>
                  <a:pt x="0" y="272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95306" y="714375"/>
            <a:ext cx="13323311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List the top 5 movies with the highest total votes and their genres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50701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95527" y="7159767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99643" y="3445286"/>
            <a:ext cx="11654938" cy="2083659"/>
          </a:xfrm>
          <a:custGeom>
            <a:avLst/>
            <a:gdLst/>
            <a:ahLst/>
            <a:cxnLst/>
            <a:rect r="r" b="b" t="t" l="l"/>
            <a:pathLst>
              <a:path h="2083659" w="11654938">
                <a:moveTo>
                  <a:pt x="0" y="0"/>
                </a:moveTo>
                <a:lnTo>
                  <a:pt x="11654938" y="0"/>
                </a:lnTo>
                <a:lnTo>
                  <a:pt x="11654938" y="2083659"/>
                </a:lnTo>
                <a:lnTo>
                  <a:pt x="0" y="2083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99643" y="6793134"/>
            <a:ext cx="9882609" cy="1652220"/>
          </a:xfrm>
          <a:custGeom>
            <a:avLst/>
            <a:gdLst/>
            <a:ahLst/>
            <a:cxnLst/>
            <a:rect r="r" b="b" t="t" l="l"/>
            <a:pathLst>
              <a:path h="1652220" w="9882609">
                <a:moveTo>
                  <a:pt x="0" y="0"/>
                </a:moveTo>
                <a:lnTo>
                  <a:pt x="9882608" y="0"/>
                </a:lnTo>
                <a:lnTo>
                  <a:pt x="9882608" y="1652221"/>
                </a:lnTo>
                <a:lnTo>
                  <a:pt x="0" y="1652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3" t="0" r="-353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57114"/>
            <a:ext cx="14662348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Find the movie with the longest duration, along with its genre and production company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118" y="3864837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5118" y="6996966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74655" y="4357027"/>
            <a:ext cx="9132269" cy="3176887"/>
          </a:xfrm>
          <a:custGeom>
            <a:avLst/>
            <a:gdLst/>
            <a:ahLst/>
            <a:cxnLst/>
            <a:rect r="r" b="b" t="t" l="l"/>
            <a:pathLst>
              <a:path h="3176887" w="9132269">
                <a:moveTo>
                  <a:pt x="0" y="0"/>
                </a:moveTo>
                <a:lnTo>
                  <a:pt x="9132270" y="0"/>
                </a:lnTo>
                <a:lnTo>
                  <a:pt x="9132270" y="3176887"/>
                </a:lnTo>
                <a:lnTo>
                  <a:pt x="0" y="3176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3" t="0" r="-2999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12334" y="3823244"/>
            <a:ext cx="4577424" cy="5435056"/>
          </a:xfrm>
          <a:custGeom>
            <a:avLst/>
            <a:gdLst/>
            <a:ahLst/>
            <a:cxnLst/>
            <a:rect r="r" b="b" t="t" l="l"/>
            <a:pathLst>
              <a:path h="5435056" w="4577424">
                <a:moveTo>
                  <a:pt x="0" y="0"/>
                </a:moveTo>
                <a:lnTo>
                  <a:pt x="4577425" y="0"/>
                </a:lnTo>
                <a:lnTo>
                  <a:pt x="4577425" y="5435056"/>
                </a:lnTo>
                <a:lnTo>
                  <a:pt x="0" y="5435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0" t="-105" r="-1422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22387" y="1186333"/>
            <a:ext cx="13388194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Determine the total votes received for each movie released in 2018.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3877" y="2811159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17009" y="2811159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66568" y="3147537"/>
            <a:ext cx="8112717" cy="2605303"/>
          </a:xfrm>
          <a:custGeom>
            <a:avLst/>
            <a:gdLst/>
            <a:ahLst/>
            <a:cxnLst/>
            <a:rect r="r" b="b" t="t" l="l"/>
            <a:pathLst>
              <a:path h="2605303" w="8112717">
                <a:moveTo>
                  <a:pt x="0" y="0"/>
                </a:moveTo>
                <a:lnTo>
                  <a:pt x="8112716" y="0"/>
                </a:lnTo>
                <a:lnTo>
                  <a:pt x="8112716" y="2605303"/>
                </a:lnTo>
                <a:lnTo>
                  <a:pt x="0" y="2605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18994" y="6842666"/>
            <a:ext cx="6791347" cy="2112822"/>
          </a:xfrm>
          <a:custGeom>
            <a:avLst/>
            <a:gdLst/>
            <a:ahLst/>
            <a:cxnLst/>
            <a:rect r="r" b="b" t="t" l="l"/>
            <a:pathLst>
              <a:path h="2112822" w="6791347">
                <a:moveTo>
                  <a:pt x="0" y="0"/>
                </a:moveTo>
                <a:lnTo>
                  <a:pt x="6791347" y="0"/>
                </a:lnTo>
                <a:lnTo>
                  <a:pt x="6791347" y="2112822"/>
                </a:lnTo>
                <a:lnTo>
                  <a:pt x="0" y="2112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56" t="0" r="-223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3754" y="923332"/>
            <a:ext cx="13039855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Find the most common language in which movies were produced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4595" y="4202539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2285" y="6938075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401517" y="2428621"/>
            <a:ext cx="6367499" cy="1575865"/>
          </a:xfrm>
          <a:custGeom>
            <a:avLst/>
            <a:gdLst/>
            <a:ahLst/>
            <a:cxnLst/>
            <a:rect r="r" b="b" t="t" l="l"/>
            <a:pathLst>
              <a:path h="1575865" w="6367499">
                <a:moveTo>
                  <a:pt x="0" y="0"/>
                </a:moveTo>
                <a:lnTo>
                  <a:pt x="6367498" y="0"/>
                </a:lnTo>
                <a:lnTo>
                  <a:pt x="6367498" y="1575865"/>
                </a:lnTo>
                <a:lnTo>
                  <a:pt x="0" y="1575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8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401517" y="4650682"/>
            <a:ext cx="6409014" cy="1368203"/>
          </a:xfrm>
          <a:custGeom>
            <a:avLst/>
            <a:gdLst/>
            <a:ahLst/>
            <a:cxnLst/>
            <a:rect r="r" b="b" t="t" l="l"/>
            <a:pathLst>
              <a:path h="1368203" w="6409014">
                <a:moveTo>
                  <a:pt x="0" y="0"/>
                </a:moveTo>
                <a:lnTo>
                  <a:pt x="6409013" y="0"/>
                </a:lnTo>
                <a:lnTo>
                  <a:pt x="6409013" y="1368203"/>
                </a:lnTo>
                <a:lnTo>
                  <a:pt x="0" y="1368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35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401517" y="6189678"/>
            <a:ext cx="782718" cy="3684797"/>
          </a:xfrm>
          <a:custGeom>
            <a:avLst/>
            <a:gdLst/>
            <a:ahLst/>
            <a:cxnLst/>
            <a:rect r="r" b="b" t="t" l="l"/>
            <a:pathLst>
              <a:path h="3684797" w="782718">
                <a:moveTo>
                  <a:pt x="0" y="0"/>
                </a:moveTo>
                <a:lnTo>
                  <a:pt x="782718" y="0"/>
                </a:lnTo>
                <a:lnTo>
                  <a:pt x="782718" y="3684797"/>
                </a:lnTo>
                <a:lnTo>
                  <a:pt x="0" y="3684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30855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209565" y="145817"/>
            <a:ext cx="6272158" cy="163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Insights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30826" y="2453261"/>
            <a:ext cx="7013174" cy="1240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COUNTRY - PERU, USA   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Less Gross Income in Genre “Drama”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53182" y="4500621"/>
            <a:ext cx="5968463" cy="1240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Top 3 Directors 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With Less Gross Income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17903" y="5971260"/>
            <a:ext cx="5217340" cy="38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On Genre :  Adventure, Action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317903" y="7260850"/>
            <a:ext cx="5335966" cy="726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Top Month’s in Gross Income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755076" y="3668491"/>
            <a:ext cx="6266137" cy="138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4D4D4D"/>
                </a:solidFill>
                <a:latin typeface="Biski"/>
                <a:ea typeface="Biski"/>
                <a:cs typeface="Biski"/>
                <a:sym typeface="Biski"/>
              </a:rPr>
              <a:t>Thank You Folks...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62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74041" y="3039292"/>
            <a:ext cx="11680678" cy="5343910"/>
          </a:xfrm>
          <a:custGeom>
            <a:avLst/>
            <a:gdLst/>
            <a:ahLst/>
            <a:cxnLst/>
            <a:rect r="r" b="b" t="t" l="l"/>
            <a:pathLst>
              <a:path h="5343910" w="11680678">
                <a:moveTo>
                  <a:pt x="0" y="0"/>
                </a:moveTo>
                <a:lnTo>
                  <a:pt x="11680678" y="0"/>
                </a:lnTo>
                <a:lnTo>
                  <a:pt x="11680678" y="5343910"/>
                </a:lnTo>
                <a:lnTo>
                  <a:pt x="0" y="534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09824" y="3575375"/>
            <a:ext cx="5123781" cy="3813046"/>
          </a:xfrm>
          <a:custGeom>
            <a:avLst/>
            <a:gdLst/>
            <a:ahLst/>
            <a:cxnLst/>
            <a:rect r="r" b="b" t="t" l="l"/>
            <a:pathLst>
              <a:path h="3813046" w="5123781">
                <a:moveTo>
                  <a:pt x="0" y="0"/>
                </a:moveTo>
                <a:lnTo>
                  <a:pt x="5123781" y="0"/>
                </a:lnTo>
                <a:lnTo>
                  <a:pt x="5123781" y="3813046"/>
                </a:lnTo>
                <a:lnTo>
                  <a:pt x="0" y="3813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39238" y="4962842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984127" y="714375"/>
            <a:ext cx="10329272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Which columns in the movie table have null values?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33553" y="1997904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96009" y="1997904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8270" y="3699454"/>
            <a:ext cx="10349585" cy="3711215"/>
          </a:xfrm>
          <a:custGeom>
            <a:avLst/>
            <a:gdLst/>
            <a:ahLst/>
            <a:cxnLst/>
            <a:rect r="r" b="b" t="t" l="l"/>
            <a:pathLst>
              <a:path h="3711215" w="10349585">
                <a:moveTo>
                  <a:pt x="0" y="0"/>
                </a:moveTo>
                <a:lnTo>
                  <a:pt x="10349585" y="0"/>
                </a:lnTo>
                <a:lnTo>
                  <a:pt x="10349585" y="3711215"/>
                </a:lnTo>
                <a:lnTo>
                  <a:pt x="0" y="371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77174" y="3296260"/>
            <a:ext cx="3751942" cy="2198590"/>
          </a:xfrm>
          <a:custGeom>
            <a:avLst/>
            <a:gdLst/>
            <a:ahLst/>
            <a:cxnLst/>
            <a:rect r="r" b="b" t="t" l="l"/>
            <a:pathLst>
              <a:path h="2198590" w="3751942">
                <a:moveTo>
                  <a:pt x="0" y="0"/>
                </a:moveTo>
                <a:lnTo>
                  <a:pt x="3751942" y="0"/>
                </a:lnTo>
                <a:lnTo>
                  <a:pt x="3751942" y="2198590"/>
                </a:lnTo>
                <a:lnTo>
                  <a:pt x="0" y="2198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77174" y="5925542"/>
            <a:ext cx="2256886" cy="3991867"/>
          </a:xfrm>
          <a:custGeom>
            <a:avLst/>
            <a:gdLst/>
            <a:ahLst/>
            <a:cxnLst/>
            <a:rect r="r" b="b" t="t" l="l"/>
            <a:pathLst>
              <a:path h="3991867" w="2256886">
                <a:moveTo>
                  <a:pt x="0" y="0"/>
                </a:moveTo>
                <a:lnTo>
                  <a:pt x="2256886" y="0"/>
                </a:lnTo>
                <a:lnTo>
                  <a:pt x="2256886" y="3991867"/>
                </a:lnTo>
                <a:lnTo>
                  <a:pt x="0" y="399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72072"/>
            <a:ext cx="14624284" cy="1867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Find the t</a:t>
            </a:r>
            <a:r>
              <a:rPr lang="en-US" sz="3107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otal number of movies released each year. 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How does the trend look month-wise?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15219" y="2092291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9143" y="2092291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0554" y="6111562"/>
            <a:ext cx="2228746" cy="398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Month</a:t>
            </a:r>
          </a:p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</a:t>
            </a:r>
          </a:p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SEPT</a:t>
            </a:r>
          </a:p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JAN</a:t>
            </a:r>
          </a:p>
          <a:p>
            <a:pPr algn="ctr">
              <a:lnSpc>
                <a:spcPts val="2692"/>
              </a:lnSpc>
            </a:pPr>
          </a:p>
          <a:p>
            <a:pPr algn="ctr">
              <a:lnSpc>
                <a:spcPts val="2692"/>
              </a:lnSpc>
            </a:pPr>
            <a:r>
              <a:rPr lang="en-US" sz="192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 Movie Counts</a:t>
            </a:r>
          </a:p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</a:t>
            </a:r>
          </a:p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JUL</a:t>
            </a:r>
          </a:p>
          <a:p>
            <a:pPr algn="ctr">
              <a:lnSpc>
                <a:spcPts val="2692"/>
              </a:lnSpc>
            </a:pPr>
            <a:r>
              <a:rPr lang="en-US" sz="1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JUN</a:t>
            </a:r>
          </a:p>
          <a:p>
            <a:pPr algn="ctr">
              <a:lnSpc>
                <a:spcPts val="2507"/>
              </a:lnSpc>
            </a:pPr>
          </a:p>
          <a:p>
            <a:pPr algn="ctr">
              <a:lnSpc>
                <a:spcPts val="2507"/>
              </a:lnSpc>
            </a:pPr>
          </a:p>
          <a:p>
            <a:pPr algn="ctr">
              <a:lnSpc>
                <a:spcPts val="25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41662" y="3741226"/>
            <a:ext cx="10381657" cy="3503541"/>
          </a:xfrm>
          <a:custGeom>
            <a:avLst/>
            <a:gdLst/>
            <a:ahLst/>
            <a:cxnLst/>
            <a:rect r="r" b="b" t="t" l="l"/>
            <a:pathLst>
              <a:path h="3503541" w="10381657">
                <a:moveTo>
                  <a:pt x="0" y="0"/>
                </a:moveTo>
                <a:lnTo>
                  <a:pt x="10381657" y="0"/>
                </a:lnTo>
                <a:lnTo>
                  <a:pt x="10381657" y="3503541"/>
                </a:lnTo>
                <a:lnTo>
                  <a:pt x="0" y="35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00398" y="4139306"/>
            <a:ext cx="6034749" cy="2046693"/>
          </a:xfrm>
          <a:custGeom>
            <a:avLst/>
            <a:gdLst/>
            <a:ahLst/>
            <a:cxnLst/>
            <a:rect r="r" b="b" t="t" l="l"/>
            <a:pathLst>
              <a:path h="2046693" w="6034749">
                <a:moveTo>
                  <a:pt x="0" y="0"/>
                </a:moveTo>
                <a:lnTo>
                  <a:pt x="6034749" y="0"/>
                </a:lnTo>
                <a:lnTo>
                  <a:pt x="6034749" y="2046693"/>
                </a:lnTo>
                <a:lnTo>
                  <a:pt x="0" y="2046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23" t="0" r="-1146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63007" y="527337"/>
            <a:ext cx="11626729" cy="168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8"/>
              </a:lnSpc>
              <a:spcBef>
                <a:spcPct val="0"/>
              </a:spcBef>
            </a:pPr>
            <a:r>
              <a:rPr lang="en-US" sz="3127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How many m</a:t>
            </a:r>
            <a:r>
              <a:rPr lang="en-US" sz="3127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ovies were produced in the USA or India in the year 2019?</a:t>
            </a:r>
          </a:p>
          <a:p>
            <a:pPr algn="ctr">
              <a:lnSpc>
                <a:spcPts val="2683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56216" y="2398700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56974" y="2586014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525943"/>
            <a:ext cx="9225402" cy="1066685"/>
          </a:xfrm>
          <a:custGeom>
            <a:avLst/>
            <a:gdLst/>
            <a:ahLst/>
            <a:cxnLst/>
            <a:rect r="r" b="b" t="t" l="l"/>
            <a:pathLst>
              <a:path h="1066685" w="9225402">
                <a:moveTo>
                  <a:pt x="0" y="0"/>
                </a:moveTo>
                <a:lnTo>
                  <a:pt x="9225402" y="0"/>
                </a:lnTo>
                <a:lnTo>
                  <a:pt x="9225402" y="1066685"/>
                </a:lnTo>
                <a:lnTo>
                  <a:pt x="0" y="106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5" t="-17534" r="-2896" b="-1252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06751" y="1966848"/>
            <a:ext cx="1522855" cy="5251560"/>
          </a:xfrm>
          <a:custGeom>
            <a:avLst/>
            <a:gdLst/>
            <a:ahLst/>
            <a:cxnLst/>
            <a:rect r="r" b="b" t="t" l="l"/>
            <a:pathLst>
              <a:path h="5251560" w="1522855">
                <a:moveTo>
                  <a:pt x="0" y="0"/>
                </a:moveTo>
                <a:lnTo>
                  <a:pt x="1522855" y="0"/>
                </a:lnTo>
                <a:lnTo>
                  <a:pt x="1522855" y="5251560"/>
                </a:lnTo>
                <a:lnTo>
                  <a:pt x="0" y="5251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41" t="0" r="-174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838213"/>
            <a:ext cx="9272778" cy="3420087"/>
          </a:xfrm>
          <a:custGeom>
            <a:avLst/>
            <a:gdLst/>
            <a:ahLst/>
            <a:cxnLst/>
            <a:rect r="r" b="b" t="t" l="l"/>
            <a:pathLst>
              <a:path h="3420087" w="9272778">
                <a:moveTo>
                  <a:pt x="0" y="0"/>
                </a:moveTo>
                <a:lnTo>
                  <a:pt x="9272778" y="0"/>
                </a:lnTo>
                <a:lnTo>
                  <a:pt x="9272778" y="3420087"/>
                </a:lnTo>
                <a:lnTo>
                  <a:pt x="0" y="3420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879" r="0" b="-405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61908" y="7823766"/>
            <a:ext cx="4006775" cy="1430960"/>
          </a:xfrm>
          <a:custGeom>
            <a:avLst/>
            <a:gdLst/>
            <a:ahLst/>
            <a:cxnLst/>
            <a:rect r="r" b="b" t="t" l="l"/>
            <a:pathLst>
              <a:path h="1430960" w="4006775">
                <a:moveTo>
                  <a:pt x="0" y="0"/>
                </a:moveTo>
                <a:lnTo>
                  <a:pt x="4006775" y="0"/>
                </a:lnTo>
                <a:lnTo>
                  <a:pt x="4006775" y="1430960"/>
                </a:lnTo>
                <a:lnTo>
                  <a:pt x="0" y="14309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209" t="-11493" r="-2394" b="-874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62751" y="416129"/>
            <a:ext cx="11514654" cy="186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Find the unique list </a:t>
            </a: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of genres present in the dataset and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how many movies belong to only one genre.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83731" y="2299905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86203" y="2487219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17990" y="3842104"/>
            <a:ext cx="1487835" cy="39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 Genre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09853" y="4088364"/>
            <a:ext cx="7150386" cy="2677150"/>
          </a:xfrm>
          <a:custGeom>
            <a:avLst/>
            <a:gdLst/>
            <a:ahLst/>
            <a:cxnLst/>
            <a:rect r="r" b="b" t="t" l="l"/>
            <a:pathLst>
              <a:path h="2677150" w="7150386">
                <a:moveTo>
                  <a:pt x="0" y="0"/>
                </a:moveTo>
                <a:lnTo>
                  <a:pt x="7150386" y="0"/>
                </a:lnTo>
                <a:lnTo>
                  <a:pt x="7150386" y="2677150"/>
                </a:lnTo>
                <a:lnTo>
                  <a:pt x="0" y="267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01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67774" y="4371803"/>
            <a:ext cx="7755881" cy="2142206"/>
          </a:xfrm>
          <a:custGeom>
            <a:avLst/>
            <a:gdLst/>
            <a:ahLst/>
            <a:cxnLst/>
            <a:rect r="r" b="b" t="t" l="l"/>
            <a:pathLst>
              <a:path h="2142206" w="7755881">
                <a:moveTo>
                  <a:pt x="0" y="0"/>
                </a:moveTo>
                <a:lnTo>
                  <a:pt x="7755881" y="0"/>
                </a:lnTo>
                <a:lnTo>
                  <a:pt x="7755881" y="2142206"/>
                </a:lnTo>
                <a:lnTo>
                  <a:pt x="0" y="2142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582" r="-2087" b="-958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26535" y="1008292"/>
            <a:ext cx="13129644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Which genre had the highest number of movies produced overall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9801" y="2746056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4304" y="2933371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816592"/>
            </a:xfrm>
            <a:custGeom>
              <a:avLst/>
              <a:gdLst/>
              <a:ahLst/>
              <a:cxnLst/>
              <a:rect r="r" b="b" t="t" l="l"/>
              <a:pathLst>
                <a:path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1060" y="3740155"/>
            <a:ext cx="11210242" cy="2390499"/>
          </a:xfrm>
          <a:custGeom>
            <a:avLst/>
            <a:gdLst/>
            <a:ahLst/>
            <a:cxnLst/>
            <a:rect r="r" b="b" t="t" l="l"/>
            <a:pathLst>
              <a:path h="2390499" w="11210242">
                <a:moveTo>
                  <a:pt x="0" y="0"/>
                </a:moveTo>
                <a:lnTo>
                  <a:pt x="11210242" y="0"/>
                </a:lnTo>
                <a:lnTo>
                  <a:pt x="11210242" y="2390499"/>
                </a:lnTo>
                <a:lnTo>
                  <a:pt x="0" y="2390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5" t="0" r="-358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73906" y="3300378"/>
            <a:ext cx="3367550" cy="5559965"/>
          </a:xfrm>
          <a:custGeom>
            <a:avLst/>
            <a:gdLst/>
            <a:ahLst/>
            <a:cxnLst/>
            <a:rect r="r" b="b" t="t" l="l"/>
            <a:pathLst>
              <a:path h="5559965" w="3367550">
                <a:moveTo>
                  <a:pt x="0" y="0"/>
                </a:moveTo>
                <a:lnTo>
                  <a:pt x="3367550" y="0"/>
                </a:lnTo>
                <a:lnTo>
                  <a:pt x="3367550" y="5559965"/>
                </a:lnTo>
                <a:lnTo>
                  <a:pt x="0" y="5559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90714" y="714375"/>
            <a:ext cx="10909947" cy="77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What is the  average duration of movies in each genre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0451" y="2238381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81976" y="2238381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5429" y="0"/>
            <a:ext cx="5632571" cy="10287000"/>
            <a:chOff x="0" y="0"/>
            <a:chExt cx="148347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4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83476">
                  <a:moveTo>
                    <a:pt x="0" y="0"/>
                  </a:moveTo>
                  <a:lnTo>
                    <a:pt x="1483476" y="0"/>
                  </a:lnTo>
                  <a:lnTo>
                    <a:pt x="14834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47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14325"/>
              <a:ext cx="4816593" cy="3023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9015" y="3873822"/>
            <a:ext cx="8202539" cy="4254305"/>
          </a:xfrm>
          <a:custGeom>
            <a:avLst/>
            <a:gdLst/>
            <a:ahLst/>
            <a:cxnLst/>
            <a:rect r="r" b="b" t="t" l="l"/>
            <a:pathLst>
              <a:path h="4254305" w="8202539">
                <a:moveTo>
                  <a:pt x="0" y="0"/>
                </a:moveTo>
                <a:lnTo>
                  <a:pt x="8202539" y="0"/>
                </a:lnTo>
                <a:lnTo>
                  <a:pt x="8202539" y="4254305"/>
                </a:lnTo>
                <a:lnTo>
                  <a:pt x="0" y="425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5" t="0" r="-465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35274" y="3873822"/>
            <a:ext cx="5372281" cy="4254305"/>
          </a:xfrm>
          <a:custGeom>
            <a:avLst/>
            <a:gdLst/>
            <a:ahLst/>
            <a:cxnLst/>
            <a:rect r="r" b="b" t="t" l="l"/>
            <a:pathLst>
              <a:path h="4254305" w="5372281">
                <a:moveTo>
                  <a:pt x="0" y="0"/>
                </a:moveTo>
                <a:lnTo>
                  <a:pt x="5372281" y="0"/>
                </a:lnTo>
                <a:lnTo>
                  <a:pt x="5372281" y="4254305"/>
                </a:lnTo>
                <a:lnTo>
                  <a:pt x="0" y="4254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55" t="0" r="-3469" b="-637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9015" y="714375"/>
            <a:ext cx="14763858" cy="13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Identify actors or actresses who have worked in more than three movies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  with an average rating below 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19744" y="2651005"/>
            <a:ext cx="120679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Syntax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45709" y="2651005"/>
            <a:ext cx="1151411" cy="62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DAGaSK0YVck</dc:identifier>
  <dcterms:modified xsi:type="dcterms:W3CDTF">2011-08-01T06:04:30Z</dcterms:modified>
  <cp:revision>1</cp:revision>
  <dc:title>SQL REINFROCEMENT - PROJECT</dc:title>
</cp:coreProperties>
</file>