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oppins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0" y="9118283"/>
            <a:ext cx="12570058" cy="0"/>
          </a:xfrm>
          <a:prstGeom prst="line">
            <a:avLst/>
          </a:prstGeom>
          <a:ln cap="flat" w="38100">
            <a:solidFill>
              <a:srgbClr val="82756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H="true">
            <a:off x="6074299" y="1187768"/>
            <a:ext cx="12213701" cy="0"/>
          </a:xfrm>
          <a:prstGeom prst="line">
            <a:avLst/>
          </a:prstGeom>
          <a:ln cap="flat" w="38100">
            <a:solidFill>
              <a:srgbClr val="82756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5717942" y="6172200"/>
            <a:ext cx="6852115" cy="823383"/>
            <a:chOff x="0" y="0"/>
            <a:chExt cx="1804672" cy="21685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04672" cy="216858"/>
            </a:xfrm>
            <a:custGeom>
              <a:avLst/>
              <a:gdLst/>
              <a:ahLst/>
              <a:cxnLst/>
              <a:rect r="r" b="b" t="t" l="l"/>
              <a:pathLst>
                <a:path h="216858" w="1804672">
                  <a:moveTo>
                    <a:pt x="108429" y="0"/>
                  </a:moveTo>
                  <a:lnTo>
                    <a:pt x="1696243" y="0"/>
                  </a:lnTo>
                  <a:cubicBezTo>
                    <a:pt x="1756127" y="0"/>
                    <a:pt x="1804672" y="48545"/>
                    <a:pt x="1804672" y="108429"/>
                  </a:cubicBezTo>
                  <a:lnTo>
                    <a:pt x="1804672" y="108429"/>
                  </a:lnTo>
                  <a:cubicBezTo>
                    <a:pt x="1804672" y="137186"/>
                    <a:pt x="1793248" y="164766"/>
                    <a:pt x="1772914" y="185100"/>
                  </a:cubicBezTo>
                  <a:cubicBezTo>
                    <a:pt x="1752580" y="205434"/>
                    <a:pt x="1725000" y="216858"/>
                    <a:pt x="1696243" y="216858"/>
                  </a:cubicBezTo>
                  <a:lnTo>
                    <a:pt x="108429" y="216858"/>
                  </a:lnTo>
                  <a:cubicBezTo>
                    <a:pt x="48545" y="216858"/>
                    <a:pt x="0" y="168313"/>
                    <a:pt x="0" y="108429"/>
                  </a:cubicBezTo>
                  <a:lnTo>
                    <a:pt x="0" y="108429"/>
                  </a:lnTo>
                  <a:cubicBezTo>
                    <a:pt x="0" y="48545"/>
                    <a:pt x="48545" y="0"/>
                    <a:pt x="1084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695C4A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804672" cy="264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AutoShape 7" id="7"/>
          <p:cNvSpPr/>
          <p:nvPr/>
        </p:nvSpPr>
        <p:spPr>
          <a:xfrm>
            <a:off x="1260422" y="5588875"/>
            <a:ext cx="0" cy="4698125"/>
          </a:xfrm>
          <a:prstGeom prst="line">
            <a:avLst/>
          </a:prstGeom>
          <a:ln cap="flat" w="38100">
            <a:solidFill>
              <a:srgbClr val="82756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7027578" y="0"/>
            <a:ext cx="0" cy="4698125"/>
          </a:xfrm>
          <a:prstGeom prst="line">
            <a:avLst/>
          </a:prstGeom>
          <a:ln cap="flat" w="38100">
            <a:solidFill>
              <a:srgbClr val="82756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4333364" y="0"/>
            <a:ext cx="5388429" cy="4114800"/>
          </a:xfrm>
          <a:custGeom>
            <a:avLst/>
            <a:gdLst/>
            <a:ahLst/>
            <a:cxnLst/>
            <a:rect r="r" b="b" t="t" l="l"/>
            <a:pathLst>
              <a:path h="4114800" w="5388429">
                <a:moveTo>
                  <a:pt x="0" y="0"/>
                </a:moveTo>
                <a:lnTo>
                  <a:pt x="5388428" y="0"/>
                </a:lnTo>
                <a:lnTo>
                  <a:pt x="53884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0">
            <a:off x="-1433792" y="6172200"/>
            <a:ext cx="5388429" cy="4114800"/>
          </a:xfrm>
          <a:custGeom>
            <a:avLst/>
            <a:gdLst/>
            <a:ahLst/>
            <a:cxnLst/>
            <a:rect r="r" b="b" t="t" l="l"/>
            <a:pathLst>
              <a:path h="4114800" w="5388429">
                <a:moveTo>
                  <a:pt x="0" y="4114800"/>
                </a:moveTo>
                <a:lnTo>
                  <a:pt x="5388428" y="4114800"/>
                </a:lnTo>
                <a:lnTo>
                  <a:pt x="538842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063392" y="1749029"/>
            <a:ext cx="2976623" cy="2034801"/>
          </a:xfrm>
          <a:custGeom>
            <a:avLst/>
            <a:gdLst/>
            <a:ahLst/>
            <a:cxnLst/>
            <a:rect r="r" b="b" t="t" l="l"/>
            <a:pathLst>
              <a:path h="2034801" w="2976623">
                <a:moveTo>
                  <a:pt x="0" y="0"/>
                </a:moveTo>
                <a:lnTo>
                  <a:pt x="2976623" y="0"/>
                </a:lnTo>
                <a:lnTo>
                  <a:pt x="2976623" y="2034800"/>
                </a:lnTo>
                <a:lnTo>
                  <a:pt x="0" y="203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911532" y="4645047"/>
            <a:ext cx="13473834" cy="774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0"/>
              </a:lnSpc>
            </a:pPr>
            <a:r>
              <a:rPr lang="en-US" sz="5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IPL Match Winner Prediction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358712" y="6333731"/>
            <a:ext cx="5570576" cy="433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8"/>
              </a:lnSpc>
              <a:spcBef>
                <a:spcPct val="0"/>
              </a:spcBef>
            </a:pPr>
            <a:r>
              <a:rPr lang="en-US" sz="2427" spc="23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ML Reinforcement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288048" y="7986570"/>
            <a:ext cx="2739530" cy="986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Akilan J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DADS Nov-Batch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0" y="9118283"/>
            <a:ext cx="12334424" cy="0"/>
          </a:xfrm>
          <a:prstGeom prst="line">
            <a:avLst/>
          </a:prstGeom>
          <a:ln cap="flat" w="38100">
            <a:solidFill>
              <a:srgbClr val="82756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H="true">
            <a:off x="6074299" y="1187768"/>
            <a:ext cx="12213701" cy="0"/>
          </a:xfrm>
          <a:prstGeom prst="line">
            <a:avLst/>
          </a:prstGeom>
          <a:ln cap="flat" w="38100">
            <a:solidFill>
              <a:srgbClr val="82756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260422" y="5588875"/>
            <a:ext cx="0" cy="4698125"/>
          </a:xfrm>
          <a:prstGeom prst="line">
            <a:avLst/>
          </a:prstGeom>
          <a:ln cap="flat" w="38100">
            <a:solidFill>
              <a:srgbClr val="82756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7027578" y="0"/>
            <a:ext cx="0" cy="4698125"/>
          </a:xfrm>
          <a:prstGeom prst="line">
            <a:avLst/>
          </a:prstGeom>
          <a:ln cap="flat" w="38100">
            <a:solidFill>
              <a:srgbClr val="82756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4333364" y="0"/>
            <a:ext cx="5388429" cy="4114800"/>
          </a:xfrm>
          <a:custGeom>
            <a:avLst/>
            <a:gdLst/>
            <a:ahLst/>
            <a:cxnLst/>
            <a:rect r="r" b="b" t="t" l="l"/>
            <a:pathLst>
              <a:path h="4114800" w="5388429">
                <a:moveTo>
                  <a:pt x="0" y="0"/>
                </a:moveTo>
                <a:lnTo>
                  <a:pt x="5388428" y="0"/>
                </a:lnTo>
                <a:lnTo>
                  <a:pt x="53884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-1433792" y="6172200"/>
            <a:ext cx="5388429" cy="4114800"/>
          </a:xfrm>
          <a:custGeom>
            <a:avLst/>
            <a:gdLst/>
            <a:ahLst/>
            <a:cxnLst/>
            <a:rect r="r" b="b" t="t" l="l"/>
            <a:pathLst>
              <a:path h="4114800" w="5388429">
                <a:moveTo>
                  <a:pt x="0" y="4114800"/>
                </a:moveTo>
                <a:lnTo>
                  <a:pt x="5388428" y="4114800"/>
                </a:lnTo>
                <a:lnTo>
                  <a:pt x="538842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003063" y="3443585"/>
            <a:ext cx="10281874" cy="2442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971"/>
              </a:lnSpc>
            </a:pPr>
            <a:r>
              <a:rPr lang="en-US" sz="1562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852131">
            <a:off x="-9228058" y="477126"/>
            <a:ext cx="18930865" cy="18758766"/>
          </a:xfrm>
          <a:custGeom>
            <a:avLst/>
            <a:gdLst/>
            <a:ahLst/>
            <a:cxnLst/>
            <a:rect r="r" b="b" t="t" l="l"/>
            <a:pathLst>
              <a:path h="18758766" w="18930865">
                <a:moveTo>
                  <a:pt x="0" y="0"/>
                </a:moveTo>
                <a:lnTo>
                  <a:pt x="18930865" y="0"/>
                </a:lnTo>
                <a:lnTo>
                  <a:pt x="18930865" y="18758767"/>
                </a:lnTo>
                <a:lnTo>
                  <a:pt x="0" y="187587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85927" y="1745863"/>
            <a:ext cx="846296" cy="793979"/>
          </a:xfrm>
          <a:custGeom>
            <a:avLst/>
            <a:gdLst/>
            <a:ahLst/>
            <a:cxnLst/>
            <a:rect r="r" b="b" t="t" l="l"/>
            <a:pathLst>
              <a:path h="793979" w="846296">
                <a:moveTo>
                  <a:pt x="0" y="0"/>
                </a:moveTo>
                <a:lnTo>
                  <a:pt x="846295" y="0"/>
                </a:lnTo>
                <a:lnTo>
                  <a:pt x="846295" y="793979"/>
                </a:lnTo>
                <a:lnTo>
                  <a:pt x="0" y="7939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964725" y="1765164"/>
            <a:ext cx="3192066" cy="774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0"/>
              </a:lnSpc>
            </a:pPr>
            <a:r>
              <a:rPr lang="en-US" sz="5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31345" y="3576751"/>
            <a:ext cx="14030820" cy="4132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6" indent="-302258" lvl="1">
              <a:lnSpc>
                <a:spcPts val="5543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7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 predict IPL match winners using historical data and machine learning.</a:t>
            </a:r>
          </a:p>
          <a:p>
            <a:pPr algn="just">
              <a:lnSpc>
                <a:spcPts val="5543"/>
              </a:lnSpc>
            </a:pPr>
          </a:p>
          <a:p>
            <a:pPr algn="just" marL="604516" indent="-302258" lvl="1">
              <a:lnSpc>
                <a:spcPts val="5543"/>
              </a:lnSpc>
              <a:buFont typeface="Arial"/>
              <a:buChar char="•"/>
            </a:pPr>
            <a:r>
              <a:rPr lang="en-US" sz="27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Evaluat</a:t>
            </a:r>
            <a:r>
              <a:rPr lang="en-US" sz="27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 models using accuracy, precision, recall, and F1-score.</a:t>
            </a:r>
          </a:p>
          <a:p>
            <a:pPr algn="just">
              <a:lnSpc>
                <a:spcPts val="5543"/>
              </a:lnSpc>
            </a:pPr>
          </a:p>
          <a:p>
            <a:pPr algn="just" marL="604516" indent="-302258" lvl="1">
              <a:lnSpc>
                <a:spcPts val="5543"/>
              </a:lnSpc>
              <a:buFont typeface="Arial"/>
              <a:buChar char="•"/>
            </a:pPr>
            <a:r>
              <a:rPr lang="en-US" sz="27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7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Tune hyperparameters and save the best model for future predictions.</a:t>
            </a:r>
          </a:p>
          <a:p>
            <a:pPr algn="just" marL="0" indent="0" lvl="0">
              <a:lnSpc>
                <a:spcPts val="5543"/>
              </a:lnSpc>
            </a:pPr>
          </a:p>
        </p:txBody>
      </p:sp>
      <p:sp>
        <p:nvSpPr>
          <p:cNvPr name="AutoShape 6" id="6"/>
          <p:cNvSpPr/>
          <p:nvPr/>
        </p:nvSpPr>
        <p:spPr>
          <a:xfrm>
            <a:off x="6964725" y="2539842"/>
            <a:ext cx="2886370" cy="19050"/>
          </a:xfrm>
          <a:prstGeom prst="line">
            <a:avLst/>
          </a:prstGeom>
          <a:ln cap="flat" w="38100">
            <a:solidFill>
              <a:srgbClr val="A69C8E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852131">
            <a:off x="-9228058" y="477126"/>
            <a:ext cx="18930865" cy="18758766"/>
          </a:xfrm>
          <a:custGeom>
            <a:avLst/>
            <a:gdLst/>
            <a:ahLst/>
            <a:cxnLst/>
            <a:rect r="r" b="b" t="t" l="l"/>
            <a:pathLst>
              <a:path h="18758766" w="18930865">
                <a:moveTo>
                  <a:pt x="0" y="0"/>
                </a:moveTo>
                <a:lnTo>
                  <a:pt x="18930865" y="0"/>
                </a:lnTo>
                <a:lnTo>
                  <a:pt x="18930865" y="18758767"/>
                </a:lnTo>
                <a:lnTo>
                  <a:pt x="0" y="187587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279475" y="915484"/>
            <a:ext cx="1208267" cy="1133574"/>
          </a:xfrm>
          <a:custGeom>
            <a:avLst/>
            <a:gdLst/>
            <a:ahLst/>
            <a:cxnLst/>
            <a:rect r="r" b="b" t="t" l="l"/>
            <a:pathLst>
              <a:path h="1133574" w="1208267">
                <a:moveTo>
                  <a:pt x="0" y="0"/>
                </a:moveTo>
                <a:lnTo>
                  <a:pt x="1208267" y="0"/>
                </a:lnTo>
                <a:lnTo>
                  <a:pt x="1208267" y="1133574"/>
                </a:lnTo>
                <a:lnTo>
                  <a:pt x="0" y="11335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499260" y="1198623"/>
            <a:ext cx="6780215" cy="774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0"/>
              </a:lnSpc>
            </a:pPr>
            <a:r>
              <a:rPr lang="en-US" sz="5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Dataset Explanation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761596" y="3203774"/>
            <a:ext cx="11963769" cy="1351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8" indent="-302259" lvl="1">
              <a:lnSpc>
                <a:spcPts val="5543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Numerical and Categorical columns with many key factors</a:t>
            </a:r>
          </a:p>
          <a:p>
            <a:pPr algn="just" marL="604518" indent="-302259" lvl="1">
              <a:lnSpc>
                <a:spcPts val="5543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Dataset with 756 rows and 18 columns</a:t>
            </a:r>
          </a:p>
        </p:txBody>
      </p:sp>
      <p:sp>
        <p:nvSpPr>
          <p:cNvPr name="AutoShape 6" id="6"/>
          <p:cNvSpPr/>
          <p:nvPr/>
        </p:nvSpPr>
        <p:spPr>
          <a:xfrm>
            <a:off x="7446182" y="2068108"/>
            <a:ext cx="2886370" cy="19050"/>
          </a:xfrm>
          <a:prstGeom prst="line">
            <a:avLst/>
          </a:prstGeom>
          <a:ln cap="flat" w="38100">
            <a:solidFill>
              <a:srgbClr val="A69C8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461710" y="5526416"/>
            <a:ext cx="13097015" cy="2275606"/>
          </a:xfrm>
          <a:custGeom>
            <a:avLst/>
            <a:gdLst/>
            <a:ahLst/>
            <a:cxnLst/>
            <a:rect r="r" b="b" t="t" l="l"/>
            <a:pathLst>
              <a:path h="2275606" w="13097015">
                <a:moveTo>
                  <a:pt x="0" y="0"/>
                </a:moveTo>
                <a:lnTo>
                  <a:pt x="13097015" y="0"/>
                </a:lnTo>
                <a:lnTo>
                  <a:pt x="13097015" y="2275607"/>
                </a:lnTo>
                <a:lnTo>
                  <a:pt x="0" y="22756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852131">
            <a:off x="-9075279" y="95177"/>
            <a:ext cx="18930865" cy="18758766"/>
          </a:xfrm>
          <a:custGeom>
            <a:avLst/>
            <a:gdLst/>
            <a:ahLst/>
            <a:cxnLst/>
            <a:rect r="r" b="b" t="t" l="l"/>
            <a:pathLst>
              <a:path h="18758766" w="18930865">
                <a:moveTo>
                  <a:pt x="0" y="0"/>
                </a:moveTo>
                <a:lnTo>
                  <a:pt x="18930866" y="0"/>
                </a:lnTo>
                <a:lnTo>
                  <a:pt x="18930866" y="18758767"/>
                </a:lnTo>
                <a:lnTo>
                  <a:pt x="0" y="187587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82631" y="688544"/>
            <a:ext cx="1208267" cy="1133574"/>
          </a:xfrm>
          <a:custGeom>
            <a:avLst/>
            <a:gdLst/>
            <a:ahLst/>
            <a:cxnLst/>
            <a:rect r="r" b="b" t="t" l="l"/>
            <a:pathLst>
              <a:path h="1133574" w="1208267">
                <a:moveTo>
                  <a:pt x="0" y="0"/>
                </a:moveTo>
                <a:lnTo>
                  <a:pt x="1208267" y="0"/>
                </a:lnTo>
                <a:lnTo>
                  <a:pt x="1208267" y="1133574"/>
                </a:lnTo>
                <a:lnTo>
                  <a:pt x="0" y="11335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244736" y="858467"/>
            <a:ext cx="7781862" cy="774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0"/>
              </a:lnSpc>
            </a:pPr>
            <a:r>
              <a:rPr lang="en-US" sz="5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 Cleaning</a:t>
            </a:r>
          </a:p>
        </p:txBody>
      </p:sp>
      <p:sp>
        <p:nvSpPr>
          <p:cNvPr name="AutoShape 5" id="5"/>
          <p:cNvSpPr/>
          <p:nvPr/>
        </p:nvSpPr>
        <p:spPr>
          <a:xfrm>
            <a:off x="6857090" y="1652194"/>
            <a:ext cx="2886370" cy="19050"/>
          </a:xfrm>
          <a:prstGeom prst="line">
            <a:avLst/>
          </a:prstGeom>
          <a:ln cap="flat" w="38100">
            <a:solidFill>
              <a:srgbClr val="A69C8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4349659" y="2233485"/>
            <a:ext cx="11572014" cy="8053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9" indent="-248284" lvl="1">
              <a:lnSpc>
                <a:spcPts val="4001"/>
              </a:lnSpc>
              <a:buFont typeface="Arial"/>
              <a:buChar char="•"/>
            </a:pPr>
            <a:r>
              <a:rPr lang="en-US" sz="2299" spc="35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TEAM NAME REPLACMENT</a:t>
            </a:r>
          </a:p>
          <a:p>
            <a:pPr algn="l">
              <a:lnSpc>
                <a:spcPts val="4001"/>
              </a:lnSpc>
            </a:pPr>
            <a:r>
              <a:rPr lang="en-US" sz="2299" spc="35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RISING PUNE SUPERGIANT: RISING PUNE SUPERGIANTS</a:t>
            </a:r>
          </a:p>
          <a:p>
            <a:pPr algn="l">
              <a:lnSpc>
                <a:spcPts val="4001"/>
              </a:lnSpc>
            </a:pPr>
            <a:r>
              <a:rPr lang="en-US" sz="2299" spc="35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DELHI DAREDEVILS : DELHI CAPITALS</a:t>
            </a:r>
          </a:p>
          <a:p>
            <a:pPr algn="l">
              <a:lnSpc>
                <a:spcPts val="4001"/>
              </a:lnSpc>
            </a:pPr>
          </a:p>
          <a:p>
            <a:pPr algn="l" marL="496569" indent="-248284" lvl="1">
              <a:lnSpc>
                <a:spcPts val="4001"/>
              </a:lnSpc>
              <a:buFont typeface="Arial"/>
              <a:buChar char="•"/>
            </a:pPr>
            <a:r>
              <a:rPr lang="en-US" sz="2299" spc="35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HANDLING MISSING VALUES IN WINNER, CITY</a:t>
            </a:r>
          </a:p>
          <a:p>
            <a:pPr algn="l">
              <a:lnSpc>
                <a:spcPts val="4001"/>
              </a:lnSpc>
            </a:pPr>
            <a:r>
              <a:rPr lang="en-US" sz="2299" spc="35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IF MATCH "NO RESULT” (LIKE DUE TO RAIN) - “NO RESULT”</a:t>
            </a:r>
          </a:p>
          <a:p>
            <a:pPr algn="l">
              <a:lnSpc>
                <a:spcPts val="4001"/>
              </a:lnSpc>
            </a:pPr>
            <a:r>
              <a:rPr lang="en-US" sz="2299" spc="35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           “PLAYER OF THE MATCH”             - “NO AWARD”</a:t>
            </a:r>
          </a:p>
          <a:p>
            <a:pPr algn="l">
              <a:lnSpc>
                <a:spcPts val="4001"/>
              </a:lnSpc>
            </a:pPr>
          </a:p>
          <a:p>
            <a:pPr algn="l" marL="496569" indent="-248284" lvl="1">
              <a:lnSpc>
                <a:spcPts val="4001"/>
              </a:lnSpc>
              <a:buFont typeface="Arial"/>
              <a:buChar char="•"/>
            </a:pPr>
            <a:r>
              <a:rPr lang="en-US" sz="2299" spc="35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DROP UN-NECEESARY COLUMN, </a:t>
            </a:r>
            <a:r>
              <a:rPr lang="en-US" sz="2299" spc="35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CORRECTING DATA TYPES</a:t>
            </a:r>
          </a:p>
          <a:p>
            <a:pPr algn="l">
              <a:lnSpc>
                <a:spcPts val="4001"/>
              </a:lnSpc>
            </a:pPr>
            <a:r>
              <a:rPr lang="en-US" sz="2299" spc="35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- DATE', 'UMPIRE1', 'UMPIRE2', 'UMPIRE3'</a:t>
            </a:r>
          </a:p>
          <a:p>
            <a:pPr algn="l">
              <a:lnSpc>
                <a:spcPts val="4001"/>
              </a:lnSpc>
            </a:pPr>
          </a:p>
          <a:p>
            <a:pPr algn="l" marL="496569" indent="-248284" lvl="1">
              <a:lnSpc>
                <a:spcPts val="4001"/>
              </a:lnSpc>
              <a:buFont typeface="Arial"/>
              <a:buChar char="•"/>
            </a:pPr>
            <a:r>
              <a:rPr lang="en-US" sz="2299" spc="35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IDENTIFYING AND HANDLING OUTLIERS </a:t>
            </a:r>
          </a:p>
          <a:p>
            <a:pPr algn="l">
              <a:lnSpc>
                <a:spcPts val="4001"/>
              </a:lnSpc>
            </a:pPr>
          </a:p>
          <a:p>
            <a:pPr algn="l" marL="496569" indent="-248284" lvl="1">
              <a:lnSpc>
                <a:spcPts val="4001"/>
              </a:lnSpc>
              <a:buFont typeface="Arial"/>
              <a:buChar char="•"/>
            </a:pPr>
            <a:r>
              <a:rPr lang="en-US" sz="2299" spc="35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ENCODING CATEGORICAL VARIABLES </a:t>
            </a:r>
          </a:p>
          <a:p>
            <a:pPr algn="l">
              <a:lnSpc>
                <a:spcPts val="4001"/>
              </a:lnSpc>
            </a:pPr>
            <a:r>
              <a:rPr lang="en-US" sz="2299" spc="35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(LABEL ENCODING, ONE-HOT ENCODING)</a:t>
            </a:r>
          </a:p>
          <a:p>
            <a:pPr algn="l">
              <a:lnSpc>
                <a:spcPts val="4001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852131">
            <a:off x="-9202595" y="197030"/>
            <a:ext cx="18930865" cy="18758766"/>
          </a:xfrm>
          <a:custGeom>
            <a:avLst/>
            <a:gdLst/>
            <a:ahLst/>
            <a:cxnLst/>
            <a:rect r="r" b="b" t="t" l="l"/>
            <a:pathLst>
              <a:path h="18758766" w="18930865">
                <a:moveTo>
                  <a:pt x="0" y="0"/>
                </a:moveTo>
                <a:lnTo>
                  <a:pt x="18930865" y="0"/>
                </a:lnTo>
                <a:lnTo>
                  <a:pt x="18930865" y="18758767"/>
                </a:lnTo>
                <a:lnTo>
                  <a:pt x="0" y="187587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499570"/>
            <a:ext cx="1006842" cy="944601"/>
          </a:xfrm>
          <a:custGeom>
            <a:avLst/>
            <a:gdLst/>
            <a:ahLst/>
            <a:cxnLst/>
            <a:rect r="r" b="b" t="t" l="l"/>
            <a:pathLst>
              <a:path h="944601" w="1006842">
                <a:moveTo>
                  <a:pt x="0" y="0"/>
                </a:moveTo>
                <a:lnTo>
                  <a:pt x="1006842" y="0"/>
                </a:lnTo>
                <a:lnTo>
                  <a:pt x="1006842" y="944602"/>
                </a:lnTo>
                <a:lnTo>
                  <a:pt x="0" y="9446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512898" y="575007"/>
            <a:ext cx="1670677" cy="774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0"/>
              </a:lnSpc>
            </a:pPr>
            <a:r>
              <a:rPr lang="en-US" sz="5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EDA </a:t>
            </a:r>
          </a:p>
        </p:txBody>
      </p:sp>
      <p:sp>
        <p:nvSpPr>
          <p:cNvPr name="AutoShape 5" id="5"/>
          <p:cNvSpPr/>
          <p:nvPr/>
        </p:nvSpPr>
        <p:spPr>
          <a:xfrm>
            <a:off x="7728711" y="1349685"/>
            <a:ext cx="1023006" cy="0"/>
          </a:xfrm>
          <a:prstGeom prst="line">
            <a:avLst/>
          </a:prstGeom>
          <a:ln cap="flat" w="38100">
            <a:solidFill>
              <a:srgbClr val="A69C8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34830" y="5707470"/>
            <a:ext cx="5472301" cy="4111541"/>
          </a:xfrm>
          <a:custGeom>
            <a:avLst/>
            <a:gdLst/>
            <a:ahLst/>
            <a:cxnLst/>
            <a:rect r="r" b="b" t="t" l="l"/>
            <a:pathLst>
              <a:path h="4111541" w="5472301">
                <a:moveTo>
                  <a:pt x="0" y="0"/>
                </a:moveTo>
                <a:lnTo>
                  <a:pt x="5472301" y="0"/>
                </a:lnTo>
                <a:lnTo>
                  <a:pt x="5472301" y="4111541"/>
                </a:lnTo>
                <a:lnTo>
                  <a:pt x="0" y="41115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372171" y="2509743"/>
            <a:ext cx="7887129" cy="5866052"/>
          </a:xfrm>
          <a:custGeom>
            <a:avLst/>
            <a:gdLst/>
            <a:ahLst/>
            <a:cxnLst/>
            <a:rect r="r" b="b" t="t" l="l"/>
            <a:pathLst>
              <a:path h="5866052" w="7887129">
                <a:moveTo>
                  <a:pt x="0" y="0"/>
                </a:moveTo>
                <a:lnTo>
                  <a:pt x="7887129" y="0"/>
                </a:lnTo>
                <a:lnTo>
                  <a:pt x="7887129" y="5866052"/>
                </a:lnTo>
                <a:lnTo>
                  <a:pt x="0" y="58660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43131" y="1444172"/>
            <a:ext cx="4855699" cy="3923145"/>
          </a:xfrm>
          <a:custGeom>
            <a:avLst/>
            <a:gdLst/>
            <a:ahLst/>
            <a:cxnLst/>
            <a:rect r="r" b="b" t="t" l="l"/>
            <a:pathLst>
              <a:path h="3923145" w="4855699">
                <a:moveTo>
                  <a:pt x="0" y="0"/>
                </a:moveTo>
                <a:lnTo>
                  <a:pt x="4855699" y="0"/>
                </a:lnTo>
                <a:lnTo>
                  <a:pt x="4855699" y="3923145"/>
                </a:lnTo>
                <a:lnTo>
                  <a:pt x="0" y="392314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90" r="0" b="-19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852131">
            <a:off x="-9228058" y="477126"/>
            <a:ext cx="18930865" cy="18758766"/>
          </a:xfrm>
          <a:custGeom>
            <a:avLst/>
            <a:gdLst/>
            <a:ahLst/>
            <a:cxnLst/>
            <a:rect r="r" b="b" t="t" l="l"/>
            <a:pathLst>
              <a:path h="18758766" w="18930865">
                <a:moveTo>
                  <a:pt x="0" y="0"/>
                </a:moveTo>
                <a:lnTo>
                  <a:pt x="18930865" y="0"/>
                </a:lnTo>
                <a:lnTo>
                  <a:pt x="18930865" y="18758767"/>
                </a:lnTo>
                <a:lnTo>
                  <a:pt x="0" y="187587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585440" y="695960"/>
            <a:ext cx="5856552" cy="655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45"/>
              </a:lnSpc>
            </a:pPr>
            <a:r>
              <a:rPr lang="en-US" sz="4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Modeling Process</a:t>
            </a:r>
          </a:p>
        </p:txBody>
      </p:sp>
      <p:sp>
        <p:nvSpPr>
          <p:cNvPr name="AutoShape 4" id="4"/>
          <p:cNvSpPr/>
          <p:nvPr/>
        </p:nvSpPr>
        <p:spPr>
          <a:xfrm>
            <a:off x="7700815" y="1370965"/>
            <a:ext cx="2886370" cy="19050"/>
          </a:xfrm>
          <a:prstGeom prst="line">
            <a:avLst/>
          </a:prstGeom>
          <a:ln cap="flat" w="38100">
            <a:solidFill>
              <a:srgbClr val="A69C8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709425" y="2453439"/>
            <a:ext cx="5388943" cy="6120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27" indent="-410214" lvl="1">
              <a:lnSpc>
                <a:spcPts val="437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Logistic Regression</a:t>
            </a:r>
          </a:p>
          <a:p>
            <a:pPr algn="l">
              <a:lnSpc>
                <a:spcPts val="4370"/>
              </a:lnSpc>
            </a:pPr>
          </a:p>
          <a:p>
            <a:pPr algn="l" marL="820427" indent="-410214" lvl="1">
              <a:lnSpc>
                <a:spcPts val="437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SVM</a:t>
            </a:r>
          </a:p>
          <a:p>
            <a:pPr algn="l">
              <a:lnSpc>
                <a:spcPts val="4370"/>
              </a:lnSpc>
            </a:pPr>
          </a:p>
          <a:p>
            <a:pPr algn="l" marL="820427" indent="-410214" lvl="1">
              <a:lnSpc>
                <a:spcPts val="437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KNN</a:t>
            </a:r>
          </a:p>
          <a:p>
            <a:pPr algn="l">
              <a:lnSpc>
                <a:spcPts val="4370"/>
              </a:lnSpc>
            </a:pPr>
          </a:p>
          <a:p>
            <a:pPr algn="l" marL="820427" indent="-410214" lvl="1">
              <a:lnSpc>
                <a:spcPts val="437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Decision Trees</a:t>
            </a:r>
          </a:p>
          <a:p>
            <a:pPr algn="l">
              <a:lnSpc>
                <a:spcPts val="4370"/>
              </a:lnSpc>
            </a:pPr>
          </a:p>
          <a:p>
            <a:pPr algn="l" marL="820427" indent="-410214" lvl="1">
              <a:lnSpc>
                <a:spcPts val="437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Random Forest</a:t>
            </a:r>
          </a:p>
          <a:p>
            <a:pPr algn="l">
              <a:lnSpc>
                <a:spcPts val="4370"/>
              </a:lnSpc>
            </a:pPr>
          </a:p>
          <a:p>
            <a:pPr algn="l" marL="820427" indent="-410214" lvl="1">
              <a:lnSpc>
                <a:spcPts val="437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XGBoost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716593" y="4084367"/>
            <a:ext cx="8806478" cy="2462475"/>
          </a:xfrm>
          <a:custGeom>
            <a:avLst/>
            <a:gdLst/>
            <a:ahLst/>
            <a:cxnLst/>
            <a:rect r="r" b="b" t="t" l="l"/>
            <a:pathLst>
              <a:path h="2462475" w="8806478">
                <a:moveTo>
                  <a:pt x="0" y="0"/>
                </a:moveTo>
                <a:lnTo>
                  <a:pt x="8806478" y="0"/>
                </a:lnTo>
                <a:lnTo>
                  <a:pt x="8806478" y="2462474"/>
                </a:lnTo>
                <a:lnTo>
                  <a:pt x="0" y="24624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852131">
            <a:off x="-9228058" y="477126"/>
            <a:ext cx="18930865" cy="18758766"/>
          </a:xfrm>
          <a:custGeom>
            <a:avLst/>
            <a:gdLst/>
            <a:ahLst/>
            <a:cxnLst/>
            <a:rect r="r" b="b" t="t" l="l"/>
            <a:pathLst>
              <a:path h="18758766" w="18930865">
                <a:moveTo>
                  <a:pt x="0" y="0"/>
                </a:moveTo>
                <a:lnTo>
                  <a:pt x="18930865" y="0"/>
                </a:lnTo>
                <a:lnTo>
                  <a:pt x="18930865" y="18758767"/>
                </a:lnTo>
                <a:lnTo>
                  <a:pt x="0" y="187587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86337" y="785128"/>
            <a:ext cx="1099043" cy="1031102"/>
          </a:xfrm>
          <a:custGeom>
            <a:avLst/>
            <a:gdLst/>
            <a:ahLst/>
            <a:cxnLst/>
            <a:rect r="r" b="b" t="t" l="l"/>
            <a:pathLst>
              <a:path h="1031102" w="1099043">
                <a:moveTo>
                  <a:pt x="0" y="0"/>
                </a:moveTo>
                <a:lnTo>
                  <a:pt x="1099043" y="0"/>
                </a:lnTo>
                <a:lnTo>
                  <a:pt x="1099043" y="1031102"/>
                </a:lnTo>
                <a:lnTo>
                  <a:pt x="0" y="10311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7249528" y="1797180"/>
            <a:ext cx="2886370" cy="19050"/>
          </a:xfrm>
          <a:prstGeom prst="line">
            <a:avLst/>
          </a:prstGeom>
          <a:ln cap="flat" w="38100">
            <a:solidFill>
              <a:srgbClr val="A69C8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3256237"/>
            <a:ext cx="7664013" cy="3774526"/>
          </a:xfrm>
          <a:custGeom>
            <a:avLst/>
            <a:gdLst/>
            <a:ahLst/>
            <a:cxnLst/>
            <a:rect r="r" b="b" t="t" l="l"/>
            <a:pathLst>
              <a:path h="3774526" w="7664013">
                <a:moveTo>
                  <a:pt x="0" y="0"/>
                </a:moveTo>
                <a:lnTo>
                  <a:pt x="7664013" y="0"/>
                </a:lnTo>
                <a:lnTo>
                  <a:pt x="7664013" y="3774526"/>
                </a:lnTo>
                <a:lnTo>
                  <a:pt x="0" y="37745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033918" y="1019175"/>
            <a:ext cx="5856552" cy="655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45"/>
              </a:lnSpc>
            </a:pPr>
            <a:r>
              <a:rPr lang="en-US" sz="4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Model Comparison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318127" y="3583403"/>
            <a:ext cx="8133006" cy="3110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7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XGBoost is the recommended model for deployment based on F1 Score.</a:t>
            </a:r>
          </a:p>
          <a:p>
            <a:pPr algn="l">
              <a:lnSpc>
                <a:spcPts val="2760"/>
              </a:lnSpc>
            </a:pPr>
          </a:p>
          <a:p>
            <a:pPr algn="l" marL="518160" indent="-259080" lvl="1">
              <a:lnSpc>
                <a:spcPts val="27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Tree-based models (Decision Tree, Random Forest) are solid backups with good performance and interpretability.</a:t>
            </a:r>
          </a:p>
          <a:p>
            <a:pPr algn="l">
              <a:lnSpc>
                <a:spcPts val="2760"/>
              </a:lnSpc>
            </a:pPr>
          </a:p>
          <a:p>
            <a:pPr algn="l" marL="518160" indent="-259080" lvl="1">
              <a:lnSpc>
                <a:spcPts val="27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Avoid SVM and KNN for this dataset unless further tuning or feature engineering is done.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95488" y="-690281"/>
            <a:ext cx="16841122" cy="14973289"/>
          </a:xfrm>
          <a:custGeom>
            <a:avLst/>
            <a:gdLst/>
            <a:ahLst/>
            <a:cxnLst/>
            <a:rect r="r" b="b" t="t" l="l"/>
            <a:pathLst>
              <a:path h="14973289" w="16841122">
                <a:moveTo>
                  <a:pt x="0" y="0"/>
                </a:moveTo>
                <a:lnTo>
                  <a:pt x="16841122" y="0"/>
                </a:lnTo>
                <a:lnTo>
                  <a:pt x="16841122" y="14973288"/>
                </a:lnTo>
                <a:lnTo>
                  <a:pt x="0" y="14973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2810491" y="5273444"/>
            <a:ext cx="5132719" cy="3984856"/>
          </a:xfrm>
          <a:custGeom>
            <a:avLst/>
            <a:gdLst/>
            <a:ahLst/>
            <a:cxnLst/>
            <a:rect r="r" b="b" t="t" l="l"/>
            <a:pathLst>
              <a:path h="3984856" w="5132719">
                <a:moveTo>
                  <a:pt x="0" y="0"/>
                </a:moveTo>
                <a:lnTo>
                  <a:pt x="5132718" y="0"/>
                </a:lnTo>
                <a:lnTo>
                  <a:pt x="5132718" y="3984856"/>
                </a:lnTo>
                <a:lnTo>
                  <a:pt x="0" y="39848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9845157" y="9491434"/>
            <a:ext cx="8442843" cy="0"/>
          </a:xfrm>
          <a:prstGeom prst="line">
            <a:avLst/>
          </a:prstGeom>
          <a:ln cap="flat" w="38100">
            <a:solidFill>
              <a:srgbClr val="695C4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362590" y="1470572"/>
            <a:ext cx="3206461" cy="655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44"/>
              </a:lnSpc>
            </a:pPr>
            <a:r>
              <a:rPr lang="en-US" sz="4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52210" y="4041457"/>
            <a:ext cx="10520233" cy="3800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22" indent="-313061" lvl="1">
              <a:lnSpc>
                <a:spcPts val="3335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Add more cricket-related features like player form, venue stats, or head-to-head records.</a:t>
            </a:r>
          </a:p>
          <a:p>
            <a:pPr algn="l">
              <a:lnSpc>
                <a:spcPts val="3335"/>
              </a:lnSpc>
            </a:pPr>
          </a:p>
          <a:p>
            <a:pPr algn="l" marL="626122" indent="-313061" lvl="1">
              <a:lnSpc>
                <a:spcPts val="3335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 better testing methods to make sure the model works well for all matches.</a:t>
            </a:r>
          </a:p>
          <a:p>
            <a:pPr algn="l">
              <a:lnSpc>
                <a:spcPts val="3335"/>
              </a:lnSpc>
            </a:pPr>
          </a:p>
          <a:p>
            <a:pPr algn="l" marL="626122" indent="-313061" lvl="1">
              <a:lnSpc>
                <a:spcPts val="3335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Fix any imbalance in match outcomes (e.g., if one team wins more often).</a:t>
            </a:r>
          </a:p>
          <a:p>
            <a:pPr algn="l">
              <a:lnSpc>
                <a:spcPts val="3335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526049" y="2830627"/>
            <a:ext cx="4029337" cy="506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5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Improve the Model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95488" y="-690281"/>
            <a:ext cx="16841122" cy="14973289"/>
          </a:xfrm>
          <a:custGeom>
            <a:avLst/>
            <a:gdLst/>
            <a:ahLst/>
            <a:cxnLst/>
            <a:rect r="r" b="b" t="t" l="l"/>
            <a:pathLst>
              <a:path h="14973289" w="16841122">
                <a:moveTo>
                  <a:pt x="0" y="0"/>
                </a:moveTo>
                <a:lnTo>
                  <a:pt x="16841122" y="0"/>
                </a:lnTo>
                <a:lnTo>
                  <a:pt x="16841122" y="14973288"/>
                </a:lnTo>
                <a:lnTo>
                  <a:pt x="0" y="14973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2810491" y="5273444"/>
            <a:ext cx="5132719" cy="3984856"/>
          </a:xfrm>
          <a:custGeom>
            <a:avLst/>
            <a:gdLst/>
            <a:ahLst/>
            <a:cxnLst/>
            <a:rect r="r" b="b" t="t" l="l"/>
            <a:pathLst>
              <a:path h="3984856" w="5132719">
                <a:moveTo>
                  <a:pt x="0" y="0"/>
                </a:moveTo>
                <a:lnTo>
                  <a:pt x="5132718" y="0"/>
                </a:lnTo>
                <a:lnTo>
                  <a:pt x="5132718" y="3984856"/>
                </a:lnTo>
                <a:lnTo>
                  <a:pt x="0" y="39848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9845157" y="9491434"/>
            <a:ext cx="8442843" cy="0"/>
          </a:xfrm>
          <a:prstGeom prst="line">
            <a:avLst/>
          </a:prstGeom>
          <a:ln cap="flat" w="38100">
            <a:solidFill>
              <a:srgbClr val="695C4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362590" y="1470572"/>
            <a:ext cx="3206461" cy="655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44"/>
              </a:lnSpc>
            </a:pPr>
            <a:r>
              <a:rPr lang="en-US" sz="4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71425" y="2984966"/>
            <a:ext cx="2588790" cy="506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5"/>
              </a:lnSpc>
              <a:spcBef>
                <a:spcPct val="0"/>
              </a:spcBef>
            </a:pPr>
            <a:r>
              <a:rPr lang="en-US" sz="3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Futu</a:t>
            </a:r>
            <a:r>
              <a:rPr lang="en-US" sz="3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 Steps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17957" y="4340610"/>
            <a:ext cx="8555408" cy="3709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8" indent="-388624" lvl="1">
              <a:lnSpc>
                <a:spcPts val="41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User Feedback Loop</a:t>
            </a:r>
          </a:p>
          <a:p>
            <a:pPr algn="l">
              <a:lnSpc>
                <a:spcPts val="4140"/>
              </a:lnSpc>
            </a:pPr>
          </a:p>
          <a:p>
            <a:pPr algn="l" marL="777248" indent="-388624" lvl="1">
              <a:lnSpc>
                <a:spcPts val="41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Live Predictions</a:t>
            </a:r>
          </a:p>
          <a:p>
            <a:pPr algn="l">
              <a:lnSpc>
                <a:spcPts val="4140"/>
              </a:lnSpc>
            </a:pPr>
          </a:p>
          <a:p>
            <a:pPr algn="l" marL="777248" indent="-388624" lvl="1">
              <a:lnSpc>
                <a:spcPts val="41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Real-time Inference &amp; Monitoring</a:t>
            </a:r>
          </a:p>
          <a:p>
            <a:pPr algn="l">
              <a:lnSpc>
                <a:spcPts val="4140"/>
              </a:lnSpc>
            </a:pPr>
          </a:p>
          <a:p>
            <a:pPr algn="l" marL="777248" indent="-388624" lvl="1">
              <a:lnSpc>
                <a:spcPts val="41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Help with Match Strategy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DAGnyBgpP_8</dc:identifier>
  <dcterms:modified xsi:type="dcterms:W3CDTF">2011-08-01T06:04:30Z</dcterms:modified>
  <cp:revision>1</cp:revision>
  <dc:title>IPL-ML Project</dc:title>
</cp:coreProperties>
</file>