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ice" panose="020B0604020202020204" charset="0"/>
      <p:regular r:id="rId8"/>
    </p:embeddedFont>
    <p:embeddedFont>
      <p:font typeface="Alice Bold" panose="020B0604020202020204" charset="0"/>
      <p:regular r:id="rId9"/>
    </p:embeddedFon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IBM Plex Sans Bold" panose="020B0803050203000203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FC136-EA9C-40E7-9172-29B56A083B7A}" v="913" dt="2025-03-09T09:06:5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0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n J" userId="b7c49e166ff54621" providerId="LiveId" clId="{B51FC136-EA9C-40E7-9172-29B56A083B7A}"/>
    <pc:docChg chg="undo custSel modSld">
      <pc:chgData name="Akilan J" userId="b7c49e166ff54621" providerId="LiveId" clId="{B51FC136-EA9C-40E7-9172-29B56A083B7A}" dt="2025-03-09T09:13:29.431" v="1037" actId="1076"/>
      <pc:docMkLst>
        <pc:docMk/>
      </pc:docMkLst>
      <pc:sldChg chg="modSp mod">
        <pc:chgData name="Akilan J" userId="b7c49e166ff54621" providerId="LiveId" clId="{B51FC136-EA9C-40E7-9172-29B56A083B7A}" dt="2025-03-09T09:10:13.519" v="1002" actId="20577"/>
        <pc:sldMkLst>
          <pc:docMk/>
          <pc:sldMk cId="0" sldId="256"/>
        </pc:sldMkLst>
        <pc:spChg chg="mod">
          <ac:chgData name="Akilan J" userId="b7c49e166ff54621" providerId="LiveId" clId="{B51FC136-EA9C-40E7-9172-29B56A083B7A}" dt="2025-03-09T09:10:13.519" v="100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Akilan J" userId="b7c49e166ff54621" providerId="LiveId" clId="{B51FC136-EA9C-40E7-9172-29B56A083B7A}" dt="2025-03-09T09:10:25.231" v="1003" actId="113"/>
        <pc:sldMkLst>
          <pc:docMk/>
          <pc:sldMk cId="0" sldId="257"/>
        </pc:sldMkLst>
        <pc:spChg chg="mod">
          <ac:chgData name="Akilan J" userId="b7c49e166ff54621" providerId="LiveId" clId="{B51FC136-EA9C-40E7-9172-29B56A083B7A}" dt="2025-03-09T09:10:25.231" v="1003" actId="113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Akilan J" userId="b7c49e166ff54621" providerId="LiveId" clId="{B51FC136-EA9C-40E7-9172-29B56A083B7A}" dt="2025-03-09T09:11:04.868" v="1009" actId="20577"/>
        <pc:sldMkLst>
          <pc:docMk/>
          <pc:sldMk cId="0" sldId="258"/>
        </pc:sldMkLst>
        <pc:spChg chg="mod">
          <ac:chgData name="Akilan J" userId="b7c49e166ff54621" providerId="LiveId" clId="{B51FC136-EA9C-40E7-9172-29B56A083B7A}" dt="2025-03-09T09:11:04.868" v="1009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Akilan J" userId="b7c49e166ff54621" providerId="LiveId" clId="{B51FC136-EA9C-40E7-9172-29B56A083B7A}" dt="2025-03-09T09:11:48.109" v="1013" actId="113"/>
        <pc:sldMkLst>
          <pc:docMk/>
          <pc:sldMk cId="0" sldId="259"/>
        </pc:sldMkLst>
        <pc:spChg chg="mod">
          <ac:chgData name="Akilan J" userId="b7c49e166ff54621" providerId="LiveId" clId="{B51FC136-EA9C-40E7-9172-29B56A083B7A}" dt="2025-03-09T09:11:26.102" v="1011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Akilan J" userId="b7c49e166ff54621" providerId="LiveId" clId="{B51FC136-EA9C-40E7-9172-29B56A083B7A}" dt="2025-03-09T09:11:48.109" v="1013" actId="113"/>
          <ac:spMkLst>
            <pc:docMk/>
            <pc:sldMk cId="0" sldId="259"/>
            <ac:spMk id="5" creationId="{00000000-0000-0000-0000-000000000000}"/>
          </ac:spMkLst>
        </pc:spChg>
      </pc:sldChg>
      <pc:sldChg chg="addSp modSp mod">
        <pc:chgData name="Akilan J" userId="b7c49e166ff54621" providerId="LiveId" clId="{B51FC136-EA9C-40E7-9172-29B56A083B7A}" dt="2025-03-09T09:09:19.661" v="964" actId="255"/>
        <pc:sldMkLst>
          <pc:docMk/>
          <pc:sldMk cId="0" sldId="260"/>
        </pc:sldMkLst>
        <pc:spChg chg="mod">
          <ac:chgData name="Akilan J" userId="b7c49e166ff54621" providerId="LiveId" clId="{B51FC136-EA9C-40E7-9172-29B56A083B7A}" dt="2025-03-09T09:09:19.661" v="964" actId="255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Akilan J" userId="b7c49e166ff54621" providerId="LiveId" clId="{B51FC136-EA9C-40E7-9172-29B56A083B7A}" dt="2025-03-09T09:01:40.943" v="615" actId="113"/>
          <ac:spMkLst>
            <pc:docMk/>
            <pc:sldMk cId="0" sldId="260"/>
            <ac:spMk id="6" creationId="{548362CE-5A7B-9E2F-00FD-4399D0BA4002}"/>
          </ac:spMkLst>
        </pc:spChg>
        <pc:graphicFrameChg chg="add mod modGraphic">
          <ac:chgData name="Akilan J" userId="b7c49e166ff54621" providerId="LiveId" clId="{B51FC136-EA9C-40E7-9172-29B56A083B7A}" dt="2025-03-09T09:08:42.605" v="960" actId="14100"/>
          <ac:graphicFrameMkLst>
            <pc:docMk/>
            <pc:sldMk cId="0" sldId="260"/>
            <ac:graphicFrameMk id="5" creationId="{F9285087-25C3-E67D-5B1A-40B3A454CC18}"/>
          </ac:graphicFrameMkLst>
        </pc:graphicFrameChg>
      </pc:sldChg>
      <pc:sldChg chg="delSp modSp mod">
        <pc:chgData name="Akilan J" userId="b7c49e166ff54621" providerId="LiveId" clId="{B51FC136-EA9C-40E7-9172-29B56A083B7A}" dt="2025-03-09T09:13:29.431" v="1037" actId="1076"/>
        <pc:sldMkLst>
          <pc:docMk/>
          <pc:sldMk cId="0" sldId="261"/>
        </pc:sldMkLst>
        <pc:spChg chg="mod">
          <ac:chgData name="Akilan J" userId="b7c49e166ff54621" providerId="LiveId" clId="{B51FC136-EA9C-40E7-9172-29B56A083B7A}" dt="2025-03-09T09:13:29.431" v="1037" actId="107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Akilan J" userId="b7c49e166ff54621" providerId="LiveId" clId="{B51FC136-EA9C-40E7-9172-29B56A083B7A}" dt="2025-03-09T09:13:06.651" v="1035"/>
          <ac:spMkLst>
            <pc:docMk/>
            <pc:sldMk cId="0" sldId="261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ACD77-EEC6-4427-892F-A75D077AEA19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83823C5-2407-47FF-9FBC-B1E5270FB56B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Sale by Gender</a:t>
          </a:r>
          <a:b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endParaRPr lang="en-US" sz="2800" b="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  <a:p>
          <a: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Male sales are 25% less than female. Man prefer fast food, non-veg, and protein meals</a:t>
          </a:r>
          <a:b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b="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So, recommended to promote protein rich meals and combo deals to balance sales distribution</a:t>
          </a:r>
        </a:p>
        <a:p>
          <a:endParaRPr lang="en-IN" sz="2800" b="1" dirty="0">
            <a:solidFill>
              <a:schemeClr val="accent6">
                <a:lumMod val="75000"/>
              </a:schemeClr>
            </a:solidFill>
          </a:endParaRPr>
        </a:p>
      </dgm:t>
    </dgm:pt>
    <dgm:pt modelId="{D595D009-5A4F-4413-B931-ADBA847A739D}" type="parTrans" cxnId="{BD415CB0-8043-4EEA-AF84-6991411F11AF}">
      <dgm:prSet/>
      <dgm:spPr/>
      <dgm:t>
        <a:bodyPr/>
        <a:lstStyle/>
        <a:p>
          <a:endParaRPr lang="en-IN"/>
        </a:p>
      </dgm:t>
    </dgm:pt>
    <dgm:pt modelId="{648C6599-F94C-4EAE-B872-FA362B6A3F3C}" type="sibTrans" cxnId="{BD415CB0-8043-4EEA-AF84-6991411F11AF}">
      <dgm:prSet/>
      <dgm:spPr/>
      <dgm:t>
        <a:bodyPr/>
        <a:lstStyle/>
        <a:p>
          <a:endParaRPr lang="en-IN"/>
        </a:p>
      </dgm:t>
    </dgm:pt>
    <dgm:pt modelId="{667E09D8-C117-4DDF-828F-99B646713594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Focus should be given on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Wednesday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Thursday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Provide – Discount’s, Zero delivery charges on cash on delivery to boost sales.</a:t>
          </a:r>
          <a:endParaRPr lang="en-IN" sz="28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gm:t>
    </dgm:pt>
    <dgm:pt modelId="{A500F1A6-852D-49AA-BB2F-4D79E4AA9D52}" type="parTrans" cxnId="{FC1EE5EF-A762-4A34-B0B6-FC7C72C58B72}">
      <dgm:prSet/>
      <dgm:spPr/>
      <dgm:t>
        <a:bodyPr/>
        <a:lstStyle/>
        <a:p>
          <a:endParaRPr lang="en-IN"/>
        </a:p>
      </dgm:t>
    </dgm:pt>
    <dgm:pt modelId="{9A53CB5C-9D4C-4940-83DD-949E36451466}" type="sibTrans" cxnId="{FC1EE5EF-A762-4A34-B0B6-FC7C72C58B72}">
      <dgm:prSet/>
      <dgm:spPr/>
      <dgm:t>
        <a:bodyPr/>
        <a:lstStyle/>
        <a:p>
          <a:endParaRPr lang="en-IN"/>
        </a:p>
      </dgm:t>
    </dgm:pt>
    <dgm:pt modelId="{14C96AD2-EC1D-486D-BF1A-0A13E85FD69C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Provide discounts on </a:t>
          </a:r>
          <a:r>
            <a:rPr lang="en-US" sz="2800" b="1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digital payment</a:t>
          </a: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 on the restaurants  facing max of cancelled orders</a:t>
          </a:r>
          <a:endParaRPr lang="en-IN" sz="28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gm:t>
    </dgm:pt>
    <dgm:pt modelId="{3F2B4A7F-69BB-46B8-8D4E-CC147137D6A6}" type="parTrans" cxnId="{F6C70E70-E3B4-4B07-BC58-0946AD5A5D2E}">
      <dgm:prSet/>
      <dgm:spPr/>
      <dgm:t>
        <a:bodyPr/>
        <a:lstStyle/>
        <a:p>
          <a:endParaRPr lang="en-IN"/>
        </a:p>
      </dgm:t>
    </dgm:pt>
    <dgm:pt modelId="{67C98DA7-E729-4A2C-BA65-C1FD1D3D5FBE}" type="sibTrans" cxnId="{F6C70E70-E3B4-4B07-BC58-0946AD5A5D2E}">
      <dgm:prSet/>
      <dgm:spPr/>
      <dgm:t>
        <a:bodyPr/>
        <a:lstStyle/>
        <a:p>
          <a:endParaRPr lang="en-IN"/>
        </a:p>
      </dgm:t>
    </dgm:pt>
    <dgm:pt modelId="{170E5C30-B8C6-4909-9E00-44698DA3CB3A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Introduce personalized recommendation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Run </a:t>
          </a:r>
          <a:r>
            <a:rPr lang="en-US" sz="2800" b="1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social media  ads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b="1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Increase</a:t>
          </a: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 Restaurant’s Partnership</a:t>
          </a:r>
          <a:endParaRPr lang="en-IN" sz="28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gm:t>
    </dgm:pt>
    <dgm:pt modelId="{D62FE629-0799-430D-B2F4-617EF42AEF2E}" type="parTrans" cxnId="{F550FB1F-52A7-41D3-88FC-5458469B5D73}">
      <dgm:prSet/>
      <dgm:spPr/>
      <dgm:t>
        <a:bodyPr/>
        <a:lstStyle/>
        <a:p>
          <a:endParaRPr lang="en-IN"/>
        </a:p>
      </dgm:t>
    </dgm:pt>
    <dgm:pt modelId="{52A6E68B-6B1D-4D24-B4B4-BD467F2670FA}" type="sibTrans" cxnId="{F550FB1F-52A7-41D3-88FC-5458469B5D73}">
      <dgm:prSet/>
      <dgm:spPr/>
      <dgm:t>
        <a:bodyPr/>
        <a:lstStyle/>
        <a:p>
          <a:endParaRPr lang="en-IN"/>
        </a:p>
      </dgm:t>
    </dgm:pt>
    <dgm:pt modelId="{7ED90BDF-654C-46B3-B9E2-8A93335001F1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Top Performing City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Chennai leads with Rs.146k in sales, followed by Coimbatore at Rs.136k</a:t>
          </a: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endParaRPr lang="en-IN" sz="28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gm:t>
    </dgm:pt>
    <dgm:pt modelId="{B4DF01AD-95C1-48C9-A2A6-2348FA44C9EA}" type="sibTrans" cxnId="{426BFFEE-53F6-42B5-8FE9-6C27EE5574CC}">
      <dgm:prSet/>
      <dgm:spPr/>
      <dgm:t>
        <a:bodyPr/>
        <a:lstStyle/>
        <a:p>
          <a:endParaRPr lang="en-IN"/>
        </a:p>
      </dgm:t>
    </dgm:pt>
    <dgm:pt modelId="{91D61B55-6269-484E-802D-C12F7E221CE3}" type="parTrans" cxnId="{426BFFEE-53F6-42B5-8FE9-6C27EE5574CC}">
      <dgm:prSet/>
      <dgm:spPr/>
      <dgm:t>
        <a:bodyPr/>
        <a:lstStyle/>
        <a:p>
          <a:endParaRPr lang="en-IN"/>
        </a:p>
      </dgm:t>
    </dgm:pt>
    <dgm:pt modelId="{0494AF22-8237-4CB1-9FF1-F2636B6662A3}" type="pres">
      <dgm:prSet presAssocID="{BC5ACD77-EEC6-4427-892F-A75D077AEA19}" presName="diagram" presStyleCnt="0">
        <dgm:presLayoutVars>
          <dgm:dir/>
          <dgm:resizeHandles val="exact"/>
        </dgm:presLayoutVars>
      </dgm:prSet>
      <dgm:spPr/>
    </dgm:pt>
    <dgm:pt modelId="{09285043-574A-4B81-9787-17B6E4838916}" type="pres">
      <dgm:prSet presAssocID="{7ED90BDF-654C-46B3-B9E2-8A93335001F1}" presName="node" presStyleLbl="node1" presStyleIdx="0" presStyleCnt="5" custScaleY="54953">
        <dgm:presLayoutVars>
          <dgm:bulletEnabled val="1"/>
        </dgm:presLayoutVars>
      </dgm:prSet>
      <dgm:spPr/>
    </dgm:pt>
    <dgm:pt modelId="{B0AD74D7-A576-48B6-B9C7-12F7E16CB191}" type="pres">
      <dgm:prSet presAssocID="{B4DF01AD-95C1-48C9-A2A6-2348FA44C9EA}" presName="sibTrans" presStyleCnt="0"/>
      <dgm:spPr/>
    </dgm:pt>
    <dgm:pt modelId="{55C67EA2-125C-403E-AC78-FC6C00B8C13A}" type="pres">
      <dgm:prSet presAssocID="{483823C5-2407-47FF-9FBC-B1E5270FB56B}" presName="node" presStyleLbl="node1" presStyleIdx="1" presStyleCnt="5" custScaleY="107548">
        <dgm:presLayoutVars>
          <dgm:bulletEnabled val="1"/>
        </dgm:presLayoutVars>
      </dgm:prSet>
      <dgm:spPr/>
    </dgm:pt>
    <dgm:pt modelId="{551C839F-3558-449A-954E-841899E8E4AD}" type="pres">
      <dgm:prSet presAssocID="{648C6599-F94C-4EAE-B872-FA362B6A3F3C}" presName="sibTrans" presStyleCnt="0"/>
      <dgm:spPr/>
    </dgm:pt>
    <dgm:pt modelId="{FF810718-8918-46E5-B380-4ECD92760EFA}" type="pres">
      <dgm:prSet presAssocID="{14C96AD2-EC1D-486D-BF1A-0A13E85FD69C}" presName="node" presStyleLbl="node1" presStyleIdx="2" presStyleCnt="5" custScaleY="77535">
        <dgm:presLayoutVars>
          <dgm:bulletEnabled val="1"/>
        </dgm:presLayoutVars>
      </dgm:prSet>
      <dgm:spPr/>
    </dgm:pt>
    <dgm:pt modelId="{5678D7F1-C453-4CCE-BC16-0748E78BE9B5}" type="pres">
      <dgm:prSet presAssocID="{67C98DA7-E729-4A2C-BA65-C1FD1D3D5FBE}" presName="sibTrans" presStyleCnt="0"/>
      <dgm:spPr/>
    </dgm:pt>
    <dgm:pt modelId="{3AF3BAA3-335C-4427-B724-61C953FA0FA1}" type="pres">
      <dgm:prSet presAssocID="{667E09D8-C117-4DDF-828F-99B646713594}" presName="node" presStyleLbl="node1" presStyleIdx="3" presStyleCnt="5">
        <dgm:presLayoutVars>
          <dgm:bulletEnabled val="1"/>
        </dgm:presLayoutVars>
      </dgm:prSet>
      <dgm:spPr/>
    </dgm:pt>
    <dgm:pt modelId="{388F499F-EA07-48CC-95E6-F2F4AAB7CBFA}" type="pres">
      <dgm:prSet presAssocID="{9A53CB5C-9D4C-4940-83DD-949E36451466}" presName="sibTrans" presStyleCnt="0"/>
      <dgm:spPr/>
    </dgm:pt>
    <dgm:pt modelId="{B715BF23-25B6-48B2-9023-48715CD445F4}" type="pres">
      <dgm:prSet presAssocID="{170E5C30-B8C6-4909-9E00-44698DA3CB3A}" presName="node" presStyleLbl="node1" presStyleIdx="4" presStyleCnt="5">
        <dgm:presLayoutVars>
          <dgm:bulletEnabled val="1"/>
        </dgm:presLayoutVars>
      </dgm:prSet>
      <dgm:spPr/>
    </dgm:pt>
  </dgm:ptLst>
  <dgm:cxnLst>
    <dgm:cxn modelId="{F550FB1F-52A7-41D3-88FC-5458469B5D73}" srcId="{BC5ACD77-EEC6-4427-892F-A75D077AEA19}" destId="{170E5C30-B8C6-4909-9E00-44698DA3CB3A}" srcOrd="4" destOrd="0" parTransId="{D62FE629-0799-430D-B2F4-617EF42AEF2E}" sibTransId="{52A6E68B-6B1D-4D24-B4B4-BD467F2670FA}"/>
    <dgm:cxn modelId="{B49DB521-3C56-4D6C-BE00-D76F4C7815CD}" type="presOf" srcId="{483823C5-2407-47FF-9FBC-B1E5270FB56B}" destId="{55C67EA2-125C-403E-AC78-FC6C00B8C13A}" srcOrd="0" destOrd="0" presId="urn:microsoft.com/office/officeart/2005/8/layout/default"/>
    <dgm:cxn modelId="{7FFDF33C-C9B8-4397-9F4E-BD1A10AD2D13}" type="presOf" srcId="{7ED90BDF-654C-46B3-B9E2-8A93335001F1}" destId="{09285043-574A-4B81-9787-17B6E4838916}" srcOrd="0" destOrd="0" presId="urn:microsoft.com/office/officeart/2005/8/layout/default"/>
    <dgm:cxn modelId="{F6C70E70-E3B4-4B07-BC58-0946AD5A5D2E}" srcId="{BC5ACD77-EEC6-4427-892F-A75D077AEA19}" destId="{14C96AD2-EC1D-486D-BF1A-0A13E85FD69C}" srcOrd="2" destOrd="0" parTransId="{3F2B4A7F-69BB-46B8-8D4E-CC147137D6A6}" sibTransId="{67C98DA7-E729-4A2C-BA65-C1FD1D3D5FBE}"/>
    <dgm:cxn modelId="{C2B24B56-8C55-4535-A8F5-03E95C10EEB1}" type="presOf" srcId="{170E5C30-B8C6-4909-9E00-44698DA3CB3A}" destId="{B715BF23-25B6-48B2-9023-48715CD445F4}" srcOrd="0" destOrd="0" presId="urn:microsoft.com/office/officeart/2005/8/layout/default"/>
    <dgm:cxn modelId="{AAA09381-1482-41EA-A161-451582A99C17}" type="presOf" srcId="{14C96AD2-EC1D-486D-BF1A-0A13E85FD69C}" destId="{FF810718-8918-46E5-B380-4ECD92760EFA}" srcOrd="0" destOrd="0" presId="urn:microsoft.com/office/officeart/2005/8/layout/default"/>
    <dgm:cxn modelId="{6B02D697-DE94-40F8-8941-3ED8FA3A4F5B}" type="presOf" srcId="{667E09D8-C117-4DDF-828F-99B646713594}" destId="{3AF3BAA3-335C-4427-B724-61C953FA0FA1}" srcOrd="0" destOrd="0" presId="urn:microsoft.com/office/officeart/2005/8/layout/default"/>
    <dgm:cxn modelId="{BD415CB0-8043-4EEA-AF84-6991411F11AF}" srcId="{BC5ACD77-EEC6-4427-892F-A75D077AEA19}" destId="{483823C5-2407-47FF-9FBC-B1E5270FB56B}" srcOrd="1" destOrd="0" parTransId="{D595D009-5A4F-4413-B931-ADBA847A739D}" sibTransId="{648C6599-F94C-4EAE-B872-FA362B6A3F3C}"/>
    <dgm:cxn modelId="{240C21D1-10EE-4AF0-B065-C3DED932C254}" type="presOf" srcId="{BC5ACD77-EEC6-4427-892F-A75D077AEA19}" destId="{0494AF22-8237-4CB1-9FF1-F2636B6662A3}" srcOrd="0" destOrd="0" presId="urn:microsoft.com/office/officeart/2005/8/layout/default"/>
    <dgm:cxn modelId="{426BFFEE-53F6-42B5-8FE9-6C27EE5574CC}" srcId="{BC5ACD77-EEC6-4427-892F-A75D077AEA19}" destId="{7ED90BDF-654C-46B3-B9E2-8A93335001F1}" srcOrd="0" destOrd="0" parTransId="{91D61B55-6269-484E-802D-C12F7E221CE3}" sibTransId="{B4DF01AD-95C1-48C9-A2A6-2348FA44C9EA}"/>
    <dgm:cxn modelId="{FC1EE5EF-A762-4A34-B0B6-FC7C72C58B72}" srcId="{BC5ACD77-EEC6-4427-892F-A75D077AEA19}" destId="{667E09D8-C117-4DDF-828F-99B646713594}" srcOrd="3" destOrd="0" parTransId="{A500F1A6-852D-49AA-BB2F-4D79E4AA9D52}" sibTransId="{9A53CB5C-9D4C-4940-83DD-949E36451466}"/>
    <dgm:cxn modelId="{42704895-C895-403E-A205-5EB278F1BAA1}" type="presParOf" srcId="{0494AF22-8237-4CB1-9FF1-F2636B6662A3}" destId="{09285043-574A-4B81-9787-17B6E4838916}" srcOrd="0" destOrd="0" presId="urn:microsoft.com/office/officeart/2005/8/layout/default"/>
    <dgm:cxn modelId="{2247BED6-4879-4B4E-87BD-D63EB30B2CD9}" type="presParOf" srcId="{0494AF22-8237-4CB1-9FF1-F2636B6662A3}" destId="{B0AD74D7-A576-48B6-B9C7-12F7E16CB191}" srcOrd="1" destOrd="0" presId="urn:microsoft.com/office/officeart/2005/8/layout/default"/>
    <dgm:cxn modelId="{E16D81DC-8C84-42E9-A4CE-1E2B200F0B9C}" type="presParOf" srcId="{0494AF22-8237-4CB1-9FF1-F2636B6662A3}" destId="{55C67EA2-125C-403E-AC78-FC6C00B8C13A}" srcOrd="2" destOrd="0" presId="urn:microsoft.com/office/officeart/2005/8/layout/default"/>
    <dgm:cxn modelId="{CDF834E3-518F-4284-B540-426B035846C7}" type="presParOf" srcId="{0494AF22-8237-4CB1-9FF1-F2636B6662A3}" destId="{551C839F-3558-449A-954E-841899E8E4AD}" srcOrd="3" destOrd="0" presId="urn:microsoft.com/office/officeart/2005/8/layout/default"/>
    <dgm:cxn modelId="{27630FEC-BAA6-45D2-A1D5-1D838EDD8B76}" type="presParOf" srcId="{0494AF22-8237-4CB1-9FF1-F2636B6662A3}" destId="{FF810718-8918-46E5-B380-4ECD92760EFA}" srcOrd="4" destOrd="0" presId="urn:microsoft.com/office/officeart/2005/8/layout/default"/>
    <dgm:cxn modelId="{B75F2FD2-0DAD-41F2-BBE0-182BDD361D22}" type="presParOf" srcId="{0494AF22-8237-4CB1-9FF1-F2636B6662A3}" destId="{5678D7F1-C453-4CCE-BC16-0748E78BE9B5}" srcOrd="5" destOrd="0" presId="urn:microsoft.com/office/officeart/2005/8/layout/default"/>
    <dgm:cxn modelId="{BA4E9037-235D-4376-BCB7-FF0860BA7262}" type="presParOf" srcId="{0494AF22-8237-4CB1-9FF1-F2636B6662A3}" destId="{3AF3BAA3-335C-4427-B724-61C953FA0FA1}" srcOrd="6" destOrd="0" presId="urn:microsoft.com/office/officeart/2005/8/layout/default"/>
    <dgm:cxn modelId="{AFDCF7AE-8748-4B3D-ADD3-5E8798AFD8C9}" type="presParOf" srcId="{0494AF22-8237-4CB1-9FF1-F2636B6662A3}" destId="{388F499F-EA07-48CC-95E6-F2F4AAB7CBFA}" srcOrd="7" destOrd="0" presId="urn:microsoft.com/office/officeart/2005/8/layout/default"/>
    <dgm:cxn modelId="{03FAEED2-B5C6-4B4A-9714-7C95A4395276}" type="presParOf" srcId="{0494AF22-8237-4CB1-9FF1-F2636B6662A3}" destId="{B715BF23-25B6-48B2-9023-48715CD445F4}" srcOrd="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85043-574A-4B81-9787-17B6E4838916}">
      <dsp:nvSpPr>
        <dsp:cNvPr id="0" name=""/>
        <dsp:cNvSpPr/>
      </dsp:nvSpPr>
      <dsp:spPr>
        <a:xfrm>
          <a:off x="0" y="1582242"/>
          <a:ext cx="5214937" cy="171945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Top Performing City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Chennai leads with Rs.146k in sales, followed by Coimbatore at Rs.136k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endParaRPr lang="en-IN" sz="2800" kern="12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sp:txBody>
      <dsp:txXfrm>
        <a:off x="0" y="1582242"/>
        <a:ext cx="5214937" cy="1719458"/>
      </dsp:txXfrm>
    </dsp:sp>
    <dsp:sp modelId="{55C67EA2-125C-403E-AC78-FC6C00B8C13A}">
      <dsp:nvSpPr>
        <dsp:cNvPr id="0" name=""/>
        <dsp:cNvSpPr/>
      </dsp:nvSpPr>
      <dsp:spPr>
        <a:xfrm>
          <a:off x="5736431" y="759403"/>
          <a:ext cx="5214937" cy="336513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Sale by Gender</a:t>
          </a:r>
          <a:b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endParaRPr lang="en-US" sz="2800" b="0" kern="12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Male sales are 25% less than female. Man prefer fast food, non-veg, and protein meals</a:t>
          </a:r>
          <a:b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b="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So, recommended to promote protein rich meals and combo deals to balance sales distribution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5736431" y="759403"/>
        <a:ext cx="5214937" cy="3365136"/>
      </dsp:txXfrm>
    </dsp:sp>
    <dsp:sp modelId="{FF810718-8918-46E5-B380-4ECD92760EFA}">
      <dsp:nvSpPr>
        <dsp:cNvPr id="0" name=""/>
        <dsp:cNvSpPr/>
      </dsp:nvSpPr>
      <dsp:spPr>
        <a:xfrm>
          <a:off x="11472862" y="1228951"/>
          <a:ext cx="5214937" cy="2426041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Provide discounts on </a:t>
          </a:r>
          <a:r>
            <a:rPr lang="en-US" sz="2800" b="1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digital payment</a:t>
          </a: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 on the restaurants  facing max of cancelled orders</a:t>
          </a:r>
          <a:endParaRPr lang="en-IN" sz="2800" kern="12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sp:txBody>
      <dsp:txXfrm>
        <a:off x="11472862" y="1228951"/>
        <a:ext cx="5214937" cy="2426041"/>
      </dsp:txXfrm>
    </dsp:sp>
    <dsp:sp modelId="{3AF3BAA3-335C-4427-B724-61C953FA0FA1}">
      <dsp:nvSpPr>
        <dsp:cNvPr id="0" name=""/>
        <dsp:cNvSpPr/>
      </dsp:nvSpPr>
      <dsp:spPr>
        <a:xfrm>
          <a:off x="2868215" y="4646033"/>
          <a:ext cx="5214937" cy="312896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Focus should be given on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Wednesday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Thursday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Provide – Discount’s, Zero delivery charges on cash on delivery to boost sales.</a:t>
          </a:r>
          <a:endParaRPr lang="en-IN" sz="2800" kern="12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sp:txBody>
      <dsp:txXfrm>
        <a:off x="2868215" y="4646033"/>
        <a:ext cx="5214937" cy="3128962"/>
      </dsp:txXfrm>
    </dsp:sp>
    <dsp:sp modelId="{B715BF23-25B6-48B2-9023-48715CD445F4}">
      <dsp:nvSpPr>
        <dsp:cNvPr id="0" name=""/>
        <dsp:cNvSpPr/>
      </dsp:nvSpPr>
      <dsp:spPr>
        <a:xfrm>
          <a:off x="8604646" y="4646033"/>
          <a:ext cx="5214937" cy="3128962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Introduce personalized recommendation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Run </a:t>
          </a:r>
          <a:r>
            <a:rPr lang="en-US" sz="2800" b="1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social media  ads</a:t>
          </a: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b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</a:br>
          <a:r>
            <a:rPr lang="en-US" sz="2800" b="1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Increase</a:t>
          </a:r>
          <a:r>
            <a:rPr lang="en-US" sz="2800" kern="1200" dirty="0">
              <a:solidFill>
                <a:schemeClr val="accent6">
                  <a:lumMod val="75000"/>
                </a:schemeClr>
              </a:solidFill>
              <a:latin typeface="Alice" panose="020B0604020202020204" charset="0"/>
            </a:rPr>
            <a:t> Restaurant’s Partnership</a:t>
          </a:r>
          <a:endParaRPr lang="en-IN" sz="2800" kern="1200" dirty="0">
            <a:solidFill>
              <a:schemeClr val="accent6">
                <a:lumMod val="75000"/>
              </a:schemeClr>
            </a:solidFill>
            <a:latin typeface="Alice" panose="020B0604020202020204" charset="0"/>
          </a:endParaRPr>
        </a:p>
      </dsp:txBody>
      <dsp:txXfrm>
        <a:off x="8604646" y="4646033"/>
        <a:ext cx="5214937" cy="312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8114" y="3516564"/>
            <a:ext cx="13292404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01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SWIGGY Sales Analysis </a:t>
            </a:r>
          </a:p>
          <a:p>
            <a:pPr algn="ctr">
              <a:lnSpc>
                <a:spcPts val="8019"/>
              </a:lnSpc>
            </a:pPr>
            <a:endParaRPr lang="en-US" sz="801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algn="ctr">
              <a:lnSpc>
                <a:spcPts val="3508"/>
              </a:lnSpc>
            </a:pPr>
            <a:r>
              <a:rPr lang="en-US" sz="3508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                                                                                                         - Tableau</a:t>
            </a:r>
          </a:p>
        </p:txBody>
      </p:sp>
      <p:sp>
        <p:nvSpPr>
          <p:cNvPr id="3" name="Freeform 3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579840" y="7161680"/>
            <a:ext cx="6171378" cy="241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1"/>
              </a:lnSpc>
            </a:pPr>
            <a:r>
              <a:rPr lang="en-US" sz="3000" b="1">
                <a:solidFill>
                  <a:srgbClr val="FC801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Presentation By </a:t>
            </a:r>
          </a:p>
          <a:p>
            <a:pPr algn="ctr">
              <a:lnSpc>
                <a:spcPts val="3901"/>
              </a:lnSpc>
            </a:pPr>
            <a:endParaRPr lang="en-US" sz="3000" b="1">
              <a:solidFill>
                <a:srgbClr val="FC801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ctr">
              <a:lnSpc>
                <a:spcPts val="3901"/>
              </a:lnSpc>
            </a:pPr>
            <a:r>
              <a:rPr lang="en-US" sz="3000">
                <a:solidFill>
                  <a:srgbClr val="FC8019"/>
                </a:solidFill>
                <a:latin typeface="IBM Plex Sans"/>
                <a:ea typeface="IBM Plex Sans"/>
                <a:cs typeface="IBM Plex Sans"/>
                <a:sym typeface="IBM Plex Sans"/>
              </a:rPr>
              <a:t>AKILAN J</a:t>
            </a:r>
          </a:p>
          <a:p>
            <a:pPr algn="ctr">
              <a:lnSpc>
                <a:spcPts val="3901"/>
              </a:lnSpc>
            </a:pPr>
            <a:r>
              <a:rPr lang="en-US" sz="3000">
                <a:solidFill>
                  <a:srgbClr val="FC8019"/>
                </a:solidFill>
                <a:latin typeface="IBM Plex Sans"/>
                <a:ea typeface="IBM Plex Sans"/>
                <a:cs typeface="IBM Plex Sans"/>
                <a:sym typeface="IBM Plex Sans"/>
              </a:rPr>
              <a:t> DADS Oct Batch</a:t>
            </a:r>
          </a:p>
          <a:p>
            <a:pPr algn="ctr">
              <a:lnSpc>
                <a:spcPts val="3901"/>
              </a:lnSpc>
              <a:spcBef>
                <a:spcPct val="0"/>
              </a:spcBef>
            </a:pPr>
            <a:endParaRPr lang="en-US" sz="3000">
              <a:solidFill>
                <a:srgbClr val="FC801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24538" y="2200698"/>
            <a:ext cx="4238924" cy="53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7"/>
              </a:lnSpc>
            </a:pPr>
            <a:r>
              <a:rPr lang="en-US" sz="3997" b="1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Project Overview</a:t>
            </a:r>
          </a:p>
        </p:txBody>
      </p:sp>
      <p:sp>
        <p:nvSpPr>
          <p:cNvPr id="3" name="Freeform 3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97970" y="3930856"/>
            <a:ext cx="15292061" cy="374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2" lvl="1" indent="-388621" algn="ctr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Analyze sales trends by weekday and month.</a:t>
            </a:r>
          </a:p>
          <a:p>
            <a:pPr algn="ctr">
              <a:lnSpc>
                <a:spcPts val="3600"/>
              </a:lnSpc>
            </a:pPr>
            <a:endParaRPr lang="en-US" sz="360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777242" lvl="1" indent="-388621" algn="ctr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Identify factors affecting cancellations &amp; payments.</a:t>
            </a:r>
          </a:p>
          <a:p>
            <a:pPr algn="ctr">
              <a:lnSpc>
                <a:spcPts val="3600"/>
              </a:lnSpc>
            </a:pPr>
            <a:endParaRPr lang="en-US" sz="360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777242" lvl="1" indent="-388621" algn="ctr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Assess city-wise performance for demand insights.</a:t>
            </a:r>
          </a:p>
          <a:p>
            <a:pPr algn="ctr">
              <a:lnSpc>
                <a:spcPts val="3600"/>
              </a:lnSpc>
            </a:pPr>
            <a:endParaRPr lang="en-US" sz="360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777242" lvl="1" indent="-388621" algn="ctr">
              <a:lnSpc>
                <a:spcPts val="3600"/>
              </a:lnSpc>
              <a:buFont typeface="Arial"/>
              <a:buChar char="•"/>
            </a:pPr>
            <a:r>
              <a:rPr lang="en-US" sz="360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Support data-driven decisions for growth &amp; efficiency.</a:t>
            </a:r>
          </a:p>
          <a:p>
            <a:pPr algn="ctr">
              <a:lnSpc>
                <a:spcPts val="3999"/>
              </a:lnSpc>
            </a:pPr>
            <a:endParaRPr lang="en-US" sz="360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6327" y="757182"/>
            <a:ext cx="14475346" cy="9464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2"/>
              </a:lnSpc>
            </a:pPr>
            <a:r>
              <a:rPr lang="en-US" sz="3600" dirty="0">
                <a:solidFill>
                  <a:srgbClr val="FC8019"/>
                </a:solidFill>
                <a:latin typeface="Alice Bold"/>
                <a:ea typeface="Alice Bold"/>
                <a:cs typeface="Alice Bold"/>
                <a:sym typeface="Alice Bold"/>
              </a:rPr>
              <a:t>Dataset Description</a:t>
            </a:r>
          </a:p>
          <a:p>
            <a:pPr algn="l">
              <a:lnSpc>
                <a:spcPts val="3052"/>
              </a:lnSpc>
            </a:pPr>
            <a:endParaRPr lang="en-US" sz="3552" dirty="0">
              <a:solidFill>
                <a:srgbClr val="FC8019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52"/>
              </a:lnSpc>
            </a:pPr>
            <a:endParaRPr lang="en-US" sz="3552" dirty="0">
              <a:solidFill>
                <a:srgbClr val="FC8019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52"/>
              </a:lnSpc>
            </a:pPr>
            <a:r>
              <a:rPr lang="en-US" sz="3052" dirty="0">
                <a:solidFill>
                  <a:srgbClr val="FC8019"/>
                </a:solidFill>
                <a:latin typeface="Alice Bold"/>
                <a:ea typeface="Alice Bold"/>
                <a:cs typeface="Alice Bold"/>
                <a:sym typeface="Alice Bold"/>
              </a:rPr>
              <a:t>1) Dataset Overview</a:t>
            </a:r>
          </a:p>
          <a:p>
            <a:pPr algn="l">
              <a:lnSpc>
                <a:spcPts val="2799"/>
              </a:lnSpc>
            </a:pPr>
            <a:endParaRPr lang="en-US" sz="3052" dirty="0">
              <a:solidFill>
                <a:srgbClr val="FC8019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799"/>
              </a:lnSpc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          1,000 rows of mock food delivery data, designed to analyze sales trends, customer preferences, and payment behaviors for a platform similar to Swiggy.</a:t>
            </a:r>
          </a:p>
          <a:p>
            <a:pPr algn="l">
              <a:lnSpc>
                <a:spcPts val="3052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algn="l">
              <a:lnSpc>
                <a:spcPts val="3052"/>
              </a:lnSpc>
            </a:pPr>
            <a:r>
              <a:rPr lang="en-US" sz="3052" dirty="0">
                <a:solidFill>
                  <a:srgbClr val="FC8019"/>
                </a:solidFill>
                <a:latin typeface="Alice Bold"/>
                <a:ea typeface="Alice Bold"/>
                <a:cs typeface="Alice Bold"/>
                <a:sym typeface="Alice Bold"/>
              </a:rPr>
              <a:t>2) Data Source</a:t>
            </a:r>
          </a:p>
          <a:p>
            <a:pPr algn="l">
              <a:lnSpc>
                <a:spcPts val="3052"/>
              </a:lnSpc>
            </a:pPr>
            <a:endParaRPr lang="en-US" sz="3052" dirty="0">
              <a:solidFill>
                <a:srgbClr val="FC8019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799"/>
              </a:lnSpc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        Generated using </a:t>
            </a:r>
            <a:r>
              <a:rPr lang="en-US" sz="2799" dirty="0" err="1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Mockaro</a:t>
            </a: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, structured to reflect real-world food delivery data.</a:t>
            </a:r>
          </a:p>
          <a:p>
            <a:pPr algn="l">
              <a:lnSpc>
                <a:spcPts val="3052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algn="l">
              <a:lnSpc>
                <a:spcPts val="3052"/>
              </a:lnSpc>
            </a:pPr>
            <a:r>
              <a:rPr lang="en-US" sz="3052" dirty="0">
                <a:solidFill>
                  <a:srgbClr val="FC8019"/>
                </a:solidFill>
                <a:latin typeface="Alice Bold"/>
                <a:ea typeface="Alice Bold"/>
                <a:cs typeface="Alice Bold"/>
                <a:sym typeface="Alice Bold"/>
              </a:rPr>
              <a:t>3) Key Features</a:t>
            </a:r>
          </a:p>
          <a:p>
            <a:pPr algn="l">
              <a:lnSpc>
                <a:spcPts val="2799"/>
              </a:lnSpc>
            </a:pPr>
            <a:endParaRPr lang="en-US" sz="3052" dirty="0">
              <a:solidFill>
                <a:srgbClr val="FC8019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marL="604519" lvl="1" indent="-302260" algn="l">
              <a:lnSpc>
                <a:spcPts val="2799"/>
              </a:lnSpc>
              <a:buFont typeface="Arial"/>
              <a:buChar char="•"/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Order Date &amp; Time – Timestamp of order placement.</a:t>
            </a:r>
          </a:p>
          <a:p>
            <a:pPr algn="l">
              <a:lnSpc>
                <a:spcPts val="2799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604519" lvl="1" indent="-302260" algn="l">
              <a:lnSpc>
                <a:spcPts val="2799"/>
              </a:lnSpc>
              <a:buFont typeface="Arial"/>
              <a:buChar char="•"/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City – Delivery location.</a:t>
            </a:r>
          </a:p>
          <a:p>
            <a:pPr algn="l">
              <a:lnSpc>
                <a:spcPts val="2799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604519" lvl="1" indent="-302260" algn="l">
              <a:lnSpc>
                <a:spcPts val="2799"/>
              </a:lnSpc>
              <a:buFont typeface="Arial"/>
              <a:buChar char="•"/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Order Status – Delivered, Cancelled, etc.</a:t>
            </a:r>
          </a:p>
          <a:p>
            <a:pPr algn="l">
              <a:lnSpc>
                <a:spcPts val="2799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604519" lvl="1" indent="-302260" algn="l">
              <a:lnSpc>
                <a:spcPts val="2799"/>
              </a:lnSpc>
              <a:buFont typeface="Arial"/>
              <a:buChar char="•"/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Payment Method – UPI, COD, Credit Card, Debit Card.</a:t>
            </a:r>
          </a:p>
          <a:p>
            <a:pPr algn="l">
              <a:lnSpc>
                <a:spcPts val="2799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marL="604519" lvl="1" indent="-302260" algn="l">
              <a:lnSpc>
                <a:spcPts val="2799"/>
              </a:lnSpc>
              <a:buFont typeface="Arial"/>
              <a:buChar char="•"/>
            </a:pPr>
            <a:r>
              <a:rPr lang="en-US" sz="279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Customer Satisfaction – High, Medium, Low ratings.</a:t>
            </a:r>
          </a:p>
          <a:p>
            <a:pPr algn="l">
              <a:lnSpc>
                <a:spcPts val="3052"/>
              </a:lnSpc>
            </a:pPr>
            <a:endParaRPr lang="en-US" sz="2799" dirty="0">
              <a:solidFill>
                <a:srgbClr val="FC8019"/>
              </a:solidFill>
              <a:latin typeface="Alice"/>
              <a:ea typeface="Alice"/>
              <a:cs typeface="Alice"/>
              <a:sym typeface="Alice"/>
            </a:endParaRPr>
          </a:p>
          <a:p>
            <a:pPr algn="l">
              <a:lnSpc>
                <a:spcPts val="3052"/>
              </a:lnSpc>
            </a:pPr>
            <a:r>
              <a:rPr lang="en-US" sz="3052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                                                                                                          </a:t>
            </a:r>
          </a:p>
        </p:txBody>
      </p:sp>
      <p:sp>
        <p:nvSpPr>
          <p:cNvPr id="3" name="Freeform 3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66800" y="1568102"/>
            <a:ext cx="16078199" cy="7991842"/>
          </a:xfrm>
          <a:custGeom>
            <a:avLst/>
            <a:gdLst/>
            <a:ahLst/>
            <a:cxnLst/>
            <a:rect l="l" t="t" r="r" b="b"/>
            <a:pathLst>
              <a:path w="15235661" h="7690198">
                <a:moveTo>
                  <a:pt x="0" y="0"/>
                </a:moveTo>
                <a:lnTo>
                  <a:pt x="15235662" y="0"/>
                </a:lnTo>
                <a:lnTo>
                  <a:pt x="15235662" y="7690198"/>
                </a:lnTo>
                <a:lnTo>
                  <a:pt x="0" y="7690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96939" y="727056"/>
            <a:ext cx="3294122" cy="59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600" b="1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flipH="1">
            <a:off x="1321188" y="800100"/>
            <a:ext cx="706081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600" b="1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Key Insights/ Recommendation’s</a:t>
            </a:r>
          </a:p>
        </p:txBody>
      </p:sp>
      <p:sp>
        <p:nvSpPr>
          <p:cNvPr id="3" name="Freeform 3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9285087-25C3-E67D-5B1A-40B3A454C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907237"/>
              </p:ext>
            </p:extLst>
          </p:nvPr>
        </p:nvGraphicFramePr>
        <p:xfrm>
          <a:off x="762000" y="1485900"/>
          <a:ext cx="16687800" cy="853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8362CE-5A7B-9E2F-00FD-4399D0BA4002}"/>
              </a:ext>
            </a:extLst>
          </p:cNvPr>
          <p:cNvSpPr txBox="1"/>
          <p:nvPr/>
        </p:nvSpPr>
        <p:spPr>
          <a:xfrm>
            <a:off x="13563600" y="19431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lice" panose="020B0604020202020204" charset="0"/>
              </a:rPr>
              <a:t>Cancelled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22691" y="4305300"/>
            <a:ext cx="5648086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19"/>
              </a:lnSpc>
            </a:pPr>
            <a:r>
              <a:rPr lang="en-US" sz="8019" dirty="0">
                <a:solidFill>
                  <a:srgbClr val="FC8019"/>
                </a:solidFill>
                <a:latin typeface="Alice"/>
                <a:ea typeface="Alice"/>
                <a:cs typeface="Alice"/>
                <a:sym typeface="Alice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2827211">
            <a:off x="14295600" y="-2005524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22757">
            <a:off x="-3518081" y="6224076"/>
            <a:ext cx="7984799" cy="6068448"/>
          </a:xfrm>
          <a:custGeom>
            <a:avLst/>
            <a:gdLst/>
            <a:ahLst/>
            <a:cxnLst/>
            <a:rect l="l" t="t" r="r" b="b"/>
            <a:pathLst>
              <a:path w="7984799" h="6068448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281</Words>
  <Application>Microsoft Office PowerPoint</Application>
  <PresentationFormat>Custom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IBM Plex Sans Bold</vt:lpstr>
      <vt:lpstr>Calibri</vt:lpstr>
      <vt:lpstr>Alice Bold</vt:lpstr>
      <vt:lpstr>IBM Plex Sans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Swiggy TN Sales Analysis</dc:title>
  <cp:lastModifiedBy>Akilan J</cp:lastModifiedBy>
  <cp:revision>1</cp:revision>
  <dcterms:created xsi:type="dcterms:W3CDTF">2006-08-16T00:00:00Z</dcterms:created>
  <dcterms:modified xsi:type="dcterms:W3CDTF">2025-03-09T09:13:34Z</dcterms:modified>
  <dc:identifier>DAGhIQUtu2c</dc:identifier>
</cp:coreProperties>
</file>