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ctrTitle"/>
          </p:nvPr>
        </p:nvSpPr>
        <p:spPr>
          <a:xfrm>
            <a:off x="3195567" y="2067897"/>
            <a:ext cx="5800864" cy="51688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104868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104860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104869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48608" y="4834"/>
            <a:ext cx="4743450" cy="6853555"/>
          </a:xfrm>
          <a:custGeom>
            <a:avLst/>
            <a:ahLst/>
            <a:rect l="l" t="t" r="r" b="b"/>
            <a:pathLst>
              <a:path w="4743450" h="6853555">
                <a:moveTo>
                  <a:pt x="1928757" y="0"/>
                </a:moveTo>
                <a:lnTo>
                  <a:pt x="3147079" y="6853013"/>
                </a:lnTo>
              </a:path>
              <a:path w="4743450" h="6853555">
                <a:moveTo>
                  <a:pt x="4743252" y="3689986"/>
                </a:moveTo>
                <a:lnTo>
                  <a:pt x="0" y="6853013"/>
                </a:lnTo>
              </a:path>
            </a:pathLst>
          </a:custGeom>
          <a:ln w="9524">
            <a:solidFill>
              <a:srgbClr val="5ECBEF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04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20" y="6857847"/>
                </a:moveTo>
                <a:lnTo>
                  <a:pt x="0" y="6857847"/>
                </a:lnTo>
                <a:lnTo>
                  <a:pt x="2044339" y="0"/>
                </a:lnTo>
                <a:lnTo>
                  <a:pt x="3009820" y="0"/>
                </a:lnTo>
                <a:lnTo>
                  <a:pt x="3009820" y="6857847"/>
                </a:lnTo>
                <a:close/>
              </a:path>
            </a:pathLst>
          </a:custGeom>
          <a:solidFill>
            <a:srgbClr val="5ECBEF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2805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055" y="6857847"/>
                </a:moveTo>
                <a:lnTo>
                  <a:pt x="1208845" y="6857847"/>
                </a:lnTo>
                <a:lnTo>
                  <a:pt x="0" y="0"/>
                </a:lnTo>
                <a:lnTo>
                  <a:pt x="2589055" y="0"/>
                </a:lnTo>
                <a:lnTo>
                  <a:pt x="2589055" y="6857847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4393" y="3047936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468" y="3809920"/>
                </a:moveTo>
                <a:lnTo>
                  <a:pt x="0" y="3809920"/>
                </a:lnTo>
                <a:lnTo>
                  <a:pt x="3257468" y="0"/>
                </a:lnTo>
                <a:lnTo>
                  <a:pt x="3257468" y="3809920"/>
                </a:lnTo>
                <a:close/>
              </a:path>
            </a:pathLst>
          </a:custGeom>
          <a:solidFill>
            <a:srgbClr val="17AFE4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7863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3998" y="6857847"/>
                </a:moveTo>
                <a:lnTo>
                  <a:pt x="2469957" y="6857847"/>
                </a:lnTo>
                <a:lnTo>
                  <a:pt x="0" y="0"/>
                </a:lnTo>
                <a:lnTo>
                  <a:pt x="2853998" y="0"/>
                </a:lnTo>
                <a:lnTo>
                  <a:pt x="2853998" y="6857847"/>
                </a:lnTo>
                <a:close/>
              </a:path>
            </a:pathLst>
          </a:custGeom>
          <a:solidFill>
            <a:srgbClr val="17AFE4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496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64" y="6857847"/>
                </a:moveTo>
                <a:lnTo>
                  <a:pt x="0" y="6857847"/>
                </a:lnTo>
                <a:lnTo>
                  <a:pt x="1022419" y="0"/>
                </a:lnTo>
                <a:lnTo>
                  <a:pt x="1295364" y="0"/>
                </a:lnTo>
                <a:lnTo>
                  <a:pt x="1295364" y="6857847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6141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19" y="6857847"/>
                </a:moveTo>
                <a:lnTo>
                  <a:pt x="1114491" y="6857847"/>
                </a:lnTo>
                <a:lnTo>
                  <a:pt x="0" y="0"/>
                </a:lnTo>
                <a:lnTo>
                  <a:pt x="1255719" y="0"/>
                </a:lnTo>
                <a:lnTo>
                  <a:pt x="1255719" y="6857847"/>
                </a:lnTo>
                <a:close/>
              </a:path>
            </a:pathLst>
          </a:custGeom>
          <a:solidFill>
            <a:srgbClr val="2362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630" y="3590847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32" y="3267009"/>
                </a:moveTo>
                <a:lnTo>
                  <a:pt x="0" y="3267009"/>
                </a:lnTo>
                <a:lnTo>
                  <a:pt x="1819232" y="0"/>
                </a:lnTo>
                <a:lnTo>
                  <a:pt x="1819232" y="3267009"/>
                </a:lnTo>
                <a:close/>
              </a:path>
            </a:pathLst>
          </a:custGeom>
          <a:solidFill>
            <a:srgbClr val="17AFE4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66" y="4009938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447666" y="2847918"/>
                </a:moveTo>
                <a:lnTo>
                  <a:pt x="0" y="2847918"/>
                </a:lnTo>
                <a:lnTo>
                  <a:pt x="0" y="0"/>
                </a:lnTo>
                <a:lnTo>
                  <a:pt x="447666" y="2847918"/>
                </a:lnTo>
                <a:close/>
              </a:path>
            </a:pathLst>
          </a:custGeom>
          <a:solidFill>
            <a:srgbClr val="5ECBEF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755479" y="386071"/>
            <a:ext cx="10681040" cy="75691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>
          <a:xfrm>
            <a:off x="11353300" y="6473622"/>
            <a:ext cx="151129" cy="19113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megavannanmd7/Kitchen_Review_Summarizer/blob/main/Kitchen_Review_Summary.ipynb" TargetMode="Externa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3098" y="1104876"/>
            <a:ext cx="1743075" cy="1333500"/>
            <a:chOff x="743098" y="1104876"/>
            <a:chExt cx="1743075" cy="1333500"/>
          </a:xfrm>
        </p:grpSpPr>
        <p:sp>
          <p:nvSpPr>
            <p:cNvPr id="1048595" name="object 3"/>
            <p:cNvSpPr/>
            <p:nvPr/>
          </p:nvSpPr>
          <p:spPr>
            <a:xfrm>
              <a:off x="743098" y="1381093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05" y="1057255"/>
                  </a:moveTo>
                  <a:lnTo>
                    <a:pt x="264309" y="1057255"/>
                  </a:lnTo>
                  <a:lnTo>
                    <a:pt x="0" y="528701"/>
                  </a:lnTo>
                  <a:lnTo>
                    <a:pt x="264309" y="0"/>
                  </a:lnTo>
                  <a:lnTo>
                    <a:pt x="964405" y="0"/>
                  </a:lnTo>
                  <a:lnTo>
                    <a:pt x="1228697" y="528701"/>
                  </a:lnTo>
                  <a:lnTo>
                    <a:pt x="964405" y="1057255"/>
                  </a:lnTo>
                  <a:close/>
                </a:path>
              </a:pathLst>
            </a:custGeom>
            <a:solidFill>
              <a:srgbClr val="5ECBE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1838442" y="1104876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23" y="561966"/>
                  </a:moveTo>
                  <a:lnTo>
                    <a:pt x="140466" y="561966"/>
                  </a:lnTo>
                  <a:lnTo>
                    <a:pt x="0" y="280910"/>
                  </a:lnTo>
                  <a:lnTo>
                    <a:pt x="140466" y="0"/>
                  </a:lnTo>
                  <a:lnTo>
                    <a:pt x="507223" y="0"/>
                  </a:lnTo>
                  <a:lnTo>
                    <a:pt x="647683" y="280910"/>
                  </a:lnTo>
                  <a:lnTo>
                    <a:pt x="507223" y="561966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7" name="object 5"/>
          <p:cNvSpPr/>
          <p:nvPr/>
        </p:nvSpPr>
        <p:spPr>
          <a:xfrm>
            <a:off x="3752923" y="1190597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297" y="1438248"/>
                </a:moveTo>
                <a:lnTo>
                  <a:pt x="359533" y="1438248"/>
                </a:lnTo>
                <a:lnTo>
                  <a:pt x="0" y="719056"/>
                </a:lnTo>
                <a:lnTo>
                  <a:pt x="359533" y="0"/>
                </a:lnTo>
                <a:lnTo>
                  <a:pt x="1307297" y="0"/>
                </a:lnTo>
                <a:lnTo>
                  <a:pt x="1666830" y="719056"/>
                </a:lnTo>
                <a:lnTo>
                  <a:pt x="1307297" y="1438248"/>
                </a:lnTo>
                <a:close/>
              </a:path>
            </a:pathLst>
          </a:custGeom>
          <a:solidFill>
            <a:srgbClr val="42CFA1"/>
          </a:solidFill>
        </p:spPr>
        <p:txBody>
          <a:bodyPr bIns="0" lIns="0" rIns="0" rtlCol="0" tIns="0" wrap="square"/>
          <a:p/>
        </p:txBody>
      </p:sp>
      <p:sp>
        <p:nvSpPr>
          <p:cNvPr id="1048598" name="object 6"/>
          <p:cNvSpPr/>
          <p:nvPr/>
        </p:nvSpPr>
        <p:spPr>
          <a:xfrm>
            <a:off x="3800549" y="5229112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77" y="619115"/>
                </a:moveTo>
                <a:lnTo>
                  <a:pt x="154797" y="619115"/>
                </a:lnTo>
                <a:lnTo>
                  <a:pt x="0" y="309627"/>
                </a:lnTo>
                <a:lnTo>
                  <a:pt x="154797" y="0"/>
                </a:lnTo>
                <a:lnTo>
                  <a:pt x="569077" y="0"/>
                </a:lnTo>
                <a:lnTo>
                  <a:pt x="723881" y="309627"/>
                </a:lnTo>
                <a:lnTo>
                  <a:pt x="569077" y="619115"/>
                </a:lnTo>
                <a:close/>
              </a:path>
            </a:pathLst>
          </a:custGeom>
          <a:solidFill>
            <a:srgbClr val="42AF50"/>
          </a:solidFill>
        </p:spPr>
        <p:txBody>
          <a:bodyPr bIns="0" lIns="0" rIns="0" rtlCol="0" tIns="0" wrap="square"/>
          <a:p/>
        </p:txBody>
      </p:sp>
      <p:sp>
        <p:nvSpPr>
          <p:cNvPr id="1048599" name="object 7"/>
          <p:cNvSpPr txBox="1">
            <a:spLocks noGrp="1"/>
          </p:cNvSpPr>
          <p:nvPr>
            <p:ph type="ctrTitle"/>
          </p:nvPr>
        </p:nvSpPr>
        <p:spPr>
          <a:xfrm>
            <a:off x="3581400" y="3962400"/>
            <a:ext cx="6400800" cy="11334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0" marL="2870835">
              <a:lnSpc>
                <a:spcPct val="100000"/>
              </a:lnSpc>
              <a:spcBef>
                <a:spcPts val="125"/>
              </a:spcBef>
              <a:buNone/>
            </a:pPr>
            <a:r>
              <a:rPr dirty="0" lang="en-US" spc="15"/>
              <a:t>B</a:t>
            </a:r>
            <a:r>
              <a:rPr dirty="0" lang="en-US" spc="15"/>
              <a:t> </a:t>
            </a:r>
            <a:r>
              <a:rPr dirty="0" lang="en-US" spc="15"/>
              <a:t>A</a:t>
            </a:r>
            <a:r>
              <a:rPr dirty="0" lang="en-US" spc="15"/>
              <a:t>K</a:t>
            </a:r>
            <a:r>
              <a:rPr dirty="0" lang="en-US" spc="15"/>
              <a:t>I</a:t>
            </a:r>
            <a:r>
              <a:rPr dirty="0" lang="en-US" spc="15"/>
              <a:t>L</a:t>
            </a:r>
            <a:r>
              <a:rPr dirty="0" lang="en-US" spc="15"/>
              <a:t>A</a:t>
            </a:r>
            <a:r>
              <a:rPr dirty="0" lang="en-US" spc="15"/>
              <a:t>N</a:t>
            </a:r>
            <a:r>
              <a:rPr dirty="0" lang="en-US" spc="15"/>
              <a:t> </a:t>
            </a:r>
            <a:r>
              <a:rPr dirty="0" lang="en-US" spc="15"/>
              <a:t>71772117</a:t>
            </a:r>
            <a:r>
              <a:rPr dirty="0" lang="en-US" spc="15"/>
              <a:t>L</a:t>
            </a:r>
            <a:r>
              <a:rPr dirty="0" lang="en-US" spc="15"/>
              <a:t>0</a:t>
            </a:r>
            <a:r>
              <a:rPr dirty="0" lang="en-US" spc="15"/>
              <a:t>1</a:t>
            </a:r>
            <a:endParaRPr dirty="0" spc="15"/>
          </a:p>
        </p:txBody>
      </p:sp>
      <p:sp>
        <p:nvSpPr>
          <p:cNvPr id="1048600" name="object 8"/>
          <p:cNvSpPr txBox="1"/>
          <p:nvPr/>
        </p:nvSpPr>
        <p:spPr>
          <a:xfrm>
            <a:off x="3800549" y="2895600"/>
            <a:ext cx="4076703" cy="7111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4000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b="1" dirty="0" sz="4000" spc="-16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b="1" dirty="0" sz="4000" spc="-5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350" vert="horz" wrap="square">
            <a:spAutoFit/>
          </a:bodyPr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3"/>
          <p:cNvSpPr/>
          <p:nvPr/>
        </p:nvSpPr>
        <p:spPr>
          <a:xfrm>
            <a:off x="9353483" y="5362466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7" y="169541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483" y="589585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55479" y="386071"/>
            <a:ext cx="2436495" cy="850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dirty="0" spc="-30"/>
              <a:t>E</a:t>
            </a:r>
            <a:r>
              <a:rPr dirty="0" spc="15"/>
              <a:t>S</a:t>
            </a:r>
            <a:r>
              <a:rPr dirty="0" spc="-25"/>
              <a:t>U</a:t>
            </a:r>
            <a:r>
              <a:rPr dirty="0" spc="-400"/>
              <a:t>L</a:t>
            </a:r>
            <a:r>
              <a:rPr dirty="0"/>
              <a:t>TS</a:t>
            </a:r>
          </a:p>
        </p:txBody>
      </p:sp>
      <p:sp>
        <p:nvSpPr>
          <p:cNvPr id="1048676" name="object 9"/>
          <p:cNvSpPr txBox="1"/>
          <p:nvPr/>
        </p:nvSpPr>
        <p:spPr>
          <a:xfrm>
            <a:off x="11302502" y="6473622"/>
            <a:ext cx="176530" cy="191135"/>
          </a:xfrm>
          <a:prstGeom prst="rect"/>
        </p:spPr>
        <p:txBody>
          <a:bodyPr bIns="0" lIns="0" rIns="0" rtlCol="0" tIns="6350" vert="horz" wrap="square">
            <a:spAutoFit/>
          </a:bodyPr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 spc="2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r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8"/>
          <p:cNvSpPr txBox="1"/>
          <p:nvPr/>
        </p:nvSpPr>
        <p:spPr>
          <a:xfrm>
            <a:off x="1905000" y="4648200"/>
            <a:ext cx="7696200" cy="184150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 sz="2000" lang="en-IN" spc="15" u="sng">
                <a:solidFill>
                  <a:srgbClr val="0070BF"/>
                </a:solidFill>
                <a:uFill>
                  <a:solidFill>
                    <a:srgbClr val="0070BF"/>
                  </a:solidFill>
                </a:uFill>
                <a:latin typeface="Trebuchet MS"/>
                <a:cs typeface="Trebuchet MS"/>
              </a:rPr>
              <a:t>Code Link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b="1" dirty="0" sz="2000" lang="en-IN" spc="15" u="sng">
              <a:solidFill>
                <a:srgbClr val="0070BF"/>
              </a:solidFill>
              <a:uFill>
                <a:solidFill>
                  <a:srgbClr val="0070BF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lang="en-IN" err="1">
                <a:hlinkClick r:id="rId1"/>
              </a:rPr>
              <a:t>Kitchen_Review_Summarizer</a:t>
            </a:r>
            <a:r>
              <a:rPr dirty="0" sz="2000" lang="en-IN">
                <a:hlinkClick r:id="rId1"/>
              </a:rPr>
              <a:t>/</a:t>
            </a:r>
            <a:r>
              <a:rPr dirty="0" sz="2000" lang="en-IN" err="1">
                <a:hlinkClick r:id="rId1"/>
              </a:rPr>
              <a:t>Kitchen_Review_Summary.ipynb</a:t>
            </a:r>
            <a:r>
              <a:rPr dirty="0" sz="2000" lang="en-IN">
                <a:hlinkClick r:id="rId1"/>
              </a:rPr>
              <a:t> at main · megavannanmd7/</a:t>
            </a:r>
            <a:r>
              <a:rPr dirty="0" sz="2000" lang="en-IN" err="1">
                <a:hlinkClick r:id="rId1"/>
              </a:rPr>
              <a:t>Kitchen_Review_Summarizer</a:t>
            </a:r>
            <a:r>
              <a:rPr dirty="0" sz="2000" lang="en-IN">
                <a:hlinkClick r:id="rId1"/>
              </a:rPr>
              <a:t> (github.com)</a:t>
            </a:r>
            <a:endParaRPr b="1" dirty="0" sz="2000" lang="en-IN" spc="15" u="sng">
              <a:solidFill>
                <a:srgbClr val="0070BF"/>
              </a:solidFill>
              <a:uFill>
                <a:solidFill>
                  <a:srgbClr val="0070BF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dirty="0" sz="2000" lang="en-IN" spc="15" u="heavy">
              <a:solidFill>
                <a:srgbClr val="0070BF"/>
              </a:solidFill>
              <a:uFill>
                <a:solidFill>
                  <a:srgbClr val="0070BF"/>
                </a:solidFill>
              </a:uFill>
              <a:latin typeface="Trebuchet MS"/>
              <a:cs typeface="Trebuchet MS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1447800" y="1371600"/>
            <a:ext cx="7465483" cy="364744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lang="en-US"/>
              <a:t>Successfully developed a functional kitchen food review summarization system.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lang="en-US"/>
              <a:t>Achieved high accuracy in extracting key insights and sentiments from kitchen food reviews.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lang="en-US"/>
              <a:t>Received positive feedback from users regarding the efficiency and usefulness of the summarization tool.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lang="en-US"/>
              <a:t>Demonstrated the ability to handle a diverse range of food items and reviews from various sources.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lang="en-US"/>
              <a:t>Continuously improving the system based on user feedback and performance metrics to enhance user experience.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3"/>
          <p:cNvGrpSpPr/>
          <p:nvPr/>
        </p:nvGrpSpPr>
        <p:grpSpPr>
          <a:xfrm>
            <a:off x="7443846" y="0"/>
            <a:ext cx="4752975" cy="6863080"/>
            <a:chOff x="7443846" y="0"/>
            <a:chExt cx="4752975" cy="6863080"/>
          </a:xfrm>
        </p:grpSpPr>
        <p:sp>
          <p:nvSpPr>
            <p:cNvPr id="1048606" name="object 4"/>
            <p:cNvSpPr/>
            <p:nvPr/>
          </p:nvSpPr>
          <p:spPr>
            <a:xfrm>
              <a:off x="7448608" y="4834"/>
              <a:ext cx="4743450" cy="6853555"/>
            </a:xfrm>
            <a:custGeom>
              <a:avLst/>
              <a:ahLst/>
              <a:rect l="l" t="t" r="r" b="b"/>
              <a:pathLst>
                <a:path w="4743450" h="6853555">
                  <a:moveTo>
                    <a:pt x="1928757" y="0"/>
                  </a:moveTo>
                  <a:lnTo>
                    <a:pt x="3147079" y="6853013"/>
                  </a:lnTo>
                </a:path>
                <a:path w="4743450" h="6853555">
                  <a:moveTo>
                    <a:pt x="4743252" y="3689986"/>
                  </a:moveTo>
                  <a:lnTo>
                    <a:pt x="0" y="6853013"/>
                  </a:lnTo>
                </a:path>
              </a:pathLst>
            </a:custGeom>
            <a:ln w="9524">
              <a:solidFill>
                <a:srgbClr val="5ECBE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7" name="object 5"/>
            <p:cNvSpPr/>
            <p:nvPr/>
          </p:nvSpPr>
          <p:spPr>
            <a:xfrm>
              <a:off x="918204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20" y="6857847"/>
                  </a:moveTo>
                  <a:lnTo>
                    <a:pt x="0" y="6857847"/>
                  </a:lnTo>
                  <a:lnTo>
                    <a:pt x="2044339" y="0"/>
                  </a:lnTo>
                  <a:lnTo>
                    <a:pt x="3009820" y="0"/>
                  </a:lnTo>
                  <a:lnTo>
                    <a:pt x="3009820" y="6857847"/>
                  </a:lnTo>
                  <a:close/>
                </a:path>
              </a:pathLst>
            </a:custGeom>
            <a:solidFill>
              <a:srgbClr val="5ECBEF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6"/>
            <p:cNvSpPr/>
            <p:nvPr/>
          </p:nvSpPr>
          <p:spPr>
            <a:xfrm>
              <a:off x="9602805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055" y="6857847"/>
                  </a:moveTo>
                  <a:lnTo>
                    <a:pt x="1208845" y="6857847"/>
                  </a:lnTo>
                  <a:lnTo>
                    <a:pt x="0" y="0"/>
                  </a:lnTo>
                  <a:lnTo>
                    <a:pt x="2589055" y="0"/>
                  </a:lnTo>
                  <a:lnTo>
                    <a:pt x="2589055" y="6857847"/>
                  </a:lnTo>
                  <a:close/>
                </a:path>
              </a:pathLst>
            </a:custGeom>
            <a:solidFill>
              <a:srgbClr val="5ECBE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7"/>
            <p:cNvSpPr/>
            <p:nvPr/>
          </p:nvSpPr>
          <p:spPr>
            <a:xfrm>
              <a:off x="8934393" y="3047936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468" y="3809920"/>
                  </a:moveTo>
                  <a:lnTo>
                    <a:pt x="0" y="3809920"/>
                  </a:lnTo>
                  <a:lnTo>
                    <a:pt x="3257468" y="0"/>
                  </a:lnTo>
                  <a:lnTo>
                    <a:pt x="3257468" y="3809920"/>
                  </a:lnTo>
                  <a:close/>
                </a:path>
              </a:pathLst>
            </a:custGeom>
            <a:solidFill>
              <a:srgbClr val="17AFE4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8"/>
            <p:cNvSpPr/>
            <p:nvPr/>
          </p:nvSpPr>
          <p:spPr>
            <a:xfrm>
              <a:off x="9337863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3998" y="6857847"/>
                  </a:moveTo>
                  <a:lnTo>
                    <a:pt x="2469957" y="6857847"/>
                  </a:lnTo>
                  <a:lnTo>
                    <a:pt x="0" y="0"/>
                  </a:lnTo>
                  <a:lnTo>
                    <a:pt x="2853998" y="0"/>
                  </a:lnTo>
                  <a:lnTo>
                    <a:pt x="2853998" y="6857847"/>
                  </a:lnTo>
                  <a:close/>
                </a:path>
              </a:pathLst>
            </a:custGeom>
            <a:solidFill>
              <a:srgbClr val="17AFE4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9"/>
            <p:cNvSpPr/>
            <p:nvPr/>
          </p:nvSpPr>
          <p:spPr>
            <a:xfrm>
              <a:off x="10896496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64" y="6857847"/>
                  </a:moveTo>
                  <a:lnTo>
                    <a:pt x="0" y="6857847"/>
                  </a:lnTo>
                  <a:lnTo>
                    <a:pt x="1022419" y="0"/>
                  </a:lnTo>
                  <a:lnTo>
                    <a:pt x="1295364" y="0"/>
                  </a:lnTo>
                  <a:lnTo>
                    <a:pt x="1295364" y="6857847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10"/>
            <p:cNvSpPr/>
            <p:nvPr/>
          </p:nvSpPr>
          <p:spPr>
            <a:xfrm>
              <a:off x="10936141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19" y="6857847"/>
                  </a:moveTo>
                  <a:lnTo>
                    <a:pt x="1114491" y="6857847"/>
                  </a:lnTo>
                  <a:lnTo>
                    <a:pt x="0" y="0"/>
                  </a:lnTo>
                  <a:lnTo>
                    <a:pt x="1255719" y="0"/>
                  </a:lnTo>
                  <a:lnTo>
                    <a:pt x="1255719" y="6857847"/>
                  </a:lnTo>
                  <a:close/>
                </a:path>
              </a:pathLst>
            </a:custGeom>
            <a:solidFill>
              <a:srgbClr val="2362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1"/>
            <p:cNvSpPr/>
            <p:nvPr/>
          </p:nvSpPr>
          <p:spPr>
            <a:xfrm>
              <a:off x="10372630" y="3590847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32" y="3267009"/>
                  </a:moveTo>
                  <a:lnTo>
                    <a:pt x="0" y="3267009"/>
                  </a:lnTo>
                  <a:lnTo>
                    <a:pt x="1819232" y="0"/>
                  </a:lnTo>
                  <a:lnTo>
                    <a:pt x="1819232" y="3267009"/>
                  </a:lnTo>
                  <a:close/>
                </a:path>
              </a:pathLst>
            </a:custGeom>
            <a:solidFill>
              <a:srgbClr val="17AFE4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4" name="object 12"/>
          <p:cNvSpPr/>
          <p:nvPr/>
        </p:nvSpPr>
        <p:spPr>
          <a:xfrm>
            <a:off x="166" y="4009938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447666" y="2847918"/>
                </a:moveTo>
                <a:lnTo>
                  <a:pt x="0" y="2847918"/>
                </a:lnTo>
                <a:lnTo>
                  <a:pt x="0" y="0"/>
                </a:lnTo>
                <a:lnTo>
                  <a:pt x="447666" y="2847918"/>
                </a:lnTo>
                <a:close/>
              </a:path>
            </a:pathLst>
          </a:custGeom>
          <a:solidFill>
            <a:srgbClr val="5ECBEF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5" name="object 13"/>
          <p:cNvSpPr/>
          <p:nvPr/>
        </p:nvSpPr>
        <p:spPr>
          <a:xfrm>
            <a:off x="9353483" y="5362466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bIns="0" lIns="0" rIns="0" rtlCol="0" tIns="0" wrap="square"/>
          <a:p/>
        </p:txBody>
      </p:sp>
      <p:sp>
        <p:nvSpPr>
          <p:cNvPr id="1048616" name="object 14"/>
          <p:cNvSpPr/>
          <p:nvPr/>
        </p:nvSpPr>
        <p:spPr>
          <a:xfrm>
            <a:off x="6696077" y="169541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15"/>
          <p:cNvSpPr/>
          <p:nvPr/>
        </p:nvSpPr>
        <p:spPr>
          <a:xfrm>
            <a:off x="9353483" y="589585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8" name="object 16"/>
          <p:cNvSpPr txBox="1">
            <a:spLocks noGrp="1"/>
          </p:cNvSpPr>
          <p:nvPr>
            <p:ph type="title"/>
          </p:nvPr>
        </p:nvSpPr>
        <p:spPr>
          <a:xfrm>
            <a:off x="739922" y="830562"/>
            <a:ext cx="3909060" cy="75247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250" spc="5"/>
              <a:t>PROJECT</a:t>
            </a:r>
            <a:r>
              <a:rPr dirty="0" sz="4250" spc="-80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3" name="object 17"/>
          <p:cNvGrpSpPr/>
          <p:nvPr/>
        </p:nvGrpSpPr>
        <p:grpSpPr>
          <a:xfrm>
            <a:off x="469546" y="6412858"/>
            <a:ext cx="3700779" cy="292735"/>
            <a:chOff x="469546" y="6412858"/>
            <a:chExt cx="3700779" cy="292735"/>
          </a:xfrm>
        </p:grpSpPr>
        <p:pic>
          <p:nvPicPr>
            <p:cNvPr id="2097152" name="object 18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805" y="6467721"/>
              <a:ext cx="2139642" cy="199639"/>
            </a:xfrm>
            <a:prstGeom prst="rect"/>
          </p:spPr>
        </p:pic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9546" y="6412858"/>
              <a:ext cx="3700179" cy="292601"/>
            </a:xfrm>
            <a:prstGeom prst="rect"/>
          </p:spPr>
        </p:pic>
      </p:grpSp>
      <p:sp>
        <p:nvSpPr>
          <p:cNvPr id="1048619" name="object 2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350" vert="horz" wrap="square">
            <a:spAutoFit/>
          </a:bodyPr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0" name="TextBox 22"/>
          <p:cNvSpPr txBox="1"/>
          <p:nvPr/>
        </p:nvSpPr>
        <p:spPr>
          <a:xfrm>
            <a:off x="1741532" y="2551837"/>
            <a:ext cx="7049340" cy="199644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b="1" dirty="0" sz="5400" lang="en-IN">
                <a:solidFill>
                  <a:schemeClr val="tx2">
                    <a:lumMod val="60000"/>
                    <a:lumOff val="40000"/>
                  </a:schemeClr>
                </a:solidFill>
              </a:rPr>
              <a:t>Kitchen Review Summarizer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3"/>
          <p:cNvGrpSpPr/>
          <p:nvPr/>
        </p:nvGrpSpPr>
        <p:grpSpPr>
          <a:xfrm>
            <a:off x="7443846" y="0"/>
            <a:ext cx="4752975" cy="6863080"/>
            <a:chOff x="7443846" y="0"/>
            <a:chExt cx="4752975" cy="6863080"/>
          </a:xfrm>
        </p:grpSpPr>
        <p:sp>
          <p:nvSpPr>
            <p:cNvPr id="1048621" name="object 4"/>
            <p:cNvSpPr/>
            <p:nvPr/>
          </p:nvSpPr>
          <p:spPr>
            <a:xfrm>
              <a:off x="7448608" y="4834"/>
              <a:ext cx="4743450" cy="6853555"/>
            </a:xfrm>
            <a:custGeom>
              <a:avLst/>
              <a:ahLst/>
              <a:rect l="l" t="t" r="r" b="b"/>
              <a:pathLst>
                <a:path w="4743450" h="6853555">
                  <a:moveTo>
                    <a:pt x="1928757" y="0"/>
                  </a:moveTo>
                  <a:lnTo>
                    <a:pt x="3147079" y="6853013"/>
                  </a:lnTo>
                </a:path>
                <a:path w="4743450" h="6853555">
                  <a:moveTo>
                    <a:pt x="4743252" y="3689986"/>
                  </a:moveTo>
                  <a:lnTo>
                    <a:pt x="0" y="6853013"/>
                  </a:lnTo>
                </a:path>
              </a:pathLst>
            </a:custGeom>
            <a:ln w="9524">
              <a:solidFill>
                <a:srgbClr val="5ECBE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5"/>
            <p:cNvSpPr/>
            <p:nvPr/>
          </p:nvSpPr>
          <p:spPr>
            <a:xfrm>
              <a:off x="918204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20" y="6857847"/>
                  </a:moveTo>
                  <a:lnTo>
                    <a:pt x="0" y="6857847"/>
                  </a:lnTo>
                  <a:lnTo>
                    <a:pt x="2044339" y="0"/>
                  </a:lnTo>
                  <a:lnTo>
                    <a:pt x="3009820" y="0"/>
                  </a:lnTo>
                  <a:lnTo>
                    <a:pt x="3009820" y="6857847"/>
                  </a:lnTo>
                  <a:close/>
                </a:path>
              </a:pathLst>
            </a:custGeom>
            <a:solidFill>
              <a:srgbClr val="5ECBEF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6"/>
            <p:cNvSpPr/>
            <p:nvPr/>
          </p:nvSpPr>
          <p:spPr>
            <a:xfrm>
              <a:off x="9602805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055" y="6857847"/>
                  </a:moveTo>
                  <a:lnTo>
                    <a:pt x="1208845" y="6857847"/>
                  </a:lnTo>
                  <a:lnTo>
                    <a:pt x="0" y="0"/>
                  </a:lnTo>
                  <a:lnTo>
                    <a:pt x="2589055" y="0"/>
                  </a:lnTo>
                  <a:lnTo>
                    <a:pt x="2589055" y="6857847"/>
                  </a:lnTo>
                  <a:close/>
                </a:path>
              </a:pathLst>
            </a:custGeom>
            <a:solidFill>
              <a:srgbClr val="5ECBE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7"/>
            <p:cNvSpPr/>
            <p:nvPr/>
          </p:nvSpPr>
          <p:spPr>
            <a:xfrm>
              <a:off x="8934393" y="3047936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468" y="3809920"/>
                  </a:moveTo>
                  <a:lnTo>
                    <a:pt x="0" y="3809920"/>
                  </a:lnTo>
                  <a:lnTo>
                    <a:pt x="3257468" y="0"/>
                  </a:lnTo>
                  <a:lnTo>
                    <a:pt x="3257468" y="3809920"/>
                  </a:lnTo>
                  <a:close/>
                </a:path>
              </a:pathLst>
            </a:custGeom>
            <a:solidFill>
              <a:srgbClr val="17AFE4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8"/>
            <p:cNvSpPr/>
            <p:nvPr/>
          </p:nvSpPr>
          <p:spPr>
            <a:xfrm>
              <a:off x="9337863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3998" y="6857847"/>
                  </a:moveTo>
                  <a:lnTo>
                    <a:pt x="2469957" y="6857847"/>
                  </a:lnTo>
                  <a:lnTo>
                    <a:pt x="0" y="0"/>
                  </a:lnTo>
                  <a:lnTo>
                    <a:pt x="2853998" y="0"/>
                  </a:lnTo>
                  <a:lnTo>
                    <a:pt x="2853998" y="6857847"/>
                  </a:lnTo>
                  <a:close/>
                </a:path>
              </a:pathLst>
            </a:custGeom>
            <a:solidFill>
              <a:srgbClr val="17AFE4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9"/>
            <p:cNvSpPr/>
            <p:nvPr/>
          </p:nvSpPr>
          <p:spPr>
            <a:xfrm>
              <a:off x="10896496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64" y="6857847"/>
                  </a:moveTo>
                  <a:lnTo>
                    <a:pt x="0" y="6857847"/>
                  </a:lnTo>
                  <a:lnTo>
                    <a:pt x="1022419" y="0"/>
                  </a:lnTo>
                  <a:lnTo>
                    <a:pt x="1295364" y="0"/>
                  </a:lnTo>
                  <a:lnTo>
                    <a:pt x="1295364" y="6857847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0"/>
            <p:cNvSpPr/>
            <p:nvPr/>
          </p:nvSpPr>
          <p:spPr>
            <a:xfrm>
              <a:off x="10936141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19" y="6857847"/>
                  </a:moveTo>
                  <a:lnTo>
                    <a:pt x="1114491" y="6857847"/>
                  </a:lnTo>
                  <a:lnTo>
                    <a:pt x="0" y="0"/>
                  </a:lnTo>
                  <a:lnTo>
                    <a:pt x="1255719" y="0"/>
                  </a:lnTo>
                  <a:lnTo>
                    <a:pt x="1255719" y="6857847"/>
                  </a:lnTo>
                  <a:close/>
                </a:path>
              </a:pathLst>
            </a:custGeom>
            <a:solidFill>
              <a:srgbClr val="2362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1"/>
            <p:cNvSpPr/>
            <p:nvPr/>
          </p:nvSpPr>
          <p:spPr>
            <a:xfrm>
              <a:off x="10372630" y="3590847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32" y="3267009"/>
                  </a:moveTo>
                  <a:lnTo>
                    <a:pt x="0" y="3267009"/>
                  </a:lnTo>
                  <a:lnTo>
                    <a:pt x="1819232" y="0"/>
                  </a:lnTo>
                  <a:lnTo>
                    <a:pt x="1819232" y="3267009"/>
                  </a:lnTo>
                  <a:close/>
                </a:path>
              </a:pathLst>
            </a:custGeom>
            <a:solidFill>
              <a:srgbClr val="17AFE4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12"/>
          <p:cNvSpPr/>
          <p:nvPr/>
        </p:nvSpPr>
        <p:spPr>
          <a:xfrm>
            <a:off x="166" y="4009938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447666" y="2847918"/>
                </a:moveTo>
                <a:lnTo>
                  <a:pt x="0" y="2847918"/>
                </a:lnTo>
                <a:lnTo>
                  <a:pt x="0" y="0"/>
                </a:lnTo>
                <a:lnTo>
                  <a:pt x="447666" y="2847918"/>
                </a:lnTo>
                <a:close/>
              </a:path>
            </a:pathLst>
          </a:custGeom>
          <a:solidFill>
            <a:srgbClr val="5ECBEF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13"/>
          <p:cNvSpPr txBox="1"/>
          <p:nvPr/>
        </p:nvSpPr>
        <p:spPr>
          <a:xfrm>
            <a:off x="752622" y="6486322"/>
            <a:ext cx="1671320" cy="16573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b="1" dirty="0" sz="1100" spc="45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2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5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3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object 14"/>
          <p:cNvSpPr/>
          <p:nvPr/>
        </p:nvSpPr>
        <p:spPr>
          <a:xfrm>
            <a:off x="7362804" y="447668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3" y="361936"/>
                </a:moveTo>
                <a:lnTo>
                  <a:pt x="132866" y="355471"/>
                </a:lnTo>
                <a:lnTo>
                  <a:pt x="89636" y="337227"/>
                </a:lnTo>
                <a:lnTo>
                  <a:pt x="53008" y="308930"/>
                </a:lnTo>
                <a:lnTo>
                  <a:pt x="24709" y="272304"/>
                </a:lnTo>
                <a:lnTo>
                  <a:pt x="6465" y="229075"/>
                </a:lnTo>
                <a:lnTo>
                  <a:pt x="0" y="180968"/>
                </a:lnTo>
                <a:lnTo>
                  <a:pt x="6465" y="132861"/>
                </a:lnTo>
                <a:lnTo>
                  <a:pt x="24709" y="89631"/>
                </a:lnTo>
                <a:lnTo>
                  <a:pt x="53008" y="53005"/>
                </a:lnTo>
                <a:lnTo>
                  <a:pt x="89636" y="24708"/>
                </a:lnTo>
                <a:lnTo>
                  <a:pt x="132866" y="6464"/>
                </a:lnTo>
                <a:lnTo>
                  <a:pt x="180973" y="0"/>
                </a:lnTo>
                <a:lnTo>
                  <a:pt x="229080" y="6464"/>
                </a:lnTo>
                <a:lnTo>
                  <a:pt x="272311" y="24708"/>
                </a:lnTo>
                <a:lnTo>
                  <a:pt x="308938" y="53005"/>
                </a:lnTo>
                <a:lnTo>
                  <a:pt x="337237" y="89631"/>
                </a:lnTo>
                <a:lnTo>
                  <a:pt x="355481" y="132861"/>
                </a:lnTo>
                <a:lnTo>
                  <a:pt x="361947" y="180968"/>
                </a:lnTo>
                <a:lnTo>
                  <a:pt x="355481" y="229075"/>
                </a:lnTo>
                <a:lnTo>
                  <a:pt x="337237" y="272304"/>
                </a:lnTo>
                <a:lnTo>
                  <a:pt x="308938" y="308930"/>
                </a:lnTo>
                <a:lnTo>
                  <a:pt x="272311" y="337227"/>
                </a:lnTo>
                <a:lnTo>
                  <a:pt x="229080" y="355471"/>
                </a:lnTo>
                <a:lnTo>
                  <a:pt x="180973" y="361936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2" name="object 15"/>
          <p:cNvSpPr/>
          <p:nvPr/>
        </p:nvSpPr>
        <p:spPr>
          <a:xfrm>
            <a:off x="11010792" y="5610104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41" y="647686"/>
                </a:moveTo>
                <a:lnTo>
                  <a:pt x="275998" y="644175"/>
                </a:lnTo>
                <a:lnTo>
                  <a:pt x="230330" y="633975"/>
                </a:lnTo>
                <a:lnTo>
                  <a:pt x="187339" y="617587"/>
                </a:lnTo>
                <a:lnTo>
                  <a:pt x="147528" y="595513"/>
                </a:lnTo>
                <a:lnTo>
                  <a:pt x="111397" y="568253"/>
                </a:lnTo>
                <a:lnTo>
                  <a:pt x="79449" y="536308"/>
                </a:lnTo>
                <a:lnTo>
                  <a:pt x="52185" y="500180"/>
                </a:lnTo>
                <a:lnTo>
                  <a:pt x="30106" y="460369"/>
                </a:lnTo>
                <a:lnTo>
                  <a:pt x="13715" y="417376"/>
                </a:lnTo>
                <a:lnTo>
                  <a:pt x="3512" y="371702"/>
                </a:lnTo>
                <a:lnTo>
                  <a:pt x="0" y="323849"/>
                </a:lnTo>
                <a:lnTo>
                  <a:pt x="3512" y="275994"/>
                </a:lnTo>
                <a:lnTo>
                  <a:pt x="13715" y="230318"/>
                </a:lnTo>
                <a:lnTo>
                  <a:pt x="30106" y="187324"/>
                </a:lnTo>
                <a:lnTo>
                  <a:pt x="52185" y="147511"/>
                </a:lnTo>
                <a:lnTo>
                  <a:pt x="79449" y="111382"/>
                </a:lnTo>
                <a:lnTo>
                  <a:pt x="111397" y="79436"/>
                </a:lnTo>
                <a:lnTo>
                  <a:pt x="147528" y="52175"/>
                </a:lnTo>
                <a:lnTo>
                  <a:pt x="187339" y="30100"/>
                </a:lnTo>
                <a:lnTo>
                  <a:pt x="230330" y="13711"/>
                </a:lnTo>
                <a:lnTo>
                  <a:pt x="275998" y="3511"/>
                </a:lnTo>
                <a:lnTo>
                  <a:pt x="323841" y="0"/>
                </a:lnTo>
                <a:lnTo>
                  <a:pt x="371685" y="3511"/>
                </a:lnTo>
                <a:lnTo>
                  <a:pt x="417353" y="13711"/>
                </a:lnTo>
                <a:lnTo>
                  <a:pt x="460344" y="30100"/>
                </a:lnTo>
                <a:lnTo>
                  <a:pt x="500155" y="52175"/>
                </a:lnTo>
                <a:lnTo>
                  <a:pt x="536285" y="79436"/>
                </a:lnTo>
                <a:lnTo>
                  <a:pt x="568234" y="111382"/>
                </a:lnTo>
                <a:lnTo>
                  <a:pt x="595498" y="147511"/>
                </a:lnTo>
                <a:lnTo>
                  <a:pt x="617577" y="187324"/>
                </a:lnTo>
                <a:lnTo>
                  <a:pt x="633968" y="230318"/>
                </a:lnTo>
                <a:lnTo>
                  <a:pt x="644171" y="275994"/>
                </a:lnTo>
                <a:lnTo>
                  <a:pt x="647683" y="323849"/>
                </a:lnTo>
                <a:lnTo>
                  <a:pt x="644171" y="371702"/>
                </a:lnTo>
                <a:lnTo>
                  <a:pt x="633968" y="417376"/>
                </a:lnTo>
                <a:lnTo>
                  <a:pt x="617577" y="460369"/>
                </a:lnTo>
                <a:lnTo>
                  <a:pt x="595498" y="500180"/>
                </a:lnTo>
                <a:lnTo>
                  <a:pt x="568234" y="536308"/>
                </a:lnTo>
                <a:lnTo>
                  <a:pt x="536285" y="568253"/>
                </a:lnTo>
                <a:lnTo>
                  <a:pt x="500155" y="595513"/>
                </a:lnTo>
                <a:lnTo>
                  <a:pt x="460344" y="617587"/>
                </a:lnTo>
                <a:lnTo>
                  <a:pt x="417353" y="633975"/>
                </a:lnTo>
                <a:lnTo>
                  <a:pt x="371685" y="644175"/>
                </a:lnTo>
                <a:lnTo>
                  <a:pt x="323841" y="647686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6950" y="6133972"/>
            <a:ext cx="247643" cy="247644"/>
          </a:xfrm>
          <a:prstGeom prst="rect"/>
        </p:spPr>
      </p:pic>
      <p:grpSp>
        <p:nvGrpSpPr>
          <p:cNvPr id="26" name="object 17"/>
          <p:cNvGrpSpPr/>
          <p:nvPr/>
        </p:nvGrpSpPr>
        <p:grpSpPr>
          <a:xfrm>
            <a:off x="48933" y="3822112"/>
            <a:ext cx="4121150" cy="3005455"/>
            <a:chOff x="48933" y="3822112"/>
            <a:chExt cx="4121150" cy="3005455"/>
          </a:xfrm>
        </p:grpSpPr>
        <p:pic>
          <p:nvPicPr>
            <p:cNvPr id="2097155" name="object 1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9546" y="6412858"/>
              <a:ext cx="3700179" cy="292601"/>
            </a:xfrm>
            <a:prstGeom prst="rect"/>
          </p:spPr>
        </p:pic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8933" y="3822112"/>
              <a:ext cx="1731220" cy="3005265"/>
            </a:xfrm>
            <a:prstGeom prst="rect"/>
          </p:spPr>
        </p:pic>
      </p:grpSp>
      <p:sp>
        <p:nvSpPr>
          <p:cNvPr id="1048633" name="object 20"/>
          <p:cNvSpPr txBox="1">
            <a:spLocks noGrp="1"/>
          </p:cNvSpPr>
          <p:nvPr>
            <p:ph type="title"/>
          </p:nvPr>
        </p:nvSpPr>
        <p:spPr>
          <a:xfrm>
            <a:off x="739922" y="446014"/>
            <a:ext cx="2355850" cy="850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A</a:t>
            </a:r>
            <a:r>
              <a:rPr dirty="0"/>
              <a:t>G</a:t>
            </a:r>
            <a:r>
              <a:rPr dirty="0" spc="-25"/>
              <a:t>E</a:t>
            </a:r>
            <a:r>
              <a:rPr dirty="0" spc="20"/>
              <a:t>N</a:t>
            </a:r>
            <a:r>
              <a:rPr dirty="0"/>
              <a:t>DA</a:t>
            </a:r>
          </a:p>
        </p:txBody>
      </p:sp>
      <p:sp>
        <p:nvSpPr>
          <p:cNvPr id="1048634" name="object 2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350" vert="horz" wrap="square">
            <a:spAutoFit/>
          </a:bodyPr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5" name="TextBox 22"/>
          <p:cNvSpPr txBox="1"/>
          <p:nvPr/>
        </p:nvSpPr>
        <p:spPr>
          <a:xfrm>
            <a:off x="2272268" y="1851909"/>
            <a:ext cx="6703483" cy="36474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lang="en-US"/>
              <a:t>Automate the process of summarizing and analyzing kitchen food reviews.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lang="en-US"/>
              <a:t>Provide users with a convenient tool to make informed decisions about food purchases.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lang="en-US"/>
              <a:t>Offer a streamlined solution to navigate through the overwhelming variety of food options available.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lang="en-US"/>
              <a:t>Enhance user experience by presenting concise summaries of food reviews.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lang="en-US"/>
              <a:t>Enable users to quickly grasp the key aspects of different food items.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7991823" y="2933638"/>
            <a:ext cx="2761615" cy="3257550"/>
            <a:chOff x="7991823" y="2933638"/>
            <a:chExt cx="2761615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483" y="5362466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188" y="457190"/>
                  </a:moveTo>
                  <a:lnTo>
                    <a:pt x="0" y="457190"/>
                  </a:lnTo>
                  <a:lnTo>
                    <a:pt x="0" y="0"/>
                  </a:lnTo>
                  <a:lnTo>
                    <a:pt x="457188" y="0"/>
                  </a:lnTo>
                  <a:lnTo>
                    <a:pt x="457188" y="457190"/>
                  </a:lnTo>
                  <a:close/>
                </a:path>
              </a:pathLst>
            </a:custGeom>
            <a:solidFill>
              <a:srgbClr val="42AF5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9353483" y="589585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3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3" y="0"/>
                  </a:lnTo>
                  <a:lnTo>
                    <a:pt x="180973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823" y="2933638"/>
              <a:ext cx="2761418" cy="3257482"/>
            </a:xfrm>
            <a:prstGeom prst="rect"/>
          </p:spPr>
        </p:pic>
      </p:grpSp>
      <p:sp>
        <p:nvSpPr>
          <p:cNvPr id="1048638" name="object 6"/>
          <p:cNvSpPr/>
          <p:nvPr/>
        </p:nvSpPr>
        <p:spPr>
          <a:xfrm>
            <a:off x="6696077" y="169541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834217" y="575678"/>
            <a:ext cx="5636895" cy="7524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  <a:tabLst>
                <a:tab algn="l" pos="2727325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65"/>
              <a:t>L</a:t>
            </a:r>
            <a:r>
              <a:rPr dirty="0" sz="4250" spc="-20"/>
              <a:t>E</a:t>
            </a:r>
            <a:r>
              <a:rPr dirty="0" sz="4250" spc="15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65"/>
              <a:t>T</a:t>
            </a:r>
            <a:r>
              <a:rPr dirty="0" sz="4250" spc="-370"/>
              <a:t>A</a:t>
            </a:r>
            <a:r>
              <a:rPr dirty="0" sz="4250" spc="15"/>
              <a:t>T</a:t>
            </a:r>
            <a:r>
              <a:rPr dirty="0" sz="4250" spc="-15"/>
              <a:t>EME</a:t>
            </a:r>
            <a:r>
              <a:rPr dirty="0" sz="4250" spc="15"/>
              <a:t>NT</a:t>
            </a:r>
            <a:endParaRPr dirty="0" sz="4250"/>
          </a:p>
        </p:txBody>
      </p:sp>
      <p:sp>
        <p:nvSpPr>
          <p:cNvPr id="1048640" name="object 9"/>
          <p:cNvSpPr txBox="1"/>
          <p:nvPr/>
        </p:nvSpPr>
        <p:spPr>
          <a:xfrm>
            <a:off x="739922" y="6473622"/>
            <a:ext cx="1850878" cy="175689"/>
          </a:xfrm>
          <a:prstGeom prst="rect"/>
        </p:spPr>
        <p:txBody>
          <a:bodyPr bIns="0" lIns="0" rIns="0" rtlCol="0" tIns="6350" vert="horz" wrap="square">
            <a:spAutoFit/>
          </a:bodyPr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 lang="en-US" spc="1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45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2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5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3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4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350" vert="horz" wrap="square">
            <a:spAutoFit/>
          </a:bodyPr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2" name="TextBox 11"/>
          <p:cNvSpPr txBox="1"/>
          <p:nvPr/>
        </p:nvSpPr>
        <p:spPr>
          <a:xfrm>
            <a:off x="914400" y="2113191"/>
            <a:ext cx="7169149" cy="25806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lang="en-US"/>
              <a:t>When people want to order food from a kitchen, they often face a problem with too many reviews to read. These reviews can be hard to understand, and they take a lot of time to go through. Without a summary, it's tough for new customers to know what's good or bad about the food. So, there's a need for a tool that gives a quick summary of reviews to help new customers order food more easily.</a:t>
            </a:r>
            <a:endParaRPr dirty="0" sz="20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172" y="2647894"/>
            <a:ext cx="3533775" cy="3808095"/>
            <a:chOff x="8658172" y="2647894"/>
            <a:chExt cx="3533775" cy="3808095"/>
          </a:xfrm>
        </p:grpSpPr>
        <p:sp>
          <p:nvSpPr>
            <p:cNvPr id="1048643" name="object 3"/>
            <p:cNvSpPr/>
            <p:nvPr/>
          </p:nvSpPr>
          <p:spPr>
            <a:xfrm>
              <a:off x="9353482" y="5362466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188" y="457190"/>
                  </a:moveTo>
                  <a:lnTo>
                    <a:pt x="0" y="457190"/>
                  </a:lnTo>
                  <a:lnTo>
                    <a:pt x="0" y="0"/>
                  </a:lnTo>
                  <a:lnTo>
                    <a:pt x="457188" y="0"/>
                  </a:lnTo>
                  <a:lnTo>
                    <a:pt x="457188" y="457190"/>
                  </a:lnTo>
                  <a:close/>
                </a:path>
              </a:pathLst>
            </a:custGeom>
            <a:solidFill>
              <a:srgbClr val="42AF5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482" y="589585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3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3" y="0"/>
                  </a:lnTo>
                  <a:lnTo>
                    <a:pt x="180973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172" y="2647894"/>
              <a:ext cx="3533687" cy="3807634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7" y="169541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739922" y="830562"/>
            <a:ext cx="5262880" cy="75247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805" y="6467721"/>
            <a:ext cx="2139642" cy="199639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350" vert="horz" wrap="square">
            <a:spAutoFit/>
          </a:bodyPr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8" name="TextBox 11"/>
          <p:cNvSpPr txBox="1"/>
          <p:nvPr/>
        </p:nvSpPr>
        <p:spPr>
          <a:xfrm>
            <a:off x="1371600" y="2284192"/>
            <a:ext cx="7550149" cy="3291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/>
              <a:t>Leverage NLTK library to preprocess text and conduct sentiment analysis with VADER, distinguishing positive and negative sentiments.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/>
              <a:t>Segregate insights into positive and negative sentiments separately to provide a comprehensive understanding of customer feedback.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/>
              <a:t>We utilize GPT-3.5 turbo to condense reviews, enabling succinct summaries for presentation and analysis.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>
          <a:xfrm>
            <a:off x="9353483" y="5362466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bIns="0" lIns="0" rIns="0" rtlCol="0" tIns="0" wrap="square"/>
          <a:p/>
        </p:txBody>
      </p:sp>
      <p:sp>
        <p:nvSpPr>
          <p:cNvPr id="1048650" name="object 3"/>
          <p:cNvSpPr/>
          <p:nvPr/>
        </p:nvSpPr>
        <p:spPr>
          <a:xfrm>
            <a:off x="6696077" y="169541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4"/>
          <p:cNvSpPr/>
          <p:nvPr/>
        </p:nvSpPr>
        <p:spPr>
          <a:xfrm>
            <a:off x="9353483" y="589585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699601" y="892410"/>
            <a:ext cx="5013960" cy="57467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20"/>
              <a:t>W</a:t>
            </a:r>
            <a:r>
              <a:rPr dirty="0" sz="3200" spc="-15"/>
              <a:t>H</a:t>
            </a:r>
            <a:r>
              <a:rPr dirty="0" sz="3200" spc="15"/>
              <a:t>O</a:t>
            </a:r>
            <a:r>
              <a:rPr dirty="0" sz="3200" spc="-235"/>
              <a:t> </a:t>
            </a:r>
            <a:r>
              <a:rPr dirty="0" sz="3200" spc="-5"/>
              <a:t>AR</a:t>
            </a:r>
            <a:r>
              <a:rPr dirty="0" sz="3200" spc="10"/>
              <a:t>E</a:t>
            </a:r>
            <a:r>
              <a:rPr dirty="0" sz="3200" spc="-30"/>
              <a:t> </a:t>
            </a:r>
            <a:r>
              <a:rPr dirty="0" sz="3200" spc="-5"/>
              <a:t>T</a:t>
            </a:r>
            <a:r>
              <a:rPr dirty="0" sz="3200" spc="-20"/>
              <a:t>H</a:t>
            </a:r>
            <a:r>
              <a:rPr dirty="0" sz="3200" spc="10"/>
              <a:t>E</a:t>
            </a:r>
            <a:r>
              <a:rPr dirty="0" sz="3200" spc="-30"/>
              <a:t> </a:t>
            </a:r>
            <a:r>
              <a:rPr dirty="0" sz="3200" spc="-25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0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5"/>
              <a:t>R</a:t>
            </a:r>
            <a:r>
              <a:rPr dirty="0" sz="3200" spc="10"/>
              <a:t>S?</a:t>
            </a:r>
            <a:endParaRPr sz="320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5572" y="6175119"/>
            <a:ext cx="2179643" cy="481573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350" vert="horz" wrap="square">
            <a:spAutoFit/>
          </a:bodyPr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4" name="TextBox 9"/>
          <p:cNvSpPr txBox="1"/>
          <p:nvPr/>
        </p:nvSpPr>
        <p:spPr>
          <a:xfrm>
            <a:off x="1295400" y="1857339"/>
            <a:ext cx="7467600" cy="4714240"/>
          </a:xfrm>
          <a:prstGeom prst="rect"/>
          <a:noFill/>
        </p:spPr>
        <p:txBody>
          <a:bodyPr wrap="square">
            <a:spAutoFit/>
          </a:bodyPr>
          <a:p>
            <a:endParaRPr dirty="0" sz="2000" lang="en-US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lang="en-US"/>
              <a:t>Customers:  People looking to order food from a kitchen, who want quick summaries of reviews to make informed decisions about what to order.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endParaRPr dirty="0" sz="2000" lang="en-US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lang="en-US"/>
              <a:t>Kitchen Owners: Owners or managers of kitchens who want to understand customer feedback and preferences better to improve their offerings.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endParaRPr dirty="0" sz="2000" lang="en-US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lang="en-US"/>
              <a:t>Application Platform Owners: Developers or administrators of platforms that facilitate food ordering, who want to provide value-added features like review summarization to enhance user experience and increase customer satisfaction.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" y="1476347"/>
            <a:ext cx="2694364" cy="3247954"/>
          </a:xfrm>
          <a:prstGeom prst="rect"/>
        </p:spPr>
      </p:pic>
      <p:sp>
        <p:nvSpPr>
          <p:cNvPr id="1048655" name="object 3"/>
          <p:cNvSpPr/>
          <p:nvPr/>
        </p:nvSpPr>
        <p:spPr>
          <a:xfrm>
            <a:off x="9353483" y="5362466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7" y="169541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483" y="589585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6"/>
          <p:cNvSpPr txBox="1">
            <a:spLocks noGrp="1"/>
          </p:cNvSpPr>
          <p:nvPr>
            <p:ph type="title"/>
          </p:nvPr>
        </p:nvSpPr>
        <p:spPr>
          <a:xfrm>
            <a:off x="558317" y="858502"/>
            <a:ext cx="9763125" cy="647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/>
              <a:t>Y</a:t>
            </a:r>
            <a:r>
              <a:rPr dirty="0" sz="3600" spc="10"/>
              <a:t>O</a:t>
            </a:r>
            <a:r>
              <a:rPr dirty="0" sz="3600" spc="3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30"/>
              <a:t>S</a:t>
            </a:r>
            <a:r>
              <a:rPr dirty="0" sz="3600" spc="10"/>
              <a:t>O</a:t>
            </a:r>
            <a:r>
              <a:rPr dirty="0" sz="3600" spc="30"/>
              <a:t>L</a:t>
            </a:r>
            <a:r>
              <a:rPr dirty="0" sz="3600" spc="35"/>
              <a:t>U</a:t>
            </a:r>
            <a:r>
              <a:rPr dirty="0" sz="3600" spc="-30"/>
              <a:t>TI</a:t>
            </a:r>
            <a:r>
              <a:rPr dirty="0" sz="3600" spc="15"/>
              <a:t>O</a:t>
            </a:r>
            <a:r>
              <a:rPr dirty="0" sz="3600"/>
              <a:t>N</a:t>
            </a:r>
            <a:r>
              <a:rPr dirty="0" sz="3600" spc="-340"/>
              <a:t> </a:t>
            </a:r>
            <a:r>
              <a:rPr dirty="0" sz="3600" spc="-30"/>
              <a:t>A</a:t>
            </a:r>
            <a:r>
              <a:rPr dirty="0" sz="3600"/>
              <a:t>ND</a:t>
            </a:r>
            <a:r>
              <a:rPr dirty="0" sz="3600" spc="45"/>
              <a:t> </a:t>
            </a:r>
            <a:r>
              <a:rPr dirty="0" sz="3600" spc="-30"/>
              <a:t>IT</a:t>
            </a:r>
            <a:r>
              <a:rPr dirty="0" sz="3600"/>
              <a:t>S</a:t>
            </a:r>
            <a:r>
              <a:rPr dirty="0" sz="3600" spc="65"/>
              <a:t> </a:t>
            </a:r>
            <a:r>
              <a:rPr dirty="0" sz="3600" spc="-290"/>
              <a:t>V</a:t>
            </a:r>
            <a:r>
              <a:rPr dirty="0" sz="3600" spc="-30"/>
              <a:t>A</a:t>
            </a:r>
            <a:r>
              <a:rPr dirty="0" sz="3600" spc="30"/>
              <a:t>LU</a:t>
            </a:r>
            <a:r>
              <a:rPr dirty="0" sz="3600"/>
              <a:t>E</a:t>
            </a:r>
            <a:r>
              <a:rPr dirty="0" sz="3600" spc="-60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5"/>
              <a:t>O</a:t>
            </a:r>
            <a:r>
              <a:rPr dirty="0" sz="3600" spc="-15"/>
              <a:t>P</a:t>
            </a:r>
            <a:r>
              <a:rPr dirty="0" sz="3600" spc="15"/>
              <a:t>O</a:t>
            </a:r>
            <a:r>
              <a:rPr dirty="0" sz="3600" spc="25"/>
              <a:t>S</a:t>
            </a:r>
            <a:r>
              <a:rPr dirty="0" sz="3600" spc="-30"/>
              <a:t>ITI</a:t>
            </a:r>
            <a:r>
              <a:rPr dirty="0" sz="3600" spc="10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805" y="6467721"/>
            <a:ext cx="2139642" cy="199639"/>
          </a:xfrm>
          <a:prstGeom prst="rect"/>
        </p:spPr>
      </p:pic>
      <p:sp>
        <p:nvSpPr>
          <p:cNvPr id="104865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350" vert="horz" wrap="square">
            <a:spAutoFit/>
          </a:bodyPr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3181283" y="2217767"/>
            <a:ext cx="6400800" cy="36474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/>
              <a:t>The Kitchen review summarizer automates the analysis and summarization of kitchen food reviews.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/>
              <a:t>Provides users with concise summaries of positive and negative aspects of food items.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/>
              <a:t>Saves users time and effort by eliminating the need for manual review analysis.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/>
              <a:t>Empowers users to make informed decisions about food orders based on summarized insights.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000" lang="en-US"/>
              <a:t>Enhances user experience by presenting information in an easily digestible format.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/>
          <p:nvPr/>
        </p:nvSpPr>
        <p:spPr>
          <a:xfrm>
            <a:off x="752622" y="6486322"/>
            <a:ext cx="1671320" cy="16573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b="1" dirty="0" sz="1100" spc="45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2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5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3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3"/>
          <p:cNvSpPr/>
          <p:nvPr/>
        </p:nvSpPr>
        <p:spPr>
          <a:xfrm>
            <a:off x="9353483" y="5362466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7" y="169541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483" y="589585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221" y="3383209"/>
            <a:ext cx="2466532" cy="3417498"/>
          </a:xfrm>
          <a:prstGeom prst="rect"/>
        </p:spPr>
      </p:pic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739922" y="655560"/>
            <a:ext cx="7543165" cy="75247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250" spc="15"/>
              <a:t>THE</a:t>
            </a:r>
            <a:r>
              <a:rPr dirty="0" sz="4250" spc="25"/>
              <a:t> </a:t>
            </a:r>
            <a:r>
              <a:rPr dirty="0" sz="4250" spc="10"/>
              <a:t>WOW</a:t>
            </a:r>
            <a:r>
              <a:rPr dirty="0" sz="4250" spc="90"/>
              <a:t> </a:t>
            </a:r>
            <a:r>
              <a:rPr dirty="0" sz="4250" spc="10"/>
              <a:t>IN</a:t>
            </a:r>
            <a:r>
              <a:rPr dirty="0" sz="4250" spc="-10"/>
              <a:t> </a:t>
            </a:r>
            <a:r>
              <a:rPr dirty="0" sz="4250" spc="20"/>
              <a:t>YOUR</a:t>
            </a:r>
            <a:r>
              <a:rPr dirty="0" sz="4250" spc="-5"/>
              <a:t> </a:t>
            </a:r>
            <a:r>
              <a:rPr dirty="0" sz="4250" spc="20"/>
              <a:t>SOLUTION</a:t>
            </a:r>
            <a:endParaRPr sz="4250"/>
          </a:p>
        </p:txBody>
      </p:sp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350" vert="horz" wrap="square">
            <a:spAutoFit/>
          </a:bodyPr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2701447" y="2133600"/>
            <a:ext cx="6484341" cy="364744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lang="en-US"/>
              <a:t>Personalized summaries tailored to individual user preferences and requirements.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lang="en-US"/>
              <a:t>Real-time analysis and summarization of the latest mobile phone reviews.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lang="en-US"/>
              <a:t>Interactive chatbot interface for seamless user interaction and engagement.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lang="en-US"/>
              <a:t>Ability to handle a large volume of reviews and provide accurate summaries efficiently.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lang="en-US"/>
              <a:t>Continuous improvement through feedback integration and algorithm refinement.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4"/>
          <p:cNvSpPr/>
          <p:nvPr/>
        </p:nvSpPr>
        <p:spPr>
          <a:xfrm>
            <a:off x="6696077" y="169541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483" y="589585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350" vert="horz" wrap="square">
            <a:spAutoFit/>
          </a:bodyPr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10"/>
              <a:t>9</a:t>
            </a:fld>
            <a:endParaRPr dirty="0" spc="10"/>
          </a:p>
        </p:txBody>
      </p:sp>
      <p:sp>
        <p:nvSpPr>
          <p:cNvPr id="1048671" name="object 8"/>
          <p:cNvSpPr txBox="1"/>
          <p:nvPr/>
        </p:nvSpPr>
        <p:spPr>
          <a:xfrm>
            <a:off x="739922" y="292094"/>
            <a:ext cx="3303270" cy="1689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20">
                <a:latin typeface="Trebuchet MS"/>
                <a:cs typeface="Trebuchet MS"/>
              </a:rPr>
              <a:t>L</a:t>
            </a:r>
            <a:r>
              <a:rPr b="1" dirty="0" sz="4800" spc="-25">
                <a:latin typeface="Trebuchet MS"/>
                <a:cs typeface="Trebuchet MS"/>
              </a:rPr>
              <a:t>L</a:t>
            </a:r>
            <a:r>
              <a:rPr b="1" dirty="0" sz="4800">
                <a:latin typeface="Trebuchet MS"/>
                <a:cs typeface="Trebuchet MS"/>
              </a:rPr>
              <a:t>I</a:t>
            </a:r>
            <a:r>
              <a:rPr b="1" dirty="0" sz="4800" spc="25">
                <a:latin typeface="Trebuchet MS"/>
                <a:cs typeface="Trebuchet MS"/>
              </a:rPr>
              <a:t>N</a:t>
            </a:r>
            <a:r>
              <a:rPr b="1" dirty="0" sz="480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209716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52600" y="1308193"/>
            <a:ext cx="6116883" cy="458766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 Name</dc:title>
  <dc:creator>Megavannan MD</dc:creator>
  <cp:lastModifiedBy>Megavannan MD</cp:lastModifiedBy>
  <dcterms:created xsi:type="dcterms:W3CDTF">2024-04-02T18:07:38Z</dcterms:created>
  <dcterms:modified xsi:type="dcterms:W3CDTF">2024-04-24T09:03:53Z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Mozilla Firefox 124.0.2</vt:lpwstr>
  </property>
  <property fmtid="{D5CDD505-2E9C-101B-9397-08002B2CF9AE}" pid="4" name="LastSaved">
    <vt:filetime>2024-04-03T00:00:00Z</vt:filetime>
  </property>
  <property fmtid="{D5CDD505-2E9C-101B-9397-08002B2CF9AE}" pid="5" name="ICV">
    <vt:lpwstr>d4b37c37c51e47c7aadf6ed20387b7db</vt:lpwstr>
  </property>
</Properties>
</file>