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4"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11/19/2024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9283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11/19/2024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0575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11/19/2024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6522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0718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3617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40428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819A100-10F6-477E-8847-29D479EF1C92}" type="datetime1">
              <a:rPr lang="en-US" smtClean="0"/>
              <a:t>11/19/2024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1149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DF128AB-198A-495F-8475-FDB360C9873F}" type="datetime1">
              <a:rPr lang="en-US" smtClean="0"/>
              <a:t>11/19/2024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5989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21A235E-F8FD-479F-9FC7-18BE84110877}" type="datetime1">
              <a:rPr lang="en-US" smtClean="0"/>
              <a:t>11/19/2024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7928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890F09B-68DA-462E-9DB4-4C9ADAB8CBCC}"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45646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7AC4E36-FABE-47EB-AA7F-C19A93824617}" type="datetime1">
              <a:rPr lang="en-US" smtClean="0"/>
              <a:t>11/19/2024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3272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11/19/2024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78047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199CE6B-5DE6-4A2D-B72E-5E8969F9F56F}" type="datetime1">
              <a:rPr lang="en-US" smtClean="0"/>
              <a:t>11/19/2024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2135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B1048-0047-48CA-88BA-D69B470942CF}" type="datetime1">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0898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83879-648C-49A9-81A2-0EF5946532D0}" type="datetime1">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705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11/19/2024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9853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11/19/2024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3828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11/19/2024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968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11/19/2024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0138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11/19/2024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783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11/19/2024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637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11/19/2024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2284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11/19/2024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0163827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481A142-DA77-4A5F-AD1F-14E6C18F0F5F}" type="datetime1">
              <a:rPr lang="en-US" smtClean="0"/>
              <a:t>11/19/2024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08243279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booster.net/blogs/colors/green-color-palette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desicomments.com/desi/thank-you/" TargetMode="External"/><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D0E1C79-58FB-E761-5B16-2C716451D91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 t="339" r="653" b="13898"/>
          <a:stretch/>
        </p:blipFill>
        <p:spPr>
          <a:xfrm>
            <a:off x="2173495" y="0"/>
            <a:ext cx="11929228" cy="6858000"/>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A939AF-CE32-4747-9233-6BE467862570}"/>
              </a:ext>
            </a:extLst>
          </p:cNvPr>
          <p:cNvSpPr>
            <a:spLocks noGrp="1"/>
          </p:cNvSpPr>
          <p:nvPr>
            <p:ph type="ctrTitle"/>
          </p:nvPr>
        </p:nvSpPr>
        <p:spPr>
          <a:xfrm>
            <a:off x="690613" y="1122363"/>
            <a:ext cx="3541909" cy="2387600"/>
          </a:xfrm>
        </p:spPr>
        <p:txBody>
          <a:bodyPr>
            <a:normAutofit/>
          </a:bodyPr>
          <a:lstStyle/>
          <a:p>
            <a:pPr>
              <a:lnSpc>
                <a:spcPct val="90000"/>
              </a:lnSpc>
            </a:pPr>
            <a:r>
              <a:rPr lang="en-US" sz="3800" dirty="0"/>
              <a:t>Green Destination: Attrition Report</a:t>
            </a:r>
          </a:p>
        </p:txBody>
      </p:sp>
      <p:sp>
        <p:nvSpPr>
          <p:cNvPr id="3" name="Subtitle 2">
            <a:extLst>
              <a:ext uri="{FF2B5EF4-FFF2-40B4-BE49-F238E27FC236}">
                <a16:creationId xmlns:a16="http://schemas.microsoft.com/office/drawing/2014/main" id="{A74349AD-DF9C-46B5-A5C3-52DB0987190A}"/>
              </a:ext>
            </a:extLst>
          </p:cNvPr>
          <p:cNvSpPr>
            <a:spLocks noGrp="1"/>
          </p:cNvSpPr>
          <p:nvPr>
            <p:ph type="subTitle" idx="1"/>
          </p:nvPr>
        </p:nvSpPr>
        <p:spPr>
          <a:xfrm>
            <a:off x="690613" y="3602038"/>
            <a:ext cx="3541909" cy="2387600"/>
          </a:xfrm>
        </p:spPr>
        <p:txBody>
          <a:bodyPr>
            <a:normAutofit/>
          </a:bodyPr>
          <a:lstStyle/>
          <a:p>
            <a:r>
              <a:rPr lang="en-US" dirty="0"/>
              <a:t>Akilesh Jadhav</a:t>
            </a:r>
          </a:p>
        </p:txBody>
      </p:sp>
      <p:pic>
        <p:nvPicPr>
          <p:cNvPr id="6" name="Picture 5" descr="A logo with green and red leaves&#10;&#10;Description automatically generated">
            <a:extLst>
              <a:ext uri="{FF2B5EF4-FFF2-40B4-BE49-F238E27FC236}">
                <a16:creationId xmlns:a16="http://schemas.microsoft.com/office/drawing/2014/main" id="{C160BBA3-A219-4A15-8854-9F16E5C2F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36" y="4344152"/>
            <a:ext cx="4298062" cy="1965353"/>
          </a:xfrm>
          <a:prstGeom prst="rect">
            <a:avLst/>
          </a:prstGeom>
        </p:spPr>
      </p:pic>
    </p:spTree>
    <p:extLst>
      <p:ext uri="{BB962C8B-B14F-4D97-AF65-F5344CB8AC3E}">
        <p14:creationId xmlns:p14="http://schemas.microsoft.com/office/powerpoint/2010/main" val="1391215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06F043-19C1-481B-BB33-DC90A28BCF5A}"/>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Contents</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9BB5E0-105C-44F0-AC52-62AF60FA4B28}"/>
              </a:ext>
            </a:extLst>
          </p:cNvPr>
          <p:cNvSpPr>
            <a:spLocks noGrp="1"/>
          </p:cNvSpPr>
          <p:nvPr>
            <p:ph idx="1"/>
          </p:nvPr>
        </p:nvSpPr>
        <p:spPr>
          <a:xfrm>
            <a:off x="5289229" y="864108"/>
            <a:ext cx="5910677" cy="5120640"/>
          </a:xfrm>
        </p:spPr>
        <p:txBody>
          <a:bodyPr>
            <a:normAutofit/>
          </a:bodyPr>
          <a:lstStyle/>
          <a:p>
            <a:pPr marL="342900" indent="-342900">
              <a:buFont typeface="Arial" panose="020B0604020202020204" pitchFamily="34" charset="0"/>
              <a:buChar char="•"/>
            </a:pPr>
            <a:r>
              <a:rPr lang="en-US" dirty="0"/>
              <a:t>Analysis on the Employee Database enlisting records about employee details. </a:t>
            </a:r>
          </a:p>
          <a:p>
            <a:pPr marL="342900" indent="-342900">
              <a:buFont typeface="Arial" panose="020B0604020202020204" pitchFamily="34" charset="0"/>
              <a:buChar char="•"/>
            </a:pPr>
            <a:r>
              <a:rPr lang="en-US" dirty="0"/>
              <a:t>Identifying parameters for the analysis.</a:t>
            </a:r>
          </a:p>
          <a:p>
            <a:pPr marL="342900" indent="-342900">
              <a:buFont typeface="Arial" panose="020B0604020202020204" pitchFamily="34" charset="0"/>
              <a:buChar char="•"/>
            </a:pPr>
            <a:r>
              <a:rPr lang="en-US" dirty="0"/>
              <a:t>Interpreting </a:t>
            </a:r>
            <a:r>
              <a:rPr lang="en-US" dirty="0" err="1"/>
              <a:t>visualisations</a:t>
            </a:r>
            <a:r>
              <a:rPr lang="en-US" dirty="0"/>
              <a:t> made in Tableau.</a:t>
            </a:r>
          </a:p>
          <a:p>
            <a:pPr marL="342900" indent="-342900">
              <a:buFont typeface="Arial" panose="020B0604020202020204" pitchFamily="34" charset="0"/>
              <a:buChar char="•"/>
            </a:pPr>
            <a:r>
              <a:rPr lang="en-US" dirty="0"/>
              <a:t>Trends and patterns of attrition across various parameters.</a:t>
            </a:r>
          </a:p>
          <a:p>
            <a:pPr marL="342900" indent="-342900">
              <a:buFont typeface="Arial" panose="020B0604020202020204" pitchFamily="34" charset="0"/>
              <a:buChar char="•"/>
            </a:pPr>
            <a:r>
              <a:rPr lang="en-US" dirty="0"/>
              <a:t>Conclusion</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139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0AD498B-EE95-4C8B-92AE-17F2591EEB1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p:blipFill>
        <p:spPr>
          <a:xfrm>
            <a:off x="429385" y="593864"/>
            <a:ext cx="11333230" cy="5502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8256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F93781-D68B-4253-8E19-A13FD881591F}"/>
              </a:ext>
            </a:extLst>
          </p:cNvPr>
          <p:cNvSpPr>
            <a:spLocks noGrp="1"/>
          </p:cNvSpPr>
          <p:nvPr>
            <p:ph type="title"/>
          </p:nvPr>
        </p:nvSpPr>
        <p:spPr>
          <a:xfrm>
            <a:off x="252919" y="1123837"/>
            <a:ext cx="2947482" cy="1038177"/>
          </a:xfrm>
        </p:spPr>
        <p:txBody>
          <a:bodyPr vert="horz" lIns="91440" tIns="45720" rIns="91440" bIns="45720" rtlCol="0" anchor="b">
            <a:normAutofit/>
          </a:bodyPr>
          <a:lstStyle/>
          <a:p>
            <a:r>
              <a:rPr lang="en-US" sz="2400" dirty="0"/>
              <a:t>Attrition Rate</a:t>
            </a:r>
          </a:p>
        </p:txBody>
      </p:sp>
      <p:sp>
        <p:nvSpPr>
          <p:cNvPr id="10" name="Content Placeholder 9">
            <a:extLst>
              <a:ext uri="{FF2B5EF4-FFF2-40B4-BE49-F238E27FC236}">
                <a16:creationId xmlns:a16="http://schemas.microsoft.com/office/drawing/2014/main" id="{2EFFE3D0-85D0-4F6A-B15A-AA9D90254CB3}"/>
              </a:ext>
            </a:extLst>
          </p:cNvPr>
          <p:cNvSpPr>
            <a:spLocks noGrp="1"/>
          </p:cNvSpPr>
          <p:nvPr>
            <p:ph sz="half" idx="2"/>
          </p:nvPr>
        </p:nvSpPr>
        <p:spPr>
          <a:xfrm>
            <a:off x="252920" y="2162014"/>
            <a:ext cx="2947482" cy="3744264"/>
          </a:xfrm>
        </p:spPr>
        <p:txBody>
          <a:bodyPr vert="horz" lIns="91440" tIns="45720" rIns="91440" bIns="45720" rtlCol="0" anchor="t">
            <a:normAutofit/>
          </a:bodyPr>
          <a:lstStyle/>
          <a:p>
            <a:pPr>
              <a:buFont typeface="Arial" panose="020B0604020202020204" pitchFamily="34" charset="0"/>
              <a:buChar char="•"/>
            </a:pPr>
            <a:r>
              <a:rPr lang="en-US" sz="1800" dirty="0">
                <a:solidFill>
                  <a:srgbClr val="FFFFFF"/>
                </a:solidFill>
                <a:latin typeface="Avenir Next LT Pro" panose="020B0504020202020204" pitchFamily="34" charset="0"/>
              </a:rPr>
              <a:t>Out of the total number of 1470 employees in the database , 237 employees have resigned while 1233 employees are still retained in the company.</a:t>
            </a:r>
          </a:p>
          <a:p>
            <a:pPr>
              <a:buFont typeface="Arial" panose="020B0604020202020204" pitchFamily="34" charset="0"/>
              <a:buChar char="•"/>
            </a:pPr>
            <a:r>
              <a:rPr lang="en-US" sz="1800" dirty="0">
                <a:solidFill>
                  <a:srgbClr val="FFFFFF"/>
                </a:solidFill>
                <a:latin typeface="Avenir Next LT Pro" panose="020B0504020202020204" pitchFamily="34" charset="0"/>
              </a:rPr>
              <a:t>The attrition rate is 16.12%</a:t>
            </a:r>
          </a:p>
        </p:txBody>
      </p:sp>
      <p:pic>
        <p:nvPicPr>
          <p:cNvPr id="6" name="Content Placeholder 5" descr="A screenshot of a computer&#10;&#10;Description automatically generated">
            <a:extLst>
              <a:ext uri="{FF2B5EF4-FFF2-40B4-BE49-F238E27FC236}">
                <a16:creationId xmlns:a16="http://schemas.microsoft.com/office/drawing/2014/main" id="{CD350BB1-7E5A-4645-9819-A5DB01698EF6}"/>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03" t="10255" r="71625" b="53088"/>
          <a:stretch/>
        </p:blipFill>
        <p:spPr>
          <a:xfrm>
            <a:off x="4059935" y="1133890"/>
            <a:ext cx="7491363" cy="4573255"/>
          </a:xfrm>
          <a:prstGeom prst="rect">
            <a:avLst/>
          </a:prstGeom>
        </p:spPr>
      </p:pic>
      <p:sp>
        <p:nvSpPr>
          <p:cNvPr id="23" name="Rectangle 22">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9842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0"/>
                                        <p:tgtEl>
                                          <p:spTgt spid="10">
                                            <p:txEl>
                                              <p:pRg st="1" end="1"/>
                                            </p:txEl>
                                          </p:spTgt>
                                        </p:tgtEl>
                                      </p:cBhvr>
                                    </p:animEffect>
                                    <p:anim calcmode="lin" valueType="num">
                                      <p:cBhvr>
                                        <p:cTn id="2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253F7A-1E85-478B-B742-6260E6C791AC}"/>
              </a:ext>
            </a:extLst>
          </p:cNvPr>
          <p:cNvSpPr>
            <a:spLocks noGrp="1"/>
          </p:cNvSpPr>
          <p:nvPr>
            <p:ph type="title"/>
          </p:nvPr>
        </p:nvSpPr>
        <p:spPr>
          <a:xfrm>
            <a:off x="821906" y="4877964"/>
            <a:ext cx="10207752" cy="823998"/>
          </a:xfrm>
        </p:spPr>
        <p:txBody>
          <a:bodyPr vert="horz" lIns="91440" tIns="45720" rIns="91440" bIns="45720" rtlCol="0" anchor="b">
            <a:normAutofit/>
          </a:bodyPr>
          <a:lstStyle/>
          <a:p>
            <a:pPr algn="ctr"/>
            <a:r>
              <a:rPr lang="en-US" sz="4800" spc="-100" dirty="0"/>
              <a:t>Factors: Age and Years at work</a:t>
            </a:r>
          </a:p>
        </p:txBody>
      </p:sp>
      <p:pic>
        <p:nvPicPr>
          <p:cNvPr id="5" name="Content Placeholder 7" descr="A screenshot of a computer&#10;&#10;Description automatically generated">
            <a:extLst>
              <a:ext uri="{FF2B5EF4-FFF2-40B4-BE49-F238E27FC236}">
                <a16:creationId xmlns:a16="http://schemas.microsoft.com/office/drawing/2014/main" id="{A06D374B-EBE9-47A5-80B0-2B6DD89C894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8116" t="10749" r="40627" b="52581"/>
          <a:stretch/>
        </p:blipFill>
        <p:spPr>
          <a:xfrm>
            <a:off x="496148" y="638175"/>
            <a:ext cx="5357537" cy="2938396"/>
          </a:xfrm>
          <a:prstGeom prst="rect">
            <a:avLst/>
          </a:prstGeom>
        </p:spPr>
      </p:pic>
      <p:pic>
        <p:nvPicPr>
          <p:cNvPr id="7" name="Content Placeholder 6" descr="A screenshot of a computer&#10;&#10;Description automatically generated">
            <a:extLst>
              <a:ext uri="{FF2B5EF4-FFF2-40B4-BE49-F238E27FC236}">
                <a16:creationId xmlns:a16="http://schemas.microsoft.com/office/drawing/2014/main" id="{9E165A12-4A78-4D54-A84B-ACA791104A6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59316" t="9648" r="9897" b="53788"/>
          <a:stretch/>
        </p:blipFill>
        <p:spPr>
          <a:xfrm>
            <a:off x="6027742" y="638175"/>
            <a:ext cx="5630032" cy="293194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9070172-D2F7-4172-9DEC-554C2EDE075C}"/>
              </a:ext>
            </a:extLst>
          </p:cNvPr>
          <p:cNvPicPr>
            <a:picLocks noChangeAspect="1"/>
          </p:cNvPicPr>
          <p:nvPr/>
        </p:nvPicPr>
        <p:blipFill rotWithShape="1">
          <a:blip r:embed="rId3">
            <a:extLst>
              <a:ext uri="{28A0092B-C50C-407E-A947-70E740481C1C}">
                <a14:useLocalDpi xmlns:a14="http://schemas.microsoft.com/office/drawing/2010/main" val="0"/>
              </a:ext>
            </a:extLst>
          </a:blip>
          <a:srcRect l="83845" t="42068" r="12321" b="55287"/>
          <a:stretch/>
        </p:blipFill>
        <p:spPr>
          <a:xfrm>
            <a:off x="7456098" y="1990725"/>
            <a:ext cx="713066" cy="31691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91356AB-6999-4CFA-A30A-E212DE6E56D5}"/>
              </a:ext>
            </a:extLst>
          </p:cNvPr>
          <p:cNvPicPr>
            <a:picLocks noChangeAspect="1"/>
          </p:cNvPicPr>
          <p:nvPr/>
        </p:nvPicPr>
        <p:blipFill rotWithShape="1">
          <a:blip r:embed="rId4">
            <a:extLst>
              <a:ext uri="{28A0092B-C50C-407E-A947-70E740481C1C}">
                <a14:useLocalDpi xmlns:a14="http://schemas.microsoft.com/office/drawing/2010/main" val="0"/>
              </a:ext>
            </a:extLst>
          </a:blip>
          <a:srcRect l="93776" t="41607" r="2676" b="55654"/>
          <a:stretch/>
        </p:blipFill>
        <p:spPr>
          <a:xfrm>
            <a:off x="8950401" y="1990724"/>
            <a:ext cx="730550" cy="31691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1757080C-0516-4AE9-A924-5F3208062B84}"/>
              </a:ext>
            </a:extLst>
          </p:cNvPr>
          <p:cNvPicPr>
            <a:picLocks noChangeAspect="1"/>
          </p:cNvPicPr>
          <p:nvPr/>
        </p:nvPicPr>
        <p:blipFill rotWithShape="1">
          <a:blip r:embed="rId5">
            <a:extLst>
              <a:ext uri="{28A0092B-C50C-407E-A947-70E740481C1C}">
                <a14:useLocalDpi xmlns:a14="http://schemas.microsoft.com/office/drawing/2010/main" val="0"/>
              </a:ext>
            </a:extLst>
          </a:blip>
          <a:srcRect l="88108" t="46692" r="7758" b="50466"/>
          <a:stretch/>
        </p:blipFill>
        <p:spPr>
          <a:xfrm>
            <a:off x="10569975" y="2104148"/>
            <a:ext cx="819531" cy="316918"/>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3A796818-B966-44E9-9AA4-6885D5C5F485}"/>
              </a:ext>
            </a:extLst>
          </p:cNvPr>
          <p:cNvPicPr>
            <a:picLocks noChangeAspect="1"/>
          </p:cNvPicPr>
          <p:nvPr/>
        </p:nvPicPr>
        <p:blipFill rotWithShape="1">
          <a:blip r:embed="rId6">
            <a:extLst>
              <a:ext uri="{28A0092B-C50C-407E-A947-70E740481C1C}">
                <a14:useLocalDpi xmlns:a14="http://schemas.microsoft.com/office/drawing/2010/main" val="0"/>
              </a:ext>
            </a:extLst>
          </a:blip>
          <a:srcRect l="85225" t="55572" r="11053" b="42139"/>
          <a:stretch/>
        </p:blipFill>
        <p:spPr>
          <a:xfrm>
            <a:off x="7628440" y="3069094"/>
            <a:ext cx="713066" cy="246655"/>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6185CCB0-451E-4CEF-A919-6CCD82C189A4}"/>
              </a:ext>
            </a:extLst>
          </p:cNvPr>
          <p:cNvPicPr>
            <a:picLocks noChangeAspect="1"/>
          </p:cNvPicPr>
          <p:nvPr/>
        </p:nvPicPr>
        <p:blipFill rotWithShape="1">
          <a:blip r:embed="rId7">
            <a:extLst>
              <a:ext uri="{28A0092B-C50C-407E-A947-70E740481C1C}">
                <a14:useLocalDpi xmlns:a14="http://schemas.microsoft.com/office/drawing/2010/main" val="0"/>
              </a:ext>
            </a:extLst>
          </a:blip>
          <a:srcRect l="90976" t="55828" r="4782" b="41830"/>
          <a:stretch/>
        </p:blipFill>
        <p:spPr>
          <a:xfrm>
            <a:off x="8898312" y="3148212"/>
            <a:ext cx="782639" cy="242985"/>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CFF809FD-51BB-44CD-82DF-1A52D93AFE05}"/>
              </a:ext>
            </a:extLst>
          </p:cNvPr>
          <p:cNvPicPr>
            <a:picLocks noChangeAspect="1"/>
          </p:cNvPicPr>
          <p:nvPr/>
        </p:nvPicPr>
        <p:blipFill rotWithShape="1">
          <a:blip r:embed="rId8">
            <a:extLst>
              <a:ext uri="{28A0092B-C50C-407E-A947-70E740481C1C}">
                <a14:useLocalDpi xmlns:a14="http://schemas.microsoft.com/office/drawing/2010/main" val="0"/>
              </a:ext>
            </a:extLst>
          </a:blip>
          <a:srcRect l="88057" t="55697" r="7647" b="41624"/>
          <a:stretch/>
        </p:blipFill>
        <p:spPr>
          <a:xfrm>
            <a:off x="10569975" y="3072765"/>
            <a:ext cx="919367" cy="322456"/>
          </a:xfrm>
          <a:prstGeom prst="rect">
            <a:avLst/>
          </a:prstGeom>
        </p:spPr>
      </p:pic>
      <p:sp>
        <p:nvSpPr>
          <p:cNvPr id="26" name="TextBox 25">
            <a:extLst>
              <a:ext uri="{FF2B5EF4-FFF2-40B4-BE49-F238E27FC236}">
                <a16:creationId xmlns:a16="http://schemas.microsoft.com/office/drawing/2014/main" id="{986B614E-7BAA-4ADB-A0E2-14735D495F7B}"/>
              </a:ext>
            </a:extLst>
          </p:cNvPr>
          <p:cNvSpPr txBox="1"/>
          <p:nvPr/>
        </p:nvSpPr>
        <p:spPr>
          <a:xfrm>
            <a:off x="1443317" y="1902962"/>
            <a:ext cx="824753" cy="246221"/>
          </a:xfrm>
          <a:prstGeom prst="rect">
            <a:avLst/>
          </a:prstGeom>
          <a:noFill/>
        </p:spPr>
        <p:txBody>
          <a:bodyPr wrap="square" rtlCol="0">
            <a:spAutoFit/>
          </a:bodyPr>
          <a:lstStyle/>
          <a:p>
            <a:r>
              <a:rPr lang="en-US" sz="1000" b="1" dirty="0">
                <a:solidFill>
                  <a:schemeClr val="bg1"/>
                </a:solidFill>
                <a:latin typeface="Avenir Next LT Pro" panose="020B0504020202020204" pitchFamily="34" charset="0"/>
              </a:rPr>
              <a:t>32.575</a:t>
            </a:r>
          </a:p>
        </p:txBody>
      </p:sp>
      <p:sp>
        <p:nvSpPr>
          <p:cNvPr id="27" name="TextBox 26">
            <a:extLst>
              <a:ext uri="{FF2B5EF4-FFF2-40B4-BE49-F238E27FC236}">
                <a16:creationId xmlns:a16="http://schemas.microsoft.com/office/drawing/2014/main" id="{46A67A14-1FF8-4301-A294-F44468C81DA7}"/>
              </a:ext>
            </a:extLst>
          </p:cNvPr>
          <p:cNvSpPr txBox="1"/>
          <p:nvPr/>
        </p:nvSpPr>
        <p:spPr>
          <a:xfrm>
            <a:off x="2578254" y="1656741"/>
            <a:ext cx="824753" cy="246221"/>
          </a:xfrm>
          <a:prstGeom prst="rect">
            <a:avLst/>
          </a:prstGeom>
          <a:noFill/>
        </p:spPr>
        <p:txBody>
          <a:bodyPr wrap="square" rtlCol="0">
            <a:spAutoFit/>
          </a:bodyPr>
          <a:lstStyle/>
          <a:p>
            <a:r>
              <a:rPr lang="en-US" sz="1000" b="1" dirty="0">
                <a:solidFill>
                  <a:schemeClr val="bg1"/>
                </a:solidFill>
                <a:latin typeface="Avenir Next LT Pro" panose="020B0504020202020204" pitchFamily="34" charset="0"/>
              </a:rPr>
              <a:t>38.156</a:t>
            </a:r>
          </a:p>
        </p:txBody>
      </p:sp>
      <p:sp>
        <p:nvSpPr>
          <p:cNvPr id="28" name="TextBox 27">
            <a:extLst>
              <a:ext uri="{FF2B5EF4-FFF2-40B4-BE49-F238E27FC236}">
                <a16:creationId xmlns:a16="http://schemas.microsoft.com/office/drawing/2014/main" id="{B8C7B59D-614F-45F8-BCC3-53F3015180AA}"/>
              </a:ext>
            </a:extLst>
          </p:cNvPr>
          <p:cNvSpPr txBox="1"/>
          <p:nvPr/>
        </p:nvSpPr>
        <p:spPr>
          <a:xfrm>
            <a:off x="3747247" y="1902962"/>
            <a:ext cx="690282" cy="246221"/>
          </a:xfrm>
          <a:prstGeom prst="rect">
            <a:avLst/>
          </a:prstGeom>
          <a:noFill/>
        </p:spPr>
        <p:txBody>
          <a:bodyPr wrap="square" rtlCol="0">
            <a:spAutoFit/>
          </a:bodyPr>
          <a:lstStyle/>
          <a:p>
            <a:r>
              <a:rPr lang="en-US" sz="1000" b="1" dirty="0">
                <a:solidFill>
                  <a:schemeClr val="bg1"/>
                </a:solidFill>
                <a:latin typeface="Avenir Next LT Pro" panose="020B0504020202020204" pitchFamily="34" charset="0"/>
              </a:rPr>
              <a:t>34.207</a:t>
            </a:r>
          </a:p>
        </p:txBody>
      </p:sp>
      <p:sp>
        <p:nvSpPr>
          <p:cNvPr id="29" name="TextBox 28">
            <a:extLst>
              <a:ext uri="{FF2B5EF4-FFF2-40B4-BE49-F238E27FC236}">
                <a16:creationId xmlns:a16="http://schemas.microsoft.com/office/drawing/2014/main" id="{816C88B7-EBAC-4697-9436-A3FCFA272A40}"/>
              </a:ext>
            </a:extLst>
          </p:cNvPr>
          <p:cNvSpPr txBox="1"/>
          <p:nvPr/>
        </p:nvSpPr>
        <p:spPr>
          <a:xfrm>
            <a:off x="4905291" y="1744503"/>
            <a:ext cx="690282" cy="246221"/>
          </a:xfrm>
          <a:prstGeom prst="rect">
            <a:avLst/>
          </a:prstGeom>
          <a:noFill/>
        </p:spPr>
        <p:txBody>
          <a:bodyPr wrap="square" rtlCol="0">
            <a:spAutoFit/>
          </a:bodyPr>
          <a:lstStyle/>
          <a:p>
            <a:r>
              <a:rPr lang="en-US" sz="1000" b="1" dirty="0">
                <a:solidFill>
                  <a:schemeClr val="bg1"/>
                </a:solidFill>
                <a:latin typeface="Avenir Next LT Pro" panose="020B0504020202020204" pitchFamily="34" charset="0"/>
              </a:rPr>
              <a:t>37.154</a:t>
            </a:r>
          </a:p>
        </p:txBody>
      </p:sp>
    </p:spTree>
    <p:extLst>
      <p:ext uri="{BB962C8B-B14F-4D97-AF65-F5344CB8AC3E}">
        <p14:creationId xmlns:p14="http://schemas.microsoft.com/office/powerpoint/2010/main" val="268805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par>
                                <p:cTn id="42" presetID="22" presetClass="entr" presetSubtype="4"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68383F-E1BA-41F6-9D2A-76997A1DA13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000" spc="-100"/>
              <a:t>Income factor and Satisfaction Levels</a:t>
            </a:r>
          </a:p>
        </p:txBody>
      </p:sp>
      <p:pic>
        <p:nvPicPr>
          <p:cNvPr id="8" name="Content Placeholder 7" descr="A screenshot of a computer&#10;&#10;Description automatically generated">
            <a:extLst>
              <a:ext uri="{FF2B5EF4-FFF2-40B4-BE49-F238E27FC236}">
                <a16:creationId xmlns:a16="http://schemas.microsoft.com/office/drawing/2014/main" id="{35A242F8-3271-4B43-82CE-DBC0E500286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93" t="47060" r="59498" b="700"/>
          <a:stretch/>
        </p:blipFill>
        <p:spPr>
          <a:xfrm>
            <a:off x="190500" y="774597"/>
            <a:ext cx="5178871" cy="3153394"/>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490DA557-40BC-45CF-A612-3372C6DBB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9723" t="47211" r="9931" b="990"/>
          <a:stretch/>
        </p:blipFill>
        <p:spPr>
          <a:xfrm>
            <a:off x="5405142" y="774596"/>
            <a:ext cx="6501108" cy="3153394"/>
          </a:xfrm>
          <a:prstGeom prst="rect">
            <a:avLst/>
          </a:prstGeom>
        </p:spPr>
      </p:pic>
    </p:spTree>
    <p:extLst>
      <p:ext uri="{BB962C8B-B14F-4D97-AF65-F5344CB8AC3E}">
        <p14:creationId xmlns:p14="http://schemas.microsoft.com/office/powerpoint/2010/main" val="1156880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990C6C6-9A38-48E8-9FA9-5577088C9911}"/>
              </a:ext>
            </a:extLst>
          </p:cNvPr>
          <p:cNvSpPr>
            <a:spLocks noGrp="1"/>
          </p:cNvSpPr>
          <p:nvPr>
            <p:ph type="title"/>
          </p:nvPr>
        </p:nvSpPr>
        <p:spPr>
          <a:xfrm>
            <a:off x="494260" y="1683144"/>
            <a:ext cx="2774922" cy="3491712"/>
          </a:xfrm>
        </p:spPr>
        <p:txBody>
          <a:bodyPr>
            <a:normAutofit/>
          </a:bodyPr>
          <a:lstStyle/>
          <a:p>
            <a:r>
              <a:rPr lang="en-US" dirty="0"/>
              <a:t>Conclusion</a:t>
            </a:r>
          </a:p>
        </p:txBody>
      </p:sp>
      <p:sp>
        <p:nvSpPr>
          <p:cNvPr id="6" name="Content Placeholder 5">
            <a:extLst>
              <a:ext uri="{FF2B5EF4-FFF2-40B4-BE49-F238E27FC236}">
                <a16:creationId xmlns:a16="http://schemas.microsoft.com/office/drawing/2014/main" id="{0F736C34-140D-4950-8C51-605FBB67CE15}"/>
              </a:ext>
            </a:extLst>
          </p:cNvPr>
          <p:cNvSpPr>
            <a:spLocks noGrp="1"/>
          </p:cNvSpPr>
          <p:nvPr>
            <p:ph idx="1"/>
          </p:nvPr>
        </p:nvSpPr>
        <p:spPr>
          <a:xfrm>
            <a:off x="4385814" y="762000"/>
            <a:ext cx="6627377" cy="5334001"/>
          </a:xfrm>
        </p:spPr>
        <p:txBody>
          <a:bodyPr>
            <a:normAutofit lnSpcReduction="10000"/>
          </a:bodyPr>
          <a:lstStyle/>
          <a:p>
            <a:r>
              <a:rPr lang="en-US" dirty="0"/>
              <a:t>The attrition rate of Green Destinations Company as of now is 16.12%</a:t>
            </a:r>
          </a:p>
          <a:p>
            <a:r>
              <a:rPr lang="en-US" dirty="0"/>
              <a:t>Considering Age factor, we can observe that those who left the company had lower average age among both the genders compared. We can infer that young employees are likely to resign than older ones.</a:t>
            </a:r>
          </a:p>
          <a:p>
            <a:r>
              <a:rPr lang="en-US" dirty="0"/>
              <a:t>Looking at years spent at the company, those who have left have spent on an average lesser time in the company across all departments.</a:t>
            </a:r>
          </a:p>
          <a:p>
            <a:r>
              <a:rPr lang="en-US" dirty="0" err="1"/>
              <a:t>Analysing</a:t>
            </a:r>
            <a:r>
              <a:rPr lang="en-US" dirty="0"/>
              <a:t> the average Monthly Income, those with higher monthly income have left when they have spent long time in their roles while on the contrary those with lesser monthly income and who have spent less time in their roles have left.</a:t>
            </a:r>
          </a:p>
          <a:p>
            <a:r>
              <a:rPr lang="en-US" dirty="0"/>
              <a:t>Comparing job satisfaction levels, work-life balance and relationship satisfaction, those who stayed in the company for </a:t>
            </a:r>
            <a:r>
              <a:rPr lang="en-US" dirty="0" err="1"/>
              <a:t>upto</a:t>
            </a:r>
            <a:r>
              <a:rPr lang="en-US" dirty="0"/>
              <a:t> 20-22 years had stable satisfaction levels than those stayed in the company for more than 22 years.</a:t>
            </a:r>
          </a:p>
        </p:txBody>
      </p:sp>
      <p:sp>
        <p:nvSpPr>
          <p:cNvPr id="15" name="Freeform: Shape 14">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0259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text on a white background&#10;&#10;Description automatically generated">
            <a:extLst>
              <a:ext uri="{FF2B5EF4-FFF2-40B4-BE49-F238E27FC236}">
                <a16:creationId xmlns:a16="http://schemas.microsoft.com/office/drawing/2014/main" id="{3FAE320E-CF53-4A3E-86E2-0AEBA2D79DC7}"/>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 r="693" b="1328"/>
          <a:stretch/>
        </p:blipFill>
        <p:spPr>
          <a:xfrm>
            <a:off x="2370240" y="771434"/>
            <a:ext cx="7399926" cy="5201983"/>
          </a:xfrm>
          <a:prstGeom prst="rect">
            <a:avLst/>
          </a:prstGeom>
        </p:spPr>
      </p:pic>
    </p:spTree>
    <p:extLst>
      <p:ext uri="{BB962C8B-B14F-4D97-AF65-F5344CB8AC3E}">
        <p14:creationId xmlns:p14="http://schemas.microsoft.com/office/powerpoint/2010/main" val="1127248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plashVTI">
  <a:themeElements>
    <a:clrScheme name="AnalogousFromLightSeed_2SEEDS">
      <a:dk1>
        <a:srgbClr val="000000"/>
      </a:dk1>
      <a:lt1>
        <a:srgbClr val="FFFFFF"/>
      </a:lt1>
      <a:dk2>
        <a:srgbClr val="31321C"/>
      </a:dk2>
      <a:lt2>
        <a:srgbClr val="F0F0F3"/>
      </a:lt2>
      <a:accent1>
        <a:srgbClr val="A3A470"/>
      </a:accent1>
      <a:accent2>
        <a:srgbClr val="B59E7A"/>
      </a:accent2>
      <a:accent3>
        <a:srgbClr val="95A77E"/>
      </a:accent3>
      <a:accent4>
        <a:srgbClr val="77A8AE"/>
      </a:accent4>
      <a:accent5>
        <a:srgbClr val="8AA3C0"/>
      </a:accent5>
      <a:accent6>
        <a:srgbClr val="7F82BA"/>
      </a:accent6>
      <a:hlink>
        <a:srgbClr val="7372B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Frame">
  <a:themeElements>
    <a:clrScheme name="Custom 4">
      <a:dk1>
        <a:sysClr val="windowText" lastClr="000000"/>
      </a:dk1>
      <a:lt1>
        <a:sysClr val="window" lastClr="FFFFFF"/>
      </a:lt1>
      <a:dk2>
        <a:srgbClr val="455F51"/>
      </a:dk2>
      <a:lt2>
        <a:srgbClr val="E3DED1"/>
      </a:lt2>
      <a:accent1>
        <a:srgbClr val="3F762A"/>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Fluidy</Template>
  <TotalTime>109</TotalTime>
  <Words>248</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Avenir Next LT Pro</vt:lpstr>
      <vt:lpstr>Corbel</vt:lpstr>
      <vt:lpstr>Posterama</vt:lpstr>
      <vt:lpstr>Wingdings 2</vt:lpstr>
      <vt:lpstr>SplashVTI</vt:lpstr>
      <vt:lpstr>Frame</vt:lpstr>
      <vt:lpstr>Green Destination: Attrition Report</vt:lpstr>
      <vt:lpstr>Contents</vt:lpstr>
      <vt:lpstr>PowerPoint Presentation</vt:lpstr>
      <vt:lpstr>Attrition Rate</vt:lpstr>
      <vt:lpstr>Factors: Age and Years at work</vt:lpstr>
      <vt:lpstr>Income factor and Satisfaction Levels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Destination: Attrition Report</dc:title>
  <dc:creator>Akilesh Jadhav</dc:creator>
  <cp:lastModifiedBy>Akilesh Jadhav</cp:lastModifiedBy>
  <cp:revision>11</cp:revision>
  <dcterms:created xsi:type="dcterms:W3CDTF">2024-11-19T12:45:15Z</dcterms:created>
  <dcterms:modified xsi:type="dcterms:W3CDTF">2024-11-19T14:35:14Z</dcterms:modified>
</cp:coreProperties>
</file>