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51435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 name="Shape 8"/>
        <p:cNvGrpSpPr/>
        <p:nvPr/>
      </p:nvGrpSpPr>
      <p:grpSpPr>
        <a:xfrm>
          <a:off x="0" y="0"/>
          <a:ext cx="0" cy="0"/>
          <a:chOff x="0" y="0"/>
          <a:chExt cx="0" cy="0"/>
        </a:xfrm>
      </p:grpSpPr>
      <p:sp>
        <p:nvSpPr>
          <p:cNvPr id="9" name="Google Shape;9;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 you can see, regular text paragraphs are &lt;em&gt;not&lt;/em&gt; visible to your audience. This is by design. Body text is your script. Only you can see it. As you can see later, it will be present in the teleprompter when you present. </a:t>
            </a:r>
            <a:endParaRPr/>
          </a:p>
        </p:txBody>
      </p:sp>
      <p:sp>
        <p:nvSpPr>
          <p:cNvPr id="11" name="Google Shape;11;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0" name="Google Shape;90;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 name="Google Shape;100;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9" name="Google Shape;109;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7" name="Google Shape;117;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3" name="Google Shape;123;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1" name="Google Shape;131;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9" name="Google Shape;139;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6" name="Google Shape;146;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2" name="Google Shape;152;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8" name="Google Shape;158;p1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 name="Google Shape;19;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 name="Google Shape;27;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These should be reading notes. This kind of slide looks like a lot of work, and it directly sabotages your presentation. It's as if you finished your sentences yourself.</a:t>
            </a:r>
            <a:endParaRPr/>
          </a:p>
        </p:txBody>
      </p:sp>
      <p:sp>
        <p:nvSpPr>
          <p:cNvPr id="28" name="Google Shape;28;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 name="Google Shape;34;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To make people listen to you, you need a good story. Stories connect. A good story has the power to make people look at the world through your eyes. The door to make them look through your eyes will not get unlocked with stock images, graphs, and bullet lists, but with your voice. &lt;/p&gt;</a:t>
            </a:r>
            <a:br>
              <a:rPr lang="en-US" sz="1200">
                <a:solidFill>
                  <a:schemeClr val="dk1"/>
                </a:solidFill>
                <a:latin typeface="Calibri"/>
                <a:ea typeface="Calibri"/>
                <a:cs typeface="Calibri"/>
                <a:sym typeface="Calibri"/>
              </a:rPr>
            </a:b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&lt;p&gt;You need beginning-middle-end. Your presentation's visuals should help you get attention, make your point, and keep people oriented. With iA Presenter, you don’t &lt;em&gt;design&lt;/em&gt; your presentation, you &lt;em&gt;write&lt;/em&gt; it. </a:t>
            </a:r>
            <a:endParaRPr/>
          </a:p>
        </p:txBody>
      </p:sp>
      <p:sp>
        <p:nvSpPr>
          <p:cNvPr id="35" name="Google Shape;35;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If you play with Markdown for a couple of minutes, you’ll only need help for more difficult matters. Adding a link, footnote, or table requires more skills. To promote familiarity with advanced Markdown, we have added a formatting inspector. </a:t>
            </a:r>
            <a:endParaRPr/>
          </a:p>
        </p:txBody>
      </p:sp>
      <p:sp>
        <p:nvSpPr>
          <p:cNvPr id="42" name="Google Shape;42;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In common presentations, the script is called “notes.” They are squeezed in at the bottom of the page. They’re an afterthought. With iA Presenter, your story is the very essence of every presentation. That doesn't mean that every presentation needs to be a TED talk. But every time you speak, you need to have something to say.&lt;/p&gt;</a:t>
            </a:r>
            <a:br>
              <a:rPr lang="en-US" sz="1200">
                <a:solidFill>
                  <a:schemeClr val="dk1"/>
                </a:solidFill>
                <a:latin typeface="Calibri"/>
                <a:ea typeface="Calibri"/>
                <a:cs typeface="Calibri"/>
                <a:sym typeface="Calibri"/>
              </a:rPr>
            </a:b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&lt;p&gt;Usually, what you want to say already exists in some form. You can paste an existing text, and you are 50% done. All you need are page breaks and visuals. The story-centered text-first approach is what makes iA Presenter so much faster than graphic presentation tools.&lt;/p&gt;</a:t>
            </a:r>
            <a:br>
              <a:rPr lang="en-US" sz="1200">
                <a:solidFill>
                  <a:schemeClr val="dk1"/>
                </a:solidFill>
                <a:latin typeface="Calibri"/>
                <a:ea typeface="Calibri"/>
                <a:cs typeface="Calibri"/>
                <a:sym typeface="Calibri"/>
              </a:rPr>
            </a:b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&lt;p&gt;To create a page break, you simply add three hyphens like this: </a:t>
            </a:r>
            <a:endParaRPr/>
          </a:p>
        </p:txBody>
      </p:sp>
      <p:sp>
        <p:nvSpPr>
          <p:cNvPr id="51" name="Google Shape;51;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9" name="Google Shape;59;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 name="Google Shape;70;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7" name="Google Shape;77;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_LAYOUT">
  <p:cSld name="DEFAULT_LAYOUT">
    <p:bg>
      <p:bgPr>
        <a:solidFill>
          <a:srgbClr val="FFFFFF"/>
        </a:solid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sp>
        <p:nvSpPr>
          <p:cNvPr id="13" name="Google Shape;13;p4"/>
          <p:cNvSpPr/>
          <p:nvPr/>
        </p:nvSpPr>
        <p:spPr>
          <a:xfrm>
            <a:off x="749300" y="1229122"/>
            <a:ext cx="4921647" cy="102235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6772"/>
              <a:buFont typeface="Arial"/>
              <a:buNone/>
            </a:pPr>
            <a:r>
              <a:rPr b="1" i="0" lang="en-US" sz="6772" u="none" cap="none" strike="noStrike">
                <a:solidFill>
                  <a:srgbClr val="000000"/>
                </a:solidFill>
                <a:latin typeface="Arial"/>
                <a:ea typeface="Arial"/>
                <a:cs typeface="Arial"/>
                <a:sym typeface="Arial"/>
              </a:rPr>
              <a:t>FAST SVD</a:t>
            </a:r>
            <a:endParaRPr b="0" i="0" sz="6772" u="none" cap="none" strike="noStrike">
              <a:solidFill>
                <a:schemeClr val="dk1"/>
              </a:solidFill>
              <a:latin typeface="Calibri"/>
              <a:ea typeface="Calibri"/>
              <a:cs typeface="Calibri"/>
              <a:sym typeface="Calibri"/>
            </a:endParaRPr>
          </a:p>
        </p:txBody>
      </p:sp>
      <p:sp>
        <p:nvSpPr>
          <p:cNvPr id="14" name="Google Shape;14;p4"/>
          <p:cNvSpPr/>
          <p:nvPr/>
        </p:nvSpPr>
        <p:spPr>
          <a:xfrm>
            <a:off x="749300" y="2374900"/>
            <a:ext cx="7645400" cy="1066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722"/>
              <a:buFont typeface="Arial"/>
              <a:buNone/>
            </a:pPr>
            <a:r>
              <a:rPr b="1" i="0" lang="en-US" sz="2722" u="none" cap="none" strike="noStrike">
                <a:solidFill>
                  <a:srgbClr val="000000"/>
                </a:solidFill>
                <a:latin typeface="Arial"/>
                <a:ea typeface="Arial"/>
                <a:cs typeface="Arial"/>
                <a:sym typeface="Arial"/>
              </a:rPr>
              <a:t>Making your recommendation systems faster</a:t>
            </a:r>
            <a:endParaRPr b="0" i="0" sz="2722" u="none" cap="none" strike="noStrike">
              <a:solidFill>
                <a:schemeClr val="dk1"/>
              </a:solidFill>
              <a:latin typeface="Calibri"/>
              <a:ea typeface="Calibri"/>
              <a:cs typeface="Calibri"/>
              <a:sym typeface="Calibri"/>
            </a:endParaRPr>
          </a:p>
        </p:txBody>
      </p:sp>
      <p:sp>
        <p:nvSpPr>
          <p:cNvPr id="15" name="Google Shape;15;p4"/>
          <p:cNvSpPr/>
          <p:nvPr/>
        </p:nvSpPr>
        <p:spPr>
          <a:xfrm>
            <a:off x="749300" y="3441700"/>
            <a:ext cx="7645400" cy="1066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722"/>
              <a:buFont typeface="Arial"/>
              <a:buNone/>
            </a:pPr>
            <a:r>
              <a:rPr b="1" i="0" lang="en-US" sz="2722" u="none" cap="none" strike="noStrike">
                <a:solidFill>
                  <a:srgbClr val="000000"/>
                </a:solidFill>
                <a:latin typeface="Arial"/>
                <a:ea typeface="Arial"/>
                <a:cs typeface="Arial"/>
                <a:sym typeface="Arial"/>
              </a:rPr>
              <a:t>by Borisov Denis, Kalenyuk Akim, and Krasnov Michail</a:t>
            </a:r>
            <a:endParaRPr b="0" i="0" sz="2722"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3"/>
          <p:cNvSpPr/>
          <p:nvPr/>
        </p:nvSpPr>
        <p:spPr>
          <a:xfrm>
            <a:off x="381000" y="381000"/>
            <a:ext cx="776486" cy="25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00000"/>
              </a:buClr>
              <a:buSzPts val="1212"/>
              <a:buFont typeface="Arial"/>
              <a:buNone/>
            </a:pPr>
            <a:r>
              <a:rPr b="1" lang="en-US" sz="1212">
                <a:solidFill>
                  <a:srgbClr val="000000"/>
                </a:solidFill>
                <a:latin typeface="Arial"/>
                <a:ea typeface="Arial"/>
                <a:cs typeface="Arial"/>
                <a:sym typeface="Arial"/>
              </a:rPr>
              <a:t>EigSVD</a:t>
            </a:r>
            <a:endParaRPr sz="1212">
              <a:solidFill>
                <a:schemeClr val="dk1"/>
              </a:solidFill>
              <a:latin typeface="Calibri"/>
              <a:ea typeface="Calibri"/>
              <a:cs typeface="Calibri"/>
              <a:sym typeface="Calibri"/>
            </a:endParaRPr>
          </a:p>
        </p:txBody>
      </p:sp>
      <p:sp>
        <p:nvSpPr>
          <p:cNvPr id="93" name="Google Shape;93;p13"/>
          <p:cNvSpPr/>
          <p:nvPr/>
        </p:nvSpPr>
        <p:spPr>
          <a:xfrm>
            <a:off x="381000" y="742752"/>
            <a:ext cx="4000500" cy="157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989"/>
              <a:buFont typeface="Arial"/>
              <a:buNone/>
            </a:pPr>
            <a:r>
              <a:rPr b="1" lang="en-US" sz="989">
                <a:solidFill>
                  <a:srgbClr val="000000"/>
                </a:solidFill>
                <a:latin typeface="Arial"/>
                <a:ea typeface="Arial"/>
                <a:cs typeface="Arial"/>
                <a:sym typeface="Arial"/>
              </a:rPr>
              <a:t>EigSVD is an algorithm designed to extract the underlying structure of a matrix, focusing on its Singular Value Decomposition (SVD). The primary goal is to efficiently compute the SVD of a given matrix, particularly when dealing with</a:t>
            </a:r>
            <a:r>
              <a:rPr b="1" lang="en-US" sz="989"/>
              <a:t> matrices where m&gt;&gt;n.</a:t>
            </a:r>
            <a:endParaRPr sz="989">
              <a:solidFill>
                <a:schemeClr val="dk1"/>
              </a:solidFill>
              <a:latin typeface="Calibri"/>
              <a:ea typeface="Calibri"/>
              <a:cs typeface="Calibri"/>
              <a:sym typeface="Calibri"/>
            </a:endParaRPr>
          </a:p>
        </p:txBody>
      </p:sp>
      <p:sp>
        <p:nvSpPr>
          <p:cNvPr id="94" name="Google Shape;94;p13"/>
          <p:cNvSpPr/>
          <p:nvPr/>
        </p:nvSpPr>
        <p:spPr>
          <a:xfrm>
            <a:off x="381000" y="2392363"/>
            <a:ext cx="4000500" cy="177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989"/>
              <a:buFont typeface="Arial"/>
              <a:buNone/>
            </a:pPr>
            <a:r>
              <a:t/>
            </a:r>
            <a:endParaRPr sz="989">
              <a:solidFill>
                <a:schemeClr val="dk1"/>
              </a:solidFill>
              <a:latin typeface="Calibri"/>
              <a:ea typeface="Calibri"/>
              <a:cs typeface="Calibri"/>
              <a:sym typeface="Calibri"/>
            </a:endParaRPr>
          </a:p>
        </p:txBody>
      </p:sp>
      <p:pic>
        <p:nvPicPr>
          <p:cNvPr descr="iapresenter:///Users/macbook/Library/Containers/net.ia.presenter/Data/Library/Application%20Support/PRESENTER_TEMP/22B3D873-C238-4C17-A953-FF93BB8B9DE5-51888-0000021B1C4BDBD0/assets/eig.jpg" id="95" name="Google Shape;95;p13"/>
          <p:cNvPicPr preferRelativeResize="0"/>
          <p:nvPr/>
        </p:nvPicPr>
        <p:blipFill rotWithShape="1">
          <a:blip r:embed="rId3">
            <a:alphaModFix/>
          </a:blip>
          <a:srcRect b="0" l="-17969" r="-17968" t="0"/>
          <a:stretch/>
        </p:blipFill>
        <p:spPr>
          <a:xfrm>
            <a:off x="3940500" y="1981526"/>
            <a:ext cx="4959274" cy="2479674"/>
          </a:xfrm>
          <a:prstGeom prst="rect">
            <a:avLst/>
          </a:prstGeom>
          <a:noFill/>
          <a:ln>
            <a:noFill/>
          </a:ln>
        </p:spPr>
      </p:pic>
      <p:pic>
        <p:nvPicPr>
          <p:cNvPr descr="iapresenter:///Users/macbook/Library/Containers/net.ia.presenter/Data/Library/Application%20Support/PRESENTER_TEMP/22B3D873-C238-4C17-A953-FF93BB8B9DE5-51888-0000021B1C4BDBD0/assets/%D0%A1%D0%BD%D0%B8%D0%BC%D0%BE%D0%BA%20%D1%8D%D0%BA%D1%80%D0%B0%D0%BD%D0%B0%202023-11-06%20%D0%B2%2016.45.13.png" id="96" name="Google Shape;96;p13"/>
          <p:cNvPicPr preferRelativeResize="0"/>
          <p:nvPr/>
        </p:nvPicPr>
        <p:blipFill rotWithShape="1">
          <a:blip r:embed="rId4">
            <a:alphaModFix/>
          </a:blip>
          <a:srcRect b="-24816" l="0" r="0" t="-24816"/>
          <a:stretch/>
        </p:blipFill>
        <p:spPr>
          <a:xfrm>
            <a:off x="481000" y="2317450"/>
            <a:ext cx="4000501" cy="20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14"/>
          <p:cNvSpPr/>
          <p:nvPr/>
        </p:nvSpPr>
        <p:spPr>
          <a:xfrm>
            <a:off x="374650" y="317500"/>
            <a:ext cx="1115417" cy="342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746"/>
              <a:buFont typeface="Arial"/>
              <a:buNone/>
            </a:pPr>
            <a:r>
              <a:rPr b="1" lang="en-US" sz="1746">
                <a:solidFill>
                  <a:srgbClr val="000000"/>
                </a:solidFill>
                <a:latin typeface="Arial"/>
                <a:ea typeface="Arial"/>
                <a:cs typeface="Arial"/>
                <a:sym typeface="Arial"/>
              </a:rPr>
              <a:t>rSVD-PI</a:t>
            </a:r>
            <a:endParaRPr sz="1746">
              <a:solidFill>
                <a:schemeClr val="dk1"/>
              </a:solidFill>
              <a:latin typeface="Calibri"/>
              <a:ea typeface="Calibri"/>
              <a:cs typeface="Calibri"/>
              <a:sym typeface="Calibri"/>
            </a:endParaRPr>
          </a:p>
        </p:txBody>
      </p:sp>
      <p:sp>
        <p:nvSpPr>
          <p:cNvPr id="103" name="Google Shape;103;p14"/>
          <p:cNvSpPr/>
          <p:nvPr/>
        </p:nvSpPr>
        <p:spPr>
          <a:xfrm>
            <a:off x="374650" y="803077"/>
            <a:ext cx="3822700" cy="381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11"/>
              <a:buFont typeface="Arial"/>
              <a:buNone/>
            </a:pPr>
            <a:r>
              <a:rPr b="1" lang="en-US" sz="1311">
                <a:solidFill>
                  <a:srgbClr val="000000"/>
                </a:solidFill>
                <a:latin typeface="Arial"/>
                <a:ea typeface="Arial"/>
                <a:cs typeface="Arial"/>
                <a:sym typeface="Arial"/>
              </a:rPr>
              <a:t>The rSVD-PI (Randomized Singular Value Decomposition with Power Iteration) algorithm is used to quickly calculate the SVD (Singular Value Decomposition) of large matrices. It is based on a combination of random projection and power iterations. First, a random projection of the original matrix onto a subspace of a smaller dimension is performed, then power-law iterations are performed to obtain an approximate SVD decomposition. The rsvd-PI algorithm allows you to speed up SVD calculations, especially for large matrices.</a:t>
            </a:r>
            <a:endParaRPr sz="1311">
              <a:solidFill>
                <a:schemeClr val="dk1"/>
              </a:solidFill>
              <a:latin typeface="Calibri"/>
              <a:ea typeface="Calibri"/>
              <a:cs typeface="Calibri"/>
              <a:sym typeface="Calibri"/>
            </a:endParaRPr>
          </a:p>
        </p:txBody>
      </p:sp>
      <p:pic>
        <p:nvPicPr>
          <p:cNvPr descr="iapresenter:///Users/macbook/Library/Containers/net.ia.presenter/Data/Library/Application%20Support/PRESENTER_TEMP/22B3D873-C238-4C17-A953-FF93BB8B9DE5-51888-0000021B1C4BDBD0/assets/photo_2023-11-06_15-57-40.jpg" id="104" name="Google Shape;104;p14"/>
          <p:cNvPicPr preferRelativeResize="0"/>
          <p:nvPr/>
        </p:nvPicPr>
        <p:blipFill rotWithShape="1">
          <a:blip r:embed="rId3">
            <a:alphaModFix/>
          </a:blip>
          <a:srcRect b="-75609" l="0" r="0" t="0"/>
          <a:stretch/>
        </p:blipFill>
        <p:spPr>
          <a:xfrm>
            <a:off x="4502258" y="817607"/>
            <a:ext cx="4572000" cy="5143500"/>
          </a:xfrm>
          <a:prstGeom prst="rect">
            <a:avLst/>
          </a:prstGeom>
          <a:noFill/>
          <a:ln>
            <a:noFill/>
          </a:ln>
        </p:spPr>
      </p:pic>
      <p:pic>
        <p:nvPicPr>
          <p:cNvPr descr="iapresenter:///Users/macbook/Library/Containers/net.ia.presenter/Data/Library/Application%20Support/PRESENTER_TEMP/22B3D873-C238-4C17-A953-FF93BB8B9DE5-51888-0000021B1C4BDBD0/assets/photo_2023-11-06_15-57-40.jpg" id="105" name="Google Shape;105;p14"/>
          <p:cNvPicPr preferRelativeResize="0"/>
          <p:nvPr/>
        </p:nvPicPr>
        <p:blipFill rotWithShape="1">
          <a:blip r:embed="rId3">
            <a:alphaModFix/>
          </a:blip>
          <a:srcRect b="-75609" l="0" r="0" t="0"/>
          <a:stretch/>
        </p:blipFill>
        <p:spPr>
          <a:xfrm>
            <a:off x="4494509" y="988089"/>
            <a:ext cx="4572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5"/>
          <p:cNvSpPr/>
          <p:nvPr/>
        </p:nvSpPr>
        <p:spPr>
          <a:xfrm>
            <a:off x="374650" y="317500"/>
            <a:ext cx="133479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746"/>
              <a:buFont typeface="Arial"/>
              <a:buNone/>
            </a:pPr>
            <a:r>
              <a:rPr b="1" lang="en-US" sz="1746">
                <a:solidFill>
                  <a:srgbClr val="000000"/>
                </a:solidFill>
                <a:latin typeface="Arial"/>
                <a:ea typeface="Arial"/>
                <a:cs typeface="Arial"/>
                <a:sym typeface="Arial"/>
              </a:rPr>
              <a:t>rSVD-BKI</a:t>
            </a:r>
            <a:endParaRPr sz="1746">
              <a:solidFill>
                <a:schemeClr val="dk1"/>
              </a:solidFill>
              <a:latin typeface="Calibri"/>
              <a:ea typeface="Calibri"/>
              <a:cs typeface="Calibri"/>
              <a:sym typeface="Calibri"/>
            </a:endParaRPr>
          </a:p>
        </p:txBody>
      </p:sp>
      <p:sp>
        <p:nvSpPr>
          <p:cNvPr id="112" name="Google Shape;112;p15"/>
          <p:cNvSpPr/>
          <p:nvPr/>
        </p:nvSpPr>
        <p:spPr>
          <a:xfrm>
            <a:off x="374650" y="803077"/>
            <a:ext cx="3822700" cy="3556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11"/>
              <a:buFont typeface="Arial"/>
              <a:buNone/>
            </a:pPr>
            <a:r>
              <a:rPr b="1" lang="en-US" sz="1311">
                <a:solidFill>
                  <a:srgbClr val="000000"/>
                </a:solidFill>
                <a:latin typeface="Arial"/>
                <a:ea typeface="Arial"/>
                <a:cs typeface="Arial"/>
                <a:sym typeface="Arial"/>
              </a:rPr>
              <a:t>The rSVD-BKI algorithm (Randomized Singular Value Decomposition with Block Krylov Iterations) is also used to quickly calculate large-size SVD matrices. It is based on a combination of random projection and block Krylov methods. Unlike rSVD-PI, rSVD-BKI works with blocks of matrices, which allows you to take into account the structure of the matrix and use it for more efficient calculations. The rSVD-BKI algorithm also allows you to speed up SVD calculations, especially for matrices with a block structure.</a:t>
            </a:r>
            <a:endParaRPr sz="1311">
              <a:solidFill>
                <a:schemeClr val="dk1"/>
              </a:solidFill>
              <a:latin typeface="Calibri"/>
              <a:ea typeface="Calibri"/>
              <a:cs typeface="Calibri"/>
              <a:sym typeface="Calibri"/>
            </a:endParaRPr>
          </a:p>
        </p:txBody>
      </p:sp>
      <p:pic>
        <p:nvPicPr>
          <p:cNvPr descr="iapresenter:///Users/macbook/Library/Containers/net.ia.presenter/Data/Library/Application%20Support/PRESENTER_TEMP/22B3D873-C238-4C17-A953-FF93BB8B9DE5-51888-0000021B1C4BDBD0/assets/photo_2023-11-06_15-58-08.jpg" id="113" name="Google Shape;113;p15"/>
          <p:cNvPicPr preferRelativeResize="0"/>
          <p:nvPr/>
        </p:nvPicPr>
        <p:blipFill rotWithShape="1">
          <a:blip r:embed="rId3">
            <a:alphaModFix/>
          </a:blip>
          <a:srcRect b="-37698" l="0" r="0" t="-37698"/>
          <a:stretch/>
        </p:blipFill>
        <p:spPr>
          <a:xfrm>
            <a:off x="4572000" y="0"/>
            <a:ext cx="4572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16"/>
          <p:cNvSpPr/>
          <p:nvPr/>
        </p:nvSpPr>
        <p:spPr>
          <a:xfrm>
            <a:off x="749300" y="2463800"/>
            <a:ext cx="7645400" cy="204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6772"/>
              <a:buFont typeface="Arial"/>
              <a:buNone/>
            </a:pPr>
            <a:r>
              <a:rPr b="1" lang="en-US" sz="6772">
                <a:solidFill>
                  <a:srgbClr val="000000"/>
                </a:solidFill>
                <a:latin typeface="Arial"/>
                <a:ea typeface="Arial"/>
                <a:cs typeface="Arial"/>
                <a:sym typeface="Arial"/>
              </a:rPr>
              <a:t>Results overview</a:t>
            </a:r>
            <a:endParaRPr sz="6772">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17"/>
          <p:cNvSpPr/>
          <p:nvPr/>
        </p:nvSpPr>
        <p:spPr>
          <a:xfrm>
            <a:off x="374650" y="317500"/>
            <a:ext cx="3822700" cy="1562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4702"/>
              <a:buFont typeface="Arial"/>
              <a:buNone/>
            </a:pPr>
            <a:r>
              <a:rPr b="1" lang="en-US" sz="4702">
                <a:solidFill>
                  <a:srgbClr val="000000"/>
                </a:solidFill>
                <a:latin typeface="Arial"/>
                <a:ea typeface="Arial"/>
                <a:cs typeface="Arial"/>
                <a:sym typeface="Arial"/>
              </a:rPr>
              <a:t>Dense matrices</a:t>
            </a:r>
            <a:endParaRPr sz="4702">
              <a:solidFill>
                <a:schemeClr val="dk1"/>
              </a:solidFill>
              <a:latin typeface="Calibri"/>
              <a:ea typeface="Calibri"/>
              <a:cs typeface="Calibri"/>
              <a:sym typeface="Calibri"/>
            </a:endParaRPr>
          </a:p>
        </p:txBody>
      </p:sp>
      <p:pic>
        <p:nvPicPr>
          <p:cNvPr descr="iapresenter:///Users/macbook/Library/Containers/net.ia.presenter/Data/Library/Application%20Support/PRESENTER_TEMP/22B3D873-C238-4C17-A953-FF93BB8B9DE5-51888-0000021B1C4BDBD0/assets/dense_time.jpg" id="126" name="Google Shape;126;p17"/>
          <p:cNvPicPr preferRelativeResize="0"/>
          <p:nvPr/>
        </p:nvPicPr>
        <p:blipFill rotWithShape="1">
          <a:blip r:embed="rId3">
            <a:alphaModFix/>
          </a:blip>
          <a:srcRect b="0" l="0" r="-6258" t="0"/>
          <a:stretch/>
        </p:blipFill>
        <p:spPr>
          <a:xfrm>
            <a:off x="374650" y="2235002"/>
            <a:ext cx="3822700" cy="2590998"/>
          </a:xfrm>
          <a:prstGeom prst="rect">
            <a:avLst/>
          </a:prstGeom>
          <a:noFill/>
          <a:ln>
            <a:noFill/>
          </a:ln>
        </p:spPr>
      </p:pic>
      <p:pic>
        <p:nvPicPr>
          <p:cNvPr descr="iapresenter:///Users/macbook/Library/Containers/net.ia.presenter/Data/Library/Application%20Support/PRESENTER_TEMP/22B3D873-C238-4C17-A953-FF93BB8B9DE5-51888-0000021B1C4BDBD0/assets/dense_error.jpg" id="127" name="Google Shape;127;p17"/>
          <p:cNvPicPr preferRelativeResize="0"/>
          <p:nvPr/>
        </p:nvPicPr>
        <p:blipFill rotWithShape="1">
          <a:blip r:embed="rId4">
            <a:alphaModFix/>
          </a:blip>
          <a:srcRect b="0" l="0" r="0" t="-57418"/>
          <a:stretch/>
        </p:blipFill>
        <p:spPr>
          <a:xfrm>
            <a:off x="4572000" y="0"/>
            <a:ext cx="4572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18"/>
          <p:cNvSpPr/>
          <p:nvPr/>
        </p:nvSpPr>
        <p:spPr>
          <a:xfrm>
            <a:off x="374650" y="317500"/>
            <a:ext cx="3822700" cy="1562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4702"/>
              <a:buFont typeface="Arial"/>
              <a:buNone/>
            </a:pPr>
            <a:r>
              <a:rPr b="1" lang="en-US" sz="4702">
                <a:solidFill>
                  <a:srgbClr val="000000"/>
                </a:solidFill>
                <a:latin typeface="Arial"/>
                <a:ea typeface="Arial"/>
                <a:cs typeface="Arial"/>
                <a:sym typeface="Arial"/>
              </a:rPr>
              <a:t>Sparse matrices</a:t>
            </a:r>
            <a:endParaRPr sz="4702">
              <a:solidFill>
                <a:schemeClr val="dk1"/>
              </a:solidFill>
              <a:latin typeface="Calibri"/>
              <a:ea typeface="Calibri"/>
              <a:cs typeface="Calibri"/>
              <a:sym typeface="Calibri"/>
            </a:endParaRPr>
          </a:p>
        </p:txBody>
      </p:sp>
      <p:pic>
        <p:nvPicPr>
          <p:cNvPr descr="iapresenter:///Users/macbook/Library/Containers/net.ia.presenter/Data/Library/Application%20Support/PRESENTER_TEMP/22B3D873-C238-4C17-A953-FF93BB8B9DE5-51888-0000021B1C4BDBD0/assets/sparse_time.jpg" id="134" name="Google Shape;134;p18"/>
          <p:cNvPicPr preferRelativeResize="0"/>
          <p:nvPr/>
        </p:nvPicPr>
        <p:blipFill rotWithShape="1">
          <a:blip r:embed="rId3">
            <a:alphaModFix/>
          </a:blip>
          <a:srcRect b="0" l="0" r="-6258" t="0"/>
          <a:stretch/>
        </p:blipFill>
        <p:spPr>
          <a:xfrm>
            <a:off x="374650" y="2235002"/>
            <a:ext cx="3822700" cy="2590998"/>
          </a:xfrm>
          <a:prstGeom prst="rect">
            <a:avLst/>
          </a:prstGeom>
          <a:noFill/>
          <a:ln>
            <a:noFill/>
          </a:ln>
        </p:spPr>
      </p:pic>
      <p:pic>
        <p:nvPicPr>
          <p:cNvPr descr="iapresenter:///Users/macbook/Library/Containers/net.ia.presenter/Data/Library/Application%20Support/PRESENTER_TEMP/22B3D873-C238-4C17-A953-FF93BB8B9DE5-51888-0000021B1C4BDBD0/assets/sparse_error.jpg" id="135" name="Google Shape;135;p18"/>
          <p:cNvPicPr preferRelativeResize="0"/>
          <p:nvPr/>
        </p:nvPicPr>
        <p:blipFill rotWithShape="1">
          <a:blip r:embed="rId4">
            <a:alphaModFix/>
          </a:blip>
          <a:srcRect b="0" l="0" r="0" t="-62275"/>
          <a:stretch/>
        </p:blipFill>
        <p:spPr>
          <a:xfrm>
            <a:off x="4572000" y="0"/>
            <a:ext cx="4572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19"/>
          <p:cNvSpPr/>
          <p:nvPr/>
        </p:nvSpPr>
        <p:spPr>
          <a:xfrm>
            <a:off x="749300" y="1932087"/>
            <a:ext cx="4233962" cy="704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3918"/>
              <a:buFont typeface="Arial"/>
              <a:buNone/>
            </a:pPr>
            <a:r>
              <a:rPr b="1" lang="en-US" sz="3918">
                <a:solidFill>
                  <a:srgbClr val="000000"/>
                </a:solidFill>
                <a:latin typeface="Arial"/>
                <a:ea typeface="Arial"/>
                <a:cs typeface="Arial"/>
                <a:sym typeface="Arial"/>
              </a:rPr>
              <a:t>For what is it?</a:t>
            </a:r>
            <a:endParaRPr sz="3918">
              <a:solidFill>
                <a:schemeClr val="dk1"/>
              </a:solidFill>
              <a:latin typeface="Calibri"/>
              <a:ea typeface="Calibri"/>
              <a:cs typeface="Calibri"/>
              <a:sym typeface="Calibri"/>
            </a:endParaRPr>
          </a:p>
        </p:txBody>
      </p:sp>
      <p:sp>
        <p:nvSpPr>
          <p:cNvPr id="142" name="Google Shape;142;p19"/>
          <p:cNvSpPr/>
          <p:nvPr/>
        </p:nvSpPr>
        <p:spPr>
          <a:xfrm>
            <a:off x="749300" y="2678013"/>
            <a:ext cx="6294239" cy="53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722"/>
              <a:buFont typeface="Arial"/>
              <a:buNone/>
            </a:pPr>
            <a:r>
              <a:rPr b="1" lang="en-US" sz="2722">
                <a:solidFill>
                  <a:srgbClr val="000000"/>
                </a:solidFill>
                <a:latin typeface="Arial"/>
                <a:ea typeface="Arial"/>
                <a:cs typeface="Arial"/>
                <a:sym typeface="Arial"/>
              </a:rPr>
              <a:t>Extra presentation is attached!:)</a:t>
            </a:r>
            <a:endParaRPr sz="2722">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0"/>
          <p:cNvSpPr/>
          <p:nvPr/>
        </p:nvSpPr>
        <p:spPr>
          <a:xfrm>
            <a:off x="749300" y="1441450"/>
            <a:ext cx="7645400" cy="306705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6772"/>
              <a:buFont typeface="Arial"/>
              <a:buNone/>
            </a:pPr>
            <a:r>
              <a:rPr b="1" lang="en-US" sz="6772">
                <a:solidFill>
                  <a:srgbClr val="000000"/>
                </a:solidFill>
                <a:latin typeface="Arial"/>
                <a:ea typeface="Arial"/>
                <a:cs typeface="Arial"/>
                <a:sym typeface="Arial"/>
              </a:rPr>
              <a:t>Summary, conclusion, and plans</a:t>
            </a:r>
            <a:endParaRPr sz="6772">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1"/>
          <p:cNvSpPr/>
          <p:nvPr/>
        </p:nvSpPr>
        <p:spPr>
          <a:xfrm>
            <a:off x="749300" y="635000"/>
            <a:ext cx="7645400" cy="3404691"/>
          </a:xfrm>
          <a:prstGeom prst="rect">
            <a:avLst/>
          </a:prstGeom>
          <a:noFill/>
          <a:ln>
            <a:noFill/>
          </a:ln>
        </p:spPr>
        <p:txBody>
          <a:bodyPr anchorCtr="0" anchor="ctr" bIns="45700" lIns="91425" spcFirstLastPara="1" rIns="91425" wrap="square" tIns="45700">
            <a:noAutofit/>
          </a:bodyPr>
          <a:lstStyle/>
          <a:p>
            <a:pPr indent="-243014" lvl="0" marL="342900" marR="0" rtl="0" algn="l">
              <a:spcBef>
                <a:spcPts val="0"/>
              </a:spcBef>
              <a:spcAft>
                <a:spcPts val="0"/>
              </a:spcAft>
              <a:buClr>
                <a:schemeClr val="dk1"/>
              </a:buClr>
              <a:buSzPts val="1573"/>
              <a:buFont typeface="Calibri"/>
              <a:buNone/>
            </a:pPr>
            <a:r>
              <a:t/>
            </a:r>
            <a:endParaRPr sz="1573">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573"/>
              <a:buFont typeface="Arial"/>
              <a:buChar char="•"/>
            </a:pPr>
            <a:r>
              <a:rPr b="1" lang="en-US" sz="1573">
                <a:solidFill>
                  <a:srgbClr val="000000"/>
                </a:solidFill>
                <a:latin typeface="Arial"/>
                <a:ea typeface="Arial"/>
                <a:cs typeface="Arial"/>
                <a:sym typeface="Arial"/>
              </a:rPr>
              <a:t>We have implemented several different randomized algorithms for processing both dense and sparse matrices.</a:t>
            </a:r>
            <a:endParaRPr sz="1573">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573"/>
              <a:buFont typeface="Arial"/>
              <a:buChar char="•"/>
            </a:pPr>
            <a:r>
              <a:rPr b="1" lang="en-US" sz="1573">
                <a:solidFill>
                  <a:srgbClr val="000000"/>
                </a:solidFill>
                <a:latin typeface="Arial"/>
                <a:ea typeface="Arial"/>
                <a:cs typeface="Arial"/>
                <a:sym typeface="Arial"/>
              </a:rPr>
              <a:t>An investigation was conducted to demonstrate the acceleration achieved by our implemented algorithms based on the matrix size and to assess the associated errors.</a:t>
            </a:r>
            <a:endParaRPr sz="1573">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573"/>
              <a:buFont typeface="Arial"/>
              <a:buChar char="•"/>
            </a:pPr>
            <a:r>
              <a:rPr b="1" lang="en-US" sz="1573">
                <a:solidFill>
                  <a:srgbClr val="000000"/>
                </a:solidFill>
                <a:latin typeface="Arial"/>
                <a:ea typeface="Arial"/>
                <a:cs typeface="Arial"/>
                <a:sym typeface="Arial"/>
              </a:rPr>
              <a:t>Despite our plans to implement the fast SVT algorithm, due to time constraints, we were unable to complete this endeavor.</a:t>
            </a:r>
            <a:endParaRPr sz="1573">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573"/>
              <a:buFont typeface="Arial"/>
              <a:buChar char="•"/>
            </a:pPr>
            <a:r>
              <a:rPr b="1" lang="en-US" sz="1573">
                <a:solidFill>
                  <a:srgbClr val="000000"/>
                </a:solidFill>
                <a:latin typeface="Arial"/>
                <a:ea typeface="Arial"/>
                <a:cs typeface="Arial"/>
                <a:sym typeface="Arial"/>
              </a:rPr>
              <a:t>An intriguing avenue for future work would involve applying these developed algorithms to real-world matrices, extending their applicability beyond artificially generated data.</a:t>
            </a:r>
            <a:endParaRPr sz="1573">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2"/>
          <p:cNvSpPr/>
          <p:nvPr/>
        </p:nvSpPr>
        <p:spPr>
          <a:xfrm>
            <a:off x="749300" y="2463800"/>
            <a:ext cx="7645400" cy="2044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756"/>
              <a:buFont typeface="Arial"/>
              <a:buNone/>
            </a:pPr>
            <a:r>
              <a:rPr b="1" lang="en-US" sz="5756">
                <a:solidFill>
                  <a:srgbClr val="000000"/>
                </a:solidFill>
                <a:latin typeface="Arial"/>
                <a:ea typeface="Arial"/>
                <a:cs typeface="Arial"/>
                <a:sym typeface="Arial"/>
              </a:rPr>
              <a:t>Thank you for the listening!</a:t>
            </a:r>
            <a:endParaRPr b="1" sz="5756">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530"/>
              <a:buFont typeface="Calibri"/>
              <a:buNone/>
            </a:pPr>
            <a:r>
              <a:rPr lang="en-US" sz="1530">
                <a:solidFill>
                  <a:schemeClr val="dk1"/>
                </a:solidFill>
                <a:latin typeface="Calibri"/>
                <a:ea typeface="Calibri"/>
                <a:cs typeface="Calibri"/>
                <a:sym typeface="Calibri"/>
              </a:rPr>
              <a:t>more detailed information can be found on </a:t>
            </a:r>
            <a:r>
              <a:rPr b="1" lang="en-US" sz="1530">
                <a:solidFill>
                  <a:schemeClr val="dk1"/>
                </a:solidFill>
                <a:latin typeface="Calibri"/>
                <a:ea typeface="Calibri"/>
                <a:cs typeface="Calibri"/>
                <a:sym typeface="Calibri"/>
              </a:rPr>
              <a:t>https://github.com/Akim-collab/fast-rSVD</a:t>
            </a:r>
            <a:endParaRPr b="1" sz="153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 name="Shape 20"/>
        <p:cNvGrpSpPr/>
        <p:nvPr/>
      </p:nvGrpSpPr>
      <p:grpSpPr>
        <a:xfrm>
          <a:off x="0" y="0"/>
          <a:ext cx="0" cy="0"/>
          <a:chOff x="0" y="0"/>
          <a:chExt cx="0" cy="0"/>
        </a:xfrm>
      </p:grpSpPr>
      <p:sp>
        <p:nvSpPr>
          <p:cNvPr id="21" name="Google Shape;21;p5"/>
          <p:cNvSpPr/>
          <p:nvPr/>
        </p:nvSpPr>
        <p:spPr>
          <a:xfrm>
            <a:off x="381000" y="381000"/>
            <a:ext cx="4000500" cy="198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690"/>
              <a:buFont typeface="Arial"/>
              <a:buNone/>
            </a:pPr>
            <a:r>
              <a:rPr b="1" i="1" lang="en-US" sz="1690">
                <a:solidFill>
                  <a:srgbClr val="000000"/>
                </a:solidFill>
                <a:latin typeface="Arial"/>
                <a:ea typeface="Arial"/>
                <a:cs typeface="Arial"/>
                <a:sym typeface="Arial"/>
              </a:rPr>
              <a:t>Introduction.</a:t>
            </a:r>
            <a:r>
              <a:rPr b="1" lang="en-US" sz="1690">
                <a:solidFill>
                  <a:srgbClr val="000000"/>
                </a:solidFill>
                <a:latin typeface="Arial"/>
                <a:ea typeface="Arial"/>
                <a:cs typeface="Arial"/>
                <a:sym typeface="Arial"/>
              </a:rPr>
              <a:t> SVD Algorithm (Singular Value Decomposition) is widely used for recommendation purposes. However, it can be quite slow on large datasets. </a:t>
            </a:r>
            <a:endParaRPr sz="1690">
              <a:solidFill>
                <a:schemeClr val="dk1"/>
              </a:solidFill>
              <a:latin typeface="Calibri"/>
              <a:ea typeface="Calibri"/>
              <a:cs typeface="Calibri"/>
              <a:sym typeface="Calibri"/>
            </a:endParaRPr>
          </a:p>
        </p:txBody>
      </p:sp>
      <p:sp>
        <p:nvSpPr>
          <p:cNvPr id="22" name="Google Shape;22;p5"/>
          <p:cNvSpPr/>
          <p:nvPr/>
        </p:nvSpPr>
        <p:spPr>
          <a:xfrm>
            <a:off x="4762500" y="381000"/>
            <a:ext cx="4000500" cy="1320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690"/>
              <a:buFont typeface="Arial"/>
              <a:buNone/>
            </a:pPr>
            <a:r>
              <a:rPr b="1" lang="en-US" sz="1690">
                <a:solidFill>
                  <a:srgbClr val="000000"/>
                </a:solidFill>
                <a:latin typeface="Arial"/>
                <a:ea typeface="Arial"/>
                <a:cs typeface="Arial"/>
                <a:sym typeface="Arial"/>
              </a:rPr>
              <a:t>That is why, in our team project, we decided to consider various ways of accelerating our algorithm. </a:t>
            </a:r>
            <a:endParaRPr sz="1690">
              <a:solidFill>
                <a:schemeClr val="dk1"/>
              </a:solidFill>
              <a:latin typeface="Calibri"/>
              <a:ea typeface="Calibri"/>
              <a:cs typeface="Calibri"/>
              <a:sym typeface="Calibri"/>
            </a:endParaRPr>
          </a:p>
        </p:txBody>
      </p:sp>
      <p:sp>
        <p:nvSpPr>
          <p:cNvPr id="23" name="Google Shape;23;p5"/>
          <p:cNvSpPr/>
          <p:nvPr/>
        </p:nvSpPr>
        <p:spPr>
          <a:xfrm>
            <a:off x="381000" y="2743200"/>
            <a:ext cx="4000500" cy="1651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690"/>
              <a:buFont typeface="Arial"/>
              <a:buNone/>
            </a:pPr>
            <a:r>
              <a:rPr b="1" lang="en-US" sz="1690">
                <a:solidFill>
                  <a:srgbClr val="000000"/>
                </a:solidFill>
                <a:latin typeface="Arial"/>
                <a:ea typeface="Arial"/>
                <a:cs typeface="Arial"/>
                <a:sym typeface="Arial"/>
              </a:rPr>
              <a:t>The main information source for us was the paper Faster "Matrix Completion Using Randomized SVD" by Xu Feng, Wenjian Yu, and Yaohang Li.</a:t>
            </a:r>
            <a:endParaRPr sz="1690">
              <a:solidFill>
                <a:schemeClr val="dk1"/>
              </a:solidFill>
              <a:latin typeface="Calibri"/>
              <a:ea typeface="Calibri"/>
              <a:cs typeface="Calibri"/>
              <a:sym typeface="Calibri"/>
            </a:endParaRPr>
          </a:p>
        </p:txBody>
      </p:sp>
      <p:sp>
        <p:nvSpPr>
          <p:cNvPr id="24" name="Google Shape;24;p5"/>
          <p:cNvSpPr/>
          <p:nvPr/>
        </p:nvSpPr>
        <p:spPr>
          <a:xfrm>
            <a:off x="4762500" y="2743200"/>
            <a:ext cx="4000500" cy="1651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690"/>
              <a:buFont typeface="Arial"/>
              <a:buNone/>
            </a:pPr>
            <a:r>
              <a:rPr b="1" lang="en-US" sz="1690">
                <a:solidFill>
                  <a:srgbClr val="000000"/>
                </a:solidFill>
                <a:latin typeface="Arial"/>
                <a:ea typeface="Arial"/>
                <a:cs typeface="Arial"/>
                <a:sym typeface="Arial"/>
              </a:rPr>
              <a:t>In this paper authors presented the method to accelerate matrix completion using faster randomized singular value decomposition.</a:t>
            </a:r>
            <a:endParaRPr sz="169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 name="Shape 29"/>
        <p:cNvGrpSpPr/>
        <p:nvPr/>
      </p:nvGrpSpPr>
      <p:grpSpPr>
        <a:xfrm>
          <a:off x="0" y="0"/>
          <a:ext cx="0" cy="0"/>
          <a:chOff x="0" y="0"/>
          <a:chExt cx="0" cy="0"/>
        </a:xfrm>
      </p:grpSpPr>
      <p:sp>
        <p:nvSpPr>
          <p:cNvPr id="30" name="Google Shape;30;p6"/>
          <p:cNvSpPr/>
          <p:nvPr/>
        </p:nvSpPr>
        <p:spPr>
          <a:xfrm>
            <a:off x="749300" y="635000"/>
            <a:ext cx="7257752" cy="47625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634"/>
              <a:buFont typeface="Arial"/>
              <a:buNone/>
            </a:pPr>
            <a:r>
              <a:rPr b="1" lang="en-US" sz="2634">
                <a:solidFill>
                  <a:srgbClr val="000000"/>
                </a:solidFill>
                <a:latin typeface="Arial"/>
                <a:ea typeface="Arial"/>
                <a:cs typeface="Arial"/>
                <a:sym typeface="Arial"/>
              </a:rPr>
              <a:t>In this presentation we will observe</a:t>
            </a:r>
            <a:endParaRPr sz="2634">
              <a:solidFill>
                <a:schemeClr val="dk1"/>
              </a:solidFill>
              <a:latin typeface="Calibri"/>
              <a:ea typeface="Calibri"/>
              <a:cs typeface="Calibri"/>
              <a:sym typeface="Calibri"/>
            </a:endParaRPr>
          </a:p>
        </p:txBody>
      </p:sp>
      <p:sp>
        <p:nvSpPr>
          <p:cNvPr id="31" name="Google Shape;31;p6"/>
          <p:cNvSpPr/>
          <p:nvPr/>
        </p:nvSpPr>
        <p:spPr>
          <a:xfrm>
            <a:off x="749300" y="1249462"/>
            <a:ext cx="5808960" cy="3197225"/>
          </a:xfrm>
          <a:prstGeom prst="rect">
            <a:avLst/>
          </a:prstGeom>
          <a:noFill/>
          <a:ln>
            <a:noFill/>
          </a:ln>
        </p:spPr>
        <p:txBody>
          <a:bodyPr anchorCtr="0" anchor="ctr" bIns="45700" lIns="91425" spcFirstLastPara="1" rIns="91425" wrap="square" tIns="45700">
            <a:noAutofit/>
          </a:bodyPr>
          <a:lstStyle/>
          <a:p>
            <a:pPr indent="-226758" lvl="0" marL="342900" marR="0" rtl="0" algn="l">
              <a:spcBef>
                <a:spcPts val="0"/>
              </a:spcBef>
              <a:spcAft>
                <a:spcPts val="0"/>
              </a:spcAft>
              <a:buClr>
                <a:schemeClr val="dk1"/>
              </a:buClr>
              <a:buSzPts val="1829"/>
              <a:buFont typeface="Calibri"/>
              <a:buNone/>
            </a:pPr>
            <a:r>
              <a:t/>
            </a:r>
            <a:endParaRPr sz="1829">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29"/>
              <a:buFont typeface="Arial"/>
              <a:buChar char="•"/>
            </a:pPr>
            <a:r>
              <a:rPr b="1" lang="en-US" sz="1829">
                <a:solidFill>
                  <a:srgbClr val="000000"/>
                </a:solidFill>
                <a:latin typeface="Arial"/>
                <a:ea typeface="Arial"/>
                <a:cs typeface="Arial"/>
                <a:sym typeface="Arial"/>
              </a:rPr>
              <a:t>Singular Value Decomposition (SVD)</a:t>
            </a:r>
            <a:endParaRPr sz="1829">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29"/>
              <a:buFont typeface="Arial"/>
              <a:buChar char="•"/>
            </a:pPr>
            <a:r>
              <a:rPr b="1" lang="en-US" sz="1829">
                <a:solidFill>
                  <a:srgbClr val="000000"/>
                </a:solidFill>
                <a:latin typeface="Arial"/>
                <a:ea typeface="Arial"/>
                <a:cs typeface="Arial"/>
                <a:sym typeface="Arial"/>
              </a:rPr>
              <a:t>Randomized Algorithms</a:t>
            </a:r>
            <a:endParaRPr sz="1829">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29"/>
              <a:buFont typeface="Arial"/>
              <a:buChar char="•"/>
            </a:pPr>
            <a:r>
              <a:rPr b="1" lang="en-US" sz="1829">
                <a:solidFill>
                  <a:srgbClr val="000000"/>
                </a:solidFill>
                <a:latin typeface="Arial"/>
                <a:ea typeface="Arial"/>
                <a:cs typeface="Arial"/>
                <a:sym typeface="Arial"/>
              </a:rPr>
              <a:t>Randomized SVD (rSVD)</a:t>
            </a:r>
            <a:endParaRPr sz="1829">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29"/>
              <a:buFont typeface="Arial"/>
              <a:buChar char="•"/>
            </a:pPr>
            <a:r>
              <a:rPr b="1" lang="en-US" sz="1829">
                <a:solidFill>
                  <a:srgbClr val="000000"/>
                </a:solidFill>
                <a:latin typeface="Arial"/>
                <a:ea typeface="Arial"/>
                <a:cs typeface="Arial"/>
                <a:sym typeface="Arial"/>
              </a:rPr>
              <a:t>Algorithms Overview</a:t>
            </a:r>
            <a:endParaRPr sz="1829">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29"/>
              <a:buFont typeface="Arial"/>
              <a:buChar char="•"/>
            </a:pPr>
            <a:r>
              <a:rPr b="1" lang="en-US" sz="1829">
                <a:solidFill>
                  <a:srgbClr val="000000"/>
                </a:solidFill>
                <a:latin typeface="Arial"/>
                <a:ea typeface="Arial"/>
                <a:cs typeface="Arial"/>
                <a:sym typeface="Arial"/>
              </a:rPr>
              <a:t>from rSVD to rSVT (another presentation)</a:t>
            </a:r>
            <a:endParaRPr sz="1829">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29"/>
              <a:buFont typeface="Arial"/>
              <a:buChar char="•"/>
            </a:pPr>
            <a:r>
              <a:rPr b="1" lang="en-US" sz="1829">
                <a:solidFill>
                  <a:srgbClr val="000000"/>
                </a:solidFill>
                <a:latin typeface="Arial"/>
                <a:ea typeface="Arial"/>
                <a:cs typeface="Arial"/>
                <a:sym typeface="Arial"/>
              </a:rPr>
              <a:t>Our results</a:t>
            </a:r>
            <a:endParaRPr sz="1829">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29"/>
              <a:buFont typeface="Arial"/>
              <a:buChar char="•"/>
            </a:pPr>
            <a:r>
              <a:rPr b="1" lang="en-US" sz="1829">
                <a:solidFill>
                  <a:srgbClr val="000000"/>
                </a:solidFill>
                <a:latin typeface="Arial"/>
                <a:ea typeface="Arial"/>
                <a:cs typeface="Arial"/>
                <a:sym typeface="Arial"/>
              </a:rPr>
              <a:t>What is next?</a:t>
            </a:r>
            <a:endParaRPr sz="1829">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7"/>
          <p:cNvSpPr/>
          <p:nvPr/>
        </p:nvSpPr>
        <p:spPr>
          <a:xfrm>
            <a:off x="2567583" y="1285875"/>
            <a:ext cx="4008735" cy="704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3918"/>
              <a:buFont typeface="Arial"/>
              <a:buNone/>
            </a:pPr>
            <a:r>
              <a:rPr b="1" lang="en-US" sz="3918">
                <a:solidFill>
                  <a:srgbClr val="000000"/>
                </a:solidFill>
                <a:latin typeface="Arial"/>
                <a:ea typeface="Arial"/>
                <a:cs typeface="Arial"/>
                <a:sym typeface="Arial"/>
              </a:rPr>
              <a:t>But let's start</a:t>
            </a:r>
            <a:endParaRPr sz="3918">
              <a:solidFill>
                <a:schemeClr val="dk1"/>
              </a:solidFill>
              <a:latin typeface="Calibri"/>
              <a:ea typeface="Calibri"/>
              <a:cs typeface="Calibri"/>
              <a:sym typeface="Calibri"/>
            </a:endParaRPr>
          </a:p>
        </p:txBody>
      </p:sp>
      <p:sp>
        <p:nvSpPr>
          <p:cNvPr id="38" name="Google Shape;38;p7"/>
          <p:cNvSpPr/>
          <p:nvPr/>
        </p:nvSpPr>
        <p:spPr>
          <a:xfrm>
            <a:off x="749300" y="1990725"/>
            <a:ext cx="7645400" cy="186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5643"/>
              <a:buFont typeface="Arial"/>
              <a:buNone/>
            </a:pPr>
            <a:r>
              <a:rPr b="1" lang="en-US" sz="5643">
                <a:solidFill>
                  <a:srgbClr val="000000"/>
                </a:solidFill>
                <a:latin typeface="Arial"/>
                <a:ea typeface="Arial"/>
                <a:cs typeface="Arial"/>
                <a:sym typeface="Arial"/>
              </a:rPr>
              <a:t>From the beginning</a:t>
            </a:r>
            <a:endParaRPr sz="5643">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sp>
        <p:nvSpPr>
          <p:cNvPr id="44" name="Google Shape;44;p8"/>
          <p:cNvSpPr/>
          <p:nvPr/>
        </p:nvSpPr>
        <p:spPr>
          <a:xfrm>
            <a:off x="381000" y="381000"/>
            <a:ext cx="4000500" cy="647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4"/>
              <a:buFont typeface="Arial"/>
              <a:buNone/>
            </a:pPr>
            <a:r>
              <a:rPr b="1" lang="en-US" sz="1804">
                <a:solidFill>
                  <a:srgbClr val="000000"/>
                </a:solidFill>
                <a:latin typeface="Arial"/>
                <a:ea typeface="Arial"/>
                <a:cs typeface="Arial"/>
                <a:sym typeface="Arial"/>
              </a:rPr>
              <a:t>Singular Value Decomposition</a:t>
            </a:r>
            <a:endParaRPr sz="1804">
              <a:solidFill>
                <a:schemeClr val="dk1"/>
              </a:solidFill>
              <a:latin typeface="Calibri"/>
              <a:ea typeface="Calibri"/>
              <a:cs typeface="Calibri"/>
              <a:sym typeface="Calibri"/>
            </a:endParaRPr>
          </a:p>
        </p:txBody>
      </p:sp>
      <p:sp>
        <p:nvSpPr>
          <p:cNvPr id="45" name="Google Shape;45;p8"/>
          <p:cNvSpPr/>
          <p:nvPr/>
        </p:nvSpPr>
        <p:spPr>
          <a:xfrm>
            <a:off x="4762500" y="381000"/>
            <a:ext cx="4000500" cy="198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253"/>
              <a:buFont typeface="Arial"/>
              <a:buNone/>
            </a:pPr>
            <a:r>
              <a:rPr b="1" lang="en-US" sz="1253">
                <a:solidFill>
                  <a:srgbClr val="000000"/>
                </a:solidFill>
                <a:latin typeface="Arial"/>
                <a:ea typeface="Arial"/>
                <a:cs typeface="Arial"/>
                <a:sym typeface="Arial"/>
              </a:rPr>
              <a:t>Singular Value Decomposition (SVD) is a matrix factorization method used to uncover the hidden structure within data. It decomposes a matrix into three components: U, Σ (Sigma), and V</a:t>
            </a:r>
            <a:r>
              <a:rPr b="1" baseline="30000" lang="en-US" sz="1253">
                <a:solidFill>
                  <a:srgbClr val="000000"/>
                </a:solidFill>
                <a:latin typeface="Arial"/>
                <a:ea typeface="Arial"/>
                <a:cs typeface="Arial"/>
                <a:sym typeface="Arial"/>
              </a:rPr>
              <a:t>T</a:t>
            </a:r>
            <a:r>
              <a:rPr b="1" lang="en-US" sz="1253">
                <a:solidFill>
                  <a:srgbClr val="000000"/>
                </a:solidFill>
                <a:latin typeface="Arial"/>
                <a:ea typeface="Arial"/>
                <a:cs typeface="Arial"/>
                <a:sym typeface="Arial"/>
              </a:rPr>
              <a:t>, where Σ contains singular values that quantify the significance of data, and U and V represents the left and right singular vectors matrices.</a:t>
            </a:r>
            <a:endParaRPr sz="1253">
              <a:solidFill>
                <a:schemeClr val="dk1"/>
              </a:solidFill>
              <a:latin typeface="Calibri"/>
              <a:ea typeface="Calibri"/>
              <a:cs typeface="Calibri"/>
              <a:sym typeface="Calibri"/>
            </a:endParaRPr>
          </a:p>
        </p:txBody>
      </p:sp>
      <p:sp>
        <p:nvSpPr>
          <p:cNvPr id="46" name="Google Shape;46;p8"/>
          <p:cNvSpPr/>
          <p:nvPr/>
        </p:nvSpPr>
        <p:spPr>
          <a:xfrm>
            <a:off x="381000" y="2743200"/>
            <a:ext cx="4000500" cy="198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253"/>
              <a:buFont typeface="Arial"/>
              <a:buNone/>
            </a:pPr>
            <a:r>
              <a:rPr b="1" lang="en-US" sz="1253">
                <a:solidFill>
                  <a:srgbClr val="000000"/>
                </a:solidFill>
                <a:latin typeface="Arial"/>
                <a:ea typeface="Arial"/>
                <a:cs typeface="Arial"/>
                <a:sym typeface="Arial"/>
              </a:rPr>
              <a:t>SVD finds crucial application in Matrix Completion, where partial data is observed. Singular Value Thresholding, built upon SVD, plays a pivotal role in addressing this issue. By truncating singular values, it reduces matrix rank while preserving essential information, allowing accurate completion of missing data.</a:t>
            </a:r>
            <a:endParaRPr sz="1253">
              <a:solidFill>
                <a:schemeClr val="dk1"/>
              </a:solidFill>
              <a:latin typeface="Calibri"/>
              <a:ea typeface="Calibri"/>
              <a:cs typeface="Calibri"/>
              <a:sym typeface="Calibri"/>
            </a:endParaRPr>
          </a:p>
        </p:txBody>
      </p:sp>
      <p:sp>
        <p:nvSpPr>
          <p:cNvPr id="47" name="Google Shape;47;p8"/>
          <p:cNvSpPr/>
          <p:nvPr/>
        </p:nvSpPr>
        <p:spPr>
          <a:xfrm>
            <a:off x="4762500" y="2743200"/>
            <a:ext cx="4000500" cy="1238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253"/>
              <a:buFont typeface="Arial"/>
              <a:buNone/>
            </a:pPr>
            <a:r>
              <a:rPr b="1" lang="en-US" sz="1253">
                <a:solidFill>
                  <a:srgbClr val="000000"/>
                </a:solidFill>
                <a:latin typeface="Arial"/>
                <a:ea typeface="Arial"/>
                <a:cs typeface="Arial"/>
                <a:sym typeface="Arial"/>
              </a:rPr>
              <a:t>SVD's adaptability and efficiency make it an invaluable tool for diverse scientific fields, providing a pathway to uncover valuable insights and address data recovery challenges.</a:t>
            </a:r>
            <a:endParaRPr sz="1253">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sp>
        <p:nvSpPr>
          <p:cNvPr id="53" name="Google Shape;53;p9"/>
          <p:cNvSpPr/>
          <p:nvPr/>
        </p:nvSpPr>
        <p:spPr>
          <a:xfrm>
            <a:off x="749300" y="938312"/>
            <a:ext cx="2742208" cy="673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3734"/>
              <a:buFont typeface="Arial"/>
              <a:buNone/>
            </a:pPr>
            <a:r>
              <a:rPr b="1" lang="en-US" sz="3734">
                <a:solidFill>
                  <a:srgbClr val="000000"/>
                </a:solidFill>
                <a:latin typeface="Arial"/>
                <a:ea typeface="Arial"/>
                <a:cs typeface="Arial"/>
                <a:sym typeface="Arial"/>
              </a:rPr>
              <a:t>However,</a:t>
            </a:r>
            <a:endParaRPr sz="3734">
              <a:solidFill>
                <a:schemeClr val="dk1"/>
              </a:solidFill>
              <a:latin typeface="Calibri"/>
              <a:ea typeface="Calibri"/>
              <a:cs typeface="Calibri"/>
              <a:sym typeface="Calibri"/>
            </a:endParaRPr>
          </a:p>
        </p:txBody>
      </p:sp>
      <p:sp>
        <p:nvSpPr>
          <p:cNvPr id="54" name="Google Shape;54;p9"/>
          <p:cNvSpPr/>
          <p:nvPr/>
        </p:nvSpPr>
        <p:spPr>
          <a:xfrm>
            <a:off x="749300" y="1893689"/>
            <a:ext cx="7612063" cy="889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378"/>
              <a:buFont typeface="Arial"/>
              <a:buNone/>
            </a:pPr>
            <a:r>
              <a:rPr b="1" lang="en-US" sz="5378">
                <a:solidFill>
                  <a:srgbClr val="000000"/>
                </a:solidFill>
                <a:latin typeface="Arial"/>
                <a:ea typeface="Arial"/>
                <a:cs typeface="Arial"/>
                <a:sym typeface="Arial"/>
              </a:rPr>
              <a:t>SVD is not perfect!</a:t>
            </a:r>
            <a:endParaRPr sz="5378">
              <a:solidFill>
                <a:schemeClr val="dk1"/>
              </a:solidFill>
              <a:latin typeface="Calibri"/>
              <a:ea typeface="Calibri"/>
              <a:cs typeface="Calibri"/>
              <a:sym typeface="Calibri"/>
            </a:endParaRPr>
          </a:p>
        </p:txBody>
      </p:sp>
      <p:sp>
        <p:nvSpPr>
          <p:cNvPr id="55" name="Google Shape;55;p9"/>
          <p:cNvSpPr/>
          <p:nvPr/>
        </p:nvSpPr>
        <p:spPr>
          <a:xfrm>
            <a:off x="749300" y="3189188"/>
            <a:ext cx="7645400" cy="1016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594"/>
              <a:buFont typeface="Arial"/>
              <a:buNone/>
            </a:pPr>
            <a:r>
              <a:rPr b="1" lang="en-US" sz="2594">
                <a:solidFill>
                  <a:srgbClr val="000000"/>
                </a:solidFill>
                <a:latin typeface="Arial"/>
                <a:ea typeface="Arial"/>
                <a:cs typeface="Arial"/>
                <a:sym typeface="Arial"/>
              </a:rPr>
              <a:t>Indeed, SVD is lack of speed on large datasets.</a:t>
            </a:r>
            <a:endParaRPr sz="2594">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0"/>
          <p:cNvSpPr/>
          <p:nvPr/>
        </p:nvSpPr>
        <p:spPr>
          <a:xfrm>
            <a:off x="374650" y="317500"/>
            <a:ext cx="3822700" cy="901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718"/>
              <a:buFont typeface="Arial"/>
              <a:buNone/>
            </a:pPr>
            <a:r>
              <a:rPr b="1" lang="en-US" sz="2718">
                <a:solidFill>
                  <a:srgbClr val="000000"/>
                </a:solidFill>
                <a:latin typeface="Arial"/>
                <a:ea typeface="Arial"/>
                <a:cs typeface="Arial"/>
                <a:sym typeface="Arial"/>
              </a:rPr>
              <a:t>Randomized algorithms</a:t>
            </a:r>
            <a:endParaRPr sz="2718">
              <a:solidFill>
                <a:schemeClr val="dk1"/>
              </a:solidFill>
              <a:latin typeface="Calibri"/>
              <a:ea typeface="Calibri"/>
              <a:cs typeface="Calibri"/>
              <a:sym typeface="Calibri"/>
            </a:endParaRPr>
          </a:p>
        </p:txBody>
      </p:sp>
      <p:sp>
        <p:nvSpPr>
          <p:cNvPr id="62" name="Google Shape;62;p10"/>
          <p:cNvSpPr/>
          <p:nvPr/>
        </p:nvSpPr>
        <p:spPr>
          <a:xfrm>
            <a:off x="374650" y="1424583"/>
            <a:ext cx="3822700" cy="3048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11"/>
              <a:buFont typeface="Arial"/>
              <a:buNone/>
            </a:pPr>
            <a:r>
              <a:rPr b="1" lang="en-US" sz="1311">
                <a:solidFill>
                  <a:srgbClr val="000000"/>
                </a:solidFill>
                <a:latin typeface="Arial"/>
                <a:ea typeface="Arial"/>
                <a:cs typeface="Arial"/>
                <a:sym typeface="Arial"/>
              </a:rPr>
              <a:t>Many standard algorithms for dealing with matrices are expensive or intractable in large-scale machine learning and statistics. For example, given an m×n matrix A where both m and n are large, a method such as singular value decomposition (SVD) will require memory and time which is superlinear in m and n. The main idea of randomized algorithms is to build up random, but good approximation for further computations.</a:t>
            </a:r>
            <a:endParaRPr sz="1311">
              <a:solidFill>
                <a:schemeClr val="dk1"/>
              </a:solidFill>
              <a:latin typeface="Calibri"/>
              <a:ea typeface="Calibri"/>
              <a:cs typeface="Calibri"/>
              <a:sym typeface="Calibri"/>
            </a:endParaRPr>
          </a:p>
        </p:txBody>
      </p:sp>
      <p:sp>
        <p:nvSpPr>
          <p:cNvPr id="63" name="Google Shape;63;p10"/>
          <p:cNvSpPr/>
          <p:nvPr/>
        </p:nvSpPr>
        <p:spPr>
          <a:xfrm>
            <a:off x="4946650" y="317500"/>
            <a:ext cx="3822700" cy="901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718"/>
              <a:buFont typeface="Arial"/>
              <a:buNone/>
            </a:pPr>
            <a:r>
              <a:rPr b="1" lang="en-US" sz="2718">
                <a:solidFill>
                  <a:srgbClr val="000000"/>
                </a:solidFill>
                <a:latin typeface="Arial"/>
                <a:ea typeface="Arial"/>
                <a:cs typeface="Arial"/>
                <a:sym typeface="Arial"/>
              </a:rPr>
              <a:t>What about Random SVD?</a:t>
            </a:r>
            <a:endParaRPr sz="2718">
              <a:solidFill>
                <a:schemeClr val="dk1"/>
              </a:solidFill>
              <a:latin typeface="Calibri"/>
              <a:ea typeface="Calibri"/>
              <a:cs typeface="Calibri"/>
              <a:sym typeface="Calibri"/>
            </a:endParaRPr>
          </a:p>
        </p:txBody>
      </p:sp>
      <p:sp>
        <p:nvSpPr>
          <p:cNvPr id="64" name="Google Shape;64;p10"/>
          <p:cNvSpPr/>
          <p:nvPr/>
        </p:nvSpPr>
        <p:spPr>
          <a:xfrm>
            <a:off x="4946650" y="1424583"/>
            <a:ext cx="38227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87"/>
              <a:buFont typeface="Arial"/>
              <a:buNone/>
            </a:pPr>
            <a:r>
              <a:rPr b="1" lang="en-US" sz="1887">
                <a:solidFill>
                  <a:srgbClr val="000000"/>
                </a:solidFill>
                <a:latin typeface="Arial"/>
                <a:ea typeface="Arial"/>
                <a:cs typeface="Arial"/>
                <a:sym typeface="Arial"/>
              </a:rPr>
              <a:t>- Conventional alg. for dense matrix - O(n</a:t>
            </a:r>
            <a:r>
              <a:rPr b="1" baseline="30000" lang="en-US" sz="1887">
                <a:solidFill>
                  <a:srgbClr val="000000"/>
                </a:solidFill>
                <a:latin typeface="Arial"/>
                <a:ea typeface="Arial"/>
                <a:cs typeface="Arial"/>
                <a:sym typeface="Arial"/>
              </a:rPr>
              <a:t>2</a:t>
            </a:r>
            <a:r>
              <a:rPr b="1" lang="en-US" sz="1887">
                <a:solidFill>
                  <a:srgbClr val="000000"/>
                </a:solidFill>
                <a:latin typeface="Arial"/>
                <a:ea typeface="Arial"/>
                <a:cs typeface="Arial"/>
                <a:sym typeface="Arial"/>
              </a:rPr>
              <a:t> k)</a:t>
            </a:r>
            <a:endParaRPr sz="1887">
              <a:solidFill>
                <a:schemeClr val="dk1"/>
              </a:solidFill>
              <a:latin typeface="Calibri"/>
              <a:ea typeface="Calibri"/>
              <a:cs typeface="Calibri"/>
              <a:sym typeface="Calibri"/>
            </a:endParaRPr>
          </a:p>
        </p:txBody>
      </p:sp>
      <p:sp>
        <p:nvSpPr>
          <p:cNvPr id="65" name="Google Shape;65;p10"/>
          <p:cNvSpPr/>
          <p:nvPr/>
        </p:nvSpPr>
        <p:spPr>
          <a:xfrm>
            <a:off x="4946650" y="2253059"/>
            <a:ext cx="3822700" cy="1371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87"/>
              <a:buFont typeface="Arial"/>
              <a:buNone/>
            </a:pPr>
            <a:r>
              <a:rPr b="1" lang="en-US" sz="1887">
                <a:solidFill>
                  <a:srgbClr val="000000"/>
                </a:solidFill>
                <a:latin typeface="Arial"/>
                <a:ea typeface="Arial"/>
                <a:cs typeface="Arial"/>
                <a:sym typeface="Arial"/>
              </a:rPr>
              <a:t>- Conventional alg. for sparse matrix - O(N * k), where N - number of non-zero elements</a:t>
            </a:r>
            <a:endParaRPr sz="1887">
              <a:solidFill>
                <a:schemeClr val="dk1"/>
              </a:solidFill>
              <a:latin typeface="Calibri"/>
              <a:ea typeface="Calibri"/>
              <a:cs typeface="Calibri"/>
              <a:sym typeface="Calibri"/>
            </a:endParaRPr>
          </a:p>
        </p:txBody>
      </p:sp>
      <p:sp>
        <p:nvSpPr>
          <p:cNvPr id="66" name="Google Shape;66;p10"/>
          <p:cNvSpPr/>
          <p:nvPr/>
        </p:nvSpPr>
        <p:spPr>
          <a:xfrm>
            <a:off x="4946650" y="3767336"/>
            <a:ext cx="38227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87"/>
              <a:buFont typeface="Arial"/>
              <a:buNone/>
            </a:pPr>
            <a:r>
              <a:rPr b="1" lang="en-US" sz="1887">
                <a:solidFill>
                  <a:srgbClr val="000000"/>
                </a:solidFill>
                <a:latin typeface="Arial"/>
                <a:ea typeface="Arial"/>
                <a:cs typeface="Arial"/>
                <a:sym typeface="Arial"/>
              </a:rPr>
              <a:t>- Random SVD method reducing the constant</a:t>
            </a:r>
            <a:endParaRPr sz="1887">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1"/>
          <p:cNvSpPr/>
          <p:nvPr/>
        </p:nvSpPr>
        <p:spPr>
          <a:xfrm>
            <a:off x="749300" y="635000"/>
            <a:ext cx="3530104" cy="38735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957"/>
              <a:buFont typeface="Arial"/>
              <a:buNone/>
            </a:pPr>
            <a:r>
              <a:rPr b="1" lang="en-US" sz="1957">
                <a:solidFill>
                  <a:srgbClr val="000000"/>
                </a:solidFill>
                <a:latin typeface="Arial"/>
                <a:ea typeface="Arial"/>
                <a:cs typeface="Arial"/>
                <a:sym typeface="Arial"/>
              </a:rPr>
              <a:t>Random SVD algorithm</a:t>
            </a:r>
            <a:endParaRPr sz="1957">
              <a:solidFill>
                <a:schemeClr val="dk1"/>
              </a:solidFill>
              <a:latin typeface="Calibri"/>
              <a:ea typeface="Calibri"/>
              <a:cs typeface="Calibri"/>
              <a:sym typeface="Calibri"/>
            </a:endParaRPr>
          </a:p>
        </p:txBody>
      </p:sp>
      <p:sp>
        <p:nvSpPr>
          <p:cNvPr id="73" name="Google Shape;73;p11"/>
          <p:cNvSpPr/>
          <p:nvPr/>
        </p:nvSpPr>
        <p:spPr>
          <a:xfrm>
            <a:off x="749300" y="1170186"/>
            <a:ext cx="7645400" cy="2977555"/>
          </a:xfrm>
          <a:prstGeom prst="rect">
            <a:avLst/>
          </a:prstGeom>
          <a:noFill/>
          <a:ln>
            <a:noFill/>
          </a:ln>
        </p:spPr>
        <p:txBody>
          <a:bodyPr anchorCtr="0" anchor="ctr" bIns="45700" lIns="91425" spcFirstLastPara="1" rIns="91425" wrap="square" tIns="45700">
            <a:noAutofit/>
          </a:bodyPr>
          <a:lstStyle/>
          <a:p>
            <a:pPr indent="-218630" lvl="0" marL="342900" marR="0" rtl="0" algn="l">
              <a:spcBef>
                <a:spcPts val="0"/>
              </a:spcBef>
              <a:spcAft>
                <a:spcPts val="0"/>
              </a:spcAft>
              <a:buClr>
                <a:schemeClr val="dk1"/>
              </a:buClr>
              <a:buSzPts val="1957"/>
              <a:buFont typeface="Calibri"/>
              <a:buNone/>
            </a:pPr>
            <a:r>
              <a:t/>
            </a:r>
            <a:endParaRPr sz="1957">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957"/>
              <a:buFont typeface="Arial"/>
              <a:buChar char="•"/>
            </a:pPr>
            <a:r>
              <a:rPr b="1" lang="en-US" sz="1957">
                <a:solidFill>
                  <a:srgbClr val="000000"/>
                </a:solidFill>
                <a:latin typeface="Arial"/>
                <a:ea typeface="Arial"/>
                <a:cs typeface="Arial"/>
                <a:sym typeface="Arial"/>
              </a:rPr>
              <a:t>The goal of a randomized range finder is to produce an orthonormal matrix Q with as few columns as possible such that ∥(I−QQ)A)∥ ≤ ε for the tolerance ε .</a:t>
            </a:r>
            <a:endParaRPr sz="1957">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957"/>
              <a:buFont typeface="Arial"/>
              <a:buChar char="•"/>
            </a:pPr>
            <a:r>
              <a:rPr b="1" lang="en-US" sz="1957">
                <a:solidFill>
                  <a:srgbClr val="000000"/>
                </a:solidFill>
                <a:latin typeface="Arial"/>
                <a:ea typeface="Arial"/>
                <a:cs typeface="Arial"/>
                <a:sym typeface="Arial"/>
              </a:rPr>
              <a:t>The first idea is to watch on low rank matrix in reduced space. The easiest way is using of random projections to obtain main actions of matrix</a:t>
            </a:r>
            <a:endParaRPr sz="1957">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12"/>
          <p:cNvSpPr/>
          <p:nvPr/>
        </p:nvSpPr>
        <p:spPr>
          <a:xfrm>
            <a:off x="374650" y="317500"/>
            <a:ext cx="486668" cy="2286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00000"/>
              </a:buClr>
              <a:buSzPts val="893"/>
              <a:buFont typeface="Arial"/>
              <a:buNone/>
            </a:pPr>
            <a:r>
              <a:rPr b="1" lang="en-US" sz="893">
                <a:solidFill>
                  <a:srgbClr val="000000"/>
                </a:solidFill>
                <a:latin typeface="Arial"/>
                <a:ea typeface="Arial"/>
                <a:cs typeface="Arial"/>
                <a:sym typeface="Arial"/>
              </a:rPr>
              <a:t>rSVD</a:t>
            </a:r>
            <a:endParaRPr sz="893">
              <a:solidFill>
                <a:schemeClr val="dk1"/>
              </a:solidFill>
              <a:latin typeface="Calibri"/>
              <a:ea typeface="Calibri"/>
              <a:cs typeface="Calibri"/>
              <a:sym typeface="Calibri"/>
            </a:endParaRPr>
          </a:p>
        </p:txBody>
      </p:sp>
      <p:sp>
        <p:nvSpPr>
          <p:cNvPr id="80" name="Google Shape;80;p12"/>
          <p:cNvSpPr/>
          <p:nvPr/>
        </p:nvSpPr>
        <p:spPr>
          <a:xfrm>
            <a:off x="374650" y="642541"/>
            <a:ext cx="3822700" cy="5143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887"/>
              <a:buFont typeface="Arial"/>
              <a:buNone/>
            </a:pPr>
            <a:r>
              <a:rPr b="1" lang="en-US" sz="887">
                <a:solidFill>
                  <a:srgbClr val="000000"/>
                </a:solidFill>
                <a:latin typeface="Arial"/>
                <a:ea typeface="Arial"/>
                <a:cs typeface="Arial"/>
                <a:sym typeface="Arial"/>
              </a:rPr>
              <a:t>Randomized Singular Value Decomposition is an approach to computing the Singular Value Decomposition (SVD) of a matrix using randomization techniques. </a:t>
            </a:r>
            <a:endParaRPr sz="887">
              <a:solidFill>
                <a:schemeClr val="dk1"/>
              </a:solidFill>
              <a:latin typeface="Calibri"/>
              <a:ea typeface="Calibri"/>
              <a:cs typeface="Calibri"/>
              <a:sym typeface="Calibri"/>
            </a:endParaRPr>
          </a:p>
        </p:txBody>
      </p:sp>
      <p:sp>
        <p:nvSpPr>
          <p:cNvPr id="81" name="Google Shape;81;p12"/>
          <p:cNvSpPr/>
          <p:nvPr/>
        </p:nvSpPr>
        <p:spPr>
          <a:xfrm>
            <a:off x="374650" y="1223863"/>
            <a:ext cx="3822700" cy="857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887"/>
              <a:buFont typeface="Arial"/>
              <a:buNone/>
            </a:pPr>
            <a:r>
              <a:rPr b="1" lang="en-US" sz="887">
                <a:solidFill>
                  <a:srgbClr val="000000"/>
                </a:solidFill>
                <a:latin typeface="Arial"/>
                <a:ea typeface="Arial"/>
                <a:cs typeface="Arial"/>
                <a:sym typeface="Arial"/>
              </a:rPr>
              <a:t>It's designed to approximate the dominant singular values and corresponding singular vectors of a matrix, often with significantly reduced computational cost compared to traditional SVD methods. rSVD is particularly useful for large and sparse matrices.</a:t>
            </a:r>
            <a:endParaRPr sz="887">
              <a:solidFill>
                <a:schemeClr val="dk1"/>
              </a:solidFill>
              <a:latin typeface="Calibri"/>
              <a:ea typeface="Calibri"/>
              <a:cs typeface="Calibri"/>
              <a:sym typeface="Calibri"/>
            </a:endParaRPr>
          </a:p>
        </p:txBody>
      </p:sp>
      <p:sp>
        <p:nvSpPr>
          <p:cNvPr id="82" name="Google Shape;82;p12"/>
          <p:cNvSpPr/>
          <p:nvPr/>
        </p:nvSpPr>
        <p:spPr>
          <a:xfrm>
            <a:off x="374650" y="2148086"/>
            <a:ext cx="38227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887"/>
              <a:buFont typeface="Arial"/>
              <a:buNone/>
            </a:pPr>
            <a:r>
              <a:rPr b="1" lang="en-US" sz="887">
                <a:solidFill>
                  <a:srgbClr val="000000"/>
                </a:solidFill>
                <a:latin typeface="Arial"/>
                <a:ea typeface="Arial"/>
                <a:cs typeface="Arial"/>
                <a:sym typeface="Arial"/>
              </a:rPr>
              <a:t>Generate a random Gaussian (or other suitable) matrix and multiply it with the original matrix. This creates a smaller, dense matrix, preserving the matrix's structure while reducing its size.</a:t>
            </a:r>
            <a:endParaRPr sz="887">
              <a:solidFill>
                <a:schemeClr val="dk1"/>
              </a:solidFill>
              <a:latin typeface="Calibri"/>
              <a:ea typeface="Calibri"/>
              <a:cs typeface="Calibri"/>
              <a:sym typeface="Calibri"/>
            </a:endParaRPr>
          </a:p>
        </p:txBody>
      </p:sp>
      <p:sp>
        <p:nvSpPr>
          <p:cNvPr id="83" name="Google Shape;83;p12"/>
          <p:cNvSpPr/>
          <p:nvPr/>
        </p:nvSpPr>
        <p:spPr>
          <a:xfrm>
            <a:off x="374650" y="2900859"/>
            <a:ext cx="3822700" cy="5143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887"/>
              <a:buFont typeface="Arial"/>
              <a:buNone/>
            </a:pPr>
            <a:r>
              <a:rPr b="1" lang="en-US" sz="887">
                <a:solidFill>
                  <a:srgbClr val="000000"/>
                </a:solidFill>
                <a:latin typeface="Arial"/>
                <a:ea typeface="Arial"/>
                <a:cs typeface="Arial"/>
                <a:sym typeface="Arial"/>
              </a:rPr>
              <a:t>Compute the SVD of the smaller dense matrix. Since it's smaller, the SVD calculation is less computationally expensive.</a:t>
            </a:r>
            <a:endParaRPr sz="887">
              <a:solidFill>
                <a:schemeClr val="dk1"/>
              </a:solidFill>
              <a:latin typeface="Calibri"/>
              <a:ea typeface="Calibri"/>
              <a:cs typeface="Calibri"/>
              <a:sym typeface="Calibri"/>
            </a:endParaRPr>
          </a:p>
        </p:txBody>
      </p:sp>
      <p:sp>
        <p:nvSpPr>
          <p:cNvPr id="84" name="Google Shape;84;p12"/>
          <p:cNvSpPr/>
          <p:nvPr/>
        </p:nvSpPr>
        <p:spPr>
          <a:xfrm>
            <a:off x="374650" y="3482181"/>
            <a:ext cx="3822700" cy="5143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887"/>
              <a:buFont typeface="Arial"/>
              <a:buNone/>
            </a:pPr>
            <a:r>
              <a:rPr b="1" lang="en-US" sz="887">
                <a:solidFill>
                  <a:srgbClr val="000000"/>
                </a:solidFill>
                <a:latin typeface="Arial"/>
                <a:ea typeface="Arial"/>
                <a:cs typeface="Arial"/>
                <a:sym typeface="Arial"/>
              </a:rPr>
              <a:t>Use the results from the SVD of the smaller matrix to approximate the dominant singular values and vectors of the original matrix.</a:t>
            </a:r>
            <a:endParaRPr sz="887">
              <a:solidFill>
                <a:schemeClr val="dk1"/>
              </a:solidFill>
              <a:latin typeface="Calibri"/>
              <a:ea typeface="Calibri"/>
              <a:cs typeface="Calibri"/>
              <a:sym typeface="Calibri"/>
            </a:endParaRPr>
          </a:p>
        </p:txBody>
      </p:sp>
      <p:sp>
        <p:nvSpPr>
          <p:cNvPr id="85" name="Google Shape;85;p12"/>
          <p:cNvSpPr/>
          <p:nvPr/>
        </p:nvSpPr>
        <p:spPr>
          <a:xfrm>
            <a:off x="374650" y="4063504"/>
            <a:ext cx="38227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887"/>
              <a:buFont typeface="Arial"/>
              <a:buNone/>
            </a:pPr>
            <a:r>
              <a:rPr b="1" lang="en-US" sz="887">
                <a:solidFill>
                  <a:srgbClr val="000000"/>
                </a:solidFill>
                <a:latin typeface="Arial"/>
                <a:ea typeface="Arial"/>
                <a:cs typeface="Arial"/>
                <a:sym typeface="Arial"/>
              </a:rPr>
              <a:t>Repeat the process multiple times to refine the approximations:)</a:t>
            </a:r>
            <a:endParaRPr sz="887">
              <a:solidFill>
                <a:schemeClr val="dk1"/>
              </a:solidFill>
              <a:latin typeface="Calibri"/>
              <a:ea typeface="Calibri"/>
              <a:cs typeface="Calibri"/>
              <a:sym typeface="Calibri"/>
            </a:endParaRPr>
          </a:p>
        </p:txBody>
      </p:sp>
      <p:pic>
        <p:nvPicPr>
          <p:cNvPr descr="iapresenter:///Users/macbook/Library/Containers/net.ia.presenter/Data/Library/Application%20Support/PRESENTER_TEMP/22B3D873-C238-4C17-A953-FF93BB8B9DE5-51888-0000021B1C4BDBD0/assets/%D0%A1%D0%BD%D0%B8%D0%BC%D0%BE%D0%BA%20%D1%8D%D0%BA%D1%80%D0%B0%D0%BD%D0%B0%202023-11-06%20%D0%B2%2016.36.23.png" id="86" name="Google Shape;86;p12"/>
          <p:cNvPicPr preferRelativeResize="0"/>
          <p:nvPr/>
        </p:nvPicPr>
        <p:blipFill rotWithShape="1">
          <a:blip r:embed="rId3">
            <a:alphaModFix/>
          </a:blip>
          <a:srcRect b="-111509" l="0" r="0" t="0"/>
          <a:stretch/>
        </p:blipFill>
        <p:spPr>
          <a:xfrm>
            <a:off x="4510007" y="1167606"/>
            <a:ext cx="4572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