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97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56" r:id="rId11"/>
  </p:sldIdLst>
  <p:sldSz cx="9144000" cy="5143500" type="screen16x9"/>
  <p:notesSz cx="6858000" cy="9144000"/>
  <p:embeddedFontLst>
    <p:embeddedFont>
      <p:font typeface="Barlow Medium" panose="00000600000000000000" pitchFamily="2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Darker Grotesque" panose="020B0604020202020204" charset="0"/>
      <p:regular r:id="rId18"/>
      <p:bold r:id="rId19"/>
    </p:embeddedFont>
    <p:embeddedFont>
      <p:font typeface="Darker Grotesque Black" panose="020B0604020202020204" charset="0"/>
      <p:bold r:id="rId20"/>
    </p:embeddedFont>
    <p:embeddedFont>
      <p:font typeface="Nunito Light" pitchFamily="2" charset="-52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CDA2D-8B8A-4D1B-97BF-8BD51E7935A3}">
  <a:tblStyle styleId="{228CDA2D-8B8A-4D1B-97BF-8BD51E793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7D7A9C-89CE-49E9-A597-34E67C14F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46C8C652-05EC-2B9E-6612-D1EAD88C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>
            <a:extLst>
              <a:ext uri="{FF2B5EF4-FFF2-40B4-BE49-F238E27FC236}">
                <a16:creationId xmlns:a16="http://schemas.microsoft.com/office/drawing/2014/main" id="{D73BE836-DCB3-AE2C-75B2-82AA5E1293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>
            <a:extLst>
              <a:ext uri="{FF2B5EF4-FFF2-40B4-BE49-F238E27FC236}">
                <a16:creationId xmlns:a16="http://schemas.microsoft.com/office/drawing/2014/main" id="{F977951A-AB90-6633-524A-FDEEBE55C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95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18" name="Google Shape;118;p1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2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3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4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5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6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88" name="Google Shape;88;p11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18138"/>
            <a:ext cx="6576000" cy="13962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84000" y="31282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6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E9CA5180-E3DD-DEE4-C8FA-CB1637514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>
            <a:extLst>
              <a:ext uri="{FF2B5EF4-FFF2-40B4-BE49-F238E27FC236}">
                <a16:creationId xmlns:a16="http://schemas.microsoft.com/office/drawing/2014/main" id="{0D6EADC0-386B-12CD-40A3-70651BF514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Метрика </a:t>
            </a:r>
            <a:r>
              <a:rPr lang="ru-RU" sz="4400" dirty="0" err="1"/>
              <a:t>Recall</a:t>
            </a:r>
            <a:r>
              <a:rPr lang="ru-RU" sz="4400" dirty="0"/>
              <a:t> в задачах машинного обучения</a:t>
            </a:r>
            <a:endParaRPr sz="4400" dirty="0"/>
          </a:p>
        </p:txBody>
      </p:sp>
      <p:sp>
        <p:nvSpPr>
          <p:cNvPr id="235" name="Google Shape;235;p24">
            <a:extLst>
              <a:ext uri="{FF2B5EF4-FFF2-40B4-BE49-F238E27FC236}">
                <a16:creationId xmlns:a16="http://schemas.microsoft.com/office/drawing/2014/main" id="{212726D0-50E1-7F3C-6CDA-6983DB4904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Серкибаев</a:t>
            </a:r>
            <a:r>
              <a:rPr lang="ru-RU" dirty="0"/>
              <a:t> Аким </a:t>
            </a:r>
            <a:r>
              <a:rPr lang="en-US" dirty="0"/>
              <a:t>| </a:t>
            </a:r>
            <a:r>
              <a:rPr lang="ru-RU" dirty="0"/>
              <a:t>Э-2209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54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/>
              <a:t>Метрика </a:t>
            </a:r>
            <a:r>
              <a:rPr lang="ru-RU" sz="4400" dirty="0" err="1"/>
              <a:t>Recall</a:t>
            </a:r>
            <a:r>
              <a:rPr lang="ru-RU" sz="4400" dirty="0"/>
              <a:t> в задачах машинного обучения</a:t>
            </a:r>
            <a:endParaRPr sz="4400" dirty="0"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Серкибаев</a:t>
            </a:r>
            <a:r>
              <a:rPr lang="ru-RU" dirty="0"/>
              <a:t> Аким </a:t>
            </a:r>
            <a:r>
              <a:rPr lang="en-US" dirty="0"/>
              <a:t>| </a:t>
            </a:r>
            <a:r>
              <a:rPr lang="ru-RU" dirty="0"/>
              <a:t>Э-2209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811975" y="1174595"/>
            <a:ext cx="4294800" cy="713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/>
              <a:t>Что такое </a:t>
            </a:r>
            <a:r>
              <a:rPr lang="en-US" sz="4000" dirty="0"/>
              <a:t>Recall</a:t>
            </a:r>
            <a:r>
              <a:rPr lang="en" sz="4000" dirty="0"/>
              <a:t>?</a:t>
            </a:r>
            <a:endParaRPr sz="4000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811974" y="1887699"/>
            <a:ext cx="4432051" cy="243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800" b="1" dirty="0" err="1"/>
              <a:t>Recall</a:t>
            </a:r>
            <a:r>
              <a:rPr lang="ru-RU" sz="1800" b="1" dirty="0"/>
              <a:t> (полнота) </a:t>
            </a:r>
            <a:r>
              <a:rPr lang="ru-RU" sz="1800" dirty="0"/>
              <a:t>– это доля истинно положительных ответов (True </a:t>
            </a:r>
            <a:r>
              <a:rPr lang="ru-RU" sz="1800" dirty="0" err="1"/>
              <a:t>Positives</a:t>
            </a:r>
            <a:r>
              <a:rPr lang="ru-RU" sz="1800" dirty="0"/>
              <a:t>), которые модель верно «нашла» среди всех действительно положительных объектов.</a:t>
            </a:r>
            <a:r>
              <a:rPr lang="en-US" sz="1800" dirty="0"/>
              <a:t> </a:t>
            </a:r>
            <a:r>
              <a:rPr lang="ru-RU" sz="1800" dirty="0"/>
              <a:t>Используется, когда важнее всего не упустить положительные примеры (например, при обнаружении заболеваний).</a:t>
            </a:r>
            <a:endParaRPr lang="en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D6D09D-058E-E3DC-783D-B30F5CC2B68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6136" r="6136"/>
          <a:stretch>
            <a:fillRect/>
          </a:stretch>
        </p:blipFill>
        <p:spPr bwMode="auto">
          <a:xfrm>
            <a:off x="5342658" y="2004156"/>
            <a:ext cx="3424237" cy="18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735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/>
              <a:t>Формула </a:t>
            </a:r>
            <a:r>
              <a:rPr lang="en-US" sz="3600" b="1" dirty="0"/>
              <a:t>Recall</a:t>
            </a:r>
            <a:endParaRPr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08DE4-3EA7-0D76-4393-371F086EA3D0}"/>
                  </a:ext>
                </a:extLst>
              </p:cNvPr>
              <p:cNvSpPr txBox="1"/>
              <p:nvPr/>
            </p:nvSpPr>
            <p:spPr>
              <a:xfrm>
                <a:off x="2284141" y="1662460"/>
                <a:ext cx="4575716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C08DE4-3EA7-0D76-4393-371F086E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41" y="1662460"/>
                <a:ext cx="4575716" cy="102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0D81910A-B54D-C710-7462-40EE9149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63" y="3120810"/>
            <a:ext cx="78846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800" b="1" dirty="0">
                <a:solidFill>
                  <a:schemeClr val="dk1"/>
                </a:solidFill>
                <a:sym typeface="Barlow Medium"/>
              </a:rPr>
              <a:t>TP (True </a:t>
            </a:r>
            <a:r>
              <a:rPr lang="ru-RU" altLang="ru-RU" sz="1800" b="1" dirty="0" err="1">
                <a:solidFill>
                  <a:schemeClr val="dk1"/>
                </a:solidFill>
                <a:sym typeface="Barlow Medium"/>
              </a:rPr>
              <a:t>Positives</a:t>
            </a:r>
            <a:r>
              <a:rPr lang="ru-RU" altLang="ru-RU" sz="1800" b="1" dirty="0">
                <a:solidFill>
                  <a:schemeClr val="dk1"/>
                </a:solidFill>
                <a:sym typeface="Barlow Medium"/>
              </a:rPr>
              <a:t>) </a:t>
            </a:r>
            <a:r>
              <a:rPr lang="ru-RU" altLang="ru-RU" sz="1800" dirty="0">
                <a:solidFill>
                  <a:schemeClr val="dk1"/>
                </a:solidFill>
                <a:sym typeface="Barlow Medium"/>
              </a:rPr>
              <a:t>– число истинно положительных ответов.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800" b="1" dirty="0">
                <a:solidFill>
                  <a:schemeClr val="dk1"/>
                </a:solidFill>
                <a:sym typeface="Barlow Medium"/>
              </a:rPr>
              <a:t>FN (</a:t>
            </a:r>
            <a:r>
              <a:rPr lang="ru-RU" altLang="ru-RU" sz="1800" b="1" dirty="0" err="1">
                <a:solidFill>
                  <a:schemeClr val="dk1"/>
                </a:solidFill>
                <a:sym typeface="Barlow Medium"/>
              </a:rPr>
              <a:t>False</a:t>
            </a:r>
            <a:r>
              <a:rPr lang="ru-RU" altLang="ru-RU" sz="1800" b="1" dirty="0">
                <a:solidFill>
                  <a:schemeClr val="dk1"/>
                </a:solidFill>
                <a:sym typeface="Barlow Medium"/>
              </a:rPr>
              <a:t> </a:t>
            </a:r>
            <a:r>
              <a:rPr lang="ru-RU" altLang="ru-RU" sz="1800" b="1" dirty="0" err="1">
                <a:solidFill>
                  <a:schemeClr val="dk1"/>
                </a:solidFill>
                <a:sym typeface="Barlow Medium"/>
              </a:rPr>
              <a:t>Negatives</a:t>
            </a:r>
            <a:r>
              <a:rPr lang="ru-RU" altLang="ru-RU" sz="1800" b="1" dirty="0">
                <a:solidFill>
                  <a:schemeClr val="dk1"/>
                </a:solidFill>
                <a:sym typeface="Barlow Medium"/>
              </a:rPr>
              <a:t>) </a:t>
            </a:r>
            <a:r>
              <a:rPr lang="ru-RU" altLang="ru-RU" sz="1800" dirty="0">
                <a:solidFill>
                  <a:schemeClr val="dk1"/>
                </a:solidFill>
                <a:sym typeface="Barlow Medium"/>
              </a:rPr>
              <a:t>– число ложноотрицательных ответов.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800" dirty="0">
                <a:solidFill>
                  <a:schemeClr val="dk1"/>
                </a:solidFill>
                <a:sym typeface="Barlow Medium"/>
              </a:rPr>
              <a:t>Чем выше значение </a:t>
            </a:r>
            <a:r>
              <a:rPr lang="ru-RU" altLang="ru-RU" sz="1800" b="1" dirty="0" err="1">
                <a:solidFill>
                  <a:schemeClr val="dk1"/>
                </a:solidFill>
                <a:sym typeface="Barlow Medium"/>
              </a:rPr>
              <a:t>Recall</a:t>
            </a:r>
            <a:r>
              <a:rPr lang="ru-RU" altLang="ru-RU" sz="1800" dirty="0">
                <a:solidFill>
                  <a:schemeClr val="dk1"/>
                </a:solidFill>
                <a:sym typeface="Barlow Medium"/>
              </a:rPr>
              <a:t>, тем меньше пропускается важных (положительных) примеров.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715668" y="4612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Матрица ошибок (</a:t>
            </a:r>
            <a:r>
              <a:rPr lang="en-US" b="1" dirty="0"/>
              <a:t>Confusion Matrix)</a:t>
            </a:r>
            <a:endParaRPr b="1" dirty="0"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14"/>
          </p:nvPr>
        </p:nvSpPr>
        <p:spPr>
          <a:xfrm>
            <a:off x="4484154" y="1254659"/>
            <a:ext cx="4496295" cy="3272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500" dirty="0"/>
              <a:t>True </a:t>
            </a:r>
            <a:r>
              <a:rPr lang="ru-RU" sz="1500" dirty="0" err="1"/>
              <a:t>Positive</a:t>
            </a:r>
            <a:r>
              <a:rPr lang="ru-RU" sz="1500" dirty="0"/>
              <a:t> (TP): модель спрогнозировала «положительно», и это верно.</a:t>
            </a:r>
            <a:endParaRPr lang="en-US" sz="1500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500" dirty="0" err="1"/>
              <a:t>False</a:t>
            </a:r>
            <a:r>
              <a:rPr lang="ru-RU" sz="1500" dirty="0"/>
              <a:t> </a:t>
            </a:r>
            <a:r>
              <a:rPr lang="ru-RU" sz="1500" dirty="0" err="1"/>
              <a:t>Positive</a:t>
            </a:r>
            <a:r>
              <a:rPr lang="ru-RU" sz="1500" dirty="0"/>
              <a:t> (FP): модель спрогнозировала «положительно», но на самом деле «отрицательно».</a:t>
            </a:r>
            <a:endParaRPr lang="en-US" sz="1500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500" dirty="0" err="1"/>
              <a:t>False</a:t>
            </a:r>
            <a:r>
              <a:rPr lang="ru-RU" sz="1500" dirty="0"/>
              <a:t> </a:t>
            </a:r>
            <a:r>
              <a:rPr lang="ru-RU" sz="1500" dirty="0" err="1"/>
              <a:t>Negative</a:t>
            </a:r>
            <a:r>
              <a:rPr lang="ru-RU" sz="1500" dirty="0"/>
              <a:t> (FN): модель спрогнозировала «отрицательно», но на самом деле «положительно».</a:t>
            </a:r>
            <a:endParaRPr lang="en-US" sz="1500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500" dirty="0"/>
              <a:t>True </a:t>
            </a:r>
            <a:r>
              <a:rPr lang="ru-RU" sz="1500" dirty="0" err="1"/>
              <a:t>Negative</a:t>
            </a:r>
            <a:r>
              <a:rPr lang="ru-RU" sz="1500" dirty="0"/>
              <a:t> (TN): модель спрогнозировала «отрицательно», и это верно.</a:t>
            </a:r>
            <a:endParaRPr lang="en-US" sz="1500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500" dirty="0" err="1"/>
              <a:t>Recall</a:t>
            </a:r>
            <a:r>
              <a:rPr lang="ru-RU" sz="1500" dirty="0"/>
              <a:t> отражает отношение TP к сумме TP+FN.</a:t>
            </a:r>
            <a:endParaRPr sz="15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31243C-DE99-35DA-3649-AE745762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9" y="1444554"/>
            <a:ext cx="3766978" cy="264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568334" y="1422786"/>
            <a:ext cx="4383600" cy="3009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Precision (точность) отвечает за то, сколько истинно положительных ответов среди всех, обозначенных моделью как положительные.</a:t>
            </a:r>
            <a:br>
              <a:rPr lang="en-US" sz="1600" dirty="0"/>
            </a:br>
            <a:br>
              <a:rPr lang="en-US" sz="1600" dirty="0"/>
            </a:br>
            <a:r>
              <a:rPr lang="ru-RU" sz="1600" dirty="0" err="1"/>
              <a:t>Recall</a:t>
            </a:r>
            <a:r>
              <a:rPr lang="ru-RU" sz="1600" dirty="0"/>
              <a:t> (полнота) говорит о том, какой процент положительных ответов из всех положительных был найден.</a:t>
            </a:r>
            <a:br>
              <a:rPr lang="en-US" sz="1600" dirty="0"/>
            </a:br>
            <a:br>
              <a:rPr lang="en-US" sz="1600" dirty="0"/>
            </a:br>
            <a:r>
              <a:rPr lang="ru-RU" sz="1600" dirty="0"/>
              <a:t>В реальных задачах баланс между Precision и </a:t>
            </a:r>
            <a:r>
              <a:rPr lang="ru-RU" sz="1600" dirty="0" err="1"/>
              <a:t>Recall</a:t>
            </a:r>
            <a:r>
              <a:rPr lang="ru-RU" sz="1600" dirty="0"/>
              <a:t> подбирается с учётом конкретных требований (Precision-</a:t>
            </a:r>
            <a:r>
              <a:rPr lang="ru-RU" sz="1600" dirty="0" err="1"/>
              <a:t>Recall</a:t>
            </a:r>
            <a:r>
              <a:rPr lang="ru-RU" sz="1600" dirty="0"/>
              <a:t> </a:t>
            </a:r>
            <a:r>
              <a:rPr lang="ru-RU" sz="1600" dirty="0" err="1"/>
              <a:t>trade-off</a:t>
            </a:r>
            <a:r>
              <a:rPr lang="ru-RU" sz="1600" dirty="0"/>
              <a:t>).</a:t>
            </a:r>
            <a:endParaRPr sz="1600" dirty="0"/>
          </a:p>
        </p:txBody>
      </p:sp>
      <p:sp>
        <p:nvSpPr>
          <p:cNvPr id="4" name="Google Shape;336;p28">
            <a:extLst>
              <a:ext uri="{FF2B5EF4-FFF2-40B4-BE49-F238E27FC236}">
                <a16:creationId xmlns:a16="http://schemas.microsoft.com/office/drawing/2014/main" id="{BB309C88-4105-AE4B-B4CB-CAB17F7B29A2}"/>
              </a:ext>
            </a:extLst>
          </p:cNvPr>
          <p:cNvSpPr txBox="1">
            <a:spLocks/>
          </p:cNvSpPr>
          <p:nvPr/>
        </p:nvSpPr>
        <p:spPr>
          <a:xfrm>
            <a:off x="837817" y="524985"/>
            <a:ext cx="746836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ctr"/>
            <a:r>
              <a:rPr lang="ru-RU" sz="3600" b="1" dirty="0"/>
              <a:t>Сравнение </a:t>
            </a:r>
            <a:r>
              <a:rPr lang="en-US" sz="3600" b="1" dirty="0"/>
              <a:t>Recall </a:t>
            </a:r>
            <a:r>
              <a:rPr lang="ru-RU" sz="3600" b="1" dirty="0"/>
              <a:t>с </a:t>
            </a:r>
            <a:r>
              <a:rPr lang="en-US" sz="3600" b="1" dirty="0"/>
              <a:t>Precision</a:t>
            </a:r>
            <a:endParaRPr lang="en-US" sz="8000" b="1" dirty="0">
              <a:latin typeface="Barlow Medium"/>
              <a:sym typeface="Barlow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2C8ED2-5D14-E477-7D94-24E4AF3302C1}"/>
                  </a:ext>
                </a:extLst>
              </p:cNvPr>
              <p:cNvSpPr txBox="1"/>
              <p:nvPr/>
            </p:nvSpPr>
            <p:spPr>
              <a:xfrm>
                <a:off x="5347291" y="2491603"/>
                <a:ext cx="3531371" cy="704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2C8ED2-5D14-E477-7D94-24E4AF330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291" y="2491603"/>
                <a:ext cx="3531371" cy="704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>
            <a:spLocks noGrp="1"/>
          </p:cNvSpPr>
          <p:nvPr>
            <p:ph type="subTitle" idx="1"/>
          </p:nvPr>
        </p:nvSpPr>
        <p:spPr>
          <a:xfrm>
            <a:off x="459785" y="3157114"/>
            <a:ext cx="8224429" cy="934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700" dirty="0"/>
              <a:t>Гармоническое среднее сильно штрафует дисбаланс между </a:t>
            </a:r>
            <a:r>
              <a:rPr lang="en-US" sz="1700" b="1" dirty="0"/>
              <a:t>P</a:t>
            </a:r>
            <a:r>
              <a:rPr lang="ru-RU" sz="1700" b="1" dirty="0" err="1"/>
              <a:t>recision</a:t>
            </a:r>
            <a:r>
              <a:rPr lang="ru-RU" sz="1700" dirty="0"/>
              <a:t> и </a:t>
            </a:r>
            <a:r>
              <a:rPr lang="en-US" sz="1700" b="1" dirty="0"/>
              <a:t>R</a:t>
            </a:r>
            <a:r>
              <a:rPr lang="ru-RU" sz="1700" b="1" dirty="0" err="1"/>
              <a:t>ecall</a:t>
            </a:r>
            <a:r>
              <a:rPr lang="ru-RU" sz="1700" dirty="0"/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35000"/>
              <a:buFont typeface="Arial" panose="020B0604020202020204" pitchFamily="34" charset="0"/>
              <a:buChar char="•"/>
            </a:pPr>
            <a:r>
              <a:rPr lang="ru-RU" sz="1700" dirty="0"/>
              <a:t>Высокое значение </a:t>
            </a:r>
            <a:r>
              <a:rPr lang="ru-RU" sz="1700" b="1" dirty="0" err="1"/>
              <a:t>Recall</a:t>
            </a:r>
            <a:r>
              <a:rPr lang="ru-RU" sz="1700" dirty="0"/>
              <a:t> не всегда означает высокое качество модели в целом.</a:t>
            </a:r>
            <a:r>
              <a:rPr lang="en-US" sz="1700" dirty="0"/>
              <a:t> </a:t>
            </a:r>
            <a:r>
              <a:rPr lang="ru-RU" sz="1700" dirty="0"/>
              <a:t>Важно анализировать </a:t>
            </a:r>
            <a:r>
              <a:rPr lang="ru-RU" sz="1700" b="1" dirty="0" err="1"/>
              <a:t>Recall</a:t>
            </a:r>
            <a:r>
              <a:rPr lang="ru-RU" sz="1700" dirty="0"/>
              <a:t> совместно с </a:t>
            </a:r>
            <a:r>
              <a:rPr lang="ru-RU" sz="1700" b="1" dirty="0"/>
              <a:t>Precision, </a:t>
            </a:r>
            <a:r>
              <a:rPr lang="ru-RU" sz="1700" b="1" dirty="0" err="1"/>
              <a:t>Accuracy</a:t>
            </a:r>
            <a:r>
              <a:rPr lang="ru-RU" sz="1700" b="1" dirty="0"/>
              <a:t>, ROC AUC </a:t>
            </a:r>
            <a:r>
              <a:rPr lang="ru-RU" sz="1700" dirty="0"/>
              <a:t>и др.</a:t>
            </a:r>
            <a:endParaRPr sz="1700"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2"/>
          </p:nvPr>
        </p:nvSpPr>
        <p:spPr>
          <a:xfrm>
            <a:off x="1817282" y="1256050"/>
            <a:ext cx="5509436" cy="43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F1-мера объединяет Precision и </a:t>
            </a:r>
            <a:r>
              <a:rPr lang="ru-RU" sz="1600" dirty="0" err="1"/>
              <a:t>Recall</a:t>
            </a:r>
            <a:r>
              <a:rPr lang="ru-RU" sz="1600" dirty="0"/>
              <a:t> в единое число:</a:t>
            </a:r>
            <a:endParaRPr sz="1600" dirty="0"/>
          </a:p>
        </p:txBody>
      </p:sp>
      <p:sp>
        <p:nvSpPr>
          <p:cNvPr id="2" name="Google Shape;336;p28">
            <a:extLst>
              <a:ext uri="{FF2B5EF4-FFF2-40B4-BE49-F238E27FC236}">
                <a16:creationId xmlns:a16="http://schemas.microsoft.com/office/drawing/2014/main" id="{44F8D6B7-64C9-0C00-B746-0E53CC294EBF}"/>
              </a:ext>
            </a:extLst>
          </p:cNvPr>
          <p:cNvSpPr txBox="1">
            <a:spLocks/>
          </p:cNvSpPr>
          <p:nvPr/>
        </p:nvSpPr>
        <p:spPr>
          <a:xfrm>
            <a:off x="837817" y="524985"/>
            <a:ext cx="746836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48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"/>
              <a:buNone/>
              <a:defRPr sz="3600" b="1" i="0" u="none" strike="noStrike" cap="none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algn="ctr"/>
            <a:r>
              <a:rPr lang="ru-RU" sz="3200" b="1" dirty="0"/>
              <a:t>Связь </a:t>
            </a:r>
            <a:r>
              <a:rPr lang="ru-RU" sz="3200" b="1" dirty="0" err="1"/>
              <a:t>Recall</a:t>
            </a:r>
            <a:r>
              <a:rPr lang="ru-RU" sz="3200" b="1" dirty="0"/>
              <a:t> с другими метриками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251E7-CE0B-A865-ACE2-F5508DF38D5D}"/>
                  </a:ext>
                </a:extLst>
              </p:cNvPr>
              <p:cNvSpPr txBox="1"/>
              <p:nvPr/>
            </p:nvSpPr>
            <p:spPr>
              <a:xfrm>
                <a:off x="2284142" y="2085123"/>
                <a:ext cx="4575716" cy="681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1=2 ×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251E7-CE0B-A865-ACE2-F5508DF3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42" y="2085123"/>
                <a:ext cx="4575716" cy="681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>
            <a:spLocks noGrp="1"/>
          </p:cNvSpPr>
          <p:nvPr>
            <p:ph type="title"/>
          </p:nvPr>
        </p:nvSpPr>
        <p:spPr>
          <a:xfrm>
            <a:off x="720000" y="5046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применения </a:t>
            </a:r>
            <a:r>
              <a:rPr lang="en-US" b="1" dirty="0"/>
              <a:t>Recall</a:t>
            </a:r>
            <a:endParaRPr b="1" dirty="0"/>
          </a:p>
        </p:txBody>
      </p:sp>
      <p:sp>
        <p:nvSpPr>
          <p:cNvPr id="413" name="Google Shape;413;p30"/>
          <p:cNvSpPr txBox="1">
            <a:spLocks noGrp="1"/>
          </p:cNvSpPr>
          <p:nvPr>
            <p:ph type="subTitle" idx="4"/>
          </p:nvPr>
        </p:nvSpPr>
        <p:spPr>
          <a:xfrm>
            <a:off x="1238942" y="1155640"/>
            <a:ext cx="5589502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Медицина</a:t>
            </a:r>
            <a:endParaRPr b="1"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ubTitle" idx="5"/>
          </p:nvPr>
        </p:nvSpPr>
        <p:spPr>
          <a:xfrm>
            <a:off x="1238947" y="2291454"/>
            <a:ext cx="5589502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Выявление спам-</a:t>
            </a:r>
            <a:r>
              <a:rPr lang="ru-RU" b="1" dirty="0" err="1"/>
              <a:t>ссобщений</a:t>
            </a:r>
            <a:endParaRPr b="1"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subTitle" idx="1"/>
          </p:nvPr>
        </p:nvSpPr>
        <p:spPr>
          <a:xfrm>
            <a:off x="1238942" y="1537464"/>
            <a:ext cx="7473878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Предположим, что необходимо выявлять у пациентов наличие серьёзного заболевания, и крайне важно не упустить ни одного случая. Высокий </a:t>
            </a:r>
            <a:r>
              <a:rPr lang="ru-RU" sz="1100" dirty="0" err="1"/>
              <a:t>Recall</a:t>
            </a:r>
            <a:r>
              <a:rPr lang="ru-RU" sz="1100" dirty="0"/>
              <a:t> позволит свести к минимуму риск нераспознанных больных, однако при этом может увеличиться число ложных положительных результатов, что приведёт к лишним анализам и стрессу для здоровых людей.</a:t>
            </a:r>
            <a:endParaRPr sz="1100" dirty="0"/>
          </a:p>
        </p:txBody>
      </p:sp>
      <p:sp>
        <p:nvSpPr>
          <p:cNvPr id="416" name="Google Shape;416;p30"/>
          <p:cNvSpPr txBox="1">
            <a:spLocks noGrp="1"/>
          </p:cNvSpPr>
          <p:nvPr>
            <p:ph type="subTitle" idx="2"/>
          </p:nvPr>
        </p:nvSpPr>
        <p:spPr>
          <a:xfrm>
            <a:off x="1238936" y="2673278"/>
            <a:ext cx="7473878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В системе фильтрации электронной почты крайне нежелательно, чтобы спам просачивался во «Входящие», поэтому высокий </a:t>
            </a:r>
            <a:r>
              <a:rPr lang="ru-RU" sz="1100" dirty="0" err="1"/>
              <a:t>Recall</a:t>
            </a:r>
            <a:r>
              <a:rPr lang="ru-RU" sz="1100" dirty="0"/>
              <a:t> способствует задержанию подавляющего большинства нежелательных писем. Однако чрезмерный акцент на </a:t>
            </a:r>
            <a:r>
              <a:rPr lang="ru-RU" sz="1100" dirty="0" err="1"/>
              <a:t>Recall</a:t>
            </a:r>
            <a:r>
              <a:rPr lang="ru-RU" sz="1100" dirty="0"/>
              <a:t> потенциально увеличит количество полезных писем, ошибочно попавших в «Спам», что говорит о необходимости баланса с Precision.</a:t>
            </a:r>
            <a:endParaRPr sz="11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subTitle" idx="3"/>
          </p:nvPr>
        </p:nvSpPr>
        <p:spPr>
          <a:xfrm>
            <a:off x="1238944" y="3831382"/>
            <a:ext cx="7473870" cy="954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Банки и платёжные системы стремятся выявлять подозрительные транзакции, чтобы предотвратить мошенничество, и у них крайне критичен каждый пропущенный случай. При этом слишком высокий </a:t>
            </a:r>
            <a:r>
              <a:rPr lang="ru-RU" sz="1100" dirty="0" err="1"/>
              <a:t>Recall</a:t>
            </a:r>
            <a:r>
              <a:rPr lang="ru-RU" sz="1100" dirty="0"/>
              <a:t> может вызвать рост ложных блокировок для добросовестных клиентов, требуя тонкого компромисса между безопасностью и удобством.</a:t>
            </a:r>
            <a:endParaRPr sz="1100" dirty="0"/>
          </a:p>
        </p:txBody>
      </p:sp>
      <p:sp>
        <p:nvSpPr>
          <p:cNvPr id="418" name="Google Shape;418;p30"/>
          <p:cNvSpPr txBox="1">
            <a:spLocks noGrp="1"/>
          </p:cNvSpPr>
          <p:nvPr>
            <p:ph type="subTitle" idx="6"/>
          </p:nvPr>
        </p:nvSpPr>
        <p:spPr>
          <a:xfrm>
            <a:off x="1238951" y="3449558"/>
            <a:ext cx="5589502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Детекция финансовых махинаций</a:t>
            </a:r>
            <a:endParaRPr b="1" dirty="0"/>
          </a:p>
        </p:txBody>
      </p:sp>
      <p:grpSp>
        <p:nvGrpSpPr>
          <p:cNvPr id="419" name="Google Shape;419;p30"/>
          <p:cNvGrpSpPr/>
          <p:nvPr/>
        </p:nvGrpSpPr>
        <p:grpSpPr>
          <a:xfrm>
            <a:off x="801629" y="1247258"/>
            <a:ext cx="340831" cy="277589"/>
            <a:chOff x="4120688" y="2163694"/>
            <a:chExt cx="295982" cy="277589"/>
          </a:xfrm>
        </p:grpSpPr>
        <p:sp>
          <p:nvSpPr>
            <p:cNvPr id="420" name="Google Shape;420;p30"/>
            <p:cNvSpPr/>
            <p:nvPr/>
          </p:nvSpPr>
          <p:spPr>
            <a:xfrm>
              <a:off x="4120688" y="2163694"/>
              <a:ext cx="295982" cy="208011"/>
            </a:xfrm>
            <a:custGeom>
              <a:avLst/>
              <a:gdLst/>
              <a:ahLst/>
              <a:cxnLst/>
              <a:rect l="l" t="t" r="r" b="b"/>
              <a:pathLst>
                <a:path w="561103" h="394334" extrusionOk="0">
                  <a:moveTo>
                    <a:pt x="545782" y="0"/>
                  </a:moveTo>
                  <a:lnTo>
                    <a:pt x="337185" y="0"/>
                  </a:lnTo>
                  <a:lnTo>
                    <a:pt x="297180" y="120015"/>
                  </a:lnTo>
                  <a:cubicBezTo>
                    <a:pt x="295275" y="126683"/>
                    <a:pt x="288607" y="131445"/>
                    <a:pt x="281940" y="131445"/>
                  </a:cubicBezTo>
                  <a:lnTo>
                    <a:pt x="0" y="131445"/>
                  </a:lnTo>
                  <a:lnTo>
                    <a:pt x="0" y="378142"/>
                  </a:lnTo>
                  <a:cubicBezTo>
                    <a:pt x="0" y="387667"/>
                    <a:pt x="7620" y="394335"/>
                    <a:pt x="16193" y="394335"/>
                  </a:cubicBezTo>
                  <a:lnTo>
                    <a:pt x="33338" y="394335"/>
                  </a:lnTo>
                  <a:lnTo>
                    <a:pt x="33338" y="213360"/>
                  </a:lnTo>
                  <a:cubicBezTo>
                    <a:pt x="33338" y="185738"/>
                    <a:pt x="55245" y="163830"/>
                    <a:pt x="82868" y="163830"/>
                  </a:cubicBezTo>
                  <a:lnTo>
                    <a:pt x="478155" y="163830"/>
                  </a:lnTo>
                  <a:cubicBezTo>
                    <a:pt x="505777" y="163830"/>
                    <a:pt x="527685" y="185738"/>
                    <a:pt x="527685" y="213360"/>
                  </a:cubicBezTo>
                  <a:lnTo>
                    <a:pt x="527685" y="394335"/>
                  </a:lnTo>
                  <a:lnTo>
                    <a:pt x="544830" y="394335"/>
                  </a:lnTo>
                  <a:cubicBezTo>
                    <a:pt x="554355" y="394335"/>
                    <a:pt x="561023" y="386715"/>
                    <a:pt x="561023" y="378142"/>
                  </a:cubicBezTo>
                  <a:lnTo>
                    <a:pt x="561023" y="16192"/>
                  </a:lnTo>
                  <a:cubicBezTo>
                    <a:pt x="561975" y="7620"/>
                    <a:pt x="554355" y="0"/>
                    <a:pt x="545782" y="0"/>
                  </a:cubicBezTo>
                  <a:lnTo>
                    <a:pt x="545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121192" y="2163694"/>
              <a:ext cx="159274" cy="52254"/>
            </a:xfrm>
            <a:custGeom>
              <a:avLst/>
              <a:gdLst/>
              <a:ahLst/>
              <a:cxnLst/>
              <a:rect l="l" t="t" r="r" b="b"/>
              <a:pathLst>
                <a:path w="301942" h="99059" extrusionOk="0">
                  <a:moveTo>
                    <a:pt x="268605" y="99060"/>
                  </a:moveTo>
                  <a:lnTo>
                    <a:pt x="301943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98108"/>
                  </a:lnTo>
                  <a:lnTo>
                    <a:pt x="268605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2"/>
                    <a:pt x="214313" y="65722"/>
                  </a:cubicBezTo>
                  <a:cubicBezTo>
                    <a:pt x="205740" y="65722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2"/>
                    <a:pt x="148590" y="65722"/>
                  </a:cubicBezTo>
                  <a:cubicBezTo>
                    <a:pt x="140018" y="65722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2868" y="33338"/>
                  </a:moveTo>
                  <a:cubicBezTo>
                    <a:pt x="92393" y="33338"/>
                    <a:pt x="99060" y="40958"/>
                    <a:pt x="99060" y="49530"/>
                  </a:cubicBezTo>
                  <a:cubicBezTo>
                    <a:pt x="99060" y="58103"/>
                    <a:pt x="91440" y="65722"/>
                    <a:pt x="82868" y="65722"/>
                  </a:cubicBezTo>
                  <a:cubicBezTo>
                    <a:pt x="74295" y="65722"/>
                    <a:pt x="66675" y="58103"/>
                    <a:pt x="66675" y="49530"/>
                  </a:cubicBezTo>
                  <a:cubicBezTo>
                    <a:pt x="66675" y="40958"/>
                    <a:pt x="73343" y="33338"/>
                    <a:pt x="82868" y="33338"/>
                  </a:cubicBezTo>
                  <a:lnTo>
                    <a:pt x="82868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155941" y="2267940"/>
              <a:ext cx="225640" cy="173343"/>
            </a:xfrm>
            <a:custGeom>
              <a:avLst/>
              <a:gdLst/>
              <a:ahLst/>
              <a:cxnLst/>
              <a:rect l="l" t="t" r="r" b="b"/>
              <a:pathLst>
                <a:path w="427753" h="328612" extrusionOk="0">
                  <a:moveTo>
                    <a:pt x="411480" y="0"/>
                  </a:moveTo>
                  <a:lnTo>
                    <a:pt x="16193" y="0"/>
                  </a:lnTo>
                  <a:cubicBezTo>
                    <a:pt x="6668" y="0"/>
                    <a:pt x="0" y="7620"/>
                    <a:pt x="0" y="16192"/>
                  </a:cubicBezTo>
                  <a:lnTo>
                    <a:pt x="0" y="312420"/>
                  </a:lnTo>
                  <a:cubicBezTo>
                    <a:pt x="0" y="321945"/>
                    <a:pt x="7620" y="328613"/>
                    <a:pt x="16193" y="328613"/>
                  </a:cubicBezTo>
                  <a:lnTo>
                    <a:pt x="411480" y="328613"/>
                  </a:lnTo>
                  <a:cubicBezTo>
                    <a:pt x="421005" y="328613"/>
                    <a:pt x="427673" y="320992"/>
                    <a:pt x="427673" y="312420"/>
                  </a:cubicBezTo>
                  <a:lnTo>
                    <a:pt x="427673" y="16192"/>
                  </a:lnTo>
                  <a:cubicBezTo>
                    <a:pt x="428625" y="7620"/>
                    <a:pt x="421005" y="0"/>
                    <a:pt x="411480" y="0"/>
                  </a:cubicBezTo>
                  <a:lnTo>
                    <a:pt x="411480" y="0"/>
                  </a:lnTo>
                  <a:close/>
                  <a:moveTo>
                    <a:pt x="313373" y="49530"/>
                  </a:moveTo>
                  <a:cubicBezTo>
                    <a:pt x="322898" y="49530"/>
                    <a:pt x="329565" y="57150"/>
                    <a:pt x="329565" y="65723"/>
                  </a:cubicBezTo>
                  <a:cubicBezTo>
                    <a:pt x="329565" y="74295"/>
                    <a:pt x="321945" y="81915"/>
                    <a:pt x="313373" y="81915"/>
                  </a:cubicBezTo>
                  <a:cubicBezTo>
                    <a:pt x="304800" y="81915"/>
                    <a:pt x="297180" y="74295"/>
                    <a:pt x="297180" y="65723"/>
                  </a:cubicBezTo>
                  <a:cubicBezTo>
                    <a:pt x="297180" y="57150"/>
                    <a:pt x="303848" y="49530"/>
                    <a:pt x="313373" y="49530"/>
                  </a:cubicBezTo>
                  <a:lnTo>
                    <a:pt x="313373" y="49530"/>
                  </a:lnTo>
                  <a:close/>
                  <a:moveTo>
                    <a:pt x="247650" y="49530"/>
                  </a:moveTo>
                  <a:cubicBezTo>
                    <a:pt x="257175" y="49530"/>
                    <a:pt x="263843" y="57150"/>
                    <a:pt x="263843" y="65723"/>
                  </a:cubicBezTo>
                  <a:cubicBezTo>
                    <a:pt x="263843" y="74295"/>
                    <a:pt x="256223" y="81915"/>
                    <a:pt x="247650" y="81915"/>
                  </a:cubicBezTo>
                  <a:cubicBezTo>
                    <a:pt x="239077" y="81915"/>
                    <a:pt x="231457" y="74295"/>
                    <a:pt x="231457" y="65723"/>
                  </a:cubicBezTo>
                  <a:cubicBezTo>
                    <a:pt x="231457" y="57150"/>
                    <a:pt x="238125" y="49530"/>
                    <a:pt x="247650" y="49530"/>
                  </a:cubicBezTo>
                  <a:lnTo>
                    <a:pt x="247650" y="49530"/>
                  </a:lnTo>
                  <a:close/>
                  <a:moveTo>
                    <a:pt x="230505" y="132398"/>
                  </a:moveTo>
                  <a:cubicBezTo>
                    <a:pt x="230505" y="141923"/>
                    <a:pt x="222885" y="148590"/>
                    <a:pt x="214313" y="148590"/>
                  </a:cubicBezTo>
                  <a:lnTo>
                    <a:pt x="115252" y="148590"/>
                  </a:lnTo>
                  <a:cubicBezTo>
                    <a:pt x="105727" y="148590"/>
                    <a:pt x="99060" y="140970"/>
                    <a:pt x="99060" y="132398"/>
                  </a:cubicBezTo>
                  <a:cubicBezTo>
                    <a:pt x="99060" y="123825"/>
                    <a:pt x="106680" y="116205"/>
                    <a:pt x="115252" y="116205"/>
                  </a:cubicBezTo>
                  <a:lnTo>
                    <a:pt x="214313" y="116205"/>
                  </a:lnTo>
                  <a:cubicBezTo>
                    <a:pt x="223838" y="115253"/>
                    <a:pt x="230505" y="122873"/>
                    <a:pt x="230505" y="132398"/>
                  </a:cubicBezTo>
                  <a:lnTo>
                    <a:pt x="230505" y="132398"/>
                  </a:lnTo>
                  <a:close/>
                  <a:moveTo>
                    <a:pt x="82868" y="49530"/>
                  </a:moveTo>
                  <a:lnTo>
                    <a:pt x="180975" y="49530"/>
                  </a:lnTo>
                  <a:cubicBezTo>
                    <a:pt x="190500" y="49530"/>
                    <a:pt x="197168" y="57150"/>
                    <a:pt x="197168" y="65723"/>
                  </a:cubicBezTo>
                  <a:cubicBezTo>
                    <a:pt x="197168" y="74295"/>
                    <a:pt x="189548" y="81915"/>
                    <a:pt x="180975" y="81915"/>
                  </a:cubicBezTo>
                  <a:lnTo>
                    <a:pt x="81915" y="81915"/>
                  </a:lnTo>
                  <a:cubicBezTo>
                    <a:pt x="72390" y="81915"/>
                    <a:pt x="65723" y="74295"/>
                    <a:pt x="65723" y="65723"/>
                  </a:cubicBezTo>
                  <a:cubicBezTo>
                    <a:pt x="65723" y="57150"/>
                    <a:pt x="73343" y="49530"/>
                    <a:pt x="82868" y="49530"/>
                  </a:cubicBezTo>
                  <a:lnTo>
                    <a:pt x="82868" y="49530"/>
                  </a:lnTo>
                  <a:close/>
                  <a:moveTo>
                    <a:pt x="82868" y="181928"/>
                  </a:moveTo>
                  <a:cubicBezTo>
                    <a:pt x="92393" y="181928"/>
                    <a:pt x="99060" y="189548"/>
                    <a:pt x="99060" y="198120"/>
                  </a:cubicBezTo>
                  <a:cubicBezTo>
                    <a:pt x="99060" y="206692"/>
                    <a:pt x="91440" y="214313"/>
                    <a:pt x="82868" y="214313"/>
                  </a:cubicBezTo>
                  <a:cubicBezTo>
                    <a:pt x="74295" y="214313"/>
                    <a:pt x="66675" y="206692"/>
                    <a:pt x="66675" y="198120"/>
                  </a:cubicBezTo>
                  <a:cubicBezTo>
                    <a:pt x="66675" y="189548"/>
                    <a:pt x="73343" y="181928"/>
                    <a:pt x="82868" y="181928"/>
                  </a:cubicBezTo>
                  <a:lnTo>
                    <a:pt x="82868" y="181928"/>
                  </a:lnTo>
                  <a:close/>
                  <a:moveTo>
                    <a:pt x="180975" y="280035"/>
                  </a:moveTo>
                  <a:lnTo>
                    <a:pt x="81915" y="280035"/>
                  </a:lnTo>
                  <a:cubicBezTo>
                    <a:pt x="72390" y="280035"/>
                    <a:pt x="65723" y="272415"/>
                    <a:pt x="65723" y="263842"/>
                  </a:cubicBezTo>
                  <a:cubicBezTo>
                    <a:pt x="65723" y="255270"/>
                    <a:pt x="73343" y="247650"/>
                    <a:pt x="81915" y="247650"/>
                  </a:cubicBezTo>
                  <a:lnTo>
                    <a:pt x="180975" y="247650"/>
                  </a:lnTo>
                  <a:cubicBezTo>
                    <a:pt x="190500" y="247650"/>
                    <a:pt x="197168" y="255270"/>
                    <a:pt x="197168" y="263842"/>
                  </a:cubicBezTo>
                  <a:cubicBezTo>
                    <a:pt x="197168" y="272415"/>
                    <a:pt x="190500" y="280035"/>
                    <a:pt x="180975" y="280035"/>
                  </a:cubicBezTo>
                  <a:lnTo>
                    <a:pt x="180975" y="280035"/>
                  </a:lnTo>
                  <a:close/>
                  <a:moveTo>
                    <a:pt x="214313" y="214313"/>
                  </a:moveTo>
                  <a:lnTo>
                    <a:pt x="148590" y="214313"/>
                  </a:lnTo>
                  <a:cubicBezTo>
                    <a:pt x="139065" y="214313"/>
                    <a:pt x="132398" y="206692"/>
                    <a:pt x="132398" y="198120"/>
                  </a:cubicBezTo>
                  <a:cubicBezTo>
                    <a:pt x="132398" y="189548"/>
                    <a:pt x="140018" y="181928"/>
                    <a:pt x="148590" y="181928"/>
                  </a:cubicBezTo>
                  <a:lnTo>
                    <a:pt x="214313" y="181928"/>
                  </a:lnTo>
                  <a:cubicBezTo>
                    <a:pt x="223838" y="181928"/>
                    <a:pt x="230505" y="189548"/>
                    <a:pt x="230505" y="198120"/>
                  </a:cubicBezTo>
                  <a:cubicBezTo>
                    <a:pt x="230505" y="206692"/>
                    <a:pt x="223838" y="214313"/>
                    <a:pt x="214313" y="214313"/>
                  </a:cubicBezTo>
                  <a:lnTo>
                    <a:pt x="214313" y="214313"/>
                  </a:lnTo>
                  <a:close/>
                  <a:moveTo>
                    <a:pt x="313373" y="280035"/>
                  </a:moveTo>
                  <a:lnTo>
                    <a:pt x="247650" y="280035"/>
                  </a:lnTo>
                  <a:cubicBezTo>
                    <a:pt x="238125" y="280035"/>
                    <a:pt x="231457" y="272415"/>
                    <a:pt x="231457" y="263842"/>
                  </a:cubicBezTo>
                  <a:cubicBezTo>
                    <a:pt x="231457" y="255270"/>
                    <a:pt x="239077" y="247650"/>
                    <a:pt x="247650" y="247650"/>
                  </a:cubicBezTo>
                  <a:lnTo>
                    <a:pt x="313373" y="247650"/>
                  </a:lnTo>
                  <a:cubicBezTo>
                    <a:pt x="322898" y="247650"/>
                    <a:pt x="329565" y="255270"/>
                    <a:pt x="329565" y="263842"/>
                  </a:cubicBezTo>
                  <a:cubicBezTo>
                    <a:pt x="329565" y="272415"/>
                    <a:pt x="321945" y="280035"/>
                    <a:pt x="313373" y="280035"/>
                  </a:cubicBezTo>
                  <a:lnTo>
                    <a:pt x="313373" y="280035"/>
                  </a:lnTo>
                  <a:close/>
                  <a:moveTo>
                    <a:pt x="345757" y="214313"/>
                  </a:moveTo>
                  <a:lnTo>
                    <a:pt x="280035" y="214313"/>
                  </a:lnTo>
                  <a:cubicBezTo>
                    <a:pt x="270510" y="214313"/>
                    <a:pt x="263843" y="206692"/>
                    <a:pt x="263843" y="198120"/>
                  </a:cubicBezTo>
                  <a:cubicBezTo>
                    <a:pt x="263843" y="189548"/>
                    <a:pt x="271463" y="181928"/>
                    <a:pt x="280035" y="181928"/>
                  </a:cubicBezTo>
                  <a:lnTo>
                    <a:pt x="345757" y="181928"/>
                  </a:lnTo>
                  <a:cubicBezTo>
                    <a:pt x="355282" y="181928"/>
                    <a:pt x="361950" y="189548"/>
                    <a:pt x="361950" y="198120"/>
                  </a:cubicBezTo>
                  <a:cubicBezTo>
                    <a:pt x="361950" y="206692"/>
                    <a:pt x="355282" y="214313"/>
                    <a:pt x="345757" y="214313"/>
                  </a:cubicBezTo>
                  <a:lnTo>
                    <a:pt x="345757" y="2143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30"/>
          <p:cNvGrpSpPr/>
          <p:nvPr/>
        </p:nvGrpSpPr>
        <p:grpSpPr>
          <a:xfrm>
            <a:off x="836574" y="2373633"/>
            <a:ext cx="260360" cy="296442"/>
            <a:chOff x="4156444" y="2823416"/>
            <a:chExt cx="226100" cy="296442"/>
          </a:xfrm>
        </p:grpSpPr>
        <p:sp>
          <p:nvSpPr>
            <p:cNvPr id="424" name="Google Shape;424;p30"/>
            <p:cNvSpPr/>
            <p:nvPr/>
          </p:nvSpPr>
          <p:spPr>
            <a:xfrm>
              <a:off x="4225942" y="2911043"/>
              <a:ext cx="17585" cy="52254"/>
            </a:xfrm>
            <a:custGeom>
              <a:avLst/>
              <a:gdLst/>
              <a:ahLst/>
              <a:cxnLst/>
              <a:rect l="l" t="t" r="r" b="b"/>
              <a:pathLst>
                <a:path w="33337" h="99059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99060"/>
                  </a:lnTo>
                  <a:lnTo>
                    <a:pt x="0" y="990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61194" y="2893417"/>
              <a:ext cx="17585" cy="69337"/>
            </a:xfrm>
            <a:custGeom>
              <a:avLst/>
              <a:gdLst/>
              <a:ahLst/>
              <a:cxnLst/>
              <a:rect l="l" t="t" r="r" b="b"/>
              <a:pathLst>
                <a:path w="33337" h="131445" extrusionOk="0">
                  <a:moveTo>
                    <a:pt x="0" y="0"/>
                  </a:moveTo>
                  <a:lnTo>
                    <a:pt x="33338" y="0"/>
                  </a:lnTo>
                  <a:lnTo>
                    <a:pt x="33338" y="131445"/>
                  </a:lnTo>
                  <a:lnTo>
                    <a:pt x="0" y="1314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95943" y="2945792"/>
              <a:ext cx="17585" cy="17585"/>
            </a:xfrm>
            <a:custGeom>
              <a:avLst/>
              <a:gdLst/>
              <a:ahLst/>
              <a:cxnLst/>
              <a:rect l="l" t="t" r="r" b="b"/>
              <a:pathLst>
                <a:path w="33337" h="33337" extrusionOk="0">
                  <a:moveTo>
                    <a:pt x="0" y="0"/>
                  </a:moveTo>
                  <a:lnTo>
                    <a:pt x="33337" y="0"/>
                  </a:lnTo>
                  <a:lnTo>
                    <a:pt x="33337" y="33337"/>
                  </a:lnTo>
                  <a:lnTo>
                    <a:pt x="0" y="333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156444" y="2823416"/>
              <a:ext cx="226100" cy="296442"/>
            </a:xfrm>
            <a:custGeom>
              <a:avLst/>
              <a:gdLst/>
              <a:ahLst/>
              <a:cxnLst/>
              <a:rect l="l" t="t" r="r" b="b"/>
              <a:pathLst>
                <a:path w="428625" h="561975" extrusionOk="0">
                  <a:moveTo>
                    <a:pt x="428625" y="215265"/>
                  </a:moveTo>
                  <a:cubicBezTo>
                    <a:pt x="428625" y="96203"/>
                    <a:pt x="332423" y="0"/>
                    <a:pt x="214313" y="0"/>
                  </a:cubicBezTo>
                  <a:cubicBezTo>
                    <a:pt x="96203" y="0"/>
                    <a:pt x="0" y="96203"/>
                    <a:pt x="0" y="215265"/>
                  </a:cubicBezTo>
                  <a:cubicBezTo>
                    <a:pt x="0" y="366713"/>
                    <a:pt x="109538" y="480060"/>
                    <a:pt x="166688" y="529590"/>
                  </a:cubicBezTo>
                  <a:lnTo>
                    <a:pt x="82868" y="529590"/>
                  </a:lnTo>
                  <a:cubicBezTo>
                    <a:pt x="73343" y="529590"/>
                    <a:pt x="66675" y="537210"/>
                    <a:pt x="66675" y="545782"/>
                  </a:cubicBezTo>
                  <a:cubicBezTo>
                    <a:pt x="66675" y="555307"/>
                    <a:pt x="74295" y="561975"/>
                    <a:pt x="82868" y="561975"/>
                  </a:cubicBezTo>
                  <a:lnTo>
                    <a:pt x="346710" y="561975"/>
                  </a:lnTo>
                  <a:cubicBezTo>
                    <a:pt x="356235" y="561975"/>
                    <a:pt x="362903" y="554355"/>
                    <a:pt x="362903" y="545782"/>
                  </a:cubicBezTo>
                  <a:cubicBezTo>
                    <a:pt x="362903" y="536257"/>
                    <a:pt x="355283" y="529590"/>
                    <a:pt x="346710" y="529590"/>
                  </a:cubicBezTo>
                  <a:lnTo>
                    <a:pt x="262890" y="529590"/>
                  </a:lnTo>
                  <a:cubicBezTo>
                    <a:pt x="319088" y="480060"/>
                    <a:pt x="428625" y="365760"/>
                    <a:pt x="428625" y="215265"/>
                  </a:cubicBezTo>
                  <a:lnTo>
                    <a:pt x="428625" y="215265"/>
                  </a:lnTo>
                  <a:close/>
                  <a:moveTo>
                    <a:pt x="115253" y="297180"/>
                  </a:moveTo>
                  <a:cubicBezTo>
                    <a:pt x="105728" y="297180"/>
                    <a:pt x="99060" y="289560"/>
                    <a:pt x="99060" y="280988"/>
                  </a:cubicBezTo>
                  <a:cubicBezTo>
                    <a:pt x="99060" y="280988"/>
                    <a:pt x="99060" y="193357"/>
                    <a:pt x="99060" y="149543"/>
                  </a:cubicBezTo>
                  <a:cubicBezTo>
                    <a:pt x="99060" y="140018"/>
                    <a:pt x="106680" y="133350"/>
                    <a:pt x="115253" y="133350"/>
                  </a:cubicBezTo>
                  <a:lnTo>
                    <a:pt x="164783" y="133350"/>
                  </a:lnTo>
                  <a:lnTo>
                    <a:pt x="164783" y="117157"/>
                  </a:lnTo>
                  <a:cubicBezTo>
                    <a:pt x="164783" y="107632"/>
                    <a:pt x="172403" y="100965"/>
                    <a:pt x="180975" y="100965"/>
                  </a:cubicBezTo>
                  <a:lnTo>
                    <a:pt x="246698" y="100965"/>
                  </a:lnTo>
                  <a:cubicBezTo>
                    <a:pt x="256223" y="100965"/>
                    <a:pt x="262890" y="108585"/>
                    <a:pt x="262890" y="117157"/>
                  </a:cubicBezTo>
                  <a:lnTo>
                    <a:pt x="262890" y="199072"/>
                  </a:lnTo>
                  <a:lnTo>
                    <a:pt x="312420" y="199072"/>
                  </a:lnTo>
                  <a:cubicBezTo>
                    <a:pt x="321945" y="199072"/>
                    <a:pt x="328613" y="206693"/>
                    <a:pt x="328613" y="215265"/>
                  </a:cubicBezTo>
                  <a:lnTo>
                    <a:pt x="328613" y="280988"/>
                  </a:lnTo>
                  <a:cubicBezTo>
                    <a:pt x="328613" y="290513"/>
                    <a:pt x="320993" y="297180"/>
                    <a:pt x="312420" y="297180"/>
                  </a:cubicBezTo>
                  <a:lnTo>
                    <a:pt x="115253" y="2971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836813" y="3541130"/>
            <a:ext cx="259785" cy="296101"/>
            <a:chOff x="5511146" y="3498247"/>
            <a:chExt cx="225601" cy="296101"/>
          </a:xfrm>
        </p:grpSpPr>
        <p:sp>
          <p:nvSpPr>
            <p:cNvPr id="429" name="Google Shape;429;p30"/>
            <p:cNvSpPr/>
            <p:nvPr/>
          </p:nvSpPr>
          <p:spPr>
            <a:xfrm>
              <a:off x="5511146" y="3498247"/>
              <a:ext cx="225601" cy="176722"/>
            </a:xfrm>
            <a:custGeom>
              <a:avLst/>
              <a:gdLst/>
              <a:ahLst/>
              <a:cxnLst/>
              <a:rect l="l" t="t" r="r" b="b"/>
              <a:pathLst>
                <a:path w="427679" h="335018" extrusionOk="0">
                  <a:moveTo>
                    <a:pt x="214313" y="0"/>
                  </a:moveTo>
                  <a:cubicBezTo>
                    <a:pt x="96203" y="0"/>
                    <a:pt x="0" y="96203"/>
                    <a:pt x="0" y="214313"/>
                  </a:cubicBezTo>
                  <a:cubicBezTo>
                    <a:pt x="0" y="254318"/>
                    <a:pt x="11430" y="293370"/>
                    <a:pt x="32385" y="327660"/>
                  </a:cubicBezTo>
                  <a:cubicBezTo>
                    <a:pt x="37148" y="335280"/>
                    <a:pt x="47625" y="337185"/>
                    <a:pt x="55245" y="332422"/>
                  </a:cubicBezTo>
                  <a:cubicBezTo>
                    <a:pt x="62865" y="327660"/>
                    <a:pt x="65723" y="317182"/>
                    <a:pt x="60008" y="309563"/>
                  </a:cubicBezTo>
                  <a:cubicBezTo>
                    <a:pt x="41910" y="280988"/>
                    <a:pt x="32385" y="247650"/>
                    <a:pt x="32385" y="213360"/>
                  </a:cubicBezTo>
                  <a:cubicBezTo>
                    <a:pt x="32385" y="113347"/>
                    <a:pt x="113348" y="32385"/>
                    <a:pt x="213360" y="32385"/>
                  </a:cubicBezTo>
                  <a:cubicBezTo>
                    <a:pt x="313373" y="32385"/>
                    <a:pt x="394335" y="113347"/>
                    <a:pt x="394335" y="213360"/>
                  </a:cubicBezTo>
                  <a:cubicBezTo>
                    <a:pt x="394335" y="241935"/>
                    <a:pt x="387668" y="268605"/>
                    <a:pt x="375285" y="294322"/>
                  </a:cubicBezTo>
                  <a:cubicBezTo>
                    <a:pt x="371475" y="302895"/>
                    <a:pt x="374333" y="312420"/>
                    <a:pt x="382905" y="316230"/>
                  </a:cubicBezTo>
                  <a:cubicBezTo>
                    <a:pt x="390525" y="320040"/>
                    <a:pt x="401003" y="317182"/>
                    <a:pt x="404813" y="308610"/>
                  </a:cubicBezTo>
                  <a:cubicBezTo>
                    <a:pt x="420053" y="279082"/>
                    <a:pt x="427673" y="246697"/>
                    <a:pt x="427673" y="212407"/>
                  </a:cubicBezTo>
                  <a:cubicBezTo>
                    <a:pt x="428625" y="96203"/>
                    <a:pt x="332423" y="0"/>
                    <a:pt x="214313" y="0"/>
                  </a:cubicBezTo>
                  <a:lnTo>
                    <a:pt x="2143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5545392" y="3532492"/>
              <a:ext cx="156762" cy="123463"/>
            </a:xfrm>
            <a:custGeom>
              <a:avLst/>
              <a:gdLst/>
              <a:ahLst/>
              <a:cxnLst/>
              <a:rect l="l" t="t" r="r" b="b"/>
              <a:pathLst>
                <a:path w="297179" h="234054" extrusionOk="0">
                  <a:moveTo>
                    <a:pt x="260032" y="222885"/>
                  </a:moveTo>
                  <a:cubicBezTo>
                    <a:pt x="268605" y="226695"/>
                    <a:pt x="278130" y="223838"/>
                    <a:pt x="281940" y="215265"/>
                  </a:cubicBezTo>
                  <a:cubicBezTo>
                    <a:pt x="292417" y="194310"/>
                    <a:pt x="297180" y="172403"/>
                    <a:pt x="297180" y="148590"/>
                  </a:cubicBezTo>
                  <a:cubicBezTo>
                    <a:pt x="297180" y="66675"/>
                    <a:pt x="230505" y="0"/>
                    <a:pt x="148590" y="0"/>
                  </a:cubicBezTo>
                  <a:cubicBezTo>
                    <a:pt x="66675" y="0"/>
                    <a:pt x="0" y="66675"/>
                    <a:pt x="0" y="148590"/>
                  </a:cubicBezTo>
                  <a:cubicBezTo>
                    <a:pt x="0" y="176213"/>
                    <a:pt x="7620" y="203835"/>
                    <a:pt x="22860" y="226695"/>
                  </a:cubicBezTo>
                  <a:cubicBezTo>
                    <a:pt x="27622" y="234315"/>
                    <a:pt x="38100" y="236220"/>
                    <a:pt x="45720" y="231458"/>
                  </a:cubicBezTo>
                  <a:cubicBezTo>
                    <a:pt x="53340" y="226695"/>
                    <a:pt x="56197" y="216218"/>
                    <a:pt x="50482" y="208598"/>
                  </a:cubicBezTo>
                  <a:cubicBezTo>
                    <a:pt x="39052" y="190500"/>
                    <a:pt x="33338" y="169545"/>
                    <a:pt x="33338" y="147638"/>
                  </a:cubicBezTo>
                  <a:cubicBezTo>
                    <a:pt x="33338" y="83820"/>
                    <a:pt x="84772" y="32385"/>
                    <a:pt x="148590" y="32385"/>
                  </a:cubicBezTo>
                  <a:cubicBezTo>
                    <a:pt x="212407" y="32385"/>
                    <a:pt x="263842" y="83820"/>
                    <a:pt x="263842" y="147638"/>
                  </a:cubicBezTo>
                  <a:cubicBezTo>
                    <a:pt x="263842" y="165735"/>
                    <a:pt x="260032" y="182880"/>
                    <a:pt x="251460" y="199073"/>
                  </a:cubicBezTo>
                  <a:cubicBezTo>
                    <a:pt x="248602" y="208598"/>
                    <a:pt x="251460" y="219075"/>
                    <a:pt x="260032" y="222885"/>
                  </a:cubicBezTo>
                  <a:lnTo>
                    <a:pt x="260032" y="2228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5529780" y="3568248"/>
              <a:ext cx="189923" cy="226100"/>
            </a:xfrm>
            <a:custGeom>
              <a:avLst/>
              <a:gdLst/>
              <a:ahLst/>
              <a:cxnLst/>
              <a:rect l="l" t="t" r="r" b="b"/>
              <a:pathLst>
                <a:path w="360044" h="428625" extrusionOk="0">
                  <a:moveTo>
                    <a:pt x="343853" y="396240"/>
                  </a:moveTo>
                  <a:lnTo>
                    <a:pt x="321945" y="396240"/>
                  </a:lnTo>
                  <a:cubicBezTo>
                    <a:pt x="320040" y="391478"/>
                    <a:pt x="209550" y="141922"/>
                    <a:pt x="215265" y="155258"/>
                  </a:cubicBezTo>
                  <a:cubicBezTo>
                    <a:pt x="242888" y="141922"/>
                    <a:pt x="261938" y="114300"/>
                    <a:pt x="261938" y="81915"/>
                  </a:cubicBezTo>
                  <a:cubicBezTo>
                    <a:pt x="261938" y="36195"/>
                    <a:pt x="224790" y="0"/>
                    <a:pt x="180023" y="0"/>
                  </a:cubicBezTo>
                  <a:cubicBezTo>
                    <a:pt x="135255" y="0"/>
                    <a:pt x="98107" y="37147"/>
                    <a:pt x="98107" y="81915"/>
                  </a:cubicBezTo>
                  <a:cubicBezTo>
                    <a:pt x="98107" y="114300"/>
                    <a:pt x="117157" y="141922"/>
                    <a:pt x="144780" y="155258"/>
                  </a:cubicBezTo>
                  <a:cubicBezTo>
                    <a:pt x="141923" y="160972"/>
                    <a:pt x="37148" y="400050"/>
                    <a:pt x="38100" y="396240"/>
                  </a:cubicBezTo>
                  <a:lnTo>
                    <a:pt x="16193" y="396240"/>
                  </a:lnTo>
                  <a:cubicBezTo>
                    <a:pt x="6668" y="396240"/>
                    <a:pt x="0" y="403860"/>
                    <a:pt x="0" y="412433"/>
                  </a:cubicBezTo>
                  <a:cubicBezTo>
                    <a:pt x="0" y="421005"/>
                    <a:pt x="7620" y="428625"/>
                    <a:pt x="16193" y="428625"/>
                  </a:cubicBezTo>
                  <a:lnTo>
                    <a:pt x="81915" y="428625"/>
                  </a:lnTo>
                  <a:cubicBezTo>
                    <a:pt x="91440" y="428625"/>
                    <a:pt x="98107" y="421005"/>
                    <a:pt x="98107" y="412433"/>
                  </a:cubicBezTo>
                  <a:cubicBezTo>
                    <a:pt x="98107" y="403860"/>
                    <a:pt x="90488" y="396240"/>
                    <a:pt x="81915" y="396240"/>
                  </a:cubicBezTo>
                  <a:lnTo>
                    <a:pt x="74295" y="396240"/>
                  </a:lnTo>
                  <a:lnTo>
                    <a:pt x="88582" y="360997"/>
                  </a:lnTo>
                  <a:lnTo>
                    <a:pt x="272415" y="360997"/>
                  </a:lnTo>
                  <a:lnTo>
                    <a:pt x="286703" y="396240"/>
                  </a:lnTo>
                  <a:lnTo>
                    <a:pt x="278130" y="396240"/>
                  </a:lnTo>
                  <a:cubicBezTo>
                    <a:pt x="268605" y="396240"/>
                    <a:pt x="261938" y="403860"/>
                    <a:pt x="261938" y="412433"/>
                  </a:cubicBezTo>
                  <a:cubicBezTo>
                    <a:pt x="261938" y="421005"/>
                    <a:pt x="269557" y="428625"/>
                    <a:pt x="278130" y="428625"/>
                  </a:cubicBezTo>
                  <a:lnTo>
                    <a:pt x="343853" y="428625"/>
                  </a:lnTo>
                  <a:cubicBezTo>
                    <a:pt x="353378" y="428625"/>
                    <a:pt x="360045" y="421005"/>
                    <a:pt x="360045" y="412433"/>
                  </a:cubicBezTo>
                  <a:cubicBezTo>
                    <a:pt x="360045" y="403860"/>
                    <a:pt x="352425" y="396240"/>
                    <a:pt x="343853" y="396240"/>
                  </a:cubicBezTo>
                  <a:lnTo>
                    <a:pt x="343853" y="396240"/>
                  </a:lnTo>
                  <a:close/>
                  <a:moveTo>
                    <a:pt x="179070" y="163830"/>
                  </a:moveTo>
                  <a:cubicBezTo>
                    <a:pt x="180023" y="163830"/>
                    <a:pt x="181928" y="163830"/>
                    <a:pt x="182880" y="163830"/>
                  </a:cubicBezTo>
                  <a:lnTo>
                    <a:pt x="212407" y="230505"/>
                  </a:lnTo>
                  <a:lnTo>
                    <a:pt x="145732" y="230505"/>
                  </a:lnTo>
                  <a:lnTo>
                    <a:pt x="175260" y="163830"/>
                  </a:lnTo>
                  <a:cubicBezTo>
                    <a:pt x="176213" y="163830"/>
                    <a:pt x="178118" y="163830"/>
                    <a:pt x="179070" y="163830"/>
                  </a:cubicBezTo>
                  <a:lnTo>
                    <a:pt x="179070" y="163830"/>
                  </a:lnTo>
                  <a:close/>
                  <a:moveTo>
                    <a:pt x="101918" y="328613"/>
                  </a:moveTo>
                  <a:lnTo>
                    <a:pt x="131445" y="262890"/>
                  </a:lnTo>
                  <a:lnTo>
                    <a:pt x="226695" y="262890"/>
                  </a:lnTo>
                  <a:lnTo>
                    <a:pt x="256223" y="328613"/>
                  </a:lnTo>
                  <a:lnTo>
                    <a:pt x="101918" y="3286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subTitle" idx="6"/>
          </p:nvPr>
        </p:nvSpPr>
        <p:spPr>
          <a:xfrm>
            <a:off x="1598951" y="3140599"/>
            <a:ext cx="2592600" cy="1356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Слишком высокий </a:t>
            </a:r>
            <a:r>
              <a:rPr lang="ru-RU" sz="1600" dirty="0" err="1"/>
              <a:t>Recall</a:t>
            </a:r>
            <a:r>
              <a:rPr lang="ru-RU" sz="1600" dirty="0"/>
              <a:t> может приводить к росту ложноположительных срабатываний, что не всегда допустимо</a:t>
            </a:r>
            <a:endParaRPr sz="1600" dirty="0"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720000" y="519364"/>
            <a:ext cx="7704000" cy="75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/>
              <a:t>Ключевые выводы</a:t>
            </a:r>
            <a:endParaRPr sz="3600" b="1" dirty="0"/>
          </a:p>
        </p:txBody>
      </p:sp>
      <p:sp>
        <p:nvSpPr>
          <p:cNvPr id="463" name="Google Shape;463;p31"/>
          <p:cNvSpPr txBox="1">
            <a:spLocks noGrp="1"/>
          </p:cNvSpPr>
          <p:nvPr>
            <p:ph type="subTitle" idx="5"/>
          </p:nvPr>
        </p:nvSpPr>
        <p:spPr>
          <a:xfrm>
            <a:off x="1598951" y="1408944"/>
            <a:ext cx="2592600" cy="135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/>
              <a:t>Recall</a:t>
            </a:r>
            <a:r>
              <a:rPr lang="ru-RU" sz="1600" dirty="0"/>
              <a:t> ориентирован на выявление максимального числа истинно положительных случаев</a:t>
            </a:r>
            <a:endParaRPr sz="1600" dirty="0"/>
          </a:p>
        </p:txBody>
      </p:sp>
      <p:sp>
        <p:nvSpPr>
          <p:cNvPr id="464" name="Google Shape;464;p31"/>
          <p:cNvSpPr txBox="1">
            <a:spLocks noGrp="1"/>
          </p:cNvSpPr>
          <p:nvPr>
            <p:ph type="subTitle" idx="7"/>
          </p:nvPr>
        </p:nvSpPr>
        <p:spPr>
          <a:xfrm>
            <a:off x="5477563" y="1408944"/>
            <a:ext cx="3004798" cy="13565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Полезен при высоких требованиях к обнаружению «позитивных» объектов (например, угроз кибербезопасности)</a:t>
            </a:r>
            <a:endParaRPr sz="1600" dirty="0"/>
          </a:p>
        </p:txBody>
      </p:sp>
      <p:sp>
        <p:nvSpPr>
          <p:cNvPr id="465" name="Google Shape;465;p31"/>
          <p:cNvSpPr txBox="1">
            <a:spLocks noGrp="1"/>
          </p:cNvSpPr>
          <p:nvPr>
            <p:ph type="subTitle" idx="8"/>
          </p:nvPr>
        </p:nvSpPr>
        <p:spPr>
          <a:xfrm>
            <a:off x="5477562" y="3140600"/>
            <a:ext cx="2946437" cy="1119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Оптимальное значение выбирается с учётом специфики задачи и возможных рисков</a:t>
            </a:r>
            <a:endParaRPr sz="1600" dirty="0"/>
          </a:p>
        </p:txBody>
      </p:sp>
      <p:grpSp>
        <p:nvGrpSpPr>
          <p:cNvPr id="466" name="Google Shape;466;p31"/>
          <p:cNvGrpSpPr/>
          <p:nvPr/>
        </p:nvGrpSpPr>
        <p:grpSpPr>
          <a:xfrm>
            <a:off x="4968977" y="1500181"/>
            <a:ext cx="296442" cy="278333"/>
            <a:chOff x="6799877" y="1493899"/>
            <a:chExt cx="296442" cy="278333"/>
          </a:xfrm>
        </p:grpSpPr>
        <p:sp>
          <p:nvSpPr>
            <p:cNvPr id="467" name="Google Shape;467;p31"/>
            <p:cNvSpPr/>
            <p:nvPr/>
          </p:nvSpPr>
          <p:spPr>
            <a:xfrm>
              <a:off x="6921749" y="1703021"/>
              <a:ext cx="52254" cy="69211"/>
            </a:xfrm>
            <a:custGeom>
              <a:avLst/>
              <a:gdLst/>
              <a:ahLst/>
              <a:cxnLst/>
              <a:rect l="l" t="t" r="r" b="b"/>
              <a:pathLst>
                <a:path w="99060" h="131206" extrusionOk="0">
                  <a:moveTo>
                    <a:pt x="49531" y="131207"/>
                  </a:moveTo>
                  <a:cubicBezTo>
                    <a:pt x="21908" y="131207"/>
                    <a:pt x="0" y="109299"/>
                    <a:pt x="0" y="81677"/>
                  </a:cubicBezTo>
                  <a:cubicBezTo>
                    <a:pt x="0" y="60722"/>
                    <a:pt x="24766" y="21669"/>
                    <a:pt x="36195" y="6429"/>
                  </a:cubicBezTo>
                  <a:cubicBezTo>
                    <a:pt x="41910" y="-2143"/>
                    <a:pt x="57150" y="-2143"/>
                    <a:pt x="62866" y="6429"/>
                  </a:cubicBezTo>
                  <a:cubicBezTo>
                    <a:pt x="73343" y="21669"/>
                    <a:pt x="99060" y="60722"/>
                    <a:pt x="99060" y="81677"/>
                  </a:cubicBezTo>
                  <a:cubicBezTo>
                    <a:pt x="99060" y="109299"/>
                    <a:pt x="76200" y="131207"/>
                    <a:pt x="49531" y="131207"/>
                  </a:cubicBezTo>
                  <a:lnTo>
                    <a:pt x="49531" y="131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6874410" y="1633397"/>
              <a:ext cx="64814" cy="63810"/>
            </a:xfrm>
            <a:custGeom>
              <a:avLst/>
              <a:gdLst/>
              <a:ahLst/>
              <a:cxnLst/>
              <a:rect l="l" t="t" r="r" b="b"/>
              <a:pathLst>
                <a:path w="122871" h="120967" extrusionOk="0">
                  <a:moveTo>
                    <a:pt x="122872" y="0"/>
                  </a:moveTo>
                  <a:cubicBezTo>
                    <a:pt x="76200" y="3810"/>
                    <a:pt x="33338" y="21907"/>
                    <a:pt x="0" y="50482"/>
                  </a:cubicBezTo>
                  <a:lnTo>
                    <a:pt x="70484" y="120968"/>
                  </a:lnTo>
                  <a:cubicBezTo>
                    <a:pt x="85725" y="109538"/>
                    <a:pt x="102869" y="101918"/>
                    <a:pt x="122872" y="99060"/>
                  </a:cubicBezTo>
                  <a:lnTo>
                    <a:pt x="122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6956498" y="1633397"/>
              <a:ext cx="64815" cy="64312"/>
            </a:xfrm>
            <a:custGeom>
              <a:avLst/>
              <a:gdLst/>
              <a:ahLst/>
              <a:cxnLst/>
              <a:rect l="l" t="t" r="r" b="b"/>
              <a:pathLst>
                <a:path w="122872" h="121919" extrusionOk="0">
                  <a:moveTo>
                    <a:pt x="0" y="0"/>
                  </a:moveTo>
                  <a:lnTo>
                    <a:pt x="0" y="100013"/>
                  </a:lnTo>
                  <a:cubicBezTo>
                    <a:pt x="19050" y="102870"/>
                    <a:pt x="37148" y="110490"/>
                    <a:pt x="52388" y="121920"/>
                  </a:cubicBezTo>
                  <a:lnTo>
                    <a:pt x="122873" y="51435"/>
                  </a:lnTo>
                  <a:cubicBezTo>
                    <a:pt x="89535" y="22860"/>
                    <a:pt x="46673" y="381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6996283" y="1672678"/>
              <a:ext cx="63876" cy="81898"/>
            </a:xfrm>
            <a:custGeom>
              <a:avLst/>
              <a:gdLst/>
              <a:ahLst/>
              <a:cxnLst/>
              <a:rect l="l" t="t" r="r" b="b"/>
              <a:pathLst>
                <a:path w="121092" h="155257" extrusionOk="0">
                  <a:moveTo>
                    <a:pt x="70485" y="0"/>
                  </a:moveTo>
                  <a:lnTo>
                    <a:pt x="0" y="70485"/>
                  </a:lnTo>
                  <a:cubicBezTo>
                    <a:pt x="14288" y="89535"/>
                    <a:pt x="22860" y="113348"/>
                    <a:pt x="22860" y="139065"/>
                  </a:cubicBezTo>
                  <a:cubicBezTo>
                    <a:pt x="22860" y="148590"/>
                    <a:pt x="30480" y="155258"/>
                    <a:pt x="39052" y="155258"/>
                  </a:cubicBezTo>
                  <a:lnTo>
                    <a:pt x="104775" y="155258"/>
                  </a:lnTo>
                  <a:cubicBezTo>
                    <a:pt x="114300" y="155258"/>
                    <a:pt x="120967" y="147638"/>
                    <a:pt x="120967" y="139065"/>
                  </a:cubicBezTo>
                  <a:cubicBezTo>
                    <a:pt x="122873" y="86677"/>
                    <a:pt x="102870" y="38100"/>
                    <a:pt x="70485" y="0"/>
                  </a:cubicBezTo>
                  <a:lnTo>
                    <a:pt x="70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6834625" y="1672678"/>
              <a:ext cx="63810" cy="81898"/>
            </a:xfrm>
            <a:custGeom>
              <a:avLst/>
              <a:gdLst/>
              <a:ahLst/>
              <a:cxnLst/>
              <a:rect l="l" t="t" r="r" b="b"/>
              <a:pathLst>
                <a:path w="120967" h="155257" extrusionOk="0">
                  <a:moveTo>
                    <a:pt x="51435" y="0"/>
                  </a:moveTo>
                  <a:cubicBezTo>
                    <a:pt x="19050" y="37148"/>
                    <a:pt x="0" y="85725"/>
                    <a:pt x="0" y="139065"/>
                  </a:cubicBezTo>
                  <a:cubicBezTo>
                    <a:pt x="0" y="148590"/>
                    <a:pt x="7619" y="155258"/>
                    <a:pt x="16192" y="155258"/>
                  </a:cubicBezTo>
                  <a:lnTo>
                    <a:pt x="81915" y="155258"/>
                  </a:lnTo>
                  <a:cubicBezTo>
                    <a:pt x="91440" y="155258"/>
                    <a:pt x="98107" y="147638"/>
                    <a:pt x="98107" y="139065"/>
                  </a:cubicBezTo>
                  <a:cubicBezTo>
                    <a:pt x="98107" y="113348"/>
                    <a:pt x="106680" y="89535"/>
                    <a:pt x="120967" y="70485"/>
                  </a:cubicBezTo>
                  <a:lnTo>
                    <a:pt x="514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6799877" y="1493899"/>
              <a:ext cx="296442" cy="225597"/>
            </a:xfrm>
            <a:custGeom>
              <a:avLst/>
              <a:gdLst/>
              <a:ahLst/>
              <a:cxnLst/>
              <a:rect l="l" t="t" r="r" b="b"/>
              <a:pathLst>
                <a:path w="561975" h="427672" extrusionOk="0">
                  <a:moveTo>
                    <a:pt x="545783" y="0"/>
                  </a:moveTo>
                  <a:lnTo>
                    <a:pt x="336233" y="0"/>
                  </a:lnTo>
                  <a:lnTo>
                    <a:pt x="296227" y="120015"/>
                  </a:lnTo>
                  <a:cubicBezTo>
                    <a:pt x="294323" y="126683"/>
                    <a:pt x="287655" y="131445"/>
                    <a:pt x="280988" y="131445"/>
                  </a:cubicBezTo>
                  <a:lnTo>
                    <a:pt x="0" y="131445"/>
                  </a:lnTo>
                  <a:lnTo>
                    <a:pt x="0" y="411480"/>
                  </a:lnTo>
                  <a:cubicBezTo>
                    <a:pt x="0" y="421005"/>
                    <a:pt x="7620" y="427673"/>
                    <a:pt x="16192" y="427673"/>
                  </a:cubicBezTo>
                  <a:lnTo>
                    <a:pt x="38100" y="427673"/>
                  </a:lnTo>
                  <a:cubicBezTo>
                    <a:pt x="60960" y="315278"/>
                    <a:pt x="160973" y="230505"/>
                    <a:pt x="280035" y="230505"/>
                  </a:cubicBezTo>
                  <a:cubicBezTo>
                    <a:pt x="399098" y="230505"/>
                    <a:pt x="499110" y="315278"/>
                    <a:pt x="521970" y="427673"/>
                  </a:cubicBezTo>
                  <a:lnTo>
                    <a:pt x="545783" y="427673"/>
                  </a:lnTo>
                  <a:cubicBezTo>
                    <a:pt x="555308" y="427673"/>
                    <a:pt x="561975" y="420053"/>
                    <a:pt x="561975" y="411480"/>
                  </a:cubicBezTo>
                  <a:lnTo>
                    <a:pt x="561975" y="16193"/>
                  </a:lnTo>
                  <a:cubicBezTo>
                    <a:pt x="561975" y="7620"/>
                    <a:pt x="554355" y="0"/>
                    <a:pt x="545783" y="0"/>
                  </a:cubicBezTo>
                  <a:lnTo>
                    <a:pt x="545783" y="0"/>
                  </a:lnTo>
                  <a:close/>
                  <a:moveTo>
                    <a:pt x="444817" y="197168"/>
                  </a:moveTo>
                  <a:lnTo>
                    <a:pt x="115252" y="197168"/>
                  </a:lnTo>
                  <a:cubicBezTo>
                    <a:pt x="105727" y="197168"/>
                    <a:pt x="99060" y="189548"/>
                    <a:pt x="99060" y="180975"/>
                  </a:cubicBezTo>
                  <a:cubicBezTo>
                    <a:pt x="99060" y="172403"/>
                    <a:pt x="106680" y="164783"/>
                    <a:pt x="115252" y="164783"/>
                  </a:cubicBezTo>
                  <a:lnTo>
                    <a:pt x="444817" y="164783"/>
                  </a:lnTo>
                  <a:cubicBezTo>
                    <a:pt x="454342" y="164783"/>
                    <a:pt x="461010" y="172403"/>
                    <a:pt x="461010" y="180975"/>
                  </a:cubicBezTo>
                  <a:cubicBezTo>
                    <a:pt x="461010" y="189548"/>
                    <a:pt x="453390" y="197168"/>
                    <a:pt x="444817" y="197168"/>
                  </a:cubicBezTo>
                  <a:lnTo>
                    <a:pt x="444817" y="1971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6799877" y="1493899"/>
              <a:ext cx="158772" cy="52254"/>
            </a:xfrm>
            <a:custGeom>
              <a:avLst/>
              <a:gdLst/>
              <a:ahLst/>
              <a:cxnLst/>
              <a:rect l="l" t="t" r="r" b="b"/>
              <a:pathLst>
                <a:path w="300989" h="99059" extrusionOk="0">
                  <a:moveTo>
                    <a:pt x="267652" y="99060"/>
                  </a:moveTo>
                  <a:lnTo>
                    <a:pt x="300990" y="0"/>
                  </a:lnTo>
                  <a:lnTo>
                    <a:pt x="16192" y="0"/>
                  </a:lnTo>
                  <a:cubicBezTo>
                    <a:pt x="6667" y="0"/>
                    <a:pt x="0" y="7620"/>
                    <a:pt x="0" y="16193"/>
                  </a:cubicBezTo>
                  <a:lnTo>
                    <a:pt x="0" y="98108"/>
                  </a:lnTo>
                  <a:lnTo>
                    <a:pt x="267652" y="98108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8"/>
                    <a:pt x="230505" y="49530"/>
                  </a:cubicBezTo>
                  <a:cubicBezTo>
                    <a:pt x="230505" y="58103"/>
                    <a:pt x="222885" y="65723"/>
                    <a:pt x="214313" y="65723"/>
                  </a:cubicBezTo>
                  <a:cubicBezTo>
                    <a:pt x="205740" y="65723"/>
                    <a:pt x="198120" y="58103"/>
                    <a:pt x="198120" y="49530"/>
                  </a:cubicBezTo>
                  <a:cubicBezTo>
                    <a:pt x="198120" y="40958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8"/>
                    <a:pt x="164783" y="49530"/>
                  </a:cubicBezTo>
                  <a:cubicBezTo>
                    <a:pt x="164783" y="58103"/>
                    <a:pt x="157163" y="65723"/>
                    <a:pt x="148590" y="65723"/>
                  </a:cubicBezTo>
                  <a:cubicBezTo>
                    <a:pt x="140017" y="65723"/>
                    <a:pt x="132398" y="58103"/>
                    <a:pt x="132398" y="49530"/>
                  </a:cubicBezTo>
                  <a:cubicBezTo>
                    <a:pt x="132398" y="40958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1915" y="33338"/>
                  </a:moveTo>
                  <a:cubicBezTo>
                    <a:pt x="91440" y="33338"/>
                    <a:pt x="98108" y="40958"/>
                    <a:pt x="98108" y="49530"/>
                  </a:cubicBezTo>
                  <a:cubicBezTo>
                    <a:pt x="98108" y="58103"/>
                    <a:pt x="90488" y="65723"/>
                    <a:pt x="81915" y="65723"/>
                  </a:cubicBezTo>
                  <a:cubicBezTo>
                    <a:pt x="73342" y="65723"/>
                    <a:pt x="65723" y="58103"/>
                    <a:pt x="65723" y="49530"/>
                  </a:cubicBezTo>
                  <a:cubicBezTo>
                    <a:pt x="65723" y="40958"/>
                    <a:pt x="73342" y="33338"/>
                    <a:pt x="81915" y="33338"/>
                  </a:cubicBezTo>
                  <a:lnTo>
                    <a:pt x="81915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1"/>
          <p:cNvGrpSpPr/>
          <p:nvPr/>
        </p:nvGrpSpPr>
        <p:grpSpPr>
          <a:xfrm>
            <a:off x="1073901" y="1490879"/>
            <a:ext cx="296442" cy="296936"/>
            <a:chOff x="1350851" y="3498247"/>
            <a:chExt cx="296442" cy="296936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70004" y="3628087"/>
              <a:ext cx="256703" cy="167095"/>
              <a:chOff x="40989" y="4670107"/>
              <a:chExt cx="485537" cy="31604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175292" y="4670107"/>
                <a:ext cx="221694" cy="211586"/>
              </a:xfrm>
              <a:custGeom>
                <a:avLst/>
                <a:gdLst/>
                <a:ahLst/>
                <a:cxnLst/>
                <a:rect l="l" t="t" r="r" b="b"/>
                <a:pathLst>
                  <a:path w="221694" h="211586" extrusionOk="0">
                    <a:moveTo>
                      <a:pt x="159987" y="209550"/>
                    </a:moveTo>
                    <a:lnTo>
                      <a:pt x="109505" y="182880"/>
                    </a:lnTo>
                    <a:lnTo>
                      <a:pt x="59022" y="209550"/>
                    </a:lnTo>
                    <a:cubicBezTo>
                      <a:pt x="53307" y="212408"/>
                      <a:pt x="46640" y="212408"/>
                      <a:pt x="41877" y="208598"/>
                    </a:cubicBezTo>
                    <a:cubicBezTo>
                      <a:pt x="37115" y="204787"/>
                      <a:pt x="34257" y="199073"/>
                      <a:pt x="35210" y="192405"/>
                    </a:cubicBezTo>
                    <a:lnTo>
                      <a:pt x="44735" y="136208"/>
                    </a:lnTo>
                    <a:lnTo>
                      <a:pt x="4730" y="96202"/>
                    </a:lnTo>
                    <a:cubicBezTo>
                      <a:pt x="-33" y="91440"/>
                      <a:pt x="-985" y="85725"/>
                      <a:pt x="920" y="79058"/>
                    </a:cubicBezTo>
                    <a:cubicBezTo>
                      <a:pt x="2825" y="73342"/>
                      <a:pt x="7587" y="68580"/>
                      <a:pt x="14255" y="67627"/>
                    </a:cubicBezTo>
                    <a:lnTo>
                      <a:pt x="70452" y="59055"/>
                    </a:lnTo>
                    <a:lnTo>
                      <a:pt x="96170" y="8573"/>
                    </a:lnTo>
                    <a:cubicBezTo>
                      <a:pt x="101885" y="-2858"/>
                      <a:pt x="119982" y="-2858"/>
                      <a:pt x="125697" y="8573"/>
                    </a:cubicBezTo>
                    <a:lnTo>
                      <a:pt x="151415" y="59055"/>
                    </a:lnTo>
                    <a:lnTo>
                      <a:pt x="207612" y="67627"/>
                    </a:lnTo>
                    <a:cubicBezTo>
                      <a:pt x="213327" y="68580"/>
                      <a:pt x="219042" y="72390"/>
                      <a:pt x="220947" y="79058"/>
                    </a:cubicBezTo>
                    <a:cubicBezTo>
                      <a:pt x="222852" y="84773"/>
                      <a:pt x="220947" y="91440"/>
                      <a:pt x="217137" y="96202"/>
                    </a:cubicBezTo>
                    <a:lnTo>
                      <a:pt x="177132" y="136208"/>
                    </a:lnTo>
                    <a:lnTo>
                      <a:pt x="186657" y="192405"/>
                    </a:lnTo>
                    <a:cubicBezTo>
                      <a:pt x="187610" y="198120"/>
                      <a:pt x="184752" y="204787"/>
                      <a:pt x="179990" y="208598"/>
                    </a:cubicBezTo>
                    <a:cubicBezTo>
                      <a:pt x="172370" y="211455"/>
                      <a:pt x="165702" y="212408"/>
                      <a:pt x="159987" y="209550"/>
                    </a:cubicBezTo>
                    <a:lnTo>
                      <a:pt x="159987" y="2095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40989" y="4834889"/>
                <a:ext cx="156924" cy="151267"/>
              </a:xfrm>
              <a:custGeom>
                <a:avLst/>
                <a:gdLst/>
                <a:ahLst/>
                <a:cxnLst/>
                <a:rect l="l" t="t" r="r" b="b"/>
                <a:pathLst>
                  <a:path w="156924" h="151267" extrusionOk="0">
                    <a:moveTo>
                      <a:pt x="110457" y="149542"/>
                    </a:moveTo>
                    <a:lnTo>
                      <a:pt x="79025" y="133350"/>
                    </a:lnTo>
                    <a:lnTo>
                      <a:pt x="47592" y="149542"/>
                    </a:lnTo>
                    <a:cubicBezTo>
                      <a:pt x="41877" y="152400"/>
                      <a:pt x="35210" y="151448"/>
                      <a:pt x="30447" y="148590"/>
                    </a:cubicBezTo>
                    <a:cubicBezTo>
                      <a:pt x="25685" y="144780"/>
                      <a:pt x="22827" y="139065"/>
                      <a:pt x="23780" y="132398"/>
                    </a:cubicBezTo>
                    <a:lnTo>
                      <a:pt x="29495" y="98108"/>
                    </a:lnTo>
                    <a:lnTo>
                      <a:pt x="4730" y="73342"/>
                    </a:lnTo>
                    <a:cubicBezTo>
                      <a:pt x="-33" y="68580"/>
                      <a:pt x="-985" y="62865"/>
                      <a:pt x="920" y="56198"/>
                    </a:cubicBezTo>
                    <a:cubicBezTo>
                      <a:pt x="2825" y="50483"/>
                      <a:pt x="7587" y="45720"/>
                      <a:pt x="14255" y="44767"/>
                    </a:cubicBezTo>
                    <a:lnTo>
                      <a:pt x="48545" y="40005"/>
                    </a:lnTo>
                    <a:lnTo>
                      <a:pt x="63785" y="8573"/>
                    </a:lnTo>
                    <a:cubicBezTo>
                      <a:pt x="69500" y="-2858"/>
                      <a:pt x="87597" y="-2858"/>
                      <a:pt x="93312" y="8573"/>
                    </a:cubicBezTo>
                    <a:lnTo>
                      <a:pt x="108552" y="40005"/>
                    </a:lnTo>
                    <a:lnTo>
                      <a:pt x="142842" y="44767"/>
                    </a:lnTo>
                    <a:cubicBezTo>
                      <a:pt x="148557" y="45720"/>
                      <a:pt x="154272" y="50483"/>
                      <a:pt x="156177" y="56198"/>
                    </a:cubicBezTo>
                    <a:cubicBezTo>
                      <a:pt x="158082" y="61913"/>
                      <a:pt x="156177" y="68580"/>
                      <a:pt x="152367" y="73342"/>
                    </a:cubicBezTo>
                    <a:lnTo>
                      <a:pt x="127602" y="98108"/>
                    </a:lnTo>
                    <a:lnTo>
                      <a:pt x="133317" y="132398"/>
                    </a:lnTo>
                    <a:cubicBezTo>
                      <a:pt x="134270" y="138113"/>
                      <a:pt x="131412" y="144780"/>
                      <a:pt x="126650" y="148590"/>
                    </a:cubicBezTo>
                    <a:cubicBezTo>
                      <a:pt x="122840" y="151448"/>
                      <a:pt x="116172" y="152400"/>
                      <a:pt x="110457" y="149542"/>
                    </a:cubicBezTo>
                    <a:lnTo>
                      <a:pt x="110457" y="1495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369602" y="4834889"/>
                <a:ext cx="156924" cy="151267"/>
              </a:xfrm>
              <a:custGeom>
                <a:avLst/>
                <a:gdLst/>
                <a:ahLst/>
                <a:cxnLst/>
                <a:rect l="l" t="t" r="r" b="b"/>
                <a:pathLst>
                  <a:path w="156924" h="151267" extrusionOk="0">
                    <a:moveTo>
                      <a:pt x="110457" y="149542"/>
                    </a:moveTo>
                    <a:lnTo>
                      <a:pt x="79025" y="133350"/>
                    </a:lnTo>
                    <a:lnTo>
                      <a:pt x="47592" y="149542"/>
                    </a:lnTo>
                    <a:cubicBezTo>
                      <a:pt x="41877" y="152400"/>
                      <a:pt x="35210" y="151448"/>
                      <a:pt x="30447" y="148590"/>
                    </a:cubicBezTo>
                    <a:cubicBezTo>
                      <a:pt x="25685" y="144780"/>
                      <a:pt x="22827" y="139065"/>
                      <a:pt x="23780" y="132398"/>
                    </a:cubicBezTo>
                    <a:lnTo>
                      <a:pt x="29495" y="98108"/>
                    </a:lnTo>
                    <a:lnTo>
                      <a:pt x="4730" y="73342"/>
                    </a:lnTo>
                    <a:cubicBezTo>
                      <a:pt x="-33" y="68580"/>
                      <a:pt x="-985" y="62865"/>
                      <a:pt x="920" y="56198"/>
                    </a:cubicBezTo>
                    <a:cubicBezTo>
                      <a:pt x="2825" y="50483"/>
                      <a:pt x="7587" y="45720"/>
                      <a:pt x="14255" y="44767"/>
                    </a:cubicBezTo>
                    <a:lnTo>
                      <a:pt x="48545" y="40005"/>
                    </a:lnTo>
                    <a:lnTo>
                      <a:pt x="63785" y="8573"/>
                    </a:lnTo>
                    <a:cubicBezTo>
                      <a:pt x="69500" y="-2858"/>
                      <a:pt x="87597" y="-2858"/>
                      <a:pt x="93312" y="8573"/>
                    </a:cubicBezTo>
                    <a:lnTo>
                      <a:pt x="108552" y="40005"/>
                    </a:lnTo>
                    <a:lnTo>
                      <a:pt x="142842" y="44767"/>
                    </a:lnTo>
                    <a:cubicBezTo>
                      <a:pt x="148557" y="45720"/>
                      <a:pt x="154272" y="50483"/>
                      <a:pt x="156177" y="56198"/>
                    </a:cubicBezTo>
                    <a:cubicBezTo>
                      <a:pt x="158082" y="61913"/>
                      <a:pt x="156177" y="68580"/>
                      <a:pt x="152367" y="73342"/>
                    </a:cubicBezTo>
                    <a:lnTo>
                      <a:pt x="127602" y="98108"/>
                    </a:lnTo>
                    <a:lnTo>
                      <a:pt x="133317" y="132398"/>
                    </a:lnTo>
                    <a:cubicBezTo>
                      <a:pt x="134270" y="138113"/>
                      <a:pt x="131412" y="144780"/>
                      <a:pt x="126650" y="148590"/>
                    </a:cubicBezTo>
                    <a:cubicBezTo>
                      <a:pt x="122840" y="151448"/>
                      <a:pt x="116172" y="152400"/>
                      <a:pt x="110457" y="149542"/>
                    </a:cubicBezTo>
                    <a:lnTo>
                      <a:pt x="110457" y="14954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9" name="Google Shape;479;p31"/>
            <p:cNvSpPr/>
            <p:nvPr/>
          </p:nvSpPr>
          <p:spPr>
            <a:xfrm>
              <a:off x="1350851" y="3498247"/>
              <a:ext cx="158772" cy="52254"/>
            </a:xfrm>
            <a:custGeom>
              <a:avLst/>
              <a:gdLst/>
              <a:ahLst/>
              <a:cxnLst/>
              <a:rect l="l" t="t" r="r" b="b"/>
              <a:pathLst>
                <a:path w="300990" h="99059" extrusionOk="0">
                  <a:moveTo>
                    <a:pt x="267653" y="99060"/>
                  </a:moveTo>
                  <a:lnTo>
                    <a:pt x="300990" y="0"/>
                  </a:lnTo>
                  <a:lnTo>
                    <a:pt x="16193" y="0"/>
                  </a:lnTo>
                  <a:cubicBezTo>
                    <a:pt x="6668" y="0"/>
                    <a:pt x="0" y="7620"/>
                    <a:pt x="0" y="16193"/>
                  </a:cubicBezTo>
                  <a:lnTo>
                    <a:pt x="0" y="98107"/>
                  </a:lnTo>
                  <a:lnTo>
                    <a:pt x="267653" y="98107"/>
                  </a:lnTo>
                  <a:close/>
                  <a:moveTo>
                    <a:pt x="214313" y="33338"/>
                  </a:moveTo>
                  <a:cubicBezTo>
                    <a:pt x="223838" y="33338"/>
                    <a:pt x="230505" y="40957"/>
                    <a:pt x="230505" y="49530"/>
                  </a:cubicBezTo>
                  <a:cubicBezTo>
                    <a:pt x="230505" y="59055"/>
                    <a:pt x="222885" y="65722"/>
                    <a:pt x="214313" y="65722"/>
                  </a:cubicBezTo>
                  <a:cubicBezTo>
                    <a:pt x="205740" y="65722"/>
                    <a:pt x="198120" y="58103"/>
                    <a:pt x="198120" y="49530"/>
                  </a:cubicBezTo>
                  <a:cubicBezTo>
                    <a:pt x="197168" y="40005"/>
                    <a:pt x="204788" y="33338"/>
                    <a:pt x="214313" y="33338"/>
                  </a:cubicBezTo>
                  <a:lnTo>
                    <a:pt x="214313" y="33338"/>
                  </a:lnTo>
                  <a:close/>
                  <a:moveTo>
                    <a:pt x="148590" y="33338"/>
                  </a:moveTo>
                  <a:cubicBezTo>
                    <a:pt x="158115" y="33338"/>
                    <a:pt x="164783" y="40957"/>
                    <a:pt x="164783" y="49530"/>
                  </a:cubicBezTo>
                  <a:cubicBezTo>
                    <a:pt x="164783" y="59055"/>
                    <a:pt x="157163" y="65722"/>
                    <a:pt x="148590" y="65722"/>
                  </a:cubicBezTo>
                  <a:cubicBezTo>
                    <a:pt x="140018" y="65722"/>
                    <a:pt x="132398" y="58103"/>
                    <a:pt x="132398" y="49530"/>
                  </a:cubicBezTo>
                  <a:cubicBezTo>
                    <a:pt x="131445" y="40005"/>
                    <a:pt x="139065" y="33338"/>
                    <a:pt x="148590" y="33338"/>
                  </a:cubicBezTo>
                  <a:lnTo>
                    <a:pt x="148590" y="33338"/>
                  </a:lnTo>
                  <a:close/>
                  <a:moveTo>
                    <a:pt x="81915" y="33338"/>
                  </a:moveTo>
                  <a:cubicBezTo>
                    <a:pt x="91440" y="33338"/>
                    <a:pt x="98108" y="40957"/>
                    <a:pt x="98108" y="49530"/>
                  </a:cubicBezTo>
                  <a:cubicBezTo>
                    <a:pt x="98108" y="59055"/>
                    <a:pt x="90488" y="65722"/>
                    <a:pt x="81915" y="65722"/>
                  </a:cubicBezTo>
                  <a:cubicBezTo>
                    <a:pt x="72390" y="65722"/>
                    <a:pt x="65723" y="58103"/>
                    <a:pt x="65723" y="49530"/>
                  </a:cubicBezTo>
                  <a:cubicBezTo>
                    <a:pt x="65723" y="40005"/>
                    <a:pt x="73343" y="33338"/>
                    <a:pt x="81915" y="33338"/>
                  </a:cubicBezTo>
                  <a:lnTo>
                    <a:pt x="81915" y="333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350851" y="3498247"/>
              <a:ext cx="296442" cy="189421"/>
            </a:xfrm>
            <a:custGeom>
              <a:avLst/>
              <a:gdLst/>
              <a:ahLst/>
              <a:cxnLst/>
              <a:rect l="l" t="t" r="r" b="b"/>
              <a:pathLst>
                <a:path w="561975" h="359092" extrusionOk="0">
                  <a:moveTo>
                    <a:pt x="545783" y="0"/>
                  </a:moveTo>
                  <a:lnTo>
                    <a:pt x="336233" y="0"/>
                  </a:lnTo>
                  <a:lnTo>
                    <a:pt x="295275" y="120015"/>
                  </a:lnTo>
                  <a:cubicBezTo>
                    <a:pt x="293370" y="126682"/>
                    <a:pt x="286703" y="131445"/>
                    <a:pt x="280035" y="131445"/>
                  </a:cubicBezTo>
                  <a:lnTo>
                    <a:pt x="0" y="131445"/>
                  </a:lnTo>
                  <a:lnTo>
                    <a:pt x="0" y="342900"/>
                  </a:lnTo>
                  <a:cubicBezTo>
                    <a:pt x="0" y="352425"/>
                    <a:pt x="7620" y="359093"/>
                    <a:pt x="16193" y="359093"/>
                  </a:cubicBezTo>
                  <a:lnTo>
                    <a:pt x="147638" y="359093"/>
                  </a:lnTo>
                  <a:cubicBezTo>
                    <a:pt x="137160" y="345757"/>
                    <a:pt x="133350" y="329565"/>
                    <a:pt x="139065" y="313372"/>
                  </a:cubicBezTo>
                  <a:cubicBezTo>
                    <a:pt x="144780" y="295275"/>
                    <a:pt x="160020" y="282893"/>
                    <a:pt x="179070" y="280035"/>
                  </a:cubicBezTo>
                  <a:lnTo>
                    <a:pt x="218123" y="274320"/>
                  </a:lnTo>
                  <a:lnTo>
                    <a:pt x="236220" y="239078"/>
                  </a:lnTo>
                  <a:cubicBezTo>
                    <a:pt x="244793" y="222885"/>
                    <a:pt x="260985" y="212407"/>
                    <a:pt x="280035" y="212407"/>
                  </a:cubicBezTo>
                  <a:cubicBezTo>
                    <a:pt x="299085" y="212407"/>
                    <a:pt x="316230" y="222885"/>
                    <a:pt x="323850" y="239078"/>
                  </a:cubicBezTo>
                  <a:lnTo>
                    <a:pt x="341948" y="274320"/>
                  </a:lnTo>
                  <a:lnTo>
                    <a:pt x="381000" y="280035"/>
                  </a:lnTo>
                  <a:cubicBezTo>
                    <a:pt x="400050" y="282893"/>
                    <a:pt x="415290" y="295275"/>
                    <a:pt x="421005" y="313372"/>
                  </a:cubicBezTo>
                  <a:cubicBezTo>
                    <a:pt x="426720" y="329565"/>
                    <a:pt x="422910" y="346710"/>
                    <a:pt x="412433" y="359093"/>
                  </a:cubicBezTo>
                  <a:lnTo>
                    <a:pt x="545783" y="359093"/>
                  </a:lnTo>
                  <a:cubicBezTo>
                    <a:pt x="555308" y="359093"/>
                    <a:pt x="561975" y="351472"/>
                    <a:pt x="561975" y="342900"/>
                  </a:cubicBezTo>
                  <a:lnTo>
                    <a:pt x="561975" y="16193"/>
                  </a:lnTo>
                  <a:cubicBezTo>
                    <a:pt x="561975" y="7620"/>
                    <a:pt x="554355" y="0"/>
                    <a:pt x="545783" y="0"/>
                  </a:cubicBezTo>
                  <a:lnTo>
                    <a:pt x="545783" y="0"/>
                  </a:lnTo>
                  <a:close/>
                  <a:moveTo>
                    <a:pt x="444818" y="195263"/>
                  </a:moveTo>
                  <a:lnTo>
                    <a:pt x="115253" y="195263"/>
                  </a:lnTo>
                  <a:cubicBezTo>
                    <a:pt x="105728" y="195263"/>
                    <a:pt x="99060" y="187643"/>
                    <a:pt x="99060" y="179070"/>
                  </a:cubicBezTo>
                  <a:cubicBezTo>
                    <a:pt x="99060" y="169545"/>
                    <a:pt x="106680" y="162878"/>
                    <a:pt x="115253" y="162878"/>
                  </a:cubicBezTo>
                  <a:lnTo>
                    <a:pt x="444818" y="162878"/>
                  </a:lnTo>
                  <a:cubicBezTo>
                    <a:pt x="454343" y="162878"/>
                    <a:pt x="461010" y="170497"/>
                    <a:pt x="461010" y="179070"/>
                  </a:cubicBezTo>
                  <a:cubicBezTo>
                    <a:pt x="461010" y="187643"/>
                    <a:pt x="453390" y="195263"/>
                    <a:pt x="444818" y="195263"/>
                  </a:cubicBezTo>
                  <a:lnTo>
                    <a:pt x="444818" y="1952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31"/>
          <p:cNvGrpSpPr/>
          <p:nvPr/>
        </p:nvGrpSpPr>
        <p:grpSpPr>
          <a:xfrm>
            <a:off x="4985420" y="3222456"/>
            <a:ext cx="263565" cy="297103"/>
            <a:chOff x="6830395" y="4163006"/>
            <a:chExt cx="263565" cy="297103"/>
          </a:xfrm>
        </p:grpSpPr>
        <p:sp>
          <p:nvSpPr>
            <p:cNvPr id="482" name="Google Shape;482;p31"/>
            <p:cNvSpPr/>
            <p:nvPr/>
          </p:nvSpPr>
          <p:spPr>
            <a:xfrm>
              <a:off x="6936354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lnTo>
                    <a:pt x="0" y="0"/>
                  </a:lnTo>
                  <a:cubicBezTo>
                    <a:pt x="3810" y="42863"/>
                    <a:pt x="17145" y="76200"/>
                    <a:pt x="32385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971103" y="4284878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cubicBezTo>
                    <a:pt x="15240" y="76200"/>
                    <a:pt x="29527" y="41910"/>
                    <a:pt x="3238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971103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0" y="0"/>
                  </a:moveTo>
                  <a:lnTo>
                    <a:pt x="0" y="90488"/>
                  </a:lnTo>
                  <a:lnTo>
                    <a:pt x="32385" y="90488"/>
                  </a:lnTo>
                  <a:cubicBezTo>
                    <a:pt x="29527" y="48577"/>
                    <a:pt x="15240" y="1428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936354" y="4219409"/>
              <a:ext cx="17083" cy="47732"/>
            </a:xfrm>
            <a:custGeom>
              <a:avLst/>
              <a:gdLst/>
              <a:ahLst/>
              <a:cxnLst/>
              <a:rect l="l" t="t" r="r" b="b"/>
              <a:pathLst>
                <a:path w="32385" h="90487" extrusionOk="0">
                  <a:moveTo>
                    <a:pt x="32385" y="90488"/>
                  </a:moveTo>
                  <a:lnTo>
                    <a:pt x="32385" y="0"/>
                  </a:lnTo>
                  <a:cubicBezTo>
                    <a:pt x="17145" y="14288"/>
                    <a:pt x="2858" y="48577"/>
                    <a:pt x="0" y="90488"/>
                  </a:cubicBezTo>
                  <a:lnTo>
                    <a:pt x="32385" y="904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99577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18098" y="80010"/>
                  </a:moveTo>
                  <a:lnTo>
                    <a:pt x="50482" y="80010"/>
                  </a:lnTo>
                  <a:cubicBezTo>
                    <a:pt x="45719" y="46673"/>
                    <a:pt x="26669" y="18098"/>
                    <a:pt x="0" y="0"/>
                  </a:cubicBezTo>
                  <a:cubicBezTo>
                    <a:pt x="10477" y="21907"/>
                    <a:pt x="16192" y="49530"/>
                    <a:pt x="18098" y="80010"/>
                  </a:cubicBezTo>
                  <a:lnTo>
                    <a:pt x="18098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6849230" y="4163006"/>
              <a:ext cx="226100" cy="226100"/>
            </a:xfrm>
            <a:custGeom>
              <a:avLst/>
              <a:gdLst/>
              <a:ahLst/>
              <a:cxnLst/>
              <a:rect l="l" t="t" r="r" b="b"/>
              <a:pathLst>
                <a:path w="428625" h="428625" extrusionOk="0">
                  <a:moveTo>
                    <a:pt x="214313" y="0"/>
                  </a:moveTo>
                  <a:cubicBezTo>
                    <a:pt x="96202" y="0"/>
                    <a:pt x="0" y="96202"/>
                    <a:pt x="0" y="214313"/>
                  </a:cubicBezTo>
                  <a:cubicBezTo>
                    <a:pt x="0" y="334327"/>
                    <a:pt x="97155" y="428625"/>
                    <a:pt x="214313" y="428625"/>
                  </a:cubicBezTo>
                  <a:cubicBezTo>
                    <a:pt x="330517" y="428625"/>
                    <a:pt x="428625" y="334327"/>
                    <a:pt x="428625" y="214313"/>
                  </a:cubicBezTo>
                  <a:cubicBezTo>
                    <a:pt x="427672" y="96202"/>
                    <a:pt x="332422" y="0"/>
                    <a:pt x="214313" y="0"/>
                  </a:cubicBezTo>
                  <a:lnTo>
                    <a:pt x="214313" y="0"/>
                  </a:lnTo>
                  <a:close/>
                  <a:moveTo>
                    <a:pt x="214313" y="361950"/>
                  </a:moveTo>
                  <a:cubicBezTo>
                    <a:pt x="132397" y="361950"/>
                    <a:pt x="65722" y="295275"/>
                    <a:pt x="65722" y="213360"/>
                  </a:cubicBezTo>
                  <a:cubicBezTo>
                    <a:pt x="65722" y="131445"/>
                    <a:pt x="132397" y="64770"/>
                    <a:pt x="214313" y="64770"/>
                  </a:cubicBezTo>
                  <a:cubicBezTo>
                    <a:pt x="296227" y="64770"/>
                    <a:pt x="362902" y="131445"/>
                    <a:pt x="362902" y="213360"/>
                  </a:cubicBezTo>
                  <a:cubicBezTo>
                    <a:pt x="361950" y="295275"/>
                    <a:pt x="296227" y="361950"/>
                    <a:pt x="214313" y="361950"/>
                  </a:cubicBezTo>
                  <a:lnTo>
                    <a:pt x="214313" y="3619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6995779" y="4284878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09" extrusionOk="0">
                  <a:moveTo>
                    <a:pt x="18098" y="0"/>
                  </a:moveTo>
                  <a:cubicBezTo>
                    <a:pt x="16192" y="30480"/>
                    <a:pt x="9525" y="58102"/>
                    <a:pt x="0" y="80010"/>
                  </a:cubicBezTo>
                  <a:cubicBezTo>
                    <a:pt x="26669" y="61913"/>
                    <a:pt x="45719" y="33338"/>
                    <a:pt x="50482" y="0"/>
                  </a:cubicBezTo>
                  <a:lnTo>
                    <a:pt x="18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902109" y="4224949"/>
              <a:ext cx="26629" cy="42205"/>
            </a:xfrm>
            <a:custGeom>
              <a:avLst/>
              <a:gdLst/>
              <a:ahLst/>
              <a:cxnLst/>
              <a:rect l="l" t="t" r="r" b="b"/>
              <a:pathLst>
                <a:path w="50481" h="80010" extrusionOk="0">
                  <a:moveTo>
                    <a:pt x="32384" y="80010"/>
                  </a:moveTo>
                  <a:cubicBezTo>
                    <a:pt x="34290" y="49530"/>
                    <a:pt x="40957" y="21907"/>
                    <a:pt x="50482" y="0"/>
                  </a:cubicBezTo>
                  <a:cubicBezTo>
                    <a:pt x="23813" y="18098"/>
                    <a:pt x="4763" y="46673"/>
                    <a:pt x="0" y="80010"/>
                  </a:cubicBezTo>
                  <a:lnTo>
                    <a:pt x="32384" y="800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0" name="Google Shape;490;p31"/>
            <p:cNvGrpSpPr/>
            <p:nvPr/>
          </p:nvGrpSpPr>
          <p:grpSpPr>
            <a:xfrm>
              <a:off x="6830395" y="4284764"/>
              <a:ext cx="263565" cy="175344"/>
              <a:chOff x="10368946" y="5912167"/>
              <a:chExt cx="498515" cy="331651"/>
            </a:xfrm>
          </p:grpSpPr>
          <p:sp>
            <p:nvSpPr>
              <p:cNvPr id="491" name="Google Shape;491;p31"/>
              <p:cNvSpPr/>
              <p:nvPr/>
            </p:nvSpPr>
            <p:spPr>
              <a:xfrm>
                <a:off x="10504169" y="5912167"/>
                <a:ext cx="50481" cy="80009"/>
              </a:xfrm>
              <a:custGeom>
                <a:avLst/>
                <a:gdLst/>
                <a:ahLst/>
                <a:cxnLst/>
                <a:rect l="l" t="t" r="r" b="b"/>
                <a:pathLst>
                  <a:path w="50481" h="80009" extrusionOk="0">
                    <a:moveTo>
                      <a:pt x="32384" y="0"/>
                    </a:moveTo>
                    <a:lnTo>
                      <a:pt x="0" y="0"/>
                    </a:lnTo>
                    <a:cubicBezTo>
                      <a:pt x="4763" y="33338"/>
                      <a:pt x="23813" y="61913"/>
                      <a:pt x="50482" y="80010"/>
                    </a:cubicBezTo>
                    <a:cubicBezTo>
                      <a:pt x="40957" y="58102"/>
                      <a:pt x="34290" y="30480"/>
                      <a:pt x="32384" y="0"/>
                    </a:cubicBezTo>
                    <a:lnTo>
                      <a:pt x="323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10368946" y="6076949"/>
                <a:ext cx="231425" cy="166869"/>
              </a:xfrm>
              <a:custGeom>
                <a:avLst/>
                <a:gdLst/>
                <a:ahLst/>
                <a:cxnLst/>
                <a:rect l="l" t="t" r="r" b="b"/>
                <a:pathLst>
                  <a:path w="231425" h="166869" extrusionOk="0">
                    <a:moveTo>
                      <a:pt x="77120" y="0"/>
                    </a:moveTo>
                    <a:lnTo>
                      <a:pt x="4730" y="72390"/>
                    </a:lnTo>
                    <a:cubicBezTo>
                      <a:pt x="-33" y="77152"/>
                      <a:pt x="-985" y="83820"/>
                      <a:pt x="920" y="90488"/>
                    </a:cubicBezTo>
                    <a:cubicBezTo>
                      <a:pt x="3778" y="96202"/>
                      <a:pt x="9492" y="100965"/>
                      <a:pt x="16161" y="100965"/>
                    </a:cubicBezTo>
                    <a:lnTo>
                      <a:pt x="104742" y="100965"/>
                    </a:lnTo>
                    <a:lnTo>
                      <a:pt x="133317" y="158115"/>
                    </a:lnTo>
                    <a:cubicBezTo>
                      <a:pt x="136175" y="162877"/>
                      <a:pt x="140938" y="166688"/>
                      <a:pt x="146653" y="166688"/>
                    </a:cubicBezTo>
                    <a:cubicBezTo>
                      <a:pt x="152367" y="167640"/>
                      <a:pt x="158082" y="164782"/>
                      <a:pt x="160940" y="160020"/>
                    </a:cubicBezTo>
                    <a:lnTo>
                      <a:pt x="231425" y="66675"/>
                    </a:lnTo>
                    <a:cubicBezTo>
                      <a:pt x="175228" y="62865"/>
                      <a:pt x="122840" y="42863"/>
                      <a:pt x="77120" y="0"/>
                    </a:cubicBezTo>
                    <a:lnTo>
                      <a:pt x="771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10635614" y="6076949"/>
                <a:ext cx="231847" cy="166687"/>
              </a:xfrm>
              <a:custGeom>
                <a:avLst/>
                <a:gdLst/>
                <a:ahLst/>
                <a:cxnLst/>
                <a:rect l="l" t="t" r="r" b="b"/>
                <a:pathLst>
                  <a:path w="231847" h="166687" extrusionOk="0">
                    <a:moveTo>
                      <a:pt x="154306" y="0"/>
                    </a:moveTo>
                    <a:cubicBezTo>
                      <a:pt x="110490" y="40957"/>
                      <a:pt x="59056" y="62865"/>
                      <a:pt x="0" y="66675"/>
                    </a:cubicBezTo>
                    <a:lnTo>
                      <a:pt x="70485" y="160020"/>
                    </a:lnTo>
                    <a:cubicBezTo>
                      <a:pt x="74295" y="164782"/>
                      <a:pt x="80010" y="166688"/>
                      <a:pt x="84773" y="166688"/>
                    </a:cubicBezTo>
                    <a:cubicBezTo>
                      <a:pt x="90488" y="165735"/>
                      <a:pt x="95250" y="162877"/>
                      <a:pt x="98108" y="158115"/>
                    </a:cubicBezTo>
                    <a:lnTo>
                      <a:pt x="126683" y="100965"/>
                    </a:lnTo>
                    <a:lnTo>
                      <a:pt x="215265" y="100965"/>
                    </a:lnTo>
                    <a:cubicBezTo>
                      <a:pt x="221933" y="100965"/>
                      <a:pt x="227648" y="97155"/>
                      <a:pt x="230506" y="90488"/>
                    </a:cubicBezTo>
                    <a:cubicBezTo>
                      <a:pt x="233363" y="84773"/>
                      <a:pt x="231458" y="77152"/>
                      <a:pt x="226695" y="72390"/>
                    </a:cubicBezTo>
                    <a:lnTo>
                      <a:pt x="1543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4" name="Google Shape;494;p31"/>
          <p:cNvGrpSpPr/>
          <p:nvPr/>
        </p:nvGrpSpPr>
        <p:grpSpPr>
          <a:xfrm>
            <a:off x="1073831" y="3222643"/>
            <a:ext cx="296603" cy="296712"/>
            <a:chOff x="2035756" y="4163006"/>
            <a:chExt cx="296603" cy="296712"/>
          </a:xfrm>
        </p:grpSpPr>
        <p:sp>
          <p:nvSpPr>
            <p:cNvPr id="495" name="Google Shape;495;p31"/>
            <p:cNvSpPr/>
            <p:nvPr/>
          </p:nvSpPr>
          <p:spPr>
            <a:xfrm>
              <a:off x="2105757" y="4163006"/>
              <a:ext cx="226602" cy="191934"/>
            </a:xfrm>
            <a:custGeom>
              <a:avLst/>
              <a:gdLst/>
              <a:ahLst/>
              <a:cxnLst/>
              <a:rect l="l" t="t" r="r" b="b"/>
              <a:pathLst>
                <a:path w="429577" h="363855" extrusionOk="0">
                  <a:moveTo>
                    <a:pt x="345758" y="98107"/>
                  </a:moveTo>
                  <a:cubicBezTo>
                    <a:pt x="345758" y="72390"/>
                    <a:pt x="356235" y="46673"/>
                    <a:pt x="375285" y="28575"/>
                  </a:cubicBezTo>
                  <a:cubicBezTo>
                    <a:pt x="379095" y="24765"/>
                    <a:pt x="381000" y="19050"/>
                    <a:pt x="380048" y="14288"/>
                  </a:cubicBezTo>
                  <a:cubicBezTo>
                    <a:pt x="379095" y="8573"/>
                    <a:pt x="376238" y="4763"/>
                    <a:pt x="371475" y="1905"/>
                  </a:cubicBezTo>
                  <a:cubicBezTo>
                    <a:pt x="369570" y="952"/>
                    <a:pt x="364808" y="0"/>
                    <a:pt x="362903" y="0"/>
                  </a:cubicBezTo>
                  <a:cubicBezTo>
                    <a:pt x="315278" y="0"/>
                    <a:pt x="271463" y="27623"/>
                    <a:pt x="247650" y="68580"/>
                  </a:cubicBezTo>
                  <a:cubicBezTo>
                    <a:pt x="237173" y="67627"/>
                    <a:pt x="225743" y="66675"/>
                    <a:pt x="214313" y="66675"/>
                  </a:cubicBezTo>
                  <a:cubicBezTo>
                    <a:pt x="96203" y="66675"/>
                    <a:pt x="0" y="133350"/>
                    <a:pt x="0" y="215265"/>
                  </a:cubicBezTo>
                  <a:cubicBezTo>
                    <a:pt x="0" y="279082"/>
                    <a:pt x="71438" y="363855"/>
                    <a:pt x="214313" y="363855"/>
                  </a:cubicBezTo>
                  <a:cubicBezTo>
                    <a:pt x="320040" y="363855"/>
                    <a:pt x="429578" y="306705"/>
                    <a:pt x="429578" y="215265"/>
                  </a:cubicBezTo>
                  <a:cubicBezTo>
                    <a:pt x="429578" y="168593"/>
                    <a:pt x="398145" y="125730"/>
                    <a:pt x="345758" y="98107"/>
                  </a:cubicBezTo>
                  <a:lnTo>
                    <a:pt x="345758" y="98107"/>
                  </a:lnTo>
                  <a:close/>
                  <a:moveTo>
                    <a:pt x="164783" y="231457"/>
                  </a:moveTo>
                  <a:cubicBezTo>
                    <a:pt x="164783" y="240982"/>
                    <a:pt x="157163" y="247650"/>
                    <a:pt x="148590" y="247650"/>
                  </a:cubicBezTo>
                  <a:cubicBezTo>
                    <a:pt x="140018" y="247650"/>
                    <a:pt x="132398" y="240030"/>
                    <a:pt x="132398" y="231457"/>
                  </a:cubicBezTo>
                  <a:lnTo>
                    <a:pt x="132398" y="198120"/>
                  </a:lnTo>
                  <a:cubicBezTo>
                    <a:pt x="132398" y="188595"/>
                    <a:pt x="140018" y="181927"/>
                    <a:pt x="148590" y="181927"/>
                  </a:cubicBezTo>
                  <a:cubicBezTo>
                    <a:pt x="157163" y="181927"/>
                    <a:pt x="164783" y="189548"/>
                    <a:pt x="164783" y="198120"/>
                  </a:cubicBezTo>
                  <a:lnTo>
                    <a:pt x="164783" y="231457"/>
                  </a:lnTo>
                  <a:close/>
                  <a:moveTo>
                    <a:pt x="230505" y="231457"/>
                  </a:moveTo>
                  <a:cubicBezTo>
                    <a:pt x="230505" y="240982"/>
                    <a:pt x="222885" y="247650"/>
                    <a:pt x="214313" y="247650"/>
                  </a:cubicBezTo>
                  <a:cubicBezTo>
                    <a:pt x="205740" y="247650"/>
                    <a:pt x="198120" y="240030"/>
                    <a:pt x="198120" y="231457"/>
                  </a:cubicBezTo>
                  <a:lnTo>
                    <a:pt x="198120" y="198120"/>
                  </a:lnTo>
                  <a:cubicBezTo>
                    <a:pt x="198120" y="188595"/>
                    <a:pt x="205740" y="181927"/>
                    <a:pt x="214313" y="181927"/>
                  </a:cubicBezTo>
                  <a:cubicBezTo>
                    <a:pt x="222885" y="181927"/>
                    <a:pt x="230505" y="189548"/>
                    <a:pt x="230505" y="198120"/>
                  </a:cubicBezTo>
                  <a:lnTo>
                    <a:pt x="230505" y="231457"/>
                  </a:lnTo>
                  <a:close/>
                  <a:moveTo>
                    <a:pt x="297180" y="231457"/>
                  </a:moveTo>
                  <a:cubicBezTo>
                    <a:pt x="297180" y="240982"/>
                    <a:pt x="289560" y="247650"/>
                    <a:pt x="280988" y="247650"/>
                  </a:cubicBezTo>
                  <a:cubicBezTo>
                    <a:pt x="272415" y="247650"/>
                    <a:pt x="264795" y="240030"/>
                    <a:pt x="264795" y="231457"/>
                  </a:cubicBezTo>
                  <a:lnTo>
                    <a:pt x="264795" y="198120"/>
                  </a:lnTo>
                  <a:cubicBezTo>
                    <a:pt x="264795" y="188595"/>
                    <a:pt x="272415" y="181927"/>
                    <a:pt x="280988" y="181927"/>
                  </a:cubicBezTo>
                  <a:cubicBezTo>
                    <a:pt x="289560" y="181927"/>
                    <a:pt x="297180" y="189548"/>
                    <a:pt x="297180" y="198120"/>
                  </a:cubicBezTo>
                  <a:lnTo>
                    <a:pt x="297180" y="2314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2035756" y="4280345"/>
              <a:ext cx="222582" cy="179372"/>
            </a:xfrm>
            <a:custGeom>
              <a:avLst/>
              <a:gdLst/>
              <a:ahLst/>
              <a:cxnLst/>
              <a:rect l="l" t="t" r="r" b="b"/>
              <a:pathLst>
                <a:path w="421957" h="340042" extrusionOk="0">
                  <a:moveTo>
                    <a:pt x="346710" y="174307"/>
                  </a:moveTo>
                  <a:cubicBezTo>
                    <a:pt x="229553" y="174307"/>
                    <a:pt x="105728" y="108585"/>
                    <a:pt x="100013" y="0"/>
                  </a:cubicBezTo>
                  <a:cubicBezTo>
                    <a:pt x="39053" y="26670"/>
                    <a:pt x="0" y="73343"/>
                    <a:pt x="0" y="124778"/>
                  </a:cubicBezTo>
                  <a:cubicBezTo>
                    <a:pt x="0" y="170498"/>
                    <a:pt x="31433" y="214313"/>
                    <a:pt x="83820" y="241935"/>
                  </a:cubicBezTo>
                  <a:cubicBezTo>
                    <a:pt x="83820" y="267653"/>
                    <a:pt x="73342" y="293370"/>
                    <a:pt x="54292" y="311468"/>
                  </a:cubicBezTo>
                  <a:cubicBezTo>
                    <a:pt x="43815" y="321945"/>
                    <a:pt x="50483" y="340043"/>
                    <a:pt x="67628" y="340043"/>
                  </a:cubicBezTo>
                  <a:cubicBezTo>
                    <a:pt x="115253" y="340043"/>
                    <a:pt x="159067" y="312420"/>
                    <a:pt x="182880" y="271463"/>
                  </a:cubicBezTo>
                  <a:cubicBezTo>
                    <a:pt x="193358" y="272415"/>
                    <a:pt x="204788" y="273368"/>
                    <a:pt x="216217" y="273368"/>
                  </a:cubicBezTo>
                  <a:cubicBezTo>
                    <a:pt x="313372" y="273368"/>
                    <a:pt x="396240" y="227648"/>
                    <a:pt x="421958" y="165735"/>
                  </a:cubicBezTo>
                  <a:cubicBezTo>
                    <a:pt x="397192" y="171450"/>
                    <a:pt x="372428" y="174307"/>
                    <a:pt x="346710" y="174307"/>
                  </a:cubicBezTo>
                  <a:lnTo>
                    <a:pt x="346710" y="1743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>
            <a:spLocks noGrp="1"/>
          </p:cNvSpPr>
          <p:nvPr>
            <p:ph type="title"/>
          </p:nvPr>
        </p:nvSpPr>
        <p:spPr>
          <a:xfrm>
            <a:off x="1284000" y="1624682"/>
            <a:ext cx="6576000" cy="1894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/>
              <a:t>Благодарю за внимание!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515</Words>
  <Application>Microsoft Office PowerPoint</Application>
  <PresentationFormat>Экран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Cambria Math</vt:lpstr>
      <vt:lpstr>Nunito Light</vt:lpstr>
      <vt:lpstr>Arial</vt:lpstr>
      <vt:lpstr>Open Sans</vt:lpstr>
      <vt:lpstr>Calibri</vt:lpstr>
      <vt:lpstr>Barlow Medium</vt:lpstr>
      <vt:lpstr>Darker Grotesque Black</vt:lpstr>
      <vt:lpstr>Darker Grotesque</vt:lpstr>
      <vt:lpstr>Quoting App Pitch Deck by Slidesgo</vt:lpstr>
      <vt:lpstr>Метрика Recall в задачах машинного обучения</vt:lpstr>
      <vt:lpstr>Что такое Recall?</vt:lpstr>
      <vt:lpstr>Формула Recall</vt:lpstr>
      <vt:lpstr>Матрица ошибок (Confusion Matrix)</vt:lpstr>
      <vt:lpstr>Precision (точность) отвечает за то, сколько истинно положительных ответов среди всех, обозначенных моделью как положительные.  Recall (полнота) говорит о том, какой процент положительных ответов из всех положительных был найден.  В реальных задачах баланс между Precision и Recall подбирается с учётом конкретных требований (Precision-Recall trade-off).</vt:lpstr>
      <vt:lpstr>Презентация PowerPoint</vt:lpstr>
      <vt:lpstr>Пример применения Recall</vt:lpstr>
      <vt:lpstr>Ключевые выводы</vt:lpstr>
      <vt:lpstr>Благодарю за внимание!</vt:lpstr>
      <vt:lpstr>Метрика Recall в задачах машинного обучения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Аким С</cp:lastModifiedBy>
  <cp:revision>1</cp:revision>
  <dcterms:modified xsi:type="dcterms:W3CDTF">2025-04-16T17:13:38Z</dcterms:modified>
</cp:coreProperties>
</file>