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59" r:id="rId4"/>
    <p:sldId id="268" r:id="rId5"/>
    <p:sldId id="269" r:id="rId6"/>
    <p:sldId id="270" r:id="rId7"/>
    <p:sldId id="275" r:id="rId8"/>
    <p:sldId id="274" r:id="rId9"/>
    <p:sldId id="276" r:id="rId10"/>
    <p:sldId id="277" r:id="rId11"/>
    <p:sldId id="278" r:id="rId12"/>
    <p:sldId id="279" r:id="rId13"/>
    <p:sldId id="273" r:id="rId14"/>
    <p:sldId id="272" r:id="rId15"/>
    <p:sldId id="280" r:id="rId16"/>
    <p:sldId id="28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9"/>
    <p:restoredTop sz="94682"/>
  </p:normalViewPr>
  <p:slideViewPr>
    <p:cSldViewPr snapToGrid="0" snapToObjects="1">
      <p:cViewPr varScale="1">
        <p:scale>
          <a:sx n="97" d="100"/>
          <a:sy n="97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D6774-BF63-6D4B-A1A9-294DB6A22BE8}" type="datetimeFigureOut">
              <a:rPr lang="fr-FR" smtClean="0"/>
              <a:t>03/03/2017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AE73C-095C-D548-8B46-F6803858BC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40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7E1-277E-9C4C-8697-4AFA00019C60}" type="datetimeFigureOut">
              <a:rPr lang="fr-FR" smtClean="0"/>
              <a:t>03/03/2017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BB2E-CBAD-2D49-B911-75C48B0EAE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93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24448"/>
            <a:ext cx="12192000" cy="5933552"/>
          </a:xfrm>
          <a:prstGeom prst="rect">
            <a:avLst/>
          </a:prstGeom>
          <a:gradFill>
            <a:gsLst>
              <a:gs pos="93000">
                <a:schemeClr val="bg1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395" y="0"/>
            <a:ext cx="11661951" cy="924448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7E1-277E-9C4C-8697-4AFA00019C60}" type="datetimeFigureOut">
              <a:rPr lang="fr-FR" smtClean="0"/>
              <a:t>03/03/2017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BB2E-CBAD-2D49-B911-75C48B0EAE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994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7E1-277E-9C4C-8697-4AFA00019C60}" type="datetimeFigureOut">
              <a:rPr lang="fr-FR" smtClean="0"/>
              <a:t>03/03/2017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BB2E-CBAD-2D49-B911-75C48B0EAE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6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7E1-277E-9C4C-8697-4AFA00019C60}" type="datetimeFigureOut">
              <a:rPr lang="fr-FR" smtClean="0"/>
              <a:t>03/03/2017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BB2E-CBAD-2D49-B911-75C48B0EAE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368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7E1-277E-9C4C-8697-4AFA00019C60}" type="datetimeFigureOut">
              <a:rPr lang="fr-FR" smtClean="0"/>
              <a:t>03/03/2017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BB2E-CBAD-2D49-B911-75C48B0EAE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997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7E1-277E-9C4C-8697-4AFA00019C60}" type="datetimeFigureOut">
              <a:rPr lang="fr-FR" smtClean="0"/>
              <a:t>03/03/2017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BB2E-CBAD-2D49-B911-75C48B0EAE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589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7E1-277E-9C4C-8697-4AFA00019C60}" type="datetimeFigureOut">
              <a:rPr lang="fr-FR" smtClean="0"/>
              <a:t>03/03/2017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BB2E-CBAD-2D49-B911-75C48B0EAE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573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7E1-277E-9C4C-8697-4AFA00019C60}" type="datetimeFigureOut">
              <a:rPr lang="fr-FR" smtClean="0"/>
              <a:t>03/03/2017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BB2E-CBAD-2D49-B911-75C48B0EAE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109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7E1-277E-9C4C-8697-4AFA00019C60}" type="datetimeFigureOut">
              <a:rPr lang="fr-FR" smtClean="0"/>
              <a:t>03/03/2017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BB2E-CBAD-2D49-B911-75C48B0EAE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69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7E1-277E-9C4C-8697-4AFA00019C60}" type="datetimeFigureOut">
              <a:rPr lang="fr-FR" smtClean="0"/>
              <a:t>03/03/2017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BB2E-CBAD-2D49-B911-75C48B0EAE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648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7E1-277E-9C4C-8697-4AFA00019C60}" type="datetimeFigureOut">
              <a:rPr lang="fr-FR" smtClean="0"/>
              <a:t>03/03/2017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BB2E-CBAD-2D49-B911-75C48B0EAE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824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50895" y="1767822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589060" y="6131860"/>
            <a:ext cx="5580529" cy="72614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pic>
        <p:nvPicPr>
          <p:cNvPr id="8" name="Picture 2" descr="-team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52520" cy="133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59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E7E1-277E-9C4C-8697-4AFA00019C60}" type="datetimeFigureOut">
              <a:rPr lang="fr-FR" smtClean="0"/>
              <a:t>03/03/2017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BB2E-CBAD-2D49-B911-75C48B0EAE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41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" y="1"/>
            <a:ext cx="4368796" cy="6857999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4" name="Shape 44"/>
          <p:cNvSpPr txBox="1"/>
          <p:nvPr/>
        </p:nvSpPr>
        <p:spPr>
          <a:xfrm rot="10800000" flipH="1">
            <a:off x="4368800" y="34"/>
            <a:ext cx="7823200" cy="6857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" name="Shape 45"/>
          <p:cNvSpPr/>
          <p:nvPr/>
        </p:nvSpPr>
        <p:spPr>
          <a:xfrm rot="-5400000">
            <a:off x="1120302" y="3248498"/>
            <a:ext cx="6857999" cy="361004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98237" y="70667"/>
            <a:ext cx="3743999" cy="1271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01434" y="1344800"/>
            <a:ext cx="3743999" cy="4217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1364722" y="6260831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89633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-team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0337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186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24448"/>
            <a:ext cx="12192000" cy="5933552"/>
          </a:xfrm>
          <a:prstGeom prst="rect">
            <a:avLst/>
          </a:prstGeom>
          <a:gradFill>
            <a:gsLst>
              <a:gs pos="93000">
                <a:schemeClr val="bg1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solidFill>
                <a:schemeClr val="tx2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395" y="0"/>
            <a:ext cx="11661951" cy="924448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2FE7E1-277E-9C4C-8697-4AFA00019C60}" type="datetimeFigureOut">
              <a:rPr lang="fr-FR" smtClean="0"/>
              <a:pPr/>
              <a:t>03/03/2017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B3BB2E-CBAD-2D49-B911-75C48B0EAEA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499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re et contenu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395" y="0"/>
            <a:ext cx="11661951" cy="924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2FE7E1-277E-9C4C-8697-4AFA00019C60}" type="datetimeFigureOut">
              <a:rPr lang="fr-FR" smtClean="0"/>
              <a:pPr/>
              <a:t>03/03/2017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B3BB2E-CBAD-2D49-B911-75C48B0EAEA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>
          <a:xfrm>
            <a:off x="8135938" y="0"/>
            <a:ext cx="4056062" cy="6858000"/>
          </a:xfrm>
        </p:spPr>
        <p:txBody>
          <a:bodyPr/>
          <a:lstStyle/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8126039" y="4692650"/>
            <a:ext cx="4056531" cy="2165350"/>
          </a:xfrm>
          <a:solidFill>
            <a:schemeClr val="accent3">
              <a:alpha val="25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fr-FR" dirty="0" smtClean="0"/>
              <a:t>Titre 3</a:t>
            </a:r>
            <a:endParaRPr lang="fr-FR" dirty="0"/>
          </a:p>
        </p:txBody>
      </p:sp>
      <p:sp>
        <p:nvSpPr>
          <p:cNvPr id="13" name="Espace réservé du contenu 11"/>
          <p:cNvSpPr>
            <a:spLocks noGrp="1"/>
          </p:cNvSpPr>
          <p:nvPr>
            <p:ph sz="quarter" idx="14"/>
          </p:nvPr>
        </p:nvSpPr>
        <p:spPr>
          <a:xfrm>
            <a:off x="468" y="0"/>
            <a:ext cx="4056062" cy="6858000"/>
          </a:xfrm>
        </p:spPr>
        <p:txBody>
          <a:bodyPr/>
          <a:lstStyle/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692650"/>
            <a:ext cx="4056531" cy="2165350"/>
          </a:xfrm>
          <a:solidFill>
            <a:schemeClr val="accent3">
              <a:alpha val="25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fr-FR" dirty="0" smtClean="0"/>
              <a:t>Titre 1</a:t>
            </a:r>
            <a:endParaRPr lang="fr-FR" dirty="0"/>
          </a:p>
        </p:txBody>
      </p:sp>
      <p:sp>
        <p:nvSpPr>
          <p:cNvPr id="15" name="Espace réservé du contenu 11"/>
          <p:cNvSpPr>
            <a:spLocks noGrp="1"/>
          </p:cNvSpPr>
          <p:nvPr>
            <p:ph sz="quarter" idx="16"/>
          </p:nvPr>
        </p:nvSpPr>
        <p:spPr>
          <a:xfrm>
            <a:off x="4069977" y="0"/>
            <a:ext cx="4056062" cy="6858000"/>
          </a:xfrm>
        </p:spPr>
        <p:txBody>
          <a:bodyPr/>
          <a:lstStyle/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17" hasCustomPrompt="1"/>
          </p:nvPr>
        </p:nvSpPr>
        <p:spPr>
          <a:xfrm>
            <a:off x="4069509" y="4692650"/>
            <a:ext cx="4056531" cy="2165350"/>
          </a:xfrm>
          <a:solidFill>
            <a:schemeClr val="accent3">
              <a:alpha val="25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fr-FR" dirty="0" smtClean="0"/>
              <a:t>Titre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6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2517" y="4787156"/>
            <a:ext cx="8126510" cy="1186710"/>
          </a:xfrm>
          <a:solidFill>
            <a:schemeClr val="accent6"/>
          </a:solidFill>
          <a:ln w="19050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fr-FR" dirty="0" smtClean="0"/>
              <a:t>Titre 5</a:t>
            </a:r>
            <a:endParaRPr lang="fr-FR" dirty="0"/>
          </a:p>
        </p:txBody>
      </p:sp>
      <p:sp>
        <p:nvSpPr>
          <p:cNvPr id="13" name="Espace réservé du contenu 11"/>
          <p:cNvSpPr>
            <a:spLocks noGrp="1"/>
          </p:cNvSpPr>
          <p:nvPr>
            <p:ph sz="quarter" idx="14"/>
          </p:nvPr>
        </p:nvSpPr>
        <p:spPr>
          <a:xfrm>
            <a:off x="468" y="0"/>
            <a:ext cx="4056062" cy="1186710"/>
          </a:xfrm>
          <a:ln w="19050">
            <a:solidFill>
              <a:schemeClr val="tx2"/>
            </a:solidFill>
          </a:ln>
        </p:spPr>
        <p:txBody>
          <a:bodyPr/>
          <a:lstStyle/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5" hasCustomPrompt="1"/>
          </p:nvPr>
        </p:nvSpPr>
        <p:spPr>
          <a:xfrm>
            <a:off x="4069509" y="0"/>
            <a:ext cx="8122491" cy="1186710"/>
          </a:xfrm>
          <a:solidFill>
            <a:schemeClr val="accent3"/>
          </a:solidFill>
          <a:ln w="19050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fr-FR" dirty="0" smtClean="0"/>
              <a:t>Titre 1</a:t>
            </a:r>
            <a:endParaRPr lang="fr-FR" dirty="0"/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17" hasCustomPrompt="1"/>
          </p:nvPr>
        </p:nvSpPr>
        <p:spPr>
          <a:xfrm>
            <a:off x="-1" y="1196789"/>
            <a:ext cx="8116141" cy="1186710"/>
          </a:xfrm>
          <a:solidFill>
            <a:schemeClr val="accent3"/>
          </a:solidFill>
          <a:ln w="19050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fr-FR" dirty="0" smtClean="0"/>
              <a:t>Titre 2</a:t>
            </a:r>
            <a:endParaRPr lang="fr-FR" dirty="0"/>
          </a:p>
        </p:txBody>
      </p:sp>
      <p:sp>
        <p:nvSpPr>
          <p:cNvPr id="8" name="Espace réservé du contenu 11"/>
          <p:cNvSpPr>
            <a:spLocks noGrp="1"/>
          </p:cNvSpPr>
          <p:nvPr>
            <p:ph sz="quarter" idx="18"/>
          </p:nvPr>
        </p:nvSpPr>
        <p:spPr>
          <a:xfrm>
            <a:off x="8126039" y="1196789"/>
            <a:ext cx="4056062" cy="1186710"/>
          </a:xfrm>
          <a:ln w="19050">
            <a:solidFill>
              <a:schemeClr val="tx2"/>
            </a:solidFill>
          </a:ln>
        </p:spPr>
        <p:txBody>
          <a:bodyPr/>
          <a:lstStyle/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contenu 11"/>
          <p:cNvSpPr>
            <a:spLocks noGrp="1"/>
          </p:cNvSpPr>
          <p:nvPr>
            <p:ph sz="quarter" idx="19"/>
          </p:nvPr>
        </p:nvSpPr>
        <p:spPr>
          <a:xfrm>
            <a:off x="3547" y="4787157"/>
            <a:ext cx="4056062" cy="1186710"/>
          </a:xfrm>
          <a:ln w="19050">
            <a:solidFill>
              <a:schemeClr val="tx2"/>
            </a:solidFill>
          </a:ln>
        </p:spPr>
        <p:txBody>
          <a:bodyPr/>
          <a:lstStyle/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contenu 11"/>
          <p:cNvSpPr>
            <a:spLocks noGrp="1"/>
          </p:cNvSpPr>
          <p:nvPr>
            <p:ph sz="quarter" idx="20"/>
          </p:nvPr>
        </p:nvSpPr>
        <p:spPr>
          <a:xfrm>
            <a:off x="11438" y="2393578"/>
            <a:ext cx="4056062" cy="1186710"/>
          </a:xfrm>
          <a:ln w="19050">
            <a:solidFill>
              <a:schemeClr val="tx2"/>
            </a:solidFill>
          </a:ln>
        </p:spPr>
        <p:txBody>
          <a:bodyPr/>
          <a:lstStyle/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4080479" y="2393578"/>
            <a:ext cx="8122491" cy="1186710"/>
          </a:xfrm>
          <a:solidFill>
            <a:schemeClr val="accent3"/>
          </a:solidFill>
          <a:ln w="19050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fr-FR" dirty="0" smtClean="0"/>
              <a:t>Titre 3</a:t>
            </a:r>
            <a:endParaRPr lang="fr-FR" dirty="0"/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2" hasCustomPrompt="1"/>
          </p:nvPr>
        </p:nvSpPr>
        <p:spPr>
          <a:xfrm>
            <a:off x="3547" y="3580288"/>
            <a:ext cx="8116141" cy="1186710"/>
          </a:xfrm>
          <a:solidFill>
            <a:schemeClr val="accent3"/>
          </a:solidFill>
          <a:ln w="19050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fr-FR" dirty="0" smtClean="0"/>
              <a:t>Titre 4</a:t>
            </a:r>
            <a:endParaRPr lang="fr-FR" dirty="0"/>
          </a:p>
        </p:txBody>
      </p:sp>
      <p:sp>
        <p:nvSpPr>
          <p:cNvPr id="19" name="Espace réservé du contenu 11"/>
          <p:cNvSpPr>
            <a:spLocks noGrp="1"/>
          </p:cNvSpPr>
          <p:nvPr>
            <p:ph sz="quarter" idx="23"/>
          </p:nvPr>
        </p:nvSpPr>
        <p:spPr>
          <a:xfrm>
            <a:off x="8116140" y="3580288"/>
            <a:ext cx="4056062" cy="1186710"/>
          </a:xfrm>
          <a:ln w="19050">
            <a:solidFill>
              <a:schemeClr val="tx2"/>
            </a:solidFill>
          </a:ln>
        </p:spPr>
        <p:txBody>
          <a:bodyPr/>
          <a:lstStyle/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99615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-5400000">
            <a:off x="4670612" y="-663388"/>
            <a:ext cx="6858000" cy="8184776"/>
          </a:xfrm>
          <a:prstGeom prst="rect">
            <a:avLst/>
          </a:prstGeom>
          <a:gradFill>
            <a:gsLst>
              <a:gs pos="97000">
                <a:schemeClr val="bg1"/>
              </a:gs>
              <a:gs pos="100000">
                <a:schemeClr val="bg2">
                  <a:lumMod val="75000"/>
                </a:schemeClr>
              </a:gs>
            </a:gsLst>
            <a:lin ang="162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8160" y="80682"/>
            <a:ext cx="3590464" cy="1646238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721" y="1825626"/>
            <a:ext cx="3774139" cy="4911351"/>
          </a:xfrm>
        </p:spPr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4505326" y="336550"/>
            <a:ext cx="7369175" cy="62118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127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5400000">
            <a:off x="-423583" y="423582"/>
            <a:ext cx="6858000" cy="6010835"/>
          </a:xfrm>
          <a:prstGeom prst="rect">
            <a:avLst/>
          </a:prstGeom>
          <a:gradFill>
            <a:gsLst>
              <a:gs pos="97000">
                <a:schemeClr val="bg1"/>
              </a:gs>
              <a:gs pos="100000">
                <a:schemeClr val="bg2">
                  <a:lumMod val="75000"/>
                </a:schemeClr>
              </a:gs>
            </a:gsLst>
            <a:lin ang="162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54589" y="389966"/>
            <a:ext cx="5472953" cy="6118411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9635" y="389964"/>
            <a:ext cx="5481919" cy="22725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11" name="Sous-titre 2"/>
          <p:cNvSpPr>
            <a:spLocks noGrp="1"/>
          </p:cNvSpPr>
          <p:nvPr>
            <p:ph type="subTitle" idx="10"/>
          </p:nvPr>
        </p:nvSpPr>
        <p:spPr>
          <a:xfrm>
            <a:off x="219635" y="3292755"/>
            <a:ext cx="5481919" cy="321562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397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>
                <a:lumMod val="100000"/>
              </a:srgbClr>
            </a:gs>
            <a:gs pos="100000">
              <a:schemeClr val="accent5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fld id="{982FE7E1-277E-9C4C-8697-4AFA00019C60}" type="datetimeFigureOut">
              <a:rPr lang="fr-FR" smtClean="0"/>
              <a:pPr/>
              <a:t>03/03/2017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fld id="{1AB3BB2E-CBAD-2D49-B911-75C48B0EAEA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91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62" r:id="rId4"/>
    <p:sldLayoutId id="2147483666" r:id="rId5"/>
    <p:sldLayoutId id="2147483667" r:id="rId6"/>
    <p:sldLayoutId id="2147483668" r:id="rId7"/>
    <p:sldLayoutId id="2147483663" r:id="rId8"/>
    <p:sldLayoutId id="2147483665" r:id="rId9"/>
    <p:sldLayoutId id="2147483664" r:id="rId10"/>
    <p:sldLayoutId id="214748365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  <p:sldLayoutId id="2147483669" r:id="rId21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Gill Sans" charset="0"/>
          <a:ea typeface="Gill Sans" charset="0"/>
          <a:cs typeface="Gill Sans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>
              <a:lumMod val="95000"/>
            </a:schemeClr>
          </a:solidFill>
          <a:latin typeface="Gill Sans" charset="0"/>
          <a:ea typeface="Gill Sans" charset="0"/>
          <a:cs typeface="Gill Sans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>
              <a:lumMod val="95000"/>
            </a:schemeClr>
          </a:solidFill>
          <a:latin typeface="Gill Sans" charset="0"/>
          <a:ea typeface="Gill Sans" charset="0"/>
          <a:cs typeface="Gill Sans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>
              <a:lumMod val="95000"/>
            </a:schemeClr>
          </a:solidFill>
          <a:latin typeface="Gill Sans" charset="0"/>
          <a:ea typeface="Gill Sans" charset="0"/>
          <a:cs typeface="Gill Sans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>
              <a:lumMod val="95000"/>
            </a:schemeClr>
          </a:solidFill>
          <a:latin typeface="Gill Sans" charset="0"/>
          <a:ea typeface="Gill Sans" charset="0"/>
          <a:cs typeface="Gill Sans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>
              <a:lumMod val="95000"/>
            </a:schemeClr>
          </a:solidFill>
          <a:latin typeface="Gill Sans" charset="0"/>
          <a:ea typeface="Gill Sans" charset="0"/>
          <a:cs typeface="Gill Sans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image" Target="../media/image8.tiff"/><Relationship Id="rId7" Type="http://schemas.openxmlformats.org/officeDocument/2006/relationships/image" Target="../media/image9.tiff"/><Relationship Id="rId8" Type="http://schemas.openxmlformats.org/officeDocument/2006/relationships/image" Target="../media/image10.tif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Build</a:t>
            </a:r>
            <a:r>
              <a:rPr lang="fr-FR" dirty="0" smtClean="0"/>
              <a:t> a car simulator </a:t>
            </a:r>
            <a:r>
              <a:rPr lang="fr-FR" dirty="0" err="1" smtClean="0"/>
              <a:t>with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YAQS v1</a:t>
            </a:r>
            <a:endParaRPr lang="fr-FR" dirty="0"/>
          </a:p>
        </p:txBody>
      </p:sp>
      <p:pic>
        <p:nvPicPr>
          <p:cNvPr id="4" name="Shape 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91944" y="3480670"/>
            <a:ext cx="1478756" cy="1352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098" y="3629619"/>
            <a:ext cx="1224643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83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Navigation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car position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8040"/>
          <a:stretch/>
        </p:blipFill>
        <p:spPr>
          <a:xfrm>
            <a:off x="377825" y="3358456"/>
            <a:ext cx="3162300" cy="184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05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Instrument panel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Display speed and </a:t>
            </a:r>
            <a:r>
              <a:rPr lang="fr-FR" dirty="0" err="1" smtClean="0"/>
              <a:t>engine</a:t>
            </a:r>
            <a:r>
              <a:rPr lang="fr-FR" dirty="0" smtClean="0"/>
              <a:t> RPM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25" y="3119437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90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Visual system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a flat </a:t>
            </a:r>
            <a:r>
              <a:rPr lang="fr-FR" dirty="0" err="1" smtClean="0"/>
              <a:t>ground</a:t>
            </a:r>
            <a:r>
              <a:rPr lang="fr-FR" dirty="0" smtClean="0"/>
              <a:t> </a:t>
            </a:r>
            <a:r>
              <a:rPr lang="fr-FR" dirty="0" err="1" smtClean="0"/>
              <a:t>textured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nantes</a:t>
            </a:r>
            <a:r>
              <a:rPr lang="fr-FR" dirty="0" smtClean="0"/>
              <a:t> </a:t>
            </a:r>
            <a:r>
              <a:rPr lang="fr-FR" dirty="0" err="1" smtClean="0"/>
              <a:t>map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8" y="3224466"/>
            <a:ext cx="3775075" cy="211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72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448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err="1" smtClean="0"/>
              <a:t>Make</a:t>
            </a:r>
            <a:r>
              <a:rPr lang="fr-FR" dirty="0" smtClean="0"/>
              <a:t> Proxy </a:t>
            </a:r>
            <a:r>
              <a:rPr lang="fr-FR" dirty="0" err="1" smtClean="0"/>
              <a:t>discoverable</a:t>
            </a:r>
            <a:r>
              <a:rPr lang="fr-FR" dirty="0" smtClean="0"/>
              <a:t> (Hello)</a:t>
            </a:r>
          </a:p>
          <a:p>
            <a:r>
              <a:rPr lang="fr-FR" dirty="0" smtClean="0"/>
              <a:t>Replace the </a:t>
            </a:r>
            <a:r>
              <a:rPr lang="fr-FR" dirty="0" err="1" smtClean="0"/>
              <a:t>static</a:t>
            </a:r>
            <a:r>
              <a:rPr lang="fr-FR" dirty="0" smtClean="0"/>
              <a:t> commun </a:t>
            </a:r>
            <a:r>
              <a:rPr lang="fr-FR" dirty="0" err="1" smtClean="0"/>
              <a:t>dictionnary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 of modules i/o</a:t>
            </a:r>
          </a:p>
          <a:p>
            <a:r>
              <a:rPr lang="fr-FR" dirty="0" smtClean="0"/>
              <a:t>Support </a:t>
            </a:r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synchronization</a:t>
            </a:r>
            <a:r>
              <a:rPr lang="fr-FR" dirty="0" smtClean="0"/>
              <a:t> mode :</a:t>
            </a:r>
          </a:p>
          <a:p>
            <a:pPr lvl="1"/>
            <a:r>
              <a:rPr lang="fr-FR" dirty="0" smtClean="0"/>
              <a:t>UDP / TCP / Bluetooth / IPC</a:t>
            </a:r>
            <a:r>
              <a:rPr lang="mr-IN" dirty="0" smtClean="0"/>
              <a:t>…</a:t>
            </a:r>
            <a:endParaRPr lang="fr-FR" dirty="0" smtClean="0"/>
          </a:p>
          <a:p>
            <a:pPr lvl="1"/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proxies</a:t>
            </a:r>
            <a:r>
              <a:rPr lang="fr-FR" dirty="0" smtClean="0"/>
              <a:t> </a:t>
            </a:r>
            <a:r>
              <a:rPr lang="fr-FR" dirty="0" err="1" smtClean="0"/>
              <a:t>discoverable</a:t>
            </a:r>
            <a:r>
              <a:rPr lang="fr-FR" dirty="0" smtClean="0"/>
              <a:t> and </a:t>
            </a:r>
            <a:r>
              <a:rPr lang="fr-FR" dirty="0" err="1" smtClean="0"/>
              <a:t>dynamically</a:t>
            </a:r>
            <a:r>
              <a:rPr lang="fr-FR" dirty="0" smtClean="0"/>
              <a:t> </a:t>
            </a:r>
            <a:r>
              <a:rPr lang="fr-FR" dirty="0" err="1" smtClean="0"/>
              <a:t>define</a:t>
            </a:r>
            <a:r>
              <a:rPr lang="fr-FR" dirty="0" smtClean="0"/>
              <a:t> the best </a:t>
            </a:r>
            <a:r>
              <a:rPr lang="fr-FR" dirty="0" err="1" smtClean="0"/>
              <a:t>sync</a:t>
            </a:r>
            <a:r>
              <a:rPr lang="fr-FR" dirty="0" smtClean="0"/>
              <a:t> </a:t>
            </a:r>
            <a:r>
              <a:rPr lang="fr-FR" dirty="0" err="1" smtClean="0"/>
              <a:t>strategy</a:t>
            </a:r>
            <a:endParaRPr lang="fr-FR" dirty="0" smtClean="0"/>
          </a:p>
          <a:p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tool</a:t>
            </a:r>
            <a:r>
              <a:rPr lang="fr-FR" dirty="0" smtClean="0"/>
              <a:t> to </a:t>
            </a:r>
            <a:r>
              <a:rPr lang="fr-FR" dirty="0" err="1" smtClean="0"/>
              <a:t>define</a:t>
            </a:r>
            <a:r>
              <a:rPr lang="fr-FR" dirty="0" smtClean="0"/>
              <a:t> the modules </a:t>
            </a:r>
            <a:r>
              <a:rPr lang="fr-FR" dirty="0" err="1" smtClean="0"/>
              <a:t>connection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Cylindre 6"/>
          <p:cNvSpPr/>
          <p:nvPr/>
        </p:nvSpPr>
        <p:spPr>
          <a:xfrm>
            <a:off x="882808" y="2133111"/>
            <a:ext cx="1544774" cy="2902715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65921" y="4100871"/>
            <a:ext cx="578548" cy="57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IO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4505326" y="336550"/>
            <a:ext cx="7369175" cy="1598267"/>
          </a:xfrm>
        </p:spPr>
        <p:txBody>
          <a:bodyPr/>
          <a:lstStyle/>
          <a:p>
            <a:r>
              <a:rPr lang="fr-FR" dirty="0" err="1" smtClean="0"/>
              <a:t>Handle</a:t>
            </a:r>
            <a:r>
              <a:rPr lang="fr-FR" dirty="0" smtClean="0"/>
              <a:t> more switches</a:t>
            </a:r>
          </a:p>
          <a:p>
            <a:r>
              <a:rPr lang="fr-FR" dirty="0" smtClean="0"/>
              <a:t>Support </a:t>
            </a:r>
            <a:r>
              <a:rPr lang="fr-FR" dirty="0" err="1" smtClean="0"/>
              <a:t>additionals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of inputs (</a:t>
            </a:r>
            <a:r>
              <a:rPr lang="fr-FR" dirty="0" err="1" smtClean="0"/>
              <a:t>sensors</a:t>
            </a:r>
            <a:r>
              <a:rPr lang="fr-FR" dirty="0" smtClean="0"/>
              <a:t> for </a:t>
            </a:r>
            <a:r>
              <a:rPr lang="fr-FR" dirty="0" err="1" smtClean="0"/>
              <a:t>moving</a:t>
            </a:r>
            <a:r>
              <a:rPr lang="fr-FR" dirty="0" smtClean="0"/>
              <a:t> </a:t>
            </a:r>
            <a:r>
              <a:rPr lang="fr-FR" dirty="0" err="1" smtClean="0"/>
              <a:t>wheels</a:t>
            </a:r>
            <a:r>
              <a:rPr lang="fr-FR" dirty="0" smtClean="0"/>
              <a:t>, joystick</a:t>
            </a:r>
            <a:r>
              <a:rPr lang="mr-IN" dirty="0" smtClean="0"/>
              <a:t>…</a:t>
            </a:r>
            <a:r>
              <a:rPr lang="fr-FR" dirty="0" smtClean="0"/>
              <a:t>)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575" y="2859087"/>
            <a:ext cx="2844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9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Misc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err="1" smtClean="0"/>
              <a:t>Connect</a:t>
            </a:r>
            <a:r>
              <a:rPr lang="fr-FR" dirty="0" smtClean="0"/>
              <a:t> 2 cars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334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Version 1 : </a:t>
            </a:r>
            <a:r>
              <a:rPr lang="fr-FR" dirty="0" err="1" smtClean="0"/>
              <a:t>very</a:t>
            </a:r>
            <a:r>
              <a:rPr lang="fr-FR" dirty="0" smtClean="0"/>
              <a:t> basic</a:t>
            </a:r>
            <a:r>
              <a:rPr lang="mr-IN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274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Start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smtClean="0"/>
              <a:t>6 </a:t>
            </a:r>
            <a:r>
              <a:rPr lang="fr-FR" dirty="0" smtClean="0"/>
              <a:t>modules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 flipV="1">
            <a:off x="5765997" y="2090687"/>
            <a:ext cx="1173283" cy="1608577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7132320" y="2915920"/>
            <a:ext cx="2504984" cy="948885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7169381" y="4777433"/>
            <a:ext cx="2089333" cy="627687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 flipV="1">
            <a:off x="1304570" y="2272865"/>
            <a:ext cx="2098916" cy="959625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2062480" y="4329187"/>
            <a:ext cx="2295534" cy="1197853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078550" flipH="1">
            <a:off x="2688501" y="2048190"/>
            <a:ext cx="5580320" cy="363323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282" y="1463040"/>
            <a:ext cx="2946418" cy="196070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3541" y="4411673"/>
            <a:ext cx="3396540" cy="190206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311" y="4928113"/>
            <a:ext cx="1917692" cy="137494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311" y="1346331"/>
            <a:ext cx="1488713" cy="1488713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270289" y="2803682"/>
            <a:ext cx="2136573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Sound </a:t>
            </a:r>
            <a:r>
              <a:rPr lang="fr-FR" sz="2800" dirty="0" err="1" smtClean="0">
                <a:solidFill>
                  <a:srgbClr val="002060"/>
                </a:solidFill>
              </a:rPr>
              <a:t>environment</a:t>
            </a:r>
            <a:endParaRPr lang="fr-FR" sz="2800" dirty="0">
              <a:solidFill>
                <a:srgbClr val="00206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969" y="1301282"/>
            <a:ext cx="1132547" cy="1132547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55395" y="6156275"/>
            <a:ext cx="1363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002060"/>
                </a:solidFill>
              </a:rPr>
              <a:t>Systems</a:t>
            </a:r>
            <a:endParaRPr lang="fr-FR" sz="2800" dirty="0">
              <a:solidFill>
                <a:srgbClr val="00206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7377143" y="1531789"/>
            <a:ext cx="65114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</a:rPr>
              <a:t>I/O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9032239" y="3294550"/>
            <a:ext cx="303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rgbClr val="002060"/>
                </a:solidFill>
              </a:defRPr>
            </a:lvl1pPr>
          </a:lstStyle>
          <a:p>
            <a:r>
              <a:rPr lang="fr-FR" dirty="0" smtClean="0"/>
              <a:t>Instruments panel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8673541" y="6293045"/>
            <a:ext cx="3243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rgbClr val="002060"/>
                </a:solidFill>
              </a:defRPr>
            </a:lvl1pPr>
          </a:lstStyle>
          <a:p>
            <a:r>
              <a:rPr lang="fr-FR" dirty="0"/>
              <a:t>3D Visual </a:t>
            </a:r>
            <a:r>
              <a:rPr lang="fr-FR" dirty="0" smtClean="0"/>
              <a:t>System</a:t>
            </a:r>
            <a:endParaRPr lang="fr-FR" dirty="0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 rotWithShape="1">
          <a:blip r:embed="rId8"/>
          <a:srcRect b="28040"/>
          <a:stretch/>
        </p:blipFill>
        <p:spPr>
          <a:xfrm>
            <a:off x="3671456" y="5712619"/>
            <a:ext cx="1373116" cy="801583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3841967" y="6352318"/>
            <a:ext cx="1736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</a:rPr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213109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Simple </a:t>
            </a:r>
            <a:r>
              <a:rPr lang="fr-FR" dirty="0" err="1" smtClean="0"/>
              <a:t>distributed</a:t>
            </a:r>
            <a:r>
              <a:rPr lang="fr-FR" dirty="0" smtClean="0"/>
              <a:t> 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 commun data </a:t>
            </a:r>
            <a:r>
              <a:rPr lang="fr-FR" dirty="0" err="1"/>
              <a:t>dictionnary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 smtClean="0"/>
              <a:t>defined</a:t>
            </a:r>
            <a:endParaRPr lang="fr-FR" dirty="0" smtClean="0"/>
          </a:p>
          <a:p>
            <a:r>
              <a:rPr lang="fr-FR" dirty="0" err="1" smtClean="0"/>
              <a:t>Every</a:t>
            </a:r>
            <a:r>
              <a:rPr lang="fr-FR" dirty="0" smtClean="0"/>
              <a:t> item of </a:t>
            </a:r>
            <a:r>
              <a:rPr lang="fr-FR" dirty="0"/>
              <a:t>the </a:t>
            </a:r>
            <a:r>
              <a:rPr lang="fr-FR" dirty="0" err="1"/>
              <a:t>dictionnary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written</a:t>
            </a:r>
            <a:r>
              <a:rPr lang="fr-FR" dirty="0"/>
              <a:t> by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smtClean="0"/>
              <a:t>one YAQS module</a:t>
            </a:r>
            <a:endParaRPr lang="fr-FR" dirty="0"/>
          </a:p>
          <a:p>
            <a:r>
              <a:rPr lang="fr-FR" dirty="0" smtClean="0"/>
              <a:t>A YAQS loader </a:t>
            </a:r>
            <a:r>
              <a:rPr lang="fr-FR" dirty="0" err="1" smtClean="0"/>
              <a:t>is</a:t>
            </a:r>
            <a:r>
              <a:rPr lang="fr-FR" dirty="0" smtClean="0"/>
              <a:t> an application </a:t>
            </a:r>
            <a:r>
              <a:rPr lang="fr-FR" dirty="0" err="1" smtClean="0"/>
              <a:t>having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at least one module</a:t>
            </a:r>
          </a:p>
          <a:p>
            <a:pPr lvl="1"/>
            <a:r>
              <a:rPr lang="fr-FR" dirty="0" smtClean="0"/>
              <a:t>a YAQS proxy</a:t>
            </a:r>
          </a:p>
          <a:p>
            <a:r>
              <a:rPr lang="fr-FR" dirty="0" smtClean="0"/>
              <a:t>A YAQS proxy </a:t>
            </a:r>
            <a:r>
              <a:rPr lang="fr-FR" dirty="0" err="1" smtClean="0"/>
              <a:t>is</a:t>
            </a:r>
            <a:r>
              <a:rPr lang="fr-FR" dirty="0" smtClean="0"/>
              <a:t> in charge of </a:t>
            </a:r>
            <a:r>
              <a:rPr lang="fr-FR" dirty="0" err="1" smtClean="0"/>
              <a:t>providing</a:t>
            </a:r>
            <a:r>
              <a:rPr lang="fr-FR" dirty="0" smtClean="0"/>
              <a:t> the commun data to </a:t>
            </a:r>
            <a:r>
              <a:rPr lang="fr-FR" dirty="0" err="1" smtClean="0"/>
              <a:t>every</a:t>
            </a:r>
            <a:r>
              <a:rPr lang="fr-FR" dirty="0" smtClean="0"/>
              <a:t> modules.</a:t>
            </a:r>
          </a:p>
          <a:p>
            <a:r>
              <a:rPr lang="fr-FR" dirty="0" smtClean="0"/>
              <a:t>Data are </a:t>
            </a:r>
            <a:r>
              <a:rPr lang="fr-FR" dirty="0" err="1" smtClean="0"/>
              <a:t>synchronize</a:t>
            </a:r>
            <a:r>
              <a:rPr lang="fr-FR" dirty="0" smtClean="0"/>
              <a:t> </a:t>
            </a:r>
            <a:r>
              <a:rPr lang="fr-FR" dirty="0" err="1" smtClean="0"/>
              <a:t>along</a:t>
            </a:r>
            <a:r>
              <a:rPr lang="fr-FR" dirty="0" smtClean="0"/>
              <a:t> YAQS proxy </a:t>
            </a:r>
            <a:r>
              <a:rPr lang="fr-FR" dirty="0" err="1" smtClean="0"/>
              <a:t>using</a:t>
            </a:r>
            <a:r>
              <a:rPr lang="fr-FR" dirty="0" smtClean="0"/>
              <a:t> UDP broadcast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2382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Commun data </a:t>
            </a:r>
            <a:r>
              <a:rPr lang="fr-FR" dirty="0" err="1" smtClean="0"/>
              <a:t>dictionnary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523775"/>
              </p:ext>
            </p:extLst>
          </p:nvPr>
        </p:nvGraphicFramePr>
        <p:xfrm>
          <a:off x="255394" y="1835785"/>
          <a:ext cx="1166195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11"/>
                <a:gridCol w="1160561"/>
                <a:gridCol w="2805629"/>
                <a:gridCol w="3267600"/>
                <a:gridCol w="347605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#</a:t>
                      </a:r>
                      <a:r>
                        <a:rPr lang="fr-FR" dirty="0" err="1" smtClean="0"/>
                        <a:t>Msg</a:t>
                      </a:r>
                      <a:r>
                        <a:rPr lang="fr-FR" baseline="0" dirty="0" err="1" smtClean="0"/>
                        <a:t>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Module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IO_dperc_WheelPos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The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wheel</a:t>
                      </a:r>
                      <a:r>
                        <a:rPr lang="fr-FR" baseline="0" dirty="0" smtClean="0"/>
                        <a:t> position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-100</a:t>
                      </a:r>
                      <a:r>
                        <a:rPr lang="fr-FR" baseline="0" dirty="0" smtClean="0"/>
                        <a:t> (gauche)</a:t>
                      </a:r>
                      <a:r>
                        <a:rPr lang="mr-IN" baseline="0" dirty="0" smtClean="0"/>
                        <a:t>…</a:t>
                      </a:r>
                      <a:r>
                        <a:rPr lang="fr-FR" baseline="0" dirty="0" smtClean="0"/>
                        <a:t>100(droite)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IO_perc_ThrottlePos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The </a:t>
                      </a:r>
                      <a:r>
                        <a:rPr lang="fr-FR" dirty="0" err="1" smtClean="0"/>
                        <a:t>throttle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pedal</a:t>
                      </a:r>
                      <a:r>
                        <a:rPr lang="fr-FR" baseline="0" dirty="0" smtClean="0"/>
                        <a:t> position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 (</a:t>
                      </a:r>
                      <a:r>
                        <a:rPr lang="fr-FR" dirty="0" err="1" smtClean="0"/>
                        <a:t>released</a:t>
                      </a:r>
                      <a:r>
                        <a:rPr lang="fr-FR" dirty="0" smtClean="0"/>
                        <a:t>)</a:t>
                      </a:r>
                      <a:r>
                        <a:rPr lang="mr-IN" dirty="0" smtClean="0"/>
                        <a:t>…</a:t>
                      </a:r>
                      <a:r>
                        <a:rPr lang="fr-FR" dirty="0" smtClean="0"/>
                        <a:t>100 (</a:t>
                      </a:r>
                      <a:r>
                        <a:rPr lang="fr-FR" dirty="0" err="1" smtClean="0"/>
                        <a:t>pressed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SYSTEMS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SYST_degmn_latitude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The</a:t>
                      </a:r>
                      <a:r>
                        <a:rPr lang="fr-FR" baseline="0" dirty="0" smtClean="0"/>
                        <a:t> pilot </a:t>
                      </a:r>
                      <a:r>
                        <a:rPr lang="fr-FR" baseline="0" dirty="0" err="1" smtClean="0"/>
                        <a:t>eye</a:t>
                      </a:r>
                      <a:r>
                        <a:rPr lang="fr-FR" baseline="0" dirty="0" smtClean="0"/>
                        <a:t> position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lat</a:t>
                      </a:r>
                      <a:r>
                        <a:rPr lang="fr-FR" dirty="0" smtClean="0"/>
                        <a:t>, long,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alt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SYSTEMS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SYST_degmn_longitude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SYSTEMS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SYST_deg_heading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heading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heading</a:t>
                      </a:r>
                      <a:r>
                        <a:rPr lang="fr-FR" dirty="0" smtClean="0"/>
                        <a:t> </a:t>
                      </a:r>
                      <a:r>
                        <a:rPr lang="fr-FR" baseline="0" dirty="0" smtClean="0"/>
                        <a:t>in </a:t>
                      </a:r>
                      <a:r>
                        <a:rPr lang="fr-FR" baseline="0" dirty="0" err="1" smtClean="0"/>
                        <a:t>deg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SYSTEMS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SYST_kmh_Speed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The car speed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km/h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SYSTEMS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SYST_rpm_EngineRPM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The </a:t>
                      </a:r>
                      <a:r>
                        <a:rPr lang="fr-FR" dirty="0" err="1" smtClean="0"/>
                        <a:t>engine</a:t>
                      </a:r>
                      <a:r>
                        <a:rPr lang="fr-FR" dirty="0" smtClean="0"/>
                        <a:t> RPM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rpm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55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4" name="Plaque 3"/>
          <p:cNvSpPr/>
          <p:nvPr/>
        </p:nvSpPr>
        <p:spPr>
          <a:xfrm>
            <a:off x="255395" y="1493519"/>
            <a:ext cx="5119245" cy="5106063"/>
          </a:xfrm>
          <a:prstGeom prst="bevel">
            <a:avLst>
              <a:gd name="adj" fmla="val 2219"/>
            </a:avLst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Plaque 4"/>
          <p:cNvSpPr/>
          <p:nvPr/>
        </p:nvSpPr>
        <p:spPr>
          <a:xfrm>
            <a:off x="6934510" y="1493520"/>
            <a:ext cx="5119245" cy="5106062"/>
          </a:xfrm>
          <a:prstGeom prst="bevel">
            <a:avLst>
              <a:gd name="adj" fmla="val 1959"/>
            </a:avLst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619613" y="3397710"/>
            <a:ext cx="1268233" cy="6972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Module 1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338470" y="1563756"/>
            <a:ext cx="2531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bg1"/>
                </a:solidFill>
              </a:rPr>
              <a:t>Loader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228549" y="1567861"/>
            <a:ext cx="2531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bg1"/>
                </a:solidFill>
              </a:rPr>
              <a:t>Loader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36907" y="2401295"/>
            <a:ext cx="2591684" cy="38613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19612" y="4176166"/>
            <a:ext cx="1268233" cy="58696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Module 2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690191" y="2365266"/>
            <a:ext cx="2531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Proxy</a:t>
            </a:r>
            <a:endParaRPr lang="fr-FR" sz="2800" dirty="0"/>
          </a:p>
        </p:txBody>
      </p:sp>
      <p:sp>
        <p:nvSpPr>
          <p:cNvPr id="15" name="Cylindre 14"/>
          <p:cNvSpPr/>
          <p:nvPr/>
        </p:nvSpPr>
        <p:spPr>
          <a:xfrm>
            <a:off x="2870634" y="2888485"/>
            <a:ext cx="1544774" cy="2902715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963398" y="3397710"/>
            <a:ext cx="1313821" cy="69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module 1 data</a:t>
            </a:r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963398" y="4130951"/>
            <a:ext cx="1313821" cy="63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module 2 data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3127512" y="2882747"/>
            <a:ext cx="804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>
                <a:solidFill>
                  <a:schemeClr val="bg1"/>
                </a:solidFill>
              </a:rPr>
              <a:t>data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63397" y="4860952"/>
            <a:ext cx="1313821" cy="632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module 3 data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7142038" y="2396641"/>
            <a:ext cx="2591684" cy="38613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7295322" y="2360612"/>
            <a:ext cx="2531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Proxy</a:t>
            </a:r>
            <a:endParaRPr lang="fr-FR" sz="2800" dirty="0"/>
          </a:p>
        </p:txBody>
      </p:sp>
      <p:sp>
        <p:nvSpPr>
          <p:cNvPr id="24" name="Cylindre 23"/>
          <p:cNvSpPr/>
          <p:nvPr/>
        </p:nvSpPr>
        <p:spPr>
          <a:xfrm>
            <a:off x="7939590" y="2883831"/>
            <a:ext cx="1544774" cy="2902715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8032354" y="3393056"/>
            <a:ext cx="1313821" cy="6972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module 1 data</a:t>
            </a:r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8032354" y="4126297"/>
            <a:ext cx="1313821" cy="632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module 2 data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8196468" y="2878093"/>
            <a:ext cx="804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>
                <a:solidFill>
                  <a:schemeClr val="bg1"/>
                </a:solidFill>
              </a:rPr>
              <a:t>data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32353" y="4856298"/>
            <a:ext cx="1313821" cy="63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module 3 data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10468386" y="4816542"/>
            <a:ext cx="1268233" cy="6972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Module 3</a:t>
            </a:r>
            <a:endParaRPr lang="fr-FR" dirty="0"/>
          </a:p>
        </p:txBody>
      </p:sp>
      <p:cxnSp>
        <p:nvCxnSpPr>
          <p:cNvPr id="31" name="Connecteur droit avec flèche 30"/>
          <p:cNvCxnSpPr>
            <a:stCxn id="12" idx="3"/>
            <a:endCxn id="17" idx="1"/>
          </p:cNvCxnSpPr>
          <p:nvPr/>
        </p:nvCxnSpPr>
        <p:spPr>
          <a:xfrm flipV="1">
            <a:off x="1887845" y="4447039"/>
            <a:ext cx="1075553" cy="226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1895366" y="3767384"/>
            <a:ext cx="1068031" cy="66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ngle 35"/>
          <p:cNvCxnSpPr>
            <a:stCxn id="20" idx="1"/>
            <a:endCxn id="12" idx="2"/>
          </p:cNvCxnSpPr>
          <p:nvPr/>
        </p:nvCxnSpPr>
        <p:spPr>
          <a:xfrm rot="10800000">
            <a:off x="1253729" y="4763126"/>
            <a:ext cx="1709668" cy="413914"/>
          </a:xfrm>
          <a:prstGeom prst="bentConnector2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endCxn id="25" idx="1"/>
          </p:cNvCxnSpPr>
          <p:nvPr/>
        </p:nvCxnSpPr>
        <p:spPr>
          <a:xfrm flipV="1">
            <a:off x="4274828" y="3741662"/>
            <a:ext cx="3757526" cy="190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17" idx="3"/>
            <a:endCxn id="26" idx="1"/>
          </p:cNvCxnSpPr>
          <p:nvPr/>
        </p:nvCxnSpPr>
        <p:spPr>
          <a:xfrm flipV="1">
            <a:off x="4277219" y="4442385"/>
            <a:ext cx="3755135" cy="46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63363" y="3398505"/>
            <a:ext cx="578548" cy="578548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6223" y="4092349"/>
            <a:ext cx="578548" cy="578548"/>
          </a:xfrm>
          <a:prstGeom prst="rect">
            <a:avLst/>
          </a:prstGeom>
        </p:spPr>
      </p:pic>
      <p:cxnSp>
        <p:nvCxnSpPr>
          <p:cNvPr id="44" name="Connecteur droit avec flèche 43"/>
          <p:cNvCxnSpPr>
            <a:stCxn id="28" idx="1"/>
            <a:endCxn id="20" idx="3"/>
          </p:cNvCxnSpPr>
          <p:nvPr/>
        </p:nvCxnSpPr>
        <p:spPr>
          <a:xfrm flipH="1">
            <a:off x="4277218" y="5172386"/>
            <a:ext cx="3755135" cy="46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28182" y="4774787"/>
            <a:ext cx="578548" cy="578548"/>
          </a:xfrm>
          <a:prstGeom prst="rect">
            <a:avLst/>
          </a:prstGeom>
        </p:spPr>
      </p:pic>
      <p:cxnSp>
        <p:nvCxnSpPr>
          <p:cNvPr id="48" name="Connecteur droit avec flèche 47"/>
          <p:cNvCxnSpPr>
            <a:stCxn id="29" idx="1"/>
            <a:endCxn id="28" idx="3"/>
          </p:cNvCxnSpPr>
          <p:nvPr/>
        </p:nvCxnSpPr>
        <p:spPr>
          <a:xfrm flipH="1">
            <a:off x="9346174" y="5165148"/>
            <a:ext cx="1122212" cy="72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5555083" y="3352214"/>
            <a:ext cx="11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rgbClr val="FF0000"/>
                </a:solidFill>
              </a:rPr>
              <a:t>broadcast</a:t>
            </a:r>
            <a:endParaRPr lang="fr-FR">
              <a:solidFill>
                <a:srgbClr val="FF0000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561711" y="4047954"/>
            <a:ext cx="11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rgbClr val="FF0000"/>
                </a:solidFill>
              </a:rPr>
              <a:t>broadcast</a:t>
            </a:r>
            <a:endParaRPr lang="fr-FR">
              <a:solidFill>
                <a:srgbClr val="FF000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5568339" y="4770198"/>
            <a:ext cx="11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rgbClr val="FF0000"/>
                </a:solidFill>
              </a:rPr>
              <a:t>broadcast</a:t>
            </a:r>
            <a:endParaRPr lang="fr-FR">
              <a:solidFill>
                <a:srgbClr val="FF0000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9666529" y="4803363"/>
            <a:ext cx="67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rgbClr val="FF0000"/>
                </a:solidFill>
              </a:rPr>
              <a:t>write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2077147" y="3404723"/>
            <a:ext cx="67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rgbClr val="FF0000"/>
                </a:solidFill>
              </a:rPr>
              <a:t>write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2039891" y="4073052"/>
            <a:ext cx="67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rgbClr val="FF0000"/>
                </a:solidFill>
              </a:rPr>
              <a:t>write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1561003" y="5172385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5"/>
                </a:solidFill>
              </a:rPr>
              <a:t>read</a:t>
            </a:r>
            <a:endParaRPr lang="fr-F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06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IO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4505326" y="336550"/>
            <a:ext cx="7369175" cy="1598267"/>
          </a:xfrm>
        </p:spPr>
        <p:txBody>
          <a:bodyPr/>
          <a:lstStyle/>
          <a:p>
            <a:r>
              <a:rPr lang="fr-FR" dirty="0" smtClean="0"/>
              <a:t>Move the </a:t>
            </a:r>
            <a:r>
              <a:rPr lang="fr-FR" dirty="0" err="1" smtClean="0"/>
              <a:t>steering</a:t>
            </a:r>
            <a:r>
              <a:rPr lang="fr-FR" dirty="0" smtClean="0"/>
              <a:t> </a:t>
            </a:r>
            <a:r>
              <a:rPr lang="fr-FR" dirty="0" err="1" smtClean="0"/>
              <a:t>wheel</a:t>
            </a:r>
            <a:endParaRPr lang="fr-FR" dirty="0" smtClean="0"/>
          </a:p>
          <a:p>
            <a:r>
              <a:rPr lang="fr-FR" dirty="0" smtClean="0"/>
              <a:t>Move the </a:t>
            </a:r>
            <a:r>
              <a:rPr lang="fr-FR" dirty="0" err="1" smtClean="0"/>
              <a:t>pedal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575" y="2859087"/>
            <a:ext cx="2844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4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Systems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pedal</a:t>
            </a:r>
            <a:r>
              <a:rPr lang="fr-FR" dirty="0" smtClean="0"/>
              <a:t> position (</a:t>
            </a:r>
            <a:r>
              <a:rPr lang="fr-FR" dirty="0" err="1" smtClean="0"/>
              <a:t>from</a:t>
            </a:r>
            <a:r>
              <a:rPr lang="fr-FR" dirty="0" smtClean="0"/>
              <a:t> I/O) </a:t>
            </a:r>
            <a:r>
              <a:rPr lang="fr-FR" dirty="0" err="1" smtClean="0"/>
              <a:t>increase</a:t>
            </a:r>
            <a:r>
              <a:rPr lang="fr-FR" dirty="0" smtClean="0"/>
              <a:t> the RPM</a:t>
            </a:r>
          </a:p>
          <a:p>
            <a:r>
              <a:rPr lang="fr-FR" dirty="0" smtClean="0"/>
              <a:t>The RPM drives the speed </a:t>
            </a:r>
            <a:r>
              <a:rPr lang="fr-FR" dirty="0" err="1" smtClean="0"/>
              <a:t>with</a:t>
            </a:r>
            <a:r>
              <a:rPr lang="fr-FR" dirty="0" smtClean="0"/>
              <a:t> an </a:t>
            </a:r>
            <a:r>
              <a:rPr lang="fr-FR" dirty="0" err="1" smtClean="0"/>
              <a:t>inertia</a:t>
            </a:r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wheel</a:t>
            </a:r>
            <a:r>
              <a:rPr lang="fr-FR" dirty="0" smtClean="0"/>
              <a:t> position updates the </a:t>
            </a:r>
            <a:r>
              <a:rPr lang="fr-FR" dirty="0" err="1" smtClean="0"/>
              <a:t>heading</a:t>
            </a:r>
            <a:endParaRPr lang="fr-FR" dirty="0" smtClean="0"/>
          </a:p>
          <a:p>
            <a:r>
              <a:rPr lang="fr-FR" dirty="0" smtClean="0"/>
              <a:t>The position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updated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speed and the </a:t>
            </a:r>
            <a:r>
              <a:rPr lang="fr-FR" dirty="0" err="1" smtClean="0"/>
              <a:t>heading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3124" y="2332382"/>
            <a:ext cx="33655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8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Sound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An </a:t>
            </a:r>
            <a:r>
              <a:rPr lang="fr-FR" dirty="0" err="1" smtClean="0"/>
              <a:t>engine</a:t>
            </a:r>
            <a:r>
              <a:rPr lang="fr-FR" dirty="0" smtClean="0"/>
              <a:t> </a:t>
            </a:r>
            <a:r>
              <a:rPr lang="fr-FR" dirty="0" err="1" smtClean="0"/>
              <a:t>sound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played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/>
              <a:t>engine</a:t>
            </a:r>
            <a:r>
              <a:rPr lang="fr-FR" dirty="0" smtClean="0"/>
              <a:t> RPM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determine</a:t>
            </a:r>
            <a:r>
              <a:rPr lang="fr-FR" dirty="0" smtClean="0"/>
              <a:t> the </a:t>
            </a:r>
            <a:r>
              <a:rPr lang="fr-FR" dirty="0" err="1" smtClean="0"/>
              <a:t>frequency</a:t>
            </a:r>
            <a:r>
              <a:rPr lang="fr-FR" dirty="0" smtClean="0"/>
              <a:t> and volume.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575" y="2986087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183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-team" id="{33FA1036-6FA0-8D43-848B-BB8C3BE7763B}" vid="{EF8E3D23-BB9B-DC45-AD65-66A75E742F18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a-team</Template>
  <TotalTime>15131</TotalTime>
  <Words>360</Words>
  <Application>Microsoft Macintosh PowerPoint</Application>
  <PresentationFormat>Grand écran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Calibri</vt:lpstr>
      <vt:lpstr>Gill Sans</vt:lpstr>
      <vt:lpstr>Mangal</vt:lpstr>
      <vt:lpstr>Ubuntu</vt:lpstr>
      <vt:lpstr>Arial</vt:lpstr>
      <vt:lpstr>Thème Office</vt:lpstr>
      <vt:lpstr>Build a car simulator with</vt:lpstr>
      <vt:lpstr>Version 1 : very basic…</vt:lpstr>
      <vt:lpstr>Start with only 6 modules</vt:lpstr>
      <vt:lpstr>Simple distributed architecture</vt:lpstr>
      <vt:lpstr>Commun data dictionnary</vt:lpstr>
      <vt:lpstr>overview</vt:lpstr>
      <vt:lpstr>IO</vt:lpstr>
      <vt:lpstr>Systems</vt:lpstr>
      <vt:lpstr>Sound</vt:lpstr>
      <vt:lpstr>Navigation</vt:lpstr>
      <vt:lpstr>Instrument panel</vt:lpstr>
      <vt:lpstr>Visual system</vt:lpstr>
      <vt:lpstr>What’s next ?</vt:lpstr>
      <vt:lpstr>Architecture</vt:lpstr>
      <vt:lpstr>IO</vt:lpstr>
      <vt:lpstr>Misc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</dc:title>
  <dc:creator>Guillaume Charbonnier</dc:creator>
  <cp:lastModifiedBy>Guillaume Charbonnier</cp:lastModifiedBy>
  <cp:revision>39</cp:revision>
  <dcterms:created xsi:type="dcterms:W3CDTF">2017-02-17T17:57:52Z</dcterms:created>
  <dcterms:modified xsi:type="dcterms:W3CDTF">2017-03-05T02:46:23Z</dcterms:modified>
</cp:coreProperties>
</file>