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7" r:id="rId9"/>
    <p:sldId id="288" r:id="rId10"/>
    <p:sldId id="289" r:id="rId11"/>
    <p:sldId id="299" r:id="rId12"/>
    <p:sldId id="295" r:id="rId13"/>
    <p:sldId id="291" r:id="rId14"/>
    <p:sldId id="292" r:id="rId15"/>
    <p:sldId id="293" r:id="rId16"/>
    <p:sldId id="294" r:id="rId17"/>
    <p:sldId id="300" r:id="rId18"/>
    <p:sldId id="301" r:id="rId19"/>
    <p:sldId id="302" r:id="rId20"/>
    <p:sldId id="303" r:id="rId21"/>
    <p:sldId id="263" r:id="rId22"/>
    <p:sldId id="264" r:id="rId23"/>
    <p:sldId id="265" r:id="rId24"/>
    <p:sldId id="296" r:id="rId25"/>
    <p:sldId id="269" r:id="rId26"/>
  </p:sldIdLst>
  <p:sldSz cx="9144000" cy="5143500" type="screen16x9"/>
  <p:notesSz cx="6858000" cy="9144000"/>
  <p:embeddedFontLst>
    <p:embeddedFont>
      <p:font typeface="Arvo" panose="020B0604020202020204" charset="0"/>
      <p:regular r:id="rId28"/>
      <p:bold r:id="rId29"/>
      <p:italic r:id="rId30"/>
      <p:boldItalic r:id="rId31"/>
    </p:embeddedFont>
    <p:embeddedFont>
      <p:font typeface="Barlow Condensed" panose="020B0604020202020204" charset="0"/>
      <p:regular r:id="rId32"/>
      <p:bold r:id="rId33"/>
      <p:italic r:id="rId34"/>
      <p:boldItalic r:id="rId35"/>
    </p:embeddedFont>
    <p:embeddedFont>
      <p:font typeface="Barlow Condensed Medium" panose="020B0604020202020204" charset="0"/>
      <p:regular r:id="rId36"/>
      <p:bold r:id="rId37"/>
      <p:italic r:id="rId38"/>
      <p:boldItalic r:id="rId39"/>
    </p:embeddedFont>
    <p:embeddedFont>
      <p:font typeface="Barlow Condensed SemiBold" panose="020B0604020202020204" charset="0"/>
      <p:regular r:id="rId40"/>
      <p:bold r:id="rId41"/>
      <p:italic r:id="rId42"/>
      <p:boldItalic r:id="rId43"/>
    </p:embeddedFont>
    <p:embeddedFont>
      <p:font typeface="Fira Sans Extra Condensed Medium" panose="020B0604020202020204" charset="0"/>
      <p:regular r:id="rId44"/>
      <p:bold r:id="rId45"/>
      <p:italic r:id="rId46"/>
      <p:boldItalic r:id="rId47"/>
    </p:embeddedFont>
    <p:embeddedFont>
      <p:font typeface="Roboto Slab" panose="020B0604020202020204" charset="0"/>
      <p:regular r:id="rId48"/>
      <p:bold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1344" y="804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font" Target="fonts/font21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9834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5d2cabac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5d2cabac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55e1ed11e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55e1ed11e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5e1ed11e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55e1ed11e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55e1ed11e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4629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55e1ed11e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55e1ed11e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07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5d2cabac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5d2cabac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9973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55e1ed11e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55e1ed11e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8992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5d2cabac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5d2cabac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55e1ed11e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55e1ed11e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5e1ed11e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5e1ed11e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003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5e1ed11e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168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95512" y="1245627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607116" y="2397713"/>
            <a:ext cx="2550204" cy="2757917"/>
            <a:chOff x="1384075" y="241450"/>
            <a:chExt cx="4822625" cy="5215425"/>
          </a:xfrm>
        </p:grpSpPr>
        <p:sp>
          <p:nvSpPr>
            <p:cNvPr id="12" name="Google Shape;12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-26847" y="-280618"/>
            <a:ext cx="2865062" cy="3613974"/>
            <a:chOff x="-26858" y="-227337"/>
            <a:chExt cx="2186403" cy="2757917"/>
          </a:xfrm>
        </p:grpSpPr>
        <p:sp>
          <p:nvSpPr>
            <p:cNvPr id="57" name="Google Shape;57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solidFill>
          <a:schemeClr val="dk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 flipH="1">
            <a:off x="-9" y="2397713"/>
            <a:ext cx="2550204" cy="2757917"/>
            <a:chOff x="1384075" y="241450"/>
            <a:chExt cx="4822625" cy="5215425"/>
          </a:xfrm>
        </p:grpSpPr>
        <p:sp>
          <p:nvSpPr>
            <p:cNvPr id="100" name="Google Shape;100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 flipH="1">
            <a:off x="6278928" y="-258568"/>
            <a:ext cx="2865062" cy="3613974"/>
            <a:chOff x="-26858" y="-227337"/>
            <a:chExt cx="2186403" cy="2757917"/>
          </a:xfrm>
        </p:grpSpPr>
        <p:sp>
          <p:nvSpPr>
            <p:cNvPr id="145" name="Google Shape;145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4"/>
          <p:cNvGrpSpPr/>
          <p:nvPr/>
        </p:nvGrpSpPr>
        <p:grpSpPr>
          <a:xfrm>
            <a:off x="6396261" y="-26651"/>
            <a:ext cx="2761414" cy="1094590"/>
            <a:chOff x="5543377" y="-26648"/>
            <a:chExt cx="3613943" cy="1432521"/>
          </a:xfrm>
        </p:grpSpPr>
        <p:sp>
          <p:nvSpPr>
            <p:cNvPr id="187" name="Google Shape;187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4"/>
          <p:cNvGrpSpPr/>
          <p:nvPr/>
        </p:nvGrpSpPr>
        <p:grpSpPr>
          <a:xfrm>
            <a:off x="-413096" y="3658798"/>
            <a:ext cx="2192144" cy="1495178"/>
            <a:chOff x="-293170" y="3658798"/>
            <a:chExt cx="2192144" cy="1495178"/>
          </a:xfrm>
        </p:grpSpPr>
        <p:sp>
          <p:nvSpPr>
            <p:cNvPr id="209" name="Google Shape;209;p4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4"/>
          <p:cNvSpPr txBox="1">
            <a:spLocks noGrp="1"/>
          </p:cNvSpPr>
          <p:nvPr>
            <p:ph type="ctrTitle"/>
          </p:nvPr>
        </p:nvSpPr>
        <p:spPr>
          <a:xfrm>
            <a:off x="4155425" y="20543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title" idx="2" hasCustomPrompt="1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9" name="Google Shape;229;p4"/>
          <p:cNvSpPr txBox="1">
            <a:spLocks noGrp="1"/>
          </p:cNvSpPr>
          <p:nvPr>
            <p:ph type="ctrTitle" idx="3"/>
          </p:nvPr>
        </p:nvSpPr>
        <p:spPr>
          <a:xfrm>
            <a:off x="4155425" y="27195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title" idx="4" hasCustomPrompt="1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4"/>
          <p:cNvSpPr txBox="1">
            <a:spLocks noGrp="1"/>
          </p:cNvSpPr>
          <p:nvPr>
            <p:ph type="ctrTitle" idx="5"/>
          </p:nvPr>
        </p:nvSpPr>
        <p:spPr>
          <a:xfrm>
            <a:off x="4155425" y="33848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2" name="Google Shape;232;p4"/>
          <p:cNvSpPr txBox="1">
            <a:spLocks noGrp="1"/>
          </p:cNvSpPr>
          <p:nvPr>
            <p:ph type="title" idx="6" hasCustomPrompt="1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4"/>
          <p:cNvSpPr txBox="1">
            <a:spLocks noGrp="1"/>
          </p:cNvSpPr>
          <p:nvPr>
            <p:ph type="ctrTitle" idx="7"/>
          </p:nvPr>
        </p:nvSpPr>
        <p:spPr>
          <a:xfrm>
            <a:off x="4155425" y="40500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4" name="Google Shape;234;p4"/>
          <p:cNvSpPr txBox="1">
            <a:spLocks noGrp="1"/>
          </p:cNvSpPr>
          <p:nvPr>
            <p:ph type="title" idx="8" hasCustomPrompt="1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35" name="Google Shape;235;p4"/>
          <p:cNvCxnSpPr/>
          <p:nvPr/>
        </p:nvCxnSpPr>
        <p:spPr>
          <a:xfrm>
            <a:off x="3986825" y="-16500"/>
            <a:ext cx="0" cy="4488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4"/>
          <p:cNvSpPr txBox="1">
            <a:spLocks noGrp="1"/>
          </p:cNvSpPr>
          <p:nvPr>
            <p:ph type="ctrTitle" idx="9"/>
          </p:nvPr>
        </p:nvSpPr>
        <p:spPr>
          <a:xfrm>
            <a:off x="4155425" y="1272250"/>
            <a:ext cx="2737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rlow Condensed"/>
              <a:buNone/>
              <a:defRPr sz="3600"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5"/>
          <p:cNvGrpSpPr/>
          <p:nvPr/>
        </p:nvGrpSpPr>
        <p:grpSpPr>
          <a:xfrm rot="10800000" flipH="1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239" name="Google Shape;239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 rot="10800000" flipH="1">
            <a:off x="-413096" y="-26651"/>
            <a:ext cx="2192144" cy="1495178"/>
            <a:chOff x="-293170" y="3658798"/>
            <a:chExt cx="2192144" cy="1495178"/>
          </a:xfrm>
        </p:grpSpPr>
        <p:sp>
          <p:nvSpPr>
            <p:cNvPr id="261" name="Google Shape;261;p5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0" name="Google Shape;280;p5"/>
          <p:cNvSpPr txBox="1">
            <a:spLocks noGrp="1"/>
          </p:cNvSpPr>
          <p:nvPr>
            <p:ph type="subTitle" idx="1"/>
          </p:nvPr>
        </p:nvSpPr>
        <p:spPr>
          <a:xfrm>
            <a:off x="1868250" y="2708213"/>
            <a:ext cx="40203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81" name="Google Shape;281;p5"/>
          <p:cNvCxnSpPr/>
          <p:nvPr/>
        </p:nvCxnSpPr>
        <p:spPr>
          <a:xfrm>
            <a:off x="5123700" y="2607238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 DESIGN 1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6"/>
          <p:cNvGrpSpPr/>
          <p:nvPr/>
        </p:nvGrpSpPr>
        <p:grpSpPr>
          <a:xfrm rot="10800000">
            <a:off x="11" y="4059387"/>
            <a:ext cx="2761414" cy="1094590"/>
            <a:chOff x="5543377" y="-26648"/>
            <a:chExt cx="3613943" cy="1432521"/>
          </a:xfrm>
        </p:grpSpPr>
        <p:sp>
          <p:nvSpPr>
            <p:cNvPr id="284" name="Google Shape;284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6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06" name="Google Shape;306;p6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9586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TITLE DESIGN 2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09" name="Google Shape;309;p7"/>
          <p:cNvCxnSpPr/>
          <p:nvPr/>
        </p:nvCxnSpPr>
        <p:spPr>
          <a:xfrm>
            <a:off x="498026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0" name="Google Shape;310;p7"/>
          <p:cNvGrpSpPr/>
          <p:nvPr/>
        </p:nvGrpSpPr>
        <p:grpSpPr>
          <a:xfrm rot="10800000" flipH="1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311" name="Google Shape;311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6375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Char char="●"/>
              <a:defRPr sz="1800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●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●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8" r:id="rId6"/>
    <p:sldLayoutId id="214748365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1"/>
          <p:cNvSpPr txBox="1">
            <a:spLocks noGrp="1"/>
          </p:cNvSpPr>
          <p:nvPr>
            <p:ph type="ctrTitle"/>
          </p:nvPr>
        </p:nvSpPr>
        <p:spPr>
          <a:xfrm>
            <a:off x="2156199" y="275348"/>
            <a:ext cx="4831602" cy="31542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Projet </a:t>
            </a:r>
            <a:br>
              <a:rPr lang="fr-FR" dirty="0"/>
            </a:br>
            <a:r>
              <a:rPr lang="fr-FR" dirty="0"/>
              <a:t>Maths-Info :</a:t>
            </a:r>
            <a:br>
              <a:rPr lang="fr-FR" dirty="0"/>
            </a:br>
            <a:r>
              <a:rPr lang="fr-FR" dirty="0"/>
              <a:t>Grilles de Sudoku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E8B771-F2C2-4615-B17E-F972A495A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35" y="4236664"/>
            <a:ext cx="1371600" cy="771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3751F7-C949-4042-9334-A8EF0058E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715" y="151279"/>
            <a:ext cx="1757643" cy="24813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F4EB9B2-34B7-4DD8-B917-16E52A7F7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677" y="4236664"/>
            <a:ext cx="2474258" cy="94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5"/>
          <p:cNvSpPr txBox="1">
            <a:spLocks noGrp="1"/>
          </p:cNvSpPr>
          <p:nvPr>
            <p:ph type="ctrTitle"/>
          </p:nvPr>
        </p:nvSpPr>
        <p:spPr>
          <a:xfrm>
            <a:off x="1931241" y="1859514"/>
            <a:ext cx="5549421" cy="25470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>
              <a:buClr>
                <a:schemeClr val="accent2"/>
              </a:buClr>
              <a:buSzPts val="1100"/>
              <a:buFont typeface="Roboto Slab"/>
              <a:buChar char="●"/>
            </a:pPr>
            <a:r>
              <a:rPr lang="fr-FR" sz="2400" dirty="0">
                <a:latin typeface="Roboto Slab" panose="020B0604020202020204" charset="0"/>
                <a:ea typeface="Roboto Slab" panose="020B0604020202020204" charset="0"/>
              </a:rPr>
              <a:t>5 472 730 538 </a:t>
            </a:r>
            <a:r>
              <a:rPr lang="fr-FR" sz="2400" dirty="0" err="1">
                <a:latin typeface="Roboto Slab" panose="020B0604020202020204" charset="0"/>
                <a:ea typeface="Roboto Slab" panose="020B0604020202020204" charset="0"/>
              </a:rPr>
              <a:t>grid</a:t>
            </a:r>
            <a:r>
              <a:rPr lang="fr-FR" sz="24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2400" dirty="0" err="1">
                <a:latin typeface="Roboto Slab" panose="020B0604020202020204" charset="0"/>
                <a:ea typeface="Roboto Slab" panose="020B0604020202020204" charset="0"/>
              </a:rPr>
              <a:t>with</a:t>
            </a:r>
            <a:r>
              <a:rPr lang="fr-FR" sz="2400" dirty="0">
                <a:latin typeface="Roboto Slab" panose="020B0604020202020204" charset="0"/>
                <a:ea typeface="Roboto Slab" panose="020B0604020202020204" charset="0"/>
              </a:rPr>
              <a:t> 16 clues </a:t>
            </a:r>
            <a:r>
              <a:rPr lang="fr-FR" sz="2400" dirty="0" err="1">
                <a:latin typeface="Roboto Slab" panose="020B0604020202020204" charset="0"/>
                <a:ea typeface="Roboto Slab" panose="020B0604020202020204" charset="0"/>
              </a:rPr>
              <a:t>that</a:t>
            </a:r>
            <a:r>
              <a:rPr lang="fr-FR" sz="24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2400" dirty="0" err="1">
                <a:latin typeface="Roboto Slab" panose="020B0604020202020204" charset="0"/>
                <a:ea typeface="Roboto Slab" panose="020B0604020202020204" charset="0"/>
              </a:rPr>
              <a:t>we</a:t>
            </a:r>
            <a:r>
              <a:rPr lang="fr-FR" sz="24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2400" dirty="0" err="1">
                <a:latin typeface="Roboto Slab" panose="020B0604020202020204" charset="0"/>
                <a:ea typeface="Roboto Slab" panose="020B0604020202020204" charset="0"/>
              </a:rPr>
              <a:t>need</a:t>
            </a:r>
            <a:r>
              <a:rPr lang="fr-FR" sz="2400" dirty="0">
                <a:latin typeface="Roboto Slab" panose="020B0604020202020204" charset="0"/>
                <a:ea typeface="Roboto Slab" panose="020B0604020202020204" charset="0"/>
              </a:rPr>
              <a:t> to check</a:t>
            </a:r>
            <a:endParaRPr lang="en-US" sz="2400" dirty="0">
              <a:latin typeface="Roboto Slab" panose="020B0604020202020204" charset="0"/>
              <a:ea typeface="Roboto Slab" panose="020B0604020202020204" charset="0"/>
              <a:cs typeface="Roboto Slab"/>
              <a:sym typeface="Roboto Slab"/>
            </a:endParaRPr>
          </a:p>
          <a:p>
            <a:pPr marL="457200" lvl="0" indent="-298450">
              <a:buClr>
                <a:schemeClr val="accent2"/>
              </a:buClr>
              <a:buSzPts val="1100"/>
              <a:buFont typeface="Roboto Slab"/>
              <a:buChar char="●"/>
            </a:pPr>
            <a:r>
              <a:rPr lang="fr-FR" sz="2400" dirty="0">
                <a:latin typeface="Roboto Slab"/>
                <a:ea typeface="Roboto Slab"/>
                <a:cs typeface="Roboto Slab"/>
                <a:sym typeface="Roboto Slab"/>
              </a:rPr>
              <a:t>12 </a:t>
            </a:r>
            <a:r>
              <a:rPr lang="fr-FR" sz="2400" dirty="0" err="1">
                <a:latin typeface="Roboto Slab"/>
                <a:ea typeface="Roboto Slab"/>
                <a:cs typeface="Roboto Slab"/>
                <a:sym typeface="Roboto Slab"/>
              </a:rPr>
              <a:t>months</a:t>
            </a:r>
            <a:r>
              <a:rPr lang="fr-FR" sz="2400" dirty="0">
                <a:latin typeface="Roboto Slab"/>
                <a:ea typeface="Roboto Slab"/>
                <a:cs typeface="Roboto Slab"/>
                <a:sym typeface="Roboto Slab"/>
              </a:rPr>
              <a:t> of </a:t>
            </a:r>
            <a:r>
              <a:rPr lang="fr-FR" sz="2400" dirty="0" err="1">
                <a:latin typeface="Roboto Slab"/>
                <a:ea typeface="Roboto Slab"/>
                <a:cs typeface="Roboto Slab"/>
                <a:sym typeface="Roboto Slab"/>
              </a:rPr>
              <a:t>computing</a:t>
            </a:r>
            <a:r>
              <a:rPr lang="fr-FR" sz="2400" dirty="0">
                <a:latin typeface="Roboto Slab"/>
                <a:ea typeface="Roboto Slab"/>
                <a:cs typeface="Roboto Slab"/>
                <a:sym typeface="Roboto Slab"/>
              </a:rPr>
              <a:t> on a </a:t>
            </a:r>
            <a:br>
              <a:rPr lang="fr-FR" sz="2400" dirty="0"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fr-FR" sz="2400" dirty="0">
                <a:latin typeface="Roboto Slab"/>
                <a:ea typeface="Roboto Slab"/>
                <a:cs typeface="Roboto Slab"/>
                <a:sym typeface="Roboto Slab"/>
              </a:rPr>
              <a:t>640 </a:t>
            </a:r>
            <a:r>
              <a:rPr lang="fr-FR" sz="2400" dirty="0" err="1">
                <a:latin typeface="Roboto Slab"/>
                <a:ea typeface="Roboto Slab"/>
                <a:cs typeface="Roboto Slab"/>
                <a:sym typeface="Roboto Slab"/>
              </a:rPr>
              <a:t>core</a:t>
            </a:r>
            <a:r>
              <a:rPr lang="fr-FR" sz="2400" dirty="0">
                <a:latin typeface="Roboto Slab"/>
                <a:ea typeface="Roboto Slab"/>
                <a:cs typeface="Roboto Slab"/>
                <a:sym typeface="Roboto Slab"/>
              </a:rPr>
              <a:t> processors, more </a:t>
            </a:r>
            <a:r>
              <a:rPr lang="fr-FR" sz="2400" dirty="0" err="1">
                <a:latin typeface="Roboto Slab"/>
                <a:ea typeface="Roboto Slab"/>
                <a:cs typeface="Roboto Slab"/>
                <a:sym typeface="Roboto Slab"/>
              </a:rPr>
              <a:t>than</a:t>
            </a:r>
            <a:r>
              <a:rPr lang="fr-FR" sz="2400" dirty="0">
                <a:latin typeface="Roboto Slab"/>
                <a:ea typeface="Roboto Slab"/>
                <a:cs typeface="Roboto Slab"/>
                <a:sym typeface="Roboto Slab"/>
              </a:rPr>
              <a:t> 7 million </a:t>
            </a:r>
            <a:r>
              <a:rPr lang="fr-FR" sz="2400" dirty="0" err="1">
                <a:latin typeface="Roboto Slab"/>
                <a:ea typeface="Roboto Slab"/>
                <a:cs typeface="Roboto Slab"/>
                <a:sym typeface="Roboto Slab"/>
              </a:rPr>
              <a:t>core-hour</a:t>
            </a:r>
            <a:r>
              <a:rPr lang="fr-FR" sz="2400" dirty="0">
                <a:latin typeface="Roboto Slab"/>
                <a:ea typeface="Roboto Slab"/>
                <a:cs typeface="Roboto Slab"/>
                <a:sym typeface="Roboto Slab"/>
              </a:rPr>
              <a:t> of </a:t>
            </a:r>
            <a:r>
              <a:rPr lang="fr-FR" sz="2400" dirty="0" err="1">
                <a:latin typeface="Roboto Slab"/>
                <a:ea typeface="Roboto Slab"/>
                <a:cs typeface="Roboto Slab"/>
                <a:sym typeface="Roboto Slab"/>
              </a:rPr>
              <a:t>processing</a:t>
            </a:r>
            <a:r>
              <a:rPr lang="fr-FR" sz="2400" dirty="0">
                <a:latin typeface="Roboto Slab"/>
                <a:ea typeface="Roboto Slab"/>
                <a:cs typeface="Roboto Slab"/>
                <a:sym typeface="Roboto Slab"/>
              </a:rPr>
              <a:t> time</a:t>
            </a:r>
            <a:endParaRPr sz="24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6931DCD3-2EF6-49C4-822A-30B2399F59F6}"/>
              </a:ext>
            </a:extLst>
          </p:cNvPr>
          <p:cNvSpPr txBox="1">
            <a:spLocks/>
          </p:cNvSpPr>
          <p:nvPr/>
        </p:nvSpPr>
        <p:spPr>
          <a:xfrm>
            <a:off x="524250" y="567628"/>
            <a:ext cx="8095500" cy="10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fr-FR" sz="4800" dirty="0" err="1"/>
              <a:t>Why</a:t>
            </a:r>
            <a:r>
              <a:rPr lang="fr-FR" sz="4800" dirty="0"/>
              <a:t> </a:t>
            </a:r>
            <a:r>
              <a:rPr lang="fr-FR" sz="4800" dirty="0" err="1"/>
              <a:t>there</a:t>
            </a:r>
            <a:r>
              <a:rPr lang="fr-FR" sz="4800" dirty="0"/>
              <a:t> </a:t>
            </a:r>
            <a:r>
              <a:rPr lang="fr-FR" sz="4800" dirty="0" err="1"/>
              <a:t>is</a:t>
            </a:r>
            <a:r>
              <a:rPr lang="fr-FR" sz="4800" dirty="0"/>
              <a:t> not 16 clues </a:t>
            </a:r>
            <a:r>
              <a:rPr lang="fr-FR" sz="4800" dirty="0" err="1"/>
              <a:t>grid</a:t>
            </a:r>
            <a:r>
              <a:rPr lang="fr-FR" sz="4800" dirty="0"/>
              <a:t> </a:t>
            </a:r>
            <a:r>
              <a:rPr lang="fr-FR" sz="4800" dirty="0" err="1"/>
              <a:t>with</a:t>
            </a:r>
            <a:r>
              <a:rPr lang="fr-FR" sz="4800" dirty="0"/>
              <a:t> an unique solution</a:t>
            </a:r>
          </a:p>
        </p:txBody>
      </p:sp>
    </p:spTree>
    <p:extLst>
      <p:ext uri="{BB962C8B-B14F-4D97-AF65-F5344CB8AC3E}">
        <p14:creationId xmlns:p14="http://schemas.microsoft.com/office/powerpoint/2010/main" val="1898331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099DE-6B75-4FE8-91DD-8D1276B17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314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2;p11">
            <a:extLst>
              <a:ext uri="{FF2B5EF4-FFF2-40B4-BE49-F238E27FC236}">
                <a16:creationId xmlns:a16="http://schemas.microsoft.com/office/drawing/2014/main" id="{F5A72405-21B1-4995-B1C6-273B30700C8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712122" y="343820"/>
            <a:ext cx="6230171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La représentation mathématique d’une région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1395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4"/>
          <p:cNvSpPr txBox="1">
            <a:spLocks noGrp="1"/>
          </p:cNvSpPr>
          <p:nvPr>
            <p:ph type="ctrTitle"/>
          </p:nvPr>
        </p:nvSpPr>
        <p:spPr>
          <a:xfrm>
            <a:off x="4572001" y="468450"/>
            <a:ext cx="378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GRILLE NUMÉROTÉE</a:t>
            </a:r>
            <a:endParaRPr dirty="0"/>
          </a:p>
        </p:txBody>
      </p:sp>
      <p:pic>
        <p:nvPicPr>
          <p:cNvPr id="9" name="Image 8" descr="Une image contenant horloge, équipement électronique, lumière, sombre&#10;&#10;Description générée automatiquement">
            <a:extLst>
              <a:ext uri="{FF2B5EF4-FFF2-40B4-BE49-F238E27FC236}">
                <a16:creationId xmlns:a16="http://schemas.microsoft.com/office/drawing/2014/main" id="{3C1F692E-03AA-4CA2-895D-02A0FD907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528" y="1341086"/>
            <a:ext cx="2639254" cy="246132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CC175FE-3DC7-4765-8225-2CEEBDDFD0B0}"/>
              </a:ext>
            </a:extLst>
          </p:cNvPr>
          <p:cNvSpPr txBox="1"/>
          <p:nvPr/>
        </p:nvSpPr>
        <p:spPr>
          <a:xfrm>
            <a:off x="4938681" y="2571749"/>
            <a:ext cx="3308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latin typeface="Roboto Slab" panose="020B0604020202020204" charset="0"/>
                <a:ea typeface="Roboto Slab" panose="020B0604020202020204" charset="0"/>
              </a:rPr>
              <a:t>Grille numérotée d’un Sudoku 4 x 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5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03332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GRILLE NUMÉROTÉE</a:t>
            </a:r>
            <a:endParaRPr dirty="0"/>
          </a:p>
        </p:txBody>
      </p:sp>
      <p:pic>
        <p:nvPicPr>
          <p:cNvPr id="11" name="Image 10" descr="Une image contenant horloge, rouge, eau, orange&#10;&#10;Description générée automatiquement">
            <a:extLst>
              <a:ext uri="{FF2B5EF4-FFF2-40B4-BE49-F238E27FC236}">
                <a16:creationId xmlns:a16="http://schemas.microsoft.com/office/drawing/2014/main" id="{B51608EA-7B9C-4E5C-9598-9B034FA5C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358" y="1721179"/>
            <a:ext cx="2707854" cy="257094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7FCD8E5-5621-4FB2-8473-2B886FBF7403}"/>
              </a:ext>
            </a:extLst>
          </p:cNvPr>
          <p:cNvSpPr txBox="1"/>
          <p:nvPr/>
        </p:nvSpPr>
        <p:spPr>
          <a:xfrm>
            <a:off x="5368066" y="2821983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latin typeface="Roboto Slab" panose="020B0604020202020204" charset="0"/>
                <a:ea typeface="Roboto Slab" panose="020B0604020202020204" charset="0"/>
              </a:rPr>
              <a:t>Voisins de 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6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GRILLE VOISIN</a:t>
            </a:r>
            <a:endParaRPr dirty="0"/>
          </a:p>
        </p:txBody>
      </p:sp>
      <p:pic>
        <p:nvPicPr>
          <p:cNvPr id="11" name="Image 10" descr="Une image contenant morceau, groupe, couleurs, pluie&#10;&#10;Description générée automatiquement">
            <a:extLst>
              <a:ext uri="{FF2B5EF4-FFF2-40B4-BE49-F238E27FC236}">
                <a16:creationId xmlns:a16="http://schemas.microsoft.com/office/drawing/2014/main" id="{7348AAD6-1C5D-41A4-B705-0F3D225AC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75" y="635818"/>
            <a:ext cx="4165523" cy="323985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7976B2AB-4911-49C4-9ACD-20EEE5CE7379}"/>
              </a:ext>
            </a:extLst>
          </p:cNvPr>
          <p:cNvSpPr txBox="1"/>
          <p:nvPr/>
        </p:nvSpPr>
        <p:spPr>
          <a:xfrm>
            <a:off x="5998464" y="2465074"/>
            <a:ext cx="28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latin typeface="Roboto Slab" panose="020B0604020202020204" charset="0"/>
                <a:ea typeface="Roboto Slab" panose="020B0604020202020204" charset="0"/>
              </a:rPr>
              <a:t>Grille voisin d’un Sudoku 4 x 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GRILLE VOISIN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8597FF9-7109-41AD-B6A4-E6D010B68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84" y="1834720"/>
            <a:ext cx="8228231" cy="68258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8BAD603-BA40-4B16-8E1C-79DDCC6519DA}"/>
              </a:ext>
            </a:extLst>
          </p:cNvPr>
          <p:cNvSpPr txBox="1"/>
          <p:nvPr/>
        </p:nvSpPr>
        <p:spPr>
          <a:xfrm>
            <a:off x="3198867" y="3308780"/>
            <a:ext cx="379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latin typeface="Roboto Slab" panose="020B0604020202020204" charset="0"/>
                <a:ea typeface="Roboto Slab" panose="020B0604020202020204" charset="0"/>
              </a:rPr>
              <a:t>Voisins correspondant à la case 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2D43F72-AD81-4463-A37A-70093262F3C4}"/>
              </a:ext>
            </a:extLst>
          </p:cNvPr>
          <p:cNvCxnSpPr>
            <a:cxnSpLocks/>
          </p:cNvCxnSpPr>
          <p:nvPr/>
        </p:nvCxnSpPr>
        <p:spPr>
          <a:xfrm flipH="1">
            <a:off x="4060305" y="1346721"/>
            <a:ext cx="9604745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A0C82796-BA3A-454D-A77F-E47D0688D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73" y="3339836"/>
            <a:ext cx="1130643" cy="122205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AED4B23-5010-4FC1-8612-2FEA3A7EA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4430" y="3351372"/>
            <a:ext cx="1130709" cy="121694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089B5E1-C86D-4F1E-8A29-1CE9C33D07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939" y="3827733"/>
            <a:ext cx="3060061" cy="131576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DD86592-40E3-4A8F-A475-CABADFA234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5457" y="3109347"/>
            <a:ext cx="1544904" cy="145897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25BB1AD4-A1F6-420F-AC17-337B638E1B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3719" y="3351372"/>
            <a:ext cx="1134268" cy="121562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EFABF75-3D52-40B8-A710-3B2141E3C1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2056" y="3351372"/>
            <a:ext cx="1172555" cy="121562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6E7A699-794E-4072-B31F-F22987E586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5382" y="3351372"/>
            <a:ext cx="1134268" cy="121052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5AF5E3C-EFD2-4594-A31B-D5E9F382D6FD}"/>
              </a:ext>
            </a:extLst>
          </p:cNvPr>
          <p:cNvSpPr txBox="1"/>
          <p:nvPr/>
        </p:nvSpPr>
        <p:spPr>
          <a:xfrm>
            <a:off x="3231101" y="581607"/>
            <a:ext cx="7262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3"/>
                </a:solidFill>
                <a:latin typeface="Barlow Condensed SemiBold" panose="020B0604020202020204" charset="0"/>
              </a:rPr>
              <a:t>Les différentes variantes du Sudoku</a:t>
            </a:r>
            <a:endParaRPr lang="fr-FR" sz="3200" dirty="0">
              <a:solidFill>
                <a:schemeClr val="accent3"/>
              </a:solidFill>
              <a:latin typeface="Barlow Condensed SemiBold" panose="020B0604020202020204" charset="0"/>
            </a:endParaRPr>
          </a:p>
        </p:txBody>
      </p:sp>
      <p:pic>
        <p:nvPicPr>
          <p:cNvPr id="11" name="Image 2">
            <a:extLst>
              <a:ext uri="{FF2B5EF4-FFF2-40B4-BE49-F238E27FC236}">
                <a16:creationId xmlns:a16="http://schemas.microsoft.com/office/drawing/2014/main" id="{8AF362BC-8451-460B-A35F-756D22C9D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6303" y="1823083"/>
            <a:ext cx="4227697" cy="136753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5"/>
          <p:cNvSpPr txBox="1">
            <a:spLocks noGrp="1"/>
          </p:cNvSpPr>
          <p:nvPr>
            <p:ph type="ctrTitle"/>
          </p:nvPr>
        </p:nvSpPr>
        <p:spPr>
          <a:xfrm flipH="1">
            <a:off x="770575" y="468450"/>
            <a:ext cx="2679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Grille Classique</a:t>
            </a:r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C11037F-F13B-4924-AD4B-5A656DE6A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968" y="1976026"/>
            <a:ext cx="2038264" cy="220586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E8DA56B-DEBC-4E8B-B52E-9B730709572D}"/>
              </a:ext>
            </a:extLst>
          </p:cNvPr>
          <p:cNvSpPr txBox="1"/>
          <p:nvPr/>
        </p:nvSpPr>
        <p:spPr>
          <a:xfrm>
            <a:off x="3683402" y="1767840"/>
            <a:ext cx="53035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- Une case doit contenir une valeur entre 1 et 9</a:t>
            </a:r>
          </a:p>
          <a:p>
            <a:endParaRPr lang="fr-FR" dirty="0"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- Une case doit être différente:  	- des cases de sa colonne</a:t>
            </a:r>
          </a:p>
          <a:p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		   	- des cases de sa ligne</a:t>
            </a:r>
          </a:p>
          <a:p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		   	- des cases de sa </a:t>
            </a:r>
          </a:p>
          <a:p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			   sous-région 3x3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6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Grille Triple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7A9DA93-8581-416D-823B-DA6EDC78F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19" y="953252"/>
            <a:ext cx="2935870" cy="277257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B9901A8-0164-4B1E-BEFD-3F2823F23E9C}"/>
              </a:ext>
            </a:extLst>
          </p:cNvPr>
          <p:cNvSpPr txBox="1"/>
          <p:nvPr/>
        </p:nvSpPr>
        <p:spPr>
          <a:xfrm>
            <a:off x="4314251" y="1754762"/>
            <a:ext cx="4206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-    On combine 3 grilles classiques</a:t>
            </a:r>
          </a:p>
          <a:p>
            <a:endParaRPr lang="fr-FR" dirty="0"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Les règles sont les mêmes qu’une grille classique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Populaire au japon</a:t>
            </a:r>
          </a:p>
          <a:p>
            <a:endParaRPr lang="fr-FR" dirty="0">
              <a:latin typeface="Roboto Slab" panose="020B0604020202020204" charset="0"/>
              <a:ea typeface="Roboto Slab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"/>
          <p:cNvSpPr txBox="1">
            <a:spLocks noGrp="1"/>
          </p:cNvSpPr>
          <p:nvPr>
            <p:ph type="ctrTitle" idx="9"/>
          </p:nvPr>
        </p:nvSpPr>
        <p:spPr>
          <a:xfrm>
            <a:off x="306994" y="690512"/>
            <a:ext cx="2737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TABLE OF CONTENTS</a:t>
            </a:r>
            <a:endParaRPr dirty="0"/>
          </a:p>
        </p:txBody>
      </p:sp>
      <p:sp>
        <p:nvSpPr>
          <p:cNvPr id="348" name="Google Shape;348;p12"/>
          <p:cNvSpPr txBox="1">
            <a:spLocks noGrp="1"/>
          </p:cNvSpPr>
          <p:nvPr>
            <p:ph type="ctrTitle"/>
          </p:nvPr>
        </p:nvSpPr>
        <p:spPr>
          <a:xfrm>
            <a:off x="4155425" y="1268312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History</a:t>
            </a:r>
            <a:r>
              <a:rPr lang="fr-FR" dirty="0"/>
              <a:t> of Sudoku and proof</a:t>
            </a:r>
            <a:endParaRPr dirty="0"/>
          </a:p>
        </p:txBody>
      </p:sp>
      <p:sp>
        <p:nvSpPr>
          <p:cNvPr id="349" name="Google Shape;349;p12"/>
          <p:cNvSpPr txBox="1">
            <a:spLocks noGrp="1"/>
          </p:cNvSpPr>
          <p:nvPr>
            <p:ph type="title" idx="2"/>
          </p:nvPr>
        </p:nvSpPr>
        <p:spPr>
          <a:xfrm>
            <a:off x="2195716" y="1180862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Barlow Condensed"/>
                <a:ea typeface="Barlow Condensed"/>
                <a:cs typeface="Barlow Condensed"/>
                <a:sym typeface="Barlow Condensed"/>
              </a:rPr>
              <a:t>01 </a:t>
            </a:r>
            <a:endParaRPr dirty="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50" name="Google Shape;350;p12"/>
          <p:cNvSpPr txBox="1">
            <a:spLocks noGrp="1"/>
          </p:cNvSpPr>
          <p:nvPr>
            <p:ph type="ctrTitle" idx="3"/>
          </p:nvPr>
        </p:nvSpPr>
        <p:spPr>
          <a:xfrm>
            <a:off x="4155425" y="1933562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Algorythm</a:t>
            </a:r>
            <a:r>
              <a:rPr lang="fr-FR" dirty="0"/>
              <a:t> of unique solution</a:t>
            </a:r>
            <a:endParaRPr dirty="0"/>
          </a:p>
        </p:txBody>
      </p:sp>
      <p:sp>
        <p:nvSpPr>
          <p:cNvPr id="351" name="Google Shape;351;p12"/>
          <p:cNvSpPr txBox="1">
            <a:spLocks noGrp="1"/>
          </p:cNvSpPr>
          <p:nvPr>
            <p:ph type="ctrTitle" idx="5"/>
          </p:nvPr>
        </p:nvSpPr>
        <p:spPr>
          <a:xfrm>
            <a:off x="4155425" y="2598812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Neighbours</a:t>
            </a:r>
            <a:r>
              <a:rPr lang="fr-FR" dirty="0"/>
              <a:t> </a:t>
            </a:r>
            <a:r>
              <a:rPr lang="fr-FR" dirty="0" err="1"/>
              <a:t>grid</a:t>
            </a:r>
            <a:endParaRPr dirty="0"/>
          </a:p>
        </p:txBody>
      </p:sp>
      <p:sp>
        <p:nvSpPr>
          <p:cNvPr id="352" name="Google Shape;352;p12"/>
          <p:cNvSpPr txBox="1">
            <a:spLocks noGrp="1"/>
          </p:cNvSpPr>
          <p:nvPr>
            <p:ph type="title" idx="4"/>
          </p:nvPr>
        </p:nvSpPr>
        <p:spPr>
          <a:xfrm>
            <a:off x="2251375" y="1846112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Barlow Condensed"/>
                <a:ea typeface="Barlow Condensed"/>
                <a:cs typeface="Barlow Condensed"/>
                <a:sym typeface="Barlow Condensed"/>
              </a:rPr>
              <a:t>02</a:t>
            </a:r>
            <a:endParaRPr dirty="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53" name="Google Shape;353;p12"/>
          <p:cNvSpPr txBox="1">
            <a:spLocks noGrp="1"/>
          </p:cNvSpPr>
          <p:nvPr>
            <p:ph type="title" idx="6"/>
          </p:nvPr>
        </p:nvSpPr>
        <p:spPr>
          <a:xfrm>
            <a:off x="2251375" y="2511362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03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54" name="Google Shape;354;p12"/>
          <p:cNvSpPr txBox="1">
            <a:spLocks noGrp="1"/>
          </p:cNvSpPr>
          <p:nvPr>
            <p:ph type="ctrTitle" idx="7"/>
          </p:nvPr>
        </p:nvSpPr>
        <p:spPr>
          <a:xfrm>
            <a:off x="4155425" y="3264062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Variations of Sudoku</a:t>
            </a:r>
            <a:endParaRPr dirty="0"/>
          </a:p>
        </p:txBody>
      </p:sp>
      <p:sp>
        <p:nvSpPr>
          <p:cNvPr id="355" name="Google Shape;355;p12"/>
          <p:cNvSpPr txBox="1">
            <a:spLocks noGrp="1"/>
          </p:cNvSpPr>
          <p:nvPr>
            <p:ph type="title" idx="8"/>
          </p:nvPr>
        </p:nvSpPr>
        <p:spPr>
          <a:xfrm>
            <a:off x="2251375" y="3176612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Barlow Condensed"/>
                <a:ea typeface="Barlow Condensed"/>
                <a:cs typeface="Barlow Condensed"/>
                <a:sym typeface="Barlow Condensed"/>
              </a:rPr>
              <a:t>04</a:t>
            </a:r>
            <a:endParaRPr dirty="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" name="Google Shape;355;p12">
            <a:extLst>
              <a:ext uri="{FF2B5EF4-FFF2-40B4-BE49-F238E27FC236}">
                <a16:creationId xmlns:a16="http://schemas.microsoft.com/office/drawing/2014/main" id="{24CAD3DA-ED03-4A1C-91DB-8A64F950FBCF}"/>
              </a:ext>
            </a:extLst>
          </p:cNvPr>
          <p:cNvSpPr txBox="1">
            <a:spLocks/>
          </p:cNvSpPr>
          <p:nvPr/>
        </p:nvSpPr>
        <p:spPr>
          <a:xfrm>
            <a:off x="2251375" y="3841862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 SemiBold"/>
              <a:buNone/>
              <a:defRPr sz="3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" dirty="0">
                <a:latin typeface="Barlow Condensed"/>
                <a:ea typeface="Barlow Condensed"/>
                <a:cs typeface="Barlow Condensed"/>
                <a:sym typeface="Barlow Condensed"/>
              </a:rPr>
              <a:t>05</a:t>
            </a:r>
          </a:p>
        </p:txBody>
      </p:sp>
      <p:sp>
        <p:nvSpPr>
          <p:cNvPr id="12" name="Google Shape;354;p12">
            <a:extLst>
              <a:ext uri="{FF2B5EF4-FFF2-40B4-BE49-F238E27FC236}">
                <a16:creationId xmlns:a16="http://schemas.microsoft.com/office/drawing/2014/main" id="{3A202192-66E8-4515-A976-A40BB5553E61}"/>
              </a:ext>
            </a:extLst>
          </p:cNvPr>
          <p:cNvSpPr txBox="1">
            <a:spLocks/>
          </p:cNvSpPr>
          <p:nvPr/>
        </p:nvSpPr>
        <p:spPr>
          <a:xfrm>
            <a:off x="4155425" y="3929312"/>
            <a:ext cx="68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fr-FR" dirty="0"/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5"/>
          <p:cNvSpPr txBox="1">
            <a:spLocks noGrp="1"/>
          </p:cNvSpPr>
          <p:nvPr>
            <p:ph type="ctrTitle"/>
          </p:nvPr>
        </p:nvSpPr>
        <p:spPr>
          <a:xfrm flipH="1">
            <a:off x="770575" y="468450"/>
            <a:ext cx="2679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Grille Pair/Impairs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7442598-7A0F-46C4-92D1-FBEBDCDF4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312" y="1836420"/>
            <a:ext cx="2027714" cy="217911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FA02DF2-0011-498C-874C-BB9918BFD941}"/>
              </a:ext>
            </a:extLst>
          </p:cNvPr>
          <p:cNvSpPr txBox="1"/>
          <p:nvPr/>
        </p:nvSpPr>
        <p:spPr>
          <a:xfrm>
            <a:off x="4351020" y="1836420"/>
            <a:ext cx="38023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- Les règles sont les mêmes qu’une grille classique</a:t>
            </a:r>
          </a:p>
          <a:p>
            <a:endParaRPr lang="fr-FR" dirty="0"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- Les cases grisées doivent contenir un chiffre pair et les cases blanches un chiffre impair.</a:t>
            </a:r>
          </a:p>
          <a:p>
            <a:endParaRPr lang="fr-FR" dirty="0"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-  On a plus d’informations à analyser</a:t>
            </a:r>
          </a:p>
        </p:txBody>
      </p:sp>
    </p:spTree>
    <p:extLst>
      <p:ext uri="{BB962C8B-B14F-4D97-AF65-F5344CB8AC3E}">
        <p14:creationId xmlns:p14="http://schemas.microsoft.com/office/powerpoint/2010/main" val="3672648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6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Grille Diagonale</a:t>
            </a:r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030FD06-F4EC-4161-8B71-7165F79B8B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7" t="617" r="1024" b="686"/>
          <a:stretch/>
        </p:blipFill>
        <p:spPr>
          <a:xfrm>
            <a:off x="1105563" y="1226986"/>
            <a:ext cx="2013586" cy="21717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367EA2B-ABDB-4BDE-9D24-477EF369EEF5}"/>
              </a:ext>
            </a:extLst>
          </p:cNvPr>
          <p:cNvSpPr txBox="1"/>
          <p:nvPr/>
        </p:nvSpPr>
        <p:spPr>
          <a:xfrm>
            <a:off x="3861021" y="2013691"/>
            <a:ext cx="47640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- Les règles sont les mêmes que celles d’une grille classique</a:t>
            </a:r>
          </a:p>
          <a:p>
            <a:endParaRPr lang="fr-FR" dirty="0"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- On ajoute à ça que les diagonales doivent contenir une fois chaque chiffre</a:t>
            </a:r>
          </a:p>
          <a:p>
            <a:endParaRPr lang="fr-FR" dirty="0">
              <a:latin typeface="Roboto Slab" panose="020B0604020202020204" charset="0"/>
              <a:ea typeface="Roboto Slab" panose="020B0604020202020204" charset="0"/>
            </a:endParaRPr>
          </a:p>
          <a:p>
            <a:endParaRPr lang="fr-FR" dirty="0"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677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5"/>
          <p:cNvSpPr txBox="1">
            <a:spLocks noGrp="1"/>
          </p:cNvSpPr>
          <p:nvPr>
            <p:ph type="ctrTitle"/>
          </p:nvPr>
        </p:nvSpPr>
        <p:spPr>
          <a:xfrm flipH="1">
            <a:off x="770575" y="468450"/>
            <a:ext cx="2679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Grille Position</a:t>
            </a:r>
            <a:endParaRPr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765F0DE-4C67-4FD1-83E0-3571F3CBF2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2" t="1182" r="1274" b="1264"/>
          <a:stretch/>
        </p:blipFill>
        <p:spPr>
          <a:xfrm>
            <a:off x="831574" y="1583054"/>
            <a:ext cx="2030730" cy="219075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79E8C3F-4814-46FB-AC08-BA428EF8DFC5}"/>
              </a:ext>
            </a:extLst>
          </p:cNvPr>
          <p:cNvSpPr txBox="1"/>
          <p:nvPr/>
        </p:nvSpPr>
        <p:spPr>
          <a:xfrm>
            <a:off x="4160520" y="1583054"/>
            <a:ext cx="47015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- Les règles sont les mêmes qu’une grille classique</a:t>
            </a:r>
          </a:p>
          <a:p>
            <a:endParaRPr lang="fr-FR" dirty="0"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-  On ajoute à ça qu’un même chiffre ne doit pas figurer en même position dans toutes les sous-grilles 3x3.</a:t>
            </a:r>
          </a:p>
          <a:p>
            <a:endParaRPr lang="fr-FR" dirty="0"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0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6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Grille Couleur</a:t>
            </a:r>
            <a:endParaRPr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4B1E3A7-147A-4489-AB64-6C6657C7F7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" t="883" r="974" b="1151"/>
          <a:stretch/>
        </p:blipFill>
        <p:spPr>
          <a:xfrm>
            <a:off x="952500" y="1525904"/>
            <a:ext cx="2030730" cy="208597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55DC7DC-20B2-4194-B0A9-271876820AE3}"/>
              </a:ext>
            </a:extLst>
          </p:cNvPr>
          <p:cNvSpPr txBox="1"/>
          <p:nvPr/>
        </p:nvSpPr>
        <p:spPr>
          <a:xfrm>
            <a:off x="4084320" y="1836420"/>
            <a:ext cx="441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- Un chiffre ne figure qu’une seule fois par ligne, et une seule fois par couleur.</a:t>
            </a:r>
          </a:p>
          <a:p>
            <a:endParaRPr lang="fr-FR" dirty="0"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- Présente un plus haut niveau de difficulté </a:t>
            </a:r>
          </a:p>
        </p:txBody>
      </p:sp>
    </p:spTree>
    <p:extLst>
      <p:ext uri="{BB962C8B-B14F-4D97-AF65-F5344CB8AC3E}">
        <p14:creationId xmlns:p14="http://schemas.microsoft.com/office/powerpoint/2010/main" val="1403451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>
            <a:extLst>
              <a:ext uri="{FF2B5EF4-FFF2-40B4-BE49-F238E27FC236}">
                <a16:creationId xmlns:a16="http://schemas.microsoft.com/office/drawing/2014/main" id="{56985CC0-1886-4479-B41A-24FCBA371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7047" y="519150"/>
            <a:ext cx="5553000" cy="2052600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84158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4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THANKS!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3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ABOUT </a:t>
            </a:r>
            <a:r>
              <a:rPr lang="fr-FR" dirty="0"/>
              <a:t>SUDOKU</a:t>
            </a:r>
            <a:endParaRPr dirty="0"/>
          </a:p>
        </p:txBody>
      </p:sp>
      <p:sp>
        <p:nvSpPr>
          <p:cNvPr id="361" name="Google Shape;361;p13"/>
          <p:cNvSpPr txBox="1">
            <a:spLocks noGrp="1"/>
          </p:cNvSpPr>
          <p:nvPr>
            <p:ph type="subTitle" idx="1"/>
          </p:nvPr>
        </p:nvSpPr>
        <p:spPr>
          <a:xfrm>
            <a:off x="1868250" y="2708266"/>
            <a:ext cx="4020300" cy="15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Everybody</a:t>
            </a:r>
            <a:r>
              <a:rPr lang="fr-FR" dirty="0"/>
              <a:t> </a:t>
            </a:r>
            <a:r>
              <a:rPr lang="fr-FR" dirty="0" err="1"/>
              <a:t>knows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Sudoku </a:t>
            </a:r>
            <a:r>
              <a:rPr lang="fr-FR" dirty="0" err="1"/>
              <a:t>is</a:t>
            </a:r>
            <a:r>
              <a:rPr lang="fr-FR" dirty="0"/>
              <a:t>, but do </a:t>
            </a:r>
            <a:r>
              <a:rPr lang="fr-FR" dirty="0" err="1"/>
              <a:t>you</a:t>
            </a:r>
            <a:r>
              <a:rPr lang="fr-FR" dirty="0"/>
              <a:t> know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comes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? Do </a:t>
            </a:r>
            <a:r>
              <a:rPr lang="fr-FR" dirty="0" err="1"/>
              <a:t>you</a:t>
            </a:r>
            <a:r>
              <a:rPr lang="fr-FR" dirty="0"/>
              <a:t> know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got</a:t>
            </a:r>
            <a:r>
              <a:rPr lang="fr-FR" dirty="0"/>
              <a:t> </a:t>
            </a:r>
            <a:r>
              <a:rPr lang="fr-FR" dirty="0" err="1"/>
              <a:t>invented</a:t>
            </a:r>
            <a:r>
              <a:rPr lang="fr-FR" dirty="0"/>
              <a:t> or by </a:t>
            </a:r>
            <a:r>
              <a:rPr lang="fr-FR" dirty="0" err="1"/>
              <a:t>whom</a:t>
            </a:r>
            <a:r>
              <a:rPr lang="fr-FR" dirty="0"/>
              <a:t> 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How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valid</a:t>
            </a:r>
            <a:r>
              <a:rPr lang="fr-FR" dirty="0"/>
              <a:t> </a:t>
            </a:r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or how </a:t>
            </a:r>
            <a:r>
              <a:rPr lang="fr-FR" dirty="0" err="1"/>
              <a:t>many</a:t>
            </a:r>
            <a:r>
              <a:rPr lang="fr-FR" dirty="0"/>
              <a:t> clues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for an unique solution to </a:t>
            </a:r>
            <a:r>
              <a:rPr lang="fr-FR" dirty="0" err="1"/>
              <a:t>exists</a:t>
            </a:r>
            <a:r>
              <a:rPr lang="fr-FR" dirty="0"/>
              <a:t> 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4"/>
          <p:cNvSpPr txBox="1">
            <a:spLocks noGrp="1"/>
          </p:cNvSpPr>
          <p:nvPr>
            <p:ph type="ctrTitle"/>
          </p:nvPr>
        </p:nvSpPr>
        <p:spPr>
          <a:xfrm>
            <a:off x="4824376" y="468374"/>
            <a:ext cx="378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History</a:t>
            </a:r>
            <a:r>
              <a:rPr lang="fr-FR" dirty="0"/>
              <a:t> of Sudoku</a:t>
            </a:r>
            <a:endParaRPr dirty="0"/>
          </a:p>
        </p:txBody>
      </p:sp>
      <p:grpSp>
        <p:nvGrpSpPr>
          <p:cNvPr id="367" name="Google Shape;367;p14"/>
          <p:cNvGrpSpPr/>
          <p:nvPr/>
        </p:nvGrpSpPr>
        <p:grpSpPr>
          <a:xfrm>
            <a:off x="3104037" y="468450"/>
            <a:ext cx="3051030" cy="4206676"/>
            <a:chOff x="2772462" y="468450"/>
            <a:chExt cx="3051030" cy="4206676"/>
          </a:xfrm>
        </p:grpSpPr>
        <p:cxnSp>
          <p:nvCxnSpPr>
            <p:cNvPr id="368" name="Google Shape;368;p14"/>
            <p:cNvCxnSpPr/>
            <p:nvPr/>
          </p:nvCxnSpPr>
          <p:spPr>
            <a:xfrm>
              <a:off x="4492801" y="4117775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69" name="Google Shape;369;p14"/>
            <p:cNvCxnSpPr/>
            <p:nvPr/>
          </p:nvCxnSpPr>
          <p:spPr>
            <a:xfrm>
              <a:off x="3642651" y="3087200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70" name="Google Shape;370;p14"/>
            <p:cNvCxnSpPr/>
            <p:nvPr/>
          </p:nvCxnSpPr>
          <p:spPr>
            <a:xfrm>
              <a:off x="4492801" y="2066725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71" name="Google Shape;371;p14"/>
            <p:cNvCxnSpPr>
              <a:stCxn id="372" idx="3"/>
            </p:cNvCxnSpPr>
            <p:nvPr/>
          </p:nvCxnSpPr>
          <p:spPr>
            <a:xfrm>
              <a:off x="3642651" y="1036150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373" name="Google Shape;373;p14"/>
            <p:cNvSpPr/>
            <p:nvPr/>
          </p:nvSpPr>
          <p:spPr>
            <a:xfrm>
              <a:off x="2772462" y="468450"/>
              <a:ext cx="3051030" cy="4206676"/>
            </a:xfrm>
            <a:custGeom>
              <a:avLst/>
              <a:gdLst/>
              <a:ahLst/>
              <a:cxnLst/>
              <a:rect l="l" t="t" r="r" b="b"/>
              <a:pathLst>
                <a:path w="123536" h="170328" extrusionOk="0">
                  <a:moveTo>
                    <a:pt x="23585" y="1"/>
                  </a:moveTo>
                  <a:cubicBezTo>
                    <a:pt x="10527" y="1"/>
                    <a:pt x="1" y="10552"/>
                    <a:pt x="1" y="23610"/>
                  </a:cubicBezTo>
                  <a:cubicBezTo>
                    <a:pt x="1" y="36642"/>
                    <a:pt x="10527" y="47294"/>
                    <a:pt x="23585" y="47294"/>
                  </a:cubicBezTo>
                  <a:lnTo>
                    <a:pt x="99826" y="47294"/>
                  </a:lnTo>
                  <a:cubicBezTo>
                    <a:pt x="109425" y="47294"/>
                    <a:pt x="117269" y="55038"/>
                    <a:pt x="117269" y="64637"/>
                  </a:cubicBezTo>
                  <a:cubicBezTo>
                    <a:pt x="117269" y="74237"/>
                    <a:pt x="109425" y="81981"/>
                    <a:pt x="99926" y="81981"/>
                  </a:cubicBezTo>
                  <a:lnTo>
                    <a:pt x="23585" y="81981"/>
                  </a:lnTo>
                  <a:cubicBezTo>
                    <a:pt x="10527" y="81981"/>
                    <a:pt x="1" y="92633"/>
                    <a:pt x="1" y="105690"/>
                  </a:cubicBezTo>
                  <a:cubicBezTo>
                    <a:pt x="1" y="118723"/>
                    <a:pt x="10527" y="129274"/>
                    <a:pt x="23585" y="129274"/>
                  </a:cubicBezTo>
                  <a:lnTo>
                    <a:pt x="99826" y="129274"/>
                  </a:lnTo>
                  <a:cubicBezTo>
                    <a:pt x="109425" y="129274"/>
                    <a:pt x="117269" y="137119"/>
                    <a:pt x="117269" y="146718"/>
                  </a:cubicBezTo>
                  <a:cubicBezTo>
                    <a:pt x="117269" y="156317"/>
                    <a:pt x="109425" y="164062"/>
                    <a:pt x="99926" y="164062"/>
                  </a:cubicBezTo>
                  <a:cubicBezTo>
                    <a:pt x="98146" y="164062"/>
                    <a:pt x="96793" y="165515"/>
                    <a:pt x="96793" y="167194"/>
                  </a:cubicBezTo>
                  <a:cubicBezTo>
                    <a:pt x="96793" y="168974"/>
                    <a:pt x="98146" y="170327"/>
                    <a:pt x="99926" y="170327"/>
                  </a:cubicBezTo>
                  <a:cubicBezTo>
                    <a:pt x="112883" y="170327"/>
                    <a:pt x="123535" y="159776"/>
                    <a:pt x="123535" y="146718"/>
                  </a:cubicBezTo>
                  <a:cubicBezTo>
                    <a:pt x="123535" y="133660"/>
                    <a:pt x="112883" y="123009"/>
                    <a:pt x="99826" y="123009"/>
                  </a:cubicBezTo>
                  <a:lnTo>
                    <a:pt x="23585" y="123009"/>
                  </a:lnTo>
                  <a:cubicBezTo>
                    <a:pt x="13986" y="123009"/>
                    <a:pt x="6266" y="115289"/>
                    <a:pt x="6266" y="105690"/>
                  </a:cubicBezTo>
                  <a:cubicBezTo>
                    <a:pt x="6266" y="96066"/>
                    <a:pt x="13986" y="88247"/>
                    <a:pt x="23585" y="88247"/>
                  </a:cubicBezTo>
                  <a:lnTo>
                    <a:pt x="99926" y="88247"/>
                  </a:lnTo>
                  <a:cubicBezTo>
                    <a:pt x="112883" y="88247"/>
                    <a:pt x="123535" y="77695"/>
                    <a:pt x="123535" y="64637"/>
                  </a:cubicBezTo>
                  <a:cubicBezTo>
                    <a:pt x="123535" y="51580"/>
                    <a:pt x="112883" y="41028"/>
                    <a:pt x="99826" y="41028"/>
                  </a:cubicBezTo>
                  <a:lnTo>
                    <a:pt x="23585" y="41028"/>
                  </a:lnTo>
                  <a:cubicBezTo>
                    <a:pt x="13986" y="41028"/>
                    <a:pt x="6266" y="33209"/>
                    <a:pt x="6266" y="23610"/>
                  </a:cubicBezTo>
                  <a:cubicBezTo>
                    <a:pt x="6266" y="13986"/>
                    <a:pt x="13986" y="6266"/>
                    <a:pt x="23585" y="6266"/>
                  </a:cubicBezTo>
                  <a:lnTo>
                    <a:pt x="42181" y="6266"/>
                  </a:lnTo>
                  <a:cubicBezTo>
                    <a:pt x="43961" y="6266"/>
                    <a:pt x="45314" y="4813"/>
                    <a:pt x="45314" y="3133"/>
                  </a:cubicBezTo>
                  <a:cubicBezTo>
                    <a:pt x="45314" y="1354"/>
                    <a:pt x="43961" y="1"/>
                    <a:pt x="42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2887250" y="580000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4785602" y="1610567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87250" y="2628386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4785602" y="3639878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3003800" y="696550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4902150" y="3756437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4902162" y="1727113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3003800" y="2744925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14"/>
          <p:cNvSpPr txBox="1">
            <a:spLocks noGrp="1"/>
          </p:cNvSpPr>
          <p:nvPr>
            <p:ph type="ctrTitle"/>
          </p:nvPr>
        </p:nvSpPr>
        <p:spPr>
          <a:xfrm>
            <a:off x="3375726" y="747250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01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82" name="Google Shape;382;p14"/>
          <p:cNvSpPr txBox="1">
            <a:spLocks noGrp="1"/>
          </p:cNvSpPr>
          <p:nvPr>
            <p:ph type="ctrTitle"/>
          </p:nvPr>
        </p:nvSpPr>
        <p:spPr>
          <a:xfrm>
            <a:off x="5274076" y="1777825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3" name="Google Shape;383;p14"/>
          <p:cNvSpPr txBox="1">
            <a:spLocks noGrp="1"/>
          </p:cNvSpPr>
          <p:nvPr>
            <p:ph type="ctrTitle"/>
          </p:nvPr>
        </p:nvSpPr>
        <p:spPr>
          <a:xfrm>
            <a:off x="3375726" y="2795625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4" name="Google Shape;384;p14"/>
          <p:cNvSpPr txBox="1">
            <a:spLocks noGrp="1"/>
          </p:cNvSpPr>
          <p:nvPr>
            <p:ph type="ctrTitle"/>
          </p:nvPr>
        </p:nvSpPr>
        <p:spPr>
          <a:xfrm>
            <a:off x="5274076" y="3807125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04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5" name="Google Shape;385;p14"/>
          <p:cNvSpPr txBox="1">
            <a:spLocks noGrp="1"/>
          </p:cNvSpPr>
          <p:nvPr>
            <p:ph type="subTitle" idx="4294967295"/>
          </p:nvPr>
        </p:nvSpPr>
        <p:spPr>
          <a:xfrm>
            <a:off x="4536805" y="599290"/>
            <a:ext cx="1692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>
                <a:solidFill>
                  <a:schemeClr val="accent6"/>
                </a:solidFill>
              </a:rPr>
              <a:t>1700</a:t>
            </a:r>
            <a:br>
              <a:rPr lang="es" sz="1000" dirty="0"/>
            </a:br>
            <a:r>
              <a:rPr lang="fr-FR" sz="1000" dirty="0"/>
              <a:t>Choi </a:t>
            </a:r>
            <a:r>
              <a:rPr lang="fr-FR" sz="1000" dirty="0" err="1"/>
              <a:t>Seok-jeong</a:t>
            </a:r>
            <a:r>
              <a:rPr lang="fr-FR" sz="1000" dirty="0"/>
              <a:t> </a:t>
            </a:r>
            <a:r>
              <a:rPr lang="fr-FR" sz="1000" dirty="0" err="1"/>
              <a:t>publish</a:t>
            </a:r>
            <a:r>
              <a:rPr lang="fr-FR" sz="1000" dirty="0"/>
              <a:t> the first </a:t>
            </a:r>
            <a:r>
              <a:rPr lang="fr-FR" sz="1000" dirty="0" err="1"/>
              <a:t>example</a:t>
            </a:r>
            <a:r>
              <a:rPr lang="fr-FR" sz="1000" dirty="0"/>
              <a:t> of Latin squares</a:t>
            </a:r>
            <a:endParaRPr sz="1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00" dirty="0"/>
          </a:p>
        </p:txBody>
      </p:sp>
      <p:sp>
        <p:nvSpPr>
          <p:cNvPr id="386" name="Google Shape;386;p14"/>
          <p:cNvSpPr txBox="1">
            <a:spLocks noGrp="1"/>
          </p:cNvSpPr>
          <p:nvPr>
            <p:ph type="subTitle" idx="4294967295"/>
          </p:nvPr>
        </p:nvSpPr>
        <p:spPr>
          <a:xfrm>
            <a:off x="2979097" y="1662214"/>
            <a:ext cx="1726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chemeClr val="accent6"/>
                </a:solidFill>
              </a:rPr>
              <a:t>19</a:t>
            </a:r>
            <a:r>
              <a:rPr lang="fr-FR" sz="1000" dirty="0">
                <a:solidFill>
                  <a:schemeClr val="accent6"/>
                </a:solidFill>
              </a:rPr>
              <a:t>th century</a:t>
            </a:r>
            <a:br>
              <a:rPr lang="es" sz="1000" dirty="0"/>
            </a:br>
            <a:r>
              <a:rPr lang="fr-FR" sz="1000" dirty="0"/>
              <a:t>French </a:t>
            </a:r>
            <a:r>
              <a:rPr lang="fr-FR" sz="1000" dirty="0" err="1"/>
              <a:t>newspapers</a:t>
            </a:r>
            <a:r>
              <a:rPr lang="fr-FR" sz="1000" dirty="0"/>
              <a:t> </a:t>
            </a:r>
            <a:r>
              <a:rPr lang="fr-FR" sz="1000" dirty="0" err="1"/>
              <a:t>featured</a:t>
            </a:r>
            <a:r>
              <a:rPr lang="fr-FR" sz="1000" dirty="0"/>
              <a:t> variations of the Sudoku puzzles</a:t>
            </a:r>
            <a:endParaRPr sz="1000" dirty="0"/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 sz="1000" dirty="0"/>
          </a:p>
        </p:txBody>
      </p:sp>
      <p:sp>
        <p:nvSpPr>
          <p:cNvPr id="387" name="Google Shape;387;p14"/>
          <p:cNvSpPr txBox="1">
            <a:spLocks noGrp="1"/>
          </p:cNvSpPr>
          <p:nvPr>
            <p:ph type="subTitle" idx="4294967295"/>
          </p:nvPr>
        </p:nvSpPr>
        <p:spPr>
          <a:xfrm>
            <a:off x="4544775" y="2795625"/>
            <a:ext cx="1988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chemeClr val="accent6"/>
                </a:solidFill>
              </a:rPr>
              <a:t>1979</a:t>
            </a:r>
            <a:br>
              <a:rPr lang="es" sz="1000" dirty="0"/>
            </a:br>
            <a:r>
              <a:rPr lang="fr-FR" sz="1000" dirty="0"/>
              <a:t>The puzzle has </a:t>
            </a:r>
            <a:r>
              <a:rPr lang="fr-FR" sz="1000" dirty="0" err="1"/>
              <a:t>appeared</a:t>
            </a:r>
            <a:r>
              <a:rPr lang="fr-FR" sz="1000" dirty="0"/>
              <a:t> </a:t>
            </a:r>
            <a:r>
              <a:rPr lang="fr-FR" sz="1000" dirty="0" err="1"/>
              <a:t>under</a:t>
            </a:r>
            <a:r>
              <a:rPr lang="fr-FR" sz="1000" dirty="0"/>
              <a:t> the </a:t>
            </a:r>
            <a:r>
              <a:rPr lang="fr-FR" sz="1000" dirty="0" err="1"/>
              <a:t>name</a:t>
            </a:r>
            <a:r>
              <a:rPr lang="fr-FR" sz="1000" dirty="0"/>
              <a:t> Sudoku </a:t>
            </a:r>
            <a:endParaRPr sz="1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00" dirty="0"/>
          </a:p>
        </p:txBody>
      </p:sp>
      <p:sp>
        <p:nvSpPr>
          <p:cNvPr id="388" name="Google Shape;388;p14"/>
          <p:cNvSpPr txBox="1">
            <a:spLocks noGrp="1"/>
          </p:cNvSpPr>
          <p:nvPr>
            <p:ph type="subTitle" idx="4294967295"/>
          </p:nvPr>
        </p:nvSpPr>
        <p:spPr>
          <a:xfrm>
            <a:off x="2450650" y="3826200"/>
            <a:ext cx="2253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chemeClr val="accent6"/>
                </a:solidFill>
              </a:rPr>
              <a:t>1986</a:t>
            </a:r>
            <a:br>
              <a:rPr lang="es" sz="1000" dirty="0"/>
            </a:br>
            <a:r>
              <a:rPr lang="fr-FR" sz="1000" dirty="0"/>
              <a:t>Sudoku </a:t>
            </a:r>
            <a:r>
              <a:rPr lang="fr-FR" sz="1000" dirty="0" err="1"/>
              <a:t>widespread</a:t>
            </a:r>
            <a:r>
              <a:rPr lang="fr-FR" sz="1000" dirty="0"/>
              <a:t> </a:t>
            </a:r>
            <a:r>
              <a:rPr lang="fr-FR" sz="1000" dirty="0" err="1"/>
              <a:t>popularity</a:t>
            </a:r>
            <a:r>
              <a:rPr lang="fr-FR" sz="1000" dirty="0"/>
              <a:t> </a:t>
            </a:r>
            <a:endParaRPr sz="1000" dirty="0"/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5"/>
          <p:cNvSpPr txBox="1">
            <a:spLocks noGrp="1"/>
          </p:cNvSpPr>
          <p:nvPr>
            <p:ph type="ctrTitle"/>
          </p:nvPr>
        </p:nvSpPr>
        <p:spPr>
          <a:xfrm flipH="1">
            <a:off x="591441" y="641677"/>
            <a:ext cx="2679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Mathematics</a:t>
            </a:r>
            <a:r>
              <a:rPr lang="fr-FR" dirty="0"/>
              <a:t> of Sudoku</a:t>
            </a:r>
            <a:endParaRPr dirty="0"/>
          </a:p>
        </p:txBody>
      </p:sp>
      <p:sp>
        <p:nvSpPr>
          <p:cNvPr id="397" name="Google Shape;397;p15"/>
          <p:cNvSpPr txBox="1">
            <a:spLocks noGrp="1"/>
          </p:cNvSpPr>
          <p:nvPr>
            <p:ph type="ctrTitle"/>
          </p:nvPr>
        </p:nvSpPr>
        <p:spPr>
          <a:xfrm>
            <a:off x="1931241" y="1859514"/>
            <a:ext cx="5549421" cy="25470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>
              <a:buClr>
                <a:schemeClr val="accent2"/>
              </a:buClr>
              <a:buSzPts val="1100"/>
              <a:buFont typeface="Roboto Slab"/>
              <a:buChar char="●"/>
            </a:pPr>
            <a:r>
              <a:rPr lang="fr-FR" sz="2400" dirty="0">
                <a:latin typeface="Roboto Slab" panose="020B0604020202020204" charset="0"/>
                <a:ea typeface="Roboto Slab" panose="020B0604020202020204" charset="0"/>
              </a:rPr>
              <a:t>6 670 903 752 021 072 936 960 </a:t>
            </a:r>
            <a:br>
              <a:rPr lang="fr-FR" sz="2400" dirty="0">
                <a:latin typeface="Roboto Slab" panose="020B0604020202020204" charset="0"/>
                <a:ea typeface="Roboto Slab" panose="020B0604020202020204" charset="0"/>
              </a:rPr>
            </a:br>
            <a:r>
              <a:rPr lang="fr-FR" sz="2400" dirty="0">
                <a:latin typeface="Roboto Slab" panose="020B0604020202020204" charset="0"/>
                <a:ea typeface="Roboto Slab" panose="020B0604020202020204" charset="0"/>
              </a:rPr>
              <a:t>(or </a:t>
            </a:r>
            <a:r>
              <a:rPr lang="fr-FR" sz="2400" dirty="0" err="1">
                <a:latin typeface="Roboto Slab" panose="020B0604020202020204" charset="0"/>
                <a:ea typeface="Roboto Slab" panose="020B0604020202020204" charset="0"/>
              </a:rPr>
              <a:t>around</a:t>
            </a:r>
            <a:r>
              <a:rPr lang="fr-FR" sz="2400" dirty="0">
                <a:latin typeface="Roboto Slab" panose="020B0604020202020204" charset="0"/>
                <a:ea typeface="Roboto Slab" panose="020B0604020202020204" charset="0"/>
              </a:rPr>
              <a:t> 6,67*10^21 ) 9x9 </a:t>
            </a:r>
            <a:r>
              <a:rPr lang="fr-FR" sz="2400" dirty="0" err="1">
                <a:latin typeface="Roboto Slab" panose="020B0604020202020204" charset="0"/>
                <a:ea typeface="Roboto Slab" panose="020B0604020202020204" charset="0"/>
              </a:rPr>
              <a:t>grid</a:t>
            </a:r>
            <a:endParaRPr lang="en-US" sz="2400" dirty="0">
              <a:latin typeface="Roboto Slab" panose="020B0604020202020204" charset="0"/>
              <a:ea typeface="Roboto Slab" panose="020B0604020202020204" charset="0"/>
              <a:cs typeface="Roboto Slab"/>
              <a:sym typeface="Roboto Slab"/>
            </a:endParaRPr>
          </a:p>
          <a:p>
            <a:pPr marL="457200" lvl="0" indent="-298450">
              <a:buClr>
                <a:schemeClr val="accent2"/>
              </a:buClr>
              <a:buSzPts val="1100"/>
              <a:buFont typeface="Roboto Slab"/>
              <a:buChar char="●"/>
            </a:pPr>
            <a:r>
              <a:rPr lang="es" sz="2400" dirty="0">
                <a:latin typeface="Roboto Slab"/>
                <a:ea typeface="Roboto Slab"/>
                <a:cs typeface="Roboto Slab"/>
                <a:sym typeface="Roboto Slab"/>
              </a:rPr>
              <a:t>10^16 </a:t>
            </a:r>
            <a:r>
              <a:rPr lang="fr-FR" sz="2400" dirty="0" err="1">
                <a:latin typeface="Roboto Slab"/>
                <a:ea typeface="Roboto Slab"/>
                <a:cs typeface="Roboto Slab"/>
                <a:sym typeface="Roboto Slab"/>
              </a:rPr>
              <a:t>grid</a:t>
            </a:r>
            <a:r>
              <a:rPr lang="fr-FR" sz="2400" dirty="0">
                <a:latin typeface="Roboto Slab"/>
                <a:ea typeface="Roboto Slab"/>
                <a:cs typeface="Roboto Slab"/>
                <a:sym typeface="Roboto Slab"/>
              </a:rPr>
              <a:t> combinaison of 16 clues for </a:t>
            </a:r>
            <a:r>
              <a:rPr lang="fr-FR" sz="2400" dirty="0" err="1">
                <a:latin typeface="Roboto Slab"/>
                <a:ea typeface="Roboto Slab"/>
                <a:cs typeface="Roboto Slab"/>
                <a:sym typeface="Roboto Slab"/>
              </a:rPr>
              <a:t>each</a:t>
            </a:r>
            <a:r>
              <a:rPr lang="fr-FR" sz="2400" dirty="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fr-FR" sz="2400" dirty="0" err="1">
                <a:latin typeface="Roboto Slab"/>
                <a:ea typeface="Roboto Slab"/>
                <a:cs typeface="Roboto Slab"/>
                <a:sym typeface="Roboto Slab"/>
              </a:rPr>
              <a:t>complete</a:t>
            </a:r>
            <a:r>
              <a:rPr lang="fr-FR" sz="2400" dirty="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fr-FR" sz="2400" dirty="0" err="1">
                <a:latin typeface="Roboto Slab"/>
                <a:ea typeface="Roboto Slab"/>
                <a:cs typeface="Roboto Slab"/>
                <a:sym typeface="Roboto Slab"/>
              </a:rPr>
              <a:t>grid</a:t>
            </a:r>
            <a:endParaRPr sz="24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A68E462-460B-403D-ADB1-6BC4F17F5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250" y="728255"/>
            <a:ext cx="8095500" cy="1020716"/>
          </a:xfrm>
        </p:spPr>
        <p:txBody>
          <a:bodyPr/>
          <a:lstStyle/>
          <a:p>
            <a:r>
              <a:rPr lang="fr-FR" sz="4800" dirty="0" err="1"/>
              <a:t>Why</a:t>
            </a:r>
            <a:r>
              <a:rPr lang="fr-FR" sz="4800" dirty="0"/>
              <a:t> </a:t>
            </a:r>
            <a:r>
              <a:rPr lang="fr-FR" sz="4800" dirty="0" err="1"/>
              <a:t>there</a:t>
            </a:r>
            <a:r>
              <a:rPr lang="fr-FR" sz="4800" dirty="0"/>
              <a:t> </a:t>
            </a:r>
            <a:r>
              <a:rPr lang="fr-FR" sz="4800" dirty="0" err="1"/>
              <a:t>is</a:t>
            </a:r>
            <a:r>
              <a:rPr lang="fr-FR" sz="4800" dirty="0"/>
              <a:t> not 16 clues </a:t>
            </a:r>
            <a:r>
              <a:rPr lang="fr-FR" sz="4800" dirty="0" err="1"/>
              <a:t>grid</a:t>
            </a:r>
            <a:r>
              <a:rPr lang="fr-FR" sz="4800" dirty="0"/>
              <a:t> </a:t>
            </a:r>
            <a:r>
              <a:rPr lang="fr-FR" sz="4800" dirty="0" err="1"/>
              <a:t>with</a:t>
            </a:r>
            <a:r>
              <a:rPr lang="fr-FR" sz="4800" dirty="0"/>
              <a:t> an unique solution</a:t>
            </a:r>
          </a:p>
        </p:txBody>
      </p:sp>
      <p:sp>
        <p:nvSpPr>
          <p:cNvPr id="39" name="Google Shape;707;p25">
            <a:extLst>
              <a:ext uri="{FF2B5EF4-FFF2-40B4-BE49-F238E27FC236}">
                <a16:creationId xmlns:a16="http://schemas.microsoft.com/office/drawing/2014/main" id="{A02AEA40-EF9F-4BA7-9091-CEDA6C7F5E9F}"/>
              </a:ext>
            </a:extLst>
          </p:cNvPr>
          <p:cNvSpPr txBox="1">
            <a:spLocks/>
          </p:cNvSpPr>
          <p:nvPr/>
        </p:nvSpPr>
        <p:spPr>
          <a:xfrm>
            <a:off x="1920500" y="1454240"/>
            <a:ext cx="6222013" cy="2961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300"/>
              </a:spcBef>
            </a:pPr>
            <a:endParaRPr lang="en-US" dirty="0"/>
          </a:p>
        </p:txBody>
      </p:sp>
      <p:sp>
        <p:nvSpPr>
          <p:cNvPr id="42" name="Google Shape;474;p18">
            <a:extLst>
              <a:ext uri="{FF2B5EF4-FFF2-40B4-BE49-F238E27FC236}">
                <a16:creationId xmlns:a16="http://schemas.microsoft.com/office/drawing/2014/main" id="{6C792F51-85CC-4EB6-941A-214DE04A817F}"/>
              </a:ext>
            </a:extLst>
          </p:cNvPr>
          <p:cNvSpPr txBox="1">
            <a:spLocks/>
          </p:cNvSpPr>
          <p:nvPr/>
        </p:nvSpPr>
        <p:spPr>
          <a:xfrm>
            <a:off x="4061387" y="4164697"/>
            <a:ext cx="5912577" cy="790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/>
            <a:r>
              <a:rPr lang="fr-FR" sz="1800" dirty="0"/>
              <a:t>Proof by Gary McGuire and pals at </a:t>
            </a:r>
            <a:r>
              <a:rPr lang="fr-FR" sz="1800" dirty="0" err="1"/>
              <a:t>University</a:t>
            </a:r>
            <a:r>
              <a:rPr lang="fr-FR" sz="1800" dirty="0"/>
              <a:t> </a:t>
            </a:r>
            <a:r>
              <a:rPr lang="fr-FR" sz="1800" dirty="0" err="1"/>
              <a:t>College</a:t>
            </a:r>
            <a:r>
              <a:rPr lang="fr-FR" sz="1800" dirty="0"/>
              <a:t> Dublin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One </a:t>
            </a:r>
            <a:r>
              <a:rPr lang="fr-FR" dirty="0" err="1"/>
              <a:t>example</a:t>
            </a:r>
            <a:r>
              <a:rPr lang="fr-FR" dirty="0"/>
              <a:t> of </a:t>
            </a:r>
            <a:r>
              <a:rPr lang="fr-FR" dirty="0" err="1"/>
              <a:t>similar</a:t>
            </a:r>
            <a:r>
              <a:rPr lang="fr-FR" dirty="0"/>
              <a:t> </a:t>
            </a:r>
            <a:r>
              <a:rPr lang="fr-FR" dirty="0" err="1"/>
              <a:t>grid</a:t>
            </a:r>
            <a:endParaRPr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C3A9E0C-4FFE-4BAD-B130-FFF1566C8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721" y="1456942"/>
            <a:ext cx="2580289" cy="281896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132758E-987E-4A5A-A617-2F3C62F06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105" y="1456942"/>
            <a:ext cx="2580289" cy="28189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Another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 dirty="0"/>
              <a:t> of </a:t>
            </a:r>
            <a:r>
              <a:rPr lang="fr-FR" dirty="0" err="1"/>
              <a:t>similar</a:t>
            </a:r>
            <a:r>
              <a:rPr lang="fr-FR" dirty="0"/>
              <a:t> </a:t>
            </a:r>
            <a:r>
              <a:rPr lang="fr-FR" dirty="0" err="1"/>
              <a:t>grid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6D5FF1-62EB-48D2-A508-1E32C8371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93" y="1681299"/>
            <a:ext cx="2311369" cy="24662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694022-45E1-46B2-B1DD-4B601EB53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4228" y="1681300"/>
            <a:ext cx="2330874" cy="24662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2BE54A-051F-4F99-8D11-ADC592350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0175" y="1681300"/>
            <a:ext cx="2296370" cy="246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62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"/>
          <p:cNvSpPr txBox="1">
            <a:spLocks noGrp="1"/>
          </p:cNvSpPr>
          <p:nvPr>
            <p:ph type="ctrTitle"/>
          </p:nvPr>
        </p:nvSpPr>
        <p:spPr>
          <a:xfrm flipH="1">
            <a:off x="779409" y="578692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Another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of </a:t>
            </a:r>
            <a:r>
              <a:rPr lang="fr-FR" dirty="0" err="1"/>
              <a:t>reducing</a:t>
            </a:r>
            <a:r>
              <a:rPr lang="fr-FR" dirty="0"/>
              <a:t> the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check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4FC4AF-F6ED-4F3C-9E3A-47379070E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416" y="1452415"/>
            <a:ext cx="2451864" cy="26144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DD6C71-60E2-4A24-B0ED-B3D344611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9978" y="1452415"/>
            <a:ext cx="2447606" cy="261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00953"/>
      </p:ext>
    </p:extLst>
  </p:cSld>
  <p:clrMapOvr>
    <a:masterClrMapping/>
  </p:clrMapOvr>
</p:sld>
</file>

<file path=ppt/theme/theme1.xml><?xml version="1.0" encoding="utf-8"?>
<a:theme xmlns:a="http://schemas.openxmlformats.org/drawingml/2006/main" name="My Creative CV by slidesgo">
  <a:themeElements>
    <a:clrScheme name="Simple Light">
      <a:dk1>
        <a:srgbClr val="E9E6E1"/>
      </a:dk1>
      <a:lt1>
        <a:srgbClr val="434343"/>
      </a:lt1>
      <a:dk2>
        <a:srgbClr val="352D50"/>
      </a:dk2>
      <a:lt2>
        <a:srgbClr val="ABB2FC"/>
      </a:lt2>
      <a:accent1>
        <a:srgbClr val="FFCC33"/>
      </a:accent1>
      <a:accent2>
        <a:srgbClr val="B4A7D6"/>
      </a:accent2>
      <a:accent3>
        <a:srgbClr val="20124D"/>
      </a:accent3>
      <a:accent4>
        <a:srgbClr val="351C75"/>
      </a:accent4>
      <a:accent5>
        <a:srgbClr val="ECDA20"/>
      </a:accent5>
      <a:accent6>
        <a:srgbClr val="824DDD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478</Words>
  <Application>Microsoft Office PowerPoint</Application>
  <PresentationFormat>On-screen Show (16:9)</PresentationFormat>
  <Paragraphs>77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Barlow Condensed</vt:lpstr>
      <vt:lpstr>Roboto Slab</vt:lpstr>
      <vt:lpstr>Barlow Condensed Medium</vt:lpstr>
      <vt:lpstr>Arvo</vt:lpstr>
      <vt:lpstr>Barlow Condensed SemiBold</vt:lpstr>
      <vt:lpstr>Arial</vt:lpstr>
      <vt:lpstr>Fira Sans Extra Condensed Medium</vt:lpstr>
      <vt:lpstr>My Creative CV by slidesgo</vt:lpstr>
      <vt:lpstr>Projet  Maths-Info : Grilles de Sudoku</vt:lpstr>
      <vt:lpstr>TABLE OF CONTENTS</vt:lpstr>
      <vt:lpstr>ABOUT SUDOKU</vt:lpstr>
      <vt:lpstr>History of Sudoku</vt:lpstr>
      <vt:lpstr>Mathematics of Sudoku</vt:lpstr>
      <vt:lpstr>Why there is not 16 clues grid with an unique solution</vt:lpstr>
      <vt:lpstr>One example of similar grid</vt:lpstr>
      <vt:lpstr>Another example of similar grid</vt:lpstr>
      <vt:lpstr>Another way of reducing the number of grid that we need to check</vt:lpstr>
      <vt:lpstr>5 472 730 538 grid with 16 clues that we need to check 12 months of computing on a  640 core processors, more than 7 million core-hour of processing time</vt:lpstr>
      <vt:lpstr>PowerPoint Presentation</vt:lpstr>
      <vt:lpstr>La représentation mathématique d’une région</vt:lpstr>
      <vt:lpstr>GRILLE NUMÉROTÉE</vt:lpstr>
      <vt:lpstr>GRILLE NUMÉROTÉE</vt:lpstr>
      <vt:lpstr>GRILLE VOISIN</vt:lpstr>
      <vt:lpstr>GRILLE VOISIN</vt:lpstr>
      <vt:lpstr>PowerPoint Presentation</vt:lpstr>
      <vt:lpstr>Grille Classique</vt:lpstr>
      <vt:lpstr>Grille Triple</vt:lpstr>
      <vt:lpstr>Grille Pair/Impairs</vt:lpstr>
      <vt:lpstr>Grille Diagonale</vt:lpstr>
      <vt:lpstr>Grille Position</vt:lpstr>
      <vt:lpstr>Grille Couleur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 Maths-Info : Grilles de Sudoku</dc:title>
  <cp:lastModifiedBy>NGUYEN THI Guillaume</cp:lastModifiedBy>
  <cp:revision>5</cp:revision>
  <dcterms:modified xsi:type="dcterms:W3CDTF">2020-05-17T14:23:13Z</dcterms:modified>
</cp:coreProperties>
</file>