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62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A1"/>
    <a:srgbClr val="54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8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9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7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F9D9DD-D79F-4F19-BF77-51BC3795FBE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E8695D-B092-44C6-A7B7-FD8CC073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iseabovelearning.eledonta.com/public/index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rrymorris.net/bestpract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4B300"/>
            </a:gs>
            <a:gs pos="52000">
              <a:srgbClr val="2A5555"/>
            </a:gs>
            <a:gs pos="74000">
              <a:srgbClr val="0400A1"/>
            </a:gs>
            <a:gs pos="83000">
              <a:srgbClr val="0400A1"/>
            </a:gs>
            <a:gs pos="100000">
              <a:srgbClr val="0400A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572552-F2DB-47A1-A960-734506235BD5}"/>
              </a:ext>
            </a:extLst>
          </p:cNvPr>
          <p:cNvSpPr/>
          <p:nvPr/>
        </p:nvSpPr>
        <p:spPr>
          <a:xfrm>
            <a:off x="219075" y="247650"/>
            <a:ext cx="11744325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D9A3-2CD1-4670-9D9B-189304028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47897"/>
            <a:ext cx="12191999" cy="6758247"/>
          </a:xfrm>
        </p:spPr>
        <p:txBody>
          <a:bodyPr>
            <a:noAutofit/>
          </a:bodyPr>
          <a:lstStyle/>
          <a:p>
            <a:br>
              <a:rPr lang="en-US" sz="180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 AT:</a:t>
            </a:r>
            <a:br>
              <a:rPr lang="en-US" sz="180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RISEABOVELEARNING.ELEDONTA.COM</a:t>
            </a:r>
            <a:br>
              <a:rPr lang="en-US" sz="180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u="sng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 KIMBERLING</a:t>
            </a:r>
            <a:br>
              <a:rPr lang="en-US" sz="1800" b="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b="0" dirty="0">
                <a:solidFill>
                  <a:srgbClr val="0400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LA VERNE</a:t>
            </a:r>
            <a:br>
              <a:rPr lang="en-US" sz="1400" b="0" u="sng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  <a:br>
              <a:rPr lang="en-US" sz="1400" b="1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 AND COMPUTER ENGINEERING</a:t>
            </a:r>
            <a:r>
              <a:rPr lang="en-US" sz="1400" b="0" u="sng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b="0" u="sng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CONCENTRATION IN INTERNET PROGRAMMING</a:t>
            </a:r>
            <a:br>
              <a:rPr lang="en-US" sz="1400" b="0" u="sng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u="sng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UNIVERSITY PROJECT ADVISOR:</a:t>
            </a:r>
            <a:b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rgbClr val="54B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JOZEF GOETZ</a:t>
            </a:r>
            <a:br>
              <a:rPr lang="en-US" sz="1800" dirty="0">
                <a:solidFill>
                  <a:srgbClr val="0400A1"/>
                </a:solidFill>
              </a:rPr>
            </a:br>
            <a:br>
              <a:rPr lang="en-US" sz="1800" b="1" u="sng" dirty="0">
                <a:solidFill>
                  <a:srgbClr val="0400A1"/>
                </a:solidFill>
              </a:rPr>
            </a:br>
            <a:br>
              <a:rPr lang="en-US" sz="1800" b="1" dirty="0">
                <a:solidFill>
                  <a:srgbClr val="0400A1"/>
                </a:solidFill>
              </a:rPr>
            </a:br>
            <a:endParaRPr lang="en-US" sz="1800" dirty="0">
              <a:solidFill>
                <a:srgbClr val="0400A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F253E2-265A-4AD0-B060-E588B894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641333"/>
            <a:ext cx="3733800" cy="16580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07538C-06E6-464A-992A-594F08EB7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834218"/>
            <a:ext cx="4343400" cy="1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0D5707-F29C-40B4-970B-DD86CC375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7"/>
          <a:stretch/>
        </p:blipFill>
        <p:spPr>
          <a:xfrm>
            <a:off x="154885" y="2933623"/>
            <a:ext cx="11887199" cy="3924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71A7E-12EE-4444-A177-377923AB9F24}"/>
              </a:ext>
            </a:extLst>
          </p:cNvPr>
          <p:cNvSpPr txBox="1"/>
          <p:nvPr/>
        </p:nvSpPr>
        <p:spPr>
          <a:xfrm>
            <a:off x="4326731" y="600075"/>
            <a:ext cx="353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54B300"/>
                </a:solidFill>
              </a:rPr>
              <a:t>database relationship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9AF87-E1E3-46A2-9B65-6C46D6DD47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62" y="1030962"/>
            <a:ext cx="7652876" cy="202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906F7-EE85-40C0-AD25-B5D540C7E0C3}"/>
              </a:ext>
            </a:extLst>
          </p:cNvPr>
          <p:cNvSpPr txBox="1"/>
          <p:nvPr/>
        </p:nvSpPr>
        <p:spPr>
          <a:xfrm>
            <a:off x="4326731" y="3057168"/>
            <a:ext cx="353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54B300"/>
                </a:solidFill>
              </a:rPr>
              <a:t>user case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759B8-94B4-42A9-8AA4-DE29C4D01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3800833"/>
            <a:ext cx="6324602" cy="23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8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B31E-F5D8-4512-B708-4B369EA2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00A1"/>
                </a:solidFill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90A69-E4C0-4DCB-A60B-B853A0D0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06" y="2493473"/>
            <a:ext cx="2941575" cy="1600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538843-2D8B-4C51-9F0B-0365575A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06" y="4112795"/>
            <a:ext cx="6782388" cy="2270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9610CD-F644-435E-88B2-8A0082F6D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17" y="2667025"/>
            <a:ext cx="3421677" cy="1295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35BE6-50EA-47A5-867C-2D2B0CBCEDF1}"/>
              </a:ext>
            </a:extLst>
          </p:cNvPr>
          <p:cNvSpPr txBox="1"/>
          <p:nvPr/>
        </p:nvSpPr>
        <p:spPr>
          <a:xfrm>
            <a:off x="4336256" y="1788253"/>
            <a:ext cx="353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400A1"/>
                </a:solidFill>
              </a:rPr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029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286F78-DE67-4DD9-AADF-EBBB72F9584C}"/>
              </a:ext>
            </a:extLst>
          </p:cNvPr>
          <p:cNvSpPr txBox="1"/>
          <p:nvPr/>
        </p:nvSpPr>
        <p:spPr>
          <a:xfrm>
            <a:off x="4326731" y="600075"/>
            <a:ext cx="353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54B300"/>
                </a:solidFill>
              </a:rPr>
              <a:t>key 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C7CD5-0AAB-4E0A-9587-260F8B58E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4" y="2018464"/>
            <a:ext cx="3929679" cy="351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7BF8A-D3C6-497E-B067-2C8C6A84C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018464"/>
            <a:ext cx="3331369" cy="4239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10739A-EBB2-4494-824D-FB9A45F4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96" y="2018464"/>
            <a:ext cx="3689370" cy="3924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C6C6FE-C1AB-4842-84DF-DDA18BA42F87}"/>
              </a:ext>
            </a:extLst>
          </p:cNvPr>
          <p:cNvSpPr txBox="1"/>
          <p:nvPr/>
        </p:nvSpPr>
        <p:spPr>
          <a:xfrm>
            <a:off x="4533899" y="1347369"/>
            <a:ext cx="333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54B300"/>
                </a:solidFill>
              </a:rPr>
              <a:t>Quiz.php</a:t>
            </a:r>
            <a:endParaRPr lang="en-US" sz="1600" dirty="0">
              <a:solidFill>
                <a:srgbClr val="54B3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837E3-EBEE-4F92-BB9E-69DC82FFE3EF}"/>
              </a:ext>
            </a:extLst>
          </p:cNvPr>
          <p:cNvSpPr txBox="1"/>
          <p:nvPr/>
        </p:nvSpPr>
        <p:spPr>
          <a:xfrm>
            <a:off x="612472" y="1347369"/>
            <a:ext cx="35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54B300"/>
                </a:solidFill>
              </a:rPr>
              <a:t>RaldbRoutes.php</a:t>
            </a:r>
            <a:endParaRPr lang="en-US" sz="1600" dirty="0">
              <a:solidFill>
                <a:srgbClr val="54B3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0172D-0531-4BE0-878E-2BD3526361C8}"/>
              </a:ext>
            </a:extLst>
          </p:cNvPr>
          <p:cNvSpPr txBox="1"/>
          <p:nvPr/>
        </p:nvSpPr>
        <p:spPr>
          <a:xfrm>
            <a:off x="8141296" y="1347369"/>
            <a:ext cx="3689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54B300"/>
                </a:solidFill>
              </a:rPr>
              <a:t>takequiz.html.php</a:t>
            </a:r>
            <a:endParaRPr lang="en-US" sz="1600" dirty="0">
              <a:solidFill>
                <a:srgbClr val="54B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9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3FD3-1DB2-4247-8BD9-69573BFD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00A1"/>
                </a:solidFill>
              </a:rPr>
              <a:t>TEST AND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78041-23A2-49EC-981E-93BABE40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2" y="1965959"/>
            <a:ext cx="4742482" cy="4626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0C572-A1DC-470C-889E-F403EEB1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76" y="1965960"/>
            <a:ext cx="3477924" cy="4626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6BAAC-DE43-432C-9303-37F97A94C7A8}"/>
              </a:ext>
            </a:extLst>
          </p:cNvPr>
          <p:cNvSpPr txBox="1"/>
          <p:nvPr/>
        </p:nvSpPr>
        <p:spPr>
          <a:xfrm>
            <a:off x="814872" y="1510305"/>
            <a:ext cx="4742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400A1"/>
                </a:solidFill>
              </a:rPr>
              <a:t>best practices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B112A-3965-4E97-9105-710FC11761EE}"/>
              </a:ext>
            </a:extLst>
          </p:cNvPr>
          <p:cNvSpPr txBox="1"/>
          <p:nvPr/>
        </p:nvSpPr>
        <p:spPr>
          <a:xfrm>
            <a:off x="7571076" y="1510305"/>
            <a:ext cx="3477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400A1"/>
                </a:solidFill>
              </a:rPr>
              <a:t>testing table</a:t>
            </a:r>
          </a:p>
        </p:txBody>
      </p:sp>
    </p:spTree>
    <p:extLst>
      <p:ext uri="{BB962C8B-B14F-4D97-AF65-F5344CB8AC3E}">
        <p14:creationId xmlns:p14="http://schemas.microsoft.com/office/powerpoint/2010/main" val="376515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7B404B-CF7A-44BC-85E3-C70C0584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2928959"/>
            <a:ext cx="11888230" cy="3926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54F7A-2601-4B8B-8460-ABE6D87F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4B300"/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91CB2-2636-4AF0-BBA3-B94577CE1311}"/>
              </a:ext>
            </a:extLst>
          </p:cNvPr>
          <p:cNvSpPr/>
          <p:nvPr/>
        </p:nvSpPr>
        <p:spPr>
          <a:xfrm>
            <a:off x="3341079" y="3429000"/>
            <a:ext cx="5509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B3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http://riseabovelearning.eledonta.com/public/index.php</a:t>
            </a:r>
            <a:endParaRPr lang="en-US" dirty="0">
              <a:solidFill>
                <a:srgbClr val="54B300"/>
              </a:solidFill>
            </a:endParaRPr>
          </a:p>
          <a:p>
            <a:endParaRPr lang="en-US" dirty="0">
              <a:solidFill>
                <a:srgbClr val="040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4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3EE33A-7FB6-4611-B4FF-11DA2F72B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7"/>
          <a:stretch/>
        </p:blipFill>
        <p:spPr>
          <a:xfrm>
            <a:off x="190500" y="2953740"/>
            <a:ext cx="11791950" cy="372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3D782-CB72-4EA3-A4A9-252FCBDA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00A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CF45-81CB-4A7D-A2EB-C1D4394B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924050"/>
            <a:ext cx="9029700" cy="34766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400A1"/>
                </a:solidFill>
              </a:rPr>
              <a:t>What courses helped me: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CMPS 320 internet apps</a:t>
            </a:r>
          </a:p>
          <a:p>
            <a:r>
              <a:rPr lang="en-US" dirty="0">
                <a:solidFill>
                  <a:srgbClr val="0400A1"/>
                </a:solidFill>
              </a:rPr>
              <a:t>what I learned: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how important it is to understand error handling with php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the importance of allowing others to test you web apps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knowing my limitations with time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0A1"/>
                </a:solidFill>
              </a:rPr>
              <a:t>what I would have done differently: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0A1"/>
                </a:solidFill>
              </a:rPr>
              <a:t>started the sorting out the details of the project before the semester was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0A1"/>
                </a:solidFill>
              </a:rPr>
              <a:t>proposed a project I could have done within the time frame then added extras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0A1"/>
                </a:solidFill>
              </a:rPr>
              <a:t>future students in senior project: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0A1"/>
                </a:solidFill>
              </a:rPr>
              <a:t>begin thinking about what you want to do and research it way before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0A1"/>
                </a:solidFill>
              </a:rPr>
              <a:t>plan everything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B308-692B-4A17-BD28-F012F87769A1}"/>
              </a:ext>
            </a:extLst>
          </p:cNvPr>
          <p:cNvSpPr/>
          <p:nvPr/>
        </p:nvSpPr>
        <p:spPr>
          <a:xfrm>
            <a:off x="1581149" y="5625465"/>
            <a:ext cx="9029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400A1"/>
                </a:solidFill>
              </a:rPr>
              <a:t>Thank you to the department of computer science and engineering and all the faculty especially Professor </a:t>
            </a:r>
            <a:r>
              <a:rPr lang="en-US" sz="2400" b="1" dirty="0" err="1">
                <a:solidFill>
                  <a:srgbClr val="0400A1"/>
                </a:solidFill>
              </a:rPr>
              <a:t>Jozef</a:t>
            </a:r>
            <a:r>
              <a:rPr lang="en-US" sz="2400" b="1" dirty="0">
                <a:solidFill>
                  <a:srgbClr val="0400A1"/>
                </a:solidFill>
              </a:rPr>
              <a:t> Goetz. </a:t>
            </a:r>
          </a:p>
        </p:txBody>
      </p:sp>
    </p:spTree>
    <p:extLst>
      <p:ext uri="{BB962C8B-B14F-4D97-AF65-F5344CB8AC3E}">
        <p14:creationId xmlns:p14="http://schemas.microsoft.com/office/powerpoint/2010/main" val="59627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3DE8A-39B0-4E1D-B86D-C98CB1F54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7"/>
          <a:stretch/>
        </p:blipFill>
        <p:spPr>
          <a:xfrm>
            <a:off x="154885" y="2933623"/>
            <a:ext cx="11887199" cy="392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467C6-EFFF-424C-A433-FE4ED927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C9DF-B8A7-4A92-BB9E-2A389BAD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 algn="ctr">
              <a:buNone/>
            </a:pPr>
            <a:r>
              <a:rPr lang="en-US" sz="2400" dirty="0"/>
              <a:t>personal background</a:t>
            </a:r>
          </a:p>
          <a:p>
            <a:pPr marL="45720" indent="0" algn="ctr">
              <a:buNone/>
            </a:pPr>
            <a:r>
              <a:rPr lang="en-US" sz="2400" dirty="0"/>
              <a:t>abstract</a:t>
            </a:r>
          </a:p>
          <a:p>
            <a:pPr marL="45720" indent="0" algn="ctr">
              <a:buNone/>
            </a:pPr>
            <a:r>
              <a:rPr lang="en-US" sz="2400" dirty="0"/>
              <a:t>introduction</a:t>
            </a:r>
          </a:p>
          <a:p>
            <a:pPr marL="45720" indent="0" algn="ctr">
              <a:buNone/>
            </a:pPr>
            <a:r>
              <a:rPr lang="en-US" dirty="0"/>
              <a:t>background/literature review</a:t>
            </a:r>
          </a:p>
          <a:p>
            <a:pPr marL="45720" indent="0" algn="ctr">
              <a:buNone/>
            </a:pPr>
            <a:r>
              <a:rPr lang="en-US" dirty="0"/>
              <a:t>analysis and requirements</a:t>
            </a:r>
          </a:p>
          <a:p>
            <a:pPr marL="45720" indent="0" algn="ctr">
              <a:buNone/>
            </a:pPr>
            <a:r>
              <a:rPr lang="en-US" dirty="0"/>
              <a:t>design</a:t>
            </a:r>
          </a:p>
          <a:p>
            <a:pPr marL="45720" indent="0" algn="ctr">
              <a:buNone/>
            </a:pPr>
            <a:r>
              <a:rPr lang="en-US" dirty="0"/>
              <a:t>implementation</a:t>
            </a:r>
          </a:p>
          <a:p>
            <a:pPr marL="45720" indent="0" algn="ctr">
              <a:buNone/>
            </a:pPr>
            <a:r>
              <a:rPr lang="en-US" dirty="0"/>
              <a:t>test and integration</a:t>
            </a:r>
          </a:p>
          <a:p>
            <a:pPr marL="45720" indent="0" algn="ctr">
              <a:buNone/>
            </a:pPr>
            <a:r>
              <a:rPr lang="en-US" dirty="0"/>
              <a:t>demo</a:t>
            </a:r>
          </a:p>
          <a:p>
            <a:pPr marL="45720" indent="0" algn="ctr">
              <a:buNone/>
            </a:pPr>
            <a:r>
              <a:rPr lang="en-US" dirty="0"/>
              <a:t>conclusion 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8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5E55FB-7FC1-4926-8B40-4A2852EAC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7"/>
          <a:stretch/>
        </p:blipFill>
        <p:spPr>
          <a:xfrm>
            <a:off x="190500" y="2953740"/>
            <a:ext cx="11791950" cy="372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467C6-EFFF-424C-A433-FE4ED927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00A1"/>
                </a:solidFill>
              </a:rPr>
              <a:t>PERSONAL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C9DF-B8A7-4A92-BB9E-2A389BAD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637" y="2847291"/>
            <a:ext cx="7324725" cy="1930450"/>
          </a:xfrm>
        </p:spPr>
        <p:txBody>
          <a:bodyPr/>
          <a:lstStyle/>
          <a:p>
            <a:r>
              <a:rPr lang="en-US" dirty="0">
                <a:solidFill>
                  <a:srgbClr val="0400A1"/>
                </a:solidFill>
              </a:rPr>
              <a:t>associates degree in graphic design at FIDM </a:t>
            </a:r>
          </a:p>
          <a:p>
            <a:r>
              <a:rPr lang="en-US" dirty="0">
                <a:solidFill>
                  <a:srgbClr val="0400A1"/>
                </a:solidFill>
              </a:rPr>
              <a:t>worked with 4eign design for a few months</a:t>
            </a:r>
          </a:p>
          <a:p>
            <a:r>
              <a:rPr lang="en-US" dirty="0">
                <a:solidFill>
                  <a:srgbClr val="0400A1"/>
                </a:solidFill>
              </a:rPr>
              <a:t>working under a fine artist for 2 years part time as developer</a:t>
            </a:r>
          </a:p>
          <a:p>
            <a:r>
              <a:rPr lang="en-US" dirty="0">
                <a:solidFill>
                  <a:srgbClr val="0400A1"/>
                </a:solidFill>
              </a:rPr>
              <a:t>working as a freelance web developer for 2 years  </a:t>
            </a:r>
          </a:p>
          <a:p>
            <a:endParaRPr lang="en-US" dirty="0">
              <a:solidFill>
                <a:srgbClr val="040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10156E-BA03-4C12-8A72-8898CC6F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7"/>
          <a:stretch/>
        </p:blipFill>
        <p:spPr>
          <a:xfrm>
            <a:off x="154885" y="2933623"/>
            <a:ext cx="11887199" cy="392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66605-79DB-4B24-85FF-FA942A48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EAA-6F7E-49C9-B511-227D0AA1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2624"/>
            <a:ext cx="9872871" cy="4524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purpose: is to develop a web application that allows teachers to quiz students on different topics for practice. </a:t>
            </a:r>
          </a:p>
          <a:p>
            <a:r>
              <a:rPr lang="en-US" dirty="0"/>
              <a:t>relational database management system, MySQL. </a:t>
            </a:r>
          </a:p>
          <a:p>
            <a:r>
              <a:rPr lang="en-US" dirty="0"/>
              <a:t>database is organized in a way that a user is related to quizzes and categories and each category is related to many quizzes.</a:t>
            </a:r>
          </a:p>
          <a:p>
            <a:r>
              <a:rPr lang="en-US" dirty="0"/>
              <a:t>the users consist of students and teachers who are differentiated by their permissions.</a:t>
            </a:r>
          </a:p>
          <a:p>
            <a:r>
              <a:rPr lang="en-US" dirty="0"/>
              <a:t>Teachers permissions: manage all user permissions, quizzes(add/edit/delete), and categories (add/edit/delete)</a:t>
            </a:r>
          </a:p>
          <a:p>
            <a:r>
              <a:rPr lang="en-US" dirty="0"/>
              <a:t>Students permissions add a category and take quizzes</a:t>
            </a:r>
          </a:p>
          <a:p>
            <a:r>
              <a:rPr lang="en-US" dirty="0"/>
              <a:t>password protected administration capabilities that include: viewing, adding, editing, and deleting quizzes or categories.</a:t>
            </a:r>
          </a:p>
          <a:p>
            <a:r>
              <a:rPr lang="en-US" dirty="0"/>
              <a:t>includes a variety of other pages(home page, about, Q&amp;A, and a contact page) </a:t>
            </a:r>
          </a:p>
          <a:p>
            <a:r>
              <a:rPr lang="en-US" dirty="0"/>
              <a:t>developed using HTML, CSS, PHP, JavaScript, and jQuery.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F54EB-D90B-4C28-BF91-A9CEB0DA0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7"/>
          <a:stretch/>
        </p:blipFill>
        <p:spPr>
          <a:xfrm>
            <a:off x="190500" y="2953740"/>
            <a:ext cx="11791950" cy="372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6EBD3-F2DD-411A-B574-F16D6D0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00A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2CCA-A86D-4A41-AC9A-1F746879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314575"/>
          </a:xfrm>
        </p:spPr>
        <p:txBody>
          <a:bodyPr/>
          <a:lstStyle/>
          <a:p>
            <a:r>
              <a:rPr lang="en-US" dirty="0">
                <a:solidFill>
                  <a:srgbClr val="0400A1"/>
                </a:solidFill>
              </a:rPr>
              <a:t>Problem: there isn’t a current user-friendly web application for teachers to test their students with the material specific to a class.</a:t>
            </a:r>
          </a:p>
          <a:p>
            <a:r>
              <a:rPr lang="en-US" dirty="0">
                <a:solidFill>
                  <a:srgbClr val="0400A1"/>
                </a:solidFill>
              </a:rPr>
              <a:t>there are a lot of applications that test students but fail to be consistent with specific material and the level of difficulty.</a:t>
            </a:r>
          </a:p>
          <a:p>
            <a:r>
              <a:rPr lang="en-US" dirty="0">
                <a:solidFill>
                  <a:srgbClr val="0400A1"/>
                </a:solidFill>
              </a:rPr>
              <a:t>goal: of this project is to develop a web application that provides quizzes and categories, provides results, and allows user to take as much as they wish. </a:t>
            </a:r>
          </a:p>
          <a:p>
            <a:endParaRPr lang="en-US" dirty="0">
              <a:solidFill>
                <a:srgbClr val="040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6605-79DB-4B24-85FF-FA942A48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BACKGROUND/LITERATURE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EAA-6F7E-49C9-B511-227D0AA1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913" y="2825116"/>
            <a:ext cx="7496174" cy="2882957"/>
          </a:xfrm>
        </p:spPr>
        <p:txBody>
          <a:bodyPr>
            <a:normAutofit/>
          </a:bodyPr>
          <a:lstStyle/>
          <a:p>
            <a:r>
              <a:rPr lang="en-US" dirty="0"/>
              <a:t>used books from courses at La Verne:</a:t>
            </a:r>
          </a:p>
          <a:p>
            <a:pPr marL="45720" indent="0">
              <a:buNone/>
            </a:pPr>
            <a:endParaRPr lang="en-US" sz="800" dirty="0"/>
          </a:p>
          <a:p>
            <a:pPr lvl="1"/>
            <a:r>
              <a:rPr lang="en-US" dirty="0"/>
              <a:t>CMPS 320:</a:t>
            </a:r>
            <a:r>
              <a:rPr lang="en-US" i="1" dirty="0"/>
              <a:t> PHP &amp; MySQL Novice to Ninja</a:t>
            </a:r>
            <a:r>
              <a:rPr lang="en-US" dirty="0"/>
              <a:t> by Tom Butler and Kevin Yank</a:t>
            </a:r>
          </a:p>
          <a:p>
            <a:pPr lvl="1"/>
            <a:r>
              <a:rPr lang="en-US" dirty="0"/>
              <a:t>CMPS 218: </a:t>
            </a:r>
            <a:r>
              <a:rPr lang="en-US" i="1" dirty="0"/>
              <a:t>Web Development and Design Foundations </a:t>
            </a:r>
            <a:r>
              <a:rPr lang="en-US" dirty="0"/>
              <a:t>by Terry Felke-Morris</a:t>
            </a:r>
          </a:p>
          <a:p>
            <a:r>
              <a:rPr lang="en-US" dirty="0"/>
              <a:t>had previous knowledge of web development languages</a:t>
            </a:r>
          </a:p>
          <a:p>
            <a:pPr marL="45720" indent="0">
              <a:buNone/>
            </a:pPr>
            <a:endParaRPr lang="en-US" sz="8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28FF6-8721-4CA9-9367-AE18D8709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7"/>
          <a:stretch/>
        </p:blipFill>
        <p:spPr>
          <a:xfrm>
            <a:off x="154885" y="2933623"/>
            <a:ext cx="11887199" cy="39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0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5FED2-B19F-4C2F-A373-05039B59C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7"/>
          <a:stretch/>
        </p:blipFill>
        <p:spPr>
          <a:xfrm>
            <a:off x="190500" y="2953740"/>
            <a:ext cx="11791950" cy="372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6EBD3-F2DD-411A-B574-F16D6D0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00A1"/>
                </a:solidFill>
              </a:rPr>
              <a:t>ANALYSIS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2CCA-A86D-4A41-AC9A-1F746879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73391"/>
            <a:ext cx="9410700" cy="494295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srgbClr val="0400A1"/>
                </a:solidFill>
              </a:rPr>
              <a:t>web Page Design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The website conforms to the Web Design Best Practices Checklist </a:t>
            </a:r>
            <a:r>
              <a:rPr lang="en-US" b="1" u="sng" dirty="0">
                <a:solidFill>
                  <a:srgbClr val="54B3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http://terrymorris.net/bestpractices</a:t>
            </a:r>
            <a:r>
              <a:rPr lang="en-US" dirty="0">
                <a:solidFill>
                  <a:srgbClr val="54B300"/>
                </a:solidFill>
              </a:rPr>
              <a:t> </a:t>
            </a:r>
          </a:p>
          <a:p>
            <a:pPr marL="274320" lvl="1" indent="0">
              <a:buNone/>
            </a:pPr>
            <a:endParaRPr lang="en-US" sz="800" dirty="0">
              <a:solidFill>
                <a:srgbClr val="54B300"/>
              </a:solidFill>
            </a:endParaRPr>
          </a:p>
          <a:p>
            <a:pPr lvl="0"/>
            <a:r>
              <a:rPr lang="en-US" dirty="0">
                <a:solidFill>
                  <a:srgbClr val="0400A1"/>
                </a:solidFill>
              </a:rPr>
              <a:t>website Navigation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The navigation is consistent throughout every page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A text based navigation is implemented in the footer for users who are disabled </a:t>
            </a:r>
          </a:p>
          <a:p>
            <a:pPr lvl="1"/>
            <a:endParaRPr lang="en-US" sz="800" dirty="0">
              <a:solidFill>
                <a:srgbClr val="0400A1"/>
              </a:solidFill>
            </a:endParaRPr>
          </a:p>
          <a:p>
            <a:r>
              <a:rPr lang="en-US" dirty="0">
                <a:solidFill>
                  <a:srgbClr val="0400A1"/>
                </a:solidFill>
              </a:rPr>
              <a:t>page Layout Design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The website appeals to the audience who would be viewing it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Pertinent page information is located in the footer</a:t>
            </a:r>
          </a:p>
          <a:p>
            <a:pPr lvl="1"/>
            <a:r>
              <a:rPr lang="en-US" dirty="0">
                <a:solidFill>
                  <a:srgbClr val="0400A1"/>
                </a:solidFill>
              </a:rPr>
              <a:t>Optimized layout for mobile use as follows:</a:t>
            </a:r>
          </a:p>
          <a:p>
            <a:pPr lvl="3"/>
            <a:r>
              <a:rPr lang="en-US" dirty="0">
                <a:solidFill>
                  <a:srgbClr val="0400A1"/>
                </a:solidFill>
              </a:rPr>
              <a:t>Single column design</a:t>
            </a:r>
          </a:p>
          <a:p>
            <a:pPr lvl="3"/>
            <a:r>
              <a:rPr lang="en-US" dirty="0">
                <a:solidFill>
                  <a:srgbClr val="0400A1"/>
                </a:solidFill>
              </a:rPr>
              <a:t>Limit scrolling to one direction</a:t>
            </a:r>
          </a:p>
          <a:p>
            <a:pPr lvl="3"/>
            <a:r>
              <a:rPr lang="en-US" dirty="0">
                <a:solidFill>
                  <a:srgbClr val="0400A1"/>
                </a:solidFill>
              </a:rPr>
              <a:t>Use heading elements</a:t>
            </a:r>
          </a:p>
          <a:p>
            <a:pPr lvl="3"/>
            <a:r>
              <a:rPr lang="en-US" dirty="0">
                <a:solidFill>
                  <a:srgbClr val="0400A1"/>
                </a:solidFill>
              </a:rPr>
              <a:t>Use lists</a:t>
            </a:r>
          </a:p>
          <a:p>
            <a:pPr marL="822960" lvl="3" indent="0">
              <a:buNone/>
            </a:pPr>
            <a:endParaRPr lang="en-US" dirty="0">
              <a:solidFill>
                <a:srgbClr val="0400A1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400A1"/>
                </a:solidFill>
              </a:rPr>
              <a:t>*all the requirements have been met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BBDB68-03D0-4374-B30A-18F3EF4FD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7"/>
          <a:stretch/>
        </p:blipFill>
        <p:spPr>
          <a:xfrm>
            <a:off x="154885" y="2933623"/>
            <a:ext cx="11887199" cy="392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36A1B-2CF6-48B2-99D0-9C07D263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0391-22E5-4029-B3DF-8E064CE93A82}"/>
              </a:ext>
            </a:extLst>
          </p:cNvPr>
          <p:cNvSpPr txBox="1"/>
          <p:nvPr/>
        </p:nvSpPr>
        <p:spPr>
          <a:xfrm>
            <a:off x="2590801" y="1965960"/>
            <a:ext cx="1190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4B300"/>
                </a:solidFill>
              </a:rPr>
              <a:t>sitemap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BEB1F-2B7F-48AE-87C6-7146F3D91AFD}"/>
              </a:ext>
            </a:extLst>
          </p:cNvPr>
          <p:cNvSpPr txBox="1"/>
          <p:nvPr/>
        </p:nvSpPr>
        <p:spPr>
          <a:xfrm>
            <a:off x="8134350" y="1965960"/>
            <a:ext cx="2476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4B300"/>
                </a:solidFill>
              </a:rPr>
              <a:t>sample wireframes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C4CC0-9B9E-4155-9820-FAF809C61D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5129"/>
          <a:stretch/>
        </p:blipFill>
        <p:spPr>
          <a:xfrm>
            <a:off x="6934200" y="2668915"/>
            <a:ext cx="4476750" cy="2859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E2115-BC40-4C74-B71B-48BF8945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0" y="2933623"/>
            <a:ext cx="5705096" cy="2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FE51D-33AC-4A47-8FFB-AD4350511412}"/>
              </a:ext>
            </a:extLst>
          </p:cNvPr>
          <p:cNvSpPr txBox="1"/>
          <p:nvPr/>
        </p:nvSpPr>
        <p:spPr>
          <a:xfrm>
            <a:off x="1" y="67748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00A1"/>
                </a:solidFill>
              </a:rPr>
              <a:t>responsive web</a:t>
            </a:r>
            <a:r>
              <a:rPr lang="en-US" sz="2400" dirty="0">
                <a:solidFill>
                  <a:srgbClr val="0400A1"/>
                </a:solidFill>
              </a:rPr>
              <a:t> </a:t>
            </a:r>
            <a:r>
              <a:rPr lang="en-US" sz="2800" dirty="0">
                <a:solidFill>
                  <a:srgbClr val="0400A1"/>
                </a:solidFill>
              </a:rPr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BA44D-6B88-42A7-9DCE-B421736D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099314"/>
            <a:ext cx="5735782" cy="2659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7476F-E488-4291-8E43-876A78C68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59" y="2099314"/>
            <a:ext cx="2724236" cy="2659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1B959-4EC6-4D9A-8C22-91132B856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98" y="2999160"/>
            <a:ext cx="1203440" cy="1759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158CC-A57C-4237-A3E8-7498615FA5DD}"/>
              </a:ext>
            </a:extLst>
          </p:cNvPr>
          <p:cNvSpPr txBox="1"/>
          <p:nvPr/>
        </p:nvSpPr>
        <p:spPr>
          <a:xfrm>
            <a:off x="2169969" y="5152505"/>
            <a:ext cx="2476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400A1"/>
                </a:solidFill>
              </a:rPr>
              <a:t>desktop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2C7EC-8B35-4AAE-96E5-2FA4F9B8AEBC}"/>
              </a:ext>
            </a:extLst>
          </p:cNvPr>
          <p:cNvSpPr txBox="1"/>
          <p:nvPr/>
        </p:nvSpPr>
        <p:spPr>
          <a:xfrm>
            <a:off x="6571427" y="5152505"/>
            <a:ext cx="2476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400A1"/>
                </a:solidFill>
              </a:rPr>
              <a:t>tablet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7DCFD-6EF0-4DD4-B70C-6660AAFA400B}"/>
              </a:ext>
            </a:extLst>
          </p:cNvPr>
          <p:cNvSpPr txBox="1"/>
          <p:nvPr/>
        </p:nvSpPr>
        <p:spPr>
          <a:xfrm>
            <a:off x="9027968" y="5152505"/>
            <a:ext cx="2476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400A1"/>
                </a:solidFill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0356302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54B300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1250</TotalTime>
  <Words>598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Basis</vt:lpstr>
      <vt:lpstr> PUBLISHED AT: RISEABOVELEARNING.ELEDONTA.COM  AMBER KIMBERLING  UNIVERSITY OF LA VERNE FALL 2018  COMPUTER SCIENCE AND COMPUTER ENGINEERING  WITH A CONCENTRATION IN INTERNET PROGRAMMING   UNIVERSITY PROJECT ADVISOR: PROF. JOZEF GOETZ   </vt:lpstr>
      <vt:lpstr>OVERVIEW</vt:lpstr>
      <vt:lpstr>PERSONAL BACKGROUND </vt:lpstr>
      <vt:lpstr>ABSTRACT</vt:lpstr>
      <vt:lpstr>INTRODUCTION</vt:lpstr>
      <vt:lpstr>BACKGROUND/LITERATURE REVIEW</vt:lpstr>
      <vt:lpstr>ANALYSIS AND REQUIREMENTS</vt:lpstr>
      <vt:lpstr>DESIGN</vt:lpstr>
      <vt:lpstr>PowerPoint Presentation</vt:lpstr>
      <vt:lpstr>PowerPoint Presentation</vt:lpstr>
      <vt:lpstr>IMPLEMENTATION</vt:lpstr>
      <vt:lpstr>PowerPoint Presentation</vt:lpstr>
      <vt:lpstr>TEST AND INTEGRATION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LA VERNE LA VERNE, CALIFORNIA FALL 2018   SENIOR PROJECT    COMPUTER SCIENCE AND COMPUTER ENGINEERING WITH A CONCENTRATION IN INTERNET PROGRAMMING BY   AMBER KIMBERLING   UNIVERSITY PROJECT ADVISOR: PROF. JOZEF GOETZ</dc:title>
  <dc:creator>Amber Kimberling</dc:creator>
  <cp:lastModifiedBy>Amber Kimberling</cp:lastModifiedBy>
  <cp:revision>45</cp:revision>
  <dcterms:created xsi:type="dcterms:W3CDTF">2018-12-08T04:22:28Z</dcterms:created>
  <dcterms:modified xsi:type="dcterms:W3CDTF">2018-12-12T00:51:39Z</dcterms:modified>
</cp:coreProperties>
</file>