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60" r:id="rId5"/>
    <p:sldId id="269" r:id="rId6"/>
    <p:sldId id="270" r:id="rId7"/>
    <p:sldId id="259" r:id="rId8"/>
    <p:sldId id="261" r:id="rId9"/>
    <p:sldId id="271" r:id="rId10"/>
    <p:sldId id="268" r:id="rId11"/>
    <p:sldId id="263" r:id="rId12"/>
    <p:sldId id="264" r:id="rId13"/>
    <p:sldId id="265" r:id="rId14"/>
    <p:sldId id="267"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90"/>
    <a:srgbClr val="8CC6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5503" autoAdjust="0"/>
  </p:normalViewPr>
  <p:slideViewPr>
    <p:cSldViewPr snapToGrid="0">
      <p:cViewPr varScale="1">
        <p:scale>
          <a:sx n="65" d="100"/>
          <a:sy n="65" d="100"/>
        </p:scale>
        <p:origin x="52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011B9-C2AB-4AD5-8C5A-6E23099452B7}"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ED22-369B-4779-85F1-C2D180493556}" type="slidenum">
              <a:rPr lang="en-US" smtClean="0"/>
              <a:t>‹#›</a:t>
            </a:fld>
            <a:endParaRPr lang="en-US"/>
          </a:p>
        </p:txBody>
      </p:sp>
    </p:spTree>
    <p:extLst>
      <p:ext uri="{BB962C8B-B14F-4D97-AF65-F5344CB8AC3E}">
        <p14:creationId xmlns:p14="http://schemas.microsoft.com/office/powerpoint/2010/main" val="243529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Learning Management Systems are of utmost importance in our technological world for educating young minds in the courses they are passionate about.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The recent pandemic has only shown us how utilizing an online platform for learning and integrating it within the classroom has become vital. </a:t>
            </a:r>
          </a:p>
          <a:p>
            <a:pPr marL="171450" indent="-171450" algn="just">
              <a:lnSpc>
                <a:spcPct val="150000"/>
              </a:lnSpc>
              <a:spcBef>
                <a:spcPts val="0"/>
              </a:spcBef>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rPr>
              <a:t>Education is crucial because it provides us with the tools and knowledge to move through our careers and life. </a:t>
            </a:r>
          </a:p>
          <a:p>
            <a:pPr marL="171450" indent="-171450" algn="just">
              <a:lnSpc>
                <a:spcPct val="150000"/>
              </a:lnSpc>
              <a:spcBef>
                <a:spcPts val="0"/>
              </a:spcBef>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rPr>
              <a:t>Accessibility is vital for students and professors who have disabilities to access their education. </a:t>
            </a:r>
          </a:p>
          <a:p>
            <a:pPr marL="171450" indent="-171450" algn="just">
              <a:lnSpc>
                <a:spcPct val="150000"/>
              </a:lnSpc>
              <a:spcBef>
                <a:spcPts val="0"/>
              </a:spcBef>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rPr>
              <a:t>Moving forward from this challenging time, we will need various learning tools that we can provide to students and use as educators. </a:t>
            </a:r>
          </a:p>
          <a:p>
            <a:pPr marL="171450" indent="-171450" algn="just">
              <a:lnSpc>
                <a:spcPct val="150000"/>
              </a:lnSpc>
              <a:spcBef>
                <a:spcPts val="0"/>
              </a:spcBef>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rPr>
              <a:t>My dream is to have the privilege of presenting this information dynamically once I am a professor. </a:t>
            </a:r>
          </a:p>
          <a:p>
            <a:pPr marL="171450" indent="-171450" algn="just">
              <a:lnSpc>
                <a:spcPct val="150000"/>
              </a:lnSpc>
              <a:spcBef>
                <a:spcPts val="0"/>
              </a:spcBef>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rPr>
              <a:t>The tools used to develop this web application were Visual Studio 2019, GitHub, Azure Database and a web server hosted in a cloud provider such as Azure.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BCFED22-369B-4779-85F1-C2D180493556}" type="slidenum">
              <a:rPr lang="en-US" smtClean="0"/>
              <a:t>3</a:t>
            </a:fld>
            <a:endParaRPr lang="en-US"/>
          </a:p>
        </p:txBody>
      </p:sp>
    </p:spTree>
    <p:extLst>
      <p:ext uri="{BB962C8B-B14F-4D97-AF65-F5344CB8AC3E}">
        <p14:creationId xmlns:p14="http://schemas.microsoft.com/office/powerpoint/2010/main" val="2202074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Learning Management Systems can aid in the assistance of educators not only in the physical classroom but also virtually with quite a few activities such as quizzes, group works, and turning in assignments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core of online or hybrid learning is utilizing web-based tools given to you within an LMS.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systems have been improved over the years by focusing on user experience development.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Narrowing the focus means that developers are focusing more on creating software geared towards what students and teachers require to have a successful learning/teaching experience</a:t>
            </a:r>
            <a:endParaRPr lang="en-US" sz="2800" dirty="0">
              <a:effectLst/>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E-learning is the interconnection between training education, teaching on digital platforms, and the class format (in person or online).</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way of learning may benefit the students by increasing their drive to learn because it caters to more than average students.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Online learning targets the students who need exceptionally engaging education by learning through gaming or puzzles.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in-person classes target the students who need better clarification or attention from a teacher.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Over the years, LMS’s have been enhanced with features such as authorization, authentication, monitoring materials, and so much more.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Moodle is one of the top LMS’s due to its flexibility, modifiability, and open-source format.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With these improvements in LMS’s, there are significant advantages for the students and the teachers. </a:t>
            </a:r>
            <a:endParaRPr lang="en-US" dirty="0"/>
          </a:p>
        </p:txBody>
      </p:sp>
      <p:sp>
        <p:nvSpPr>
          <p:cNvPr id="4" name="Slide Number Placeholder 3"/>
          <p:cNvSpPr>
            <a:spLocks noGrp="1"/>
          </p:cNvSpPr>
          <p:nvPr>
            <p:ph type="sldNum" sz="quarter" idx="5"/>
          </p:nvPr>
        </p:nvSpPr>
        <p:spPr/>
        <p:txBody>
          <a:bodyPr/>
          <a:lstStyle/>
          <a:p>
            <a:fld id="{2BCFED22-369B-4779-85F1-C2D180493556}" type="slidenum">
              <a:rPr lang="en-US" smtClean="0"/>
              <a:t>4</a:t>
            </a:fld>
            <a:endParaRPr lang="en-US"/>
          </a:p>
        </p:txBody>
      </p:sp>
    </p:spTree>
    <p:extLst>
      <p:ext uri="{BB962C8B-B14F-4D97-AF65-F5344CB8AC3E}">
        <p14:creationId xmlns:p14="http://schemas.microsoft.com/office/powerpoint/2010/main" val="328828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Learning Management Systems have been around for several years.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Each type of system contains some unique and similar sets of features.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Each year new technology arises as well as new tools for learning.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With these developments come changes to the educational system in a more technological way.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In 2020 the world was hit with the Covid-19 pandemic leaving institutions with no choice but to turn to online learning.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Switching how students are taught is not easy because they had to find a suitable LMS and video-conferencing application.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Having multiple tools and platforms can prove to be difficult, especially for lower levels of educations.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Why can’t these tools be all in one? There is a need for a uniform, all-in-one easy to use platform where teachers can video chat, communicate, provide material, submissions, and assessments.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“The best online learning combines elements where students go at their own pace, on their own time, and are set up to think deeply and critically about subject matter combined with elements where students go online at the same time and interact with other students, their teacher and content”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 Education is a crucial asset to providing us with the tools to move through our lives and careers.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Times New Roman" panose="02020603050405020304" pitchFamily="18" charset="0"/>
              </a:rPr>
              <a:t> If the world were to move to hybrid or e-learning applications, they would need to be equipped with the best tools and be flexible. As we move toward the future, learning will be an ongoing issue, especially if there is another pandemic or outbreak.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BCFED22-369B-4779-85F1-C2D180493556}" type="slidenum">
              <a:rPr lang="en-US" smtClean="0"/>
              <a:t>5</a:t>
            </a:fld>
            <a:endParaRPr lang="en-US"/>
          </a:p>
        </p:txBody>
      </p:sp>
    </p:spTree>
    <p:extLst>
      <p:ext uri="{BB962C8B-B14F-4D97-AF65-F5344CB8AC3E}">
        <p14:creationId xmlns:p14="http://schemas.microsoft.com/office/powerpoint/2010/main" val="151576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BCFED22-369B-4779-85F1-C2D180493556}" type="slidenum">
              <a:rPr lang="en-US" smtClean="0"/>
              <a:t>6</a:t>
            </a:fld>
            <a:endParaRPr lang="en-US"/>
          </a:p>
        </p:txBody>
      </p:sp>
    </p:spTree>
    <p:extLst>
      <p:ext uri="{BB962C8B-B14F-4D97-AF65-F5344CB8AC3E}">
        <p14:creationId xmlns:p14="http://schemas.microsoft.com/office/powerpoint/2010/main" val="1466477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CFED22-369B-4779-85F1-C2D180493556}" type="slidenum">
              <a:rPr lang="en-US" smtClean="0"/>
              <a:t>9</a:t>
            </a:fld>
            <a:endParaRPr lang="en-US"/>
          </a:p>
        </p:txBody>
      </p:sp>
    </p:spTree>
    <p:extLst>
      <p:ext uri="{BB962C8B-B14F-4D97-AF65-F5344CB8AC3E}">
        <p14:creationId xmlns:p14="http://schemas.microsoft.com/office/powerpoint/2010/main" val="144512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8CC63F"/>
                </a:solidFill>
                <a:effectLst/>
                <a:latin typeface="Arial" panose="020B0604020202020204" pitchFamily="34" charset="0"/>
                <a:ea typeface="Times New Roman" panose="02020603050405020304" pitchFamily="18" charset="0"/>
                <a:cs typeface="Arial" panose="020B0604020202020204" pitchFamily="34" charset="0"/>
              </a:rPr>
              <a:t>There is a single web page that is causing issues with the functionality of the web application.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8CC63F"/>
                </a:solidFill>
                <a:effectLst/>
                <a:latin typeface="Arial" panose="020B0604020202020204" pitchFamily="34" charset="0"/>
                <a:ea typeface="Times New Roman" panose="02020603050405020304" pitchFamily="18" charset="0"/>
                <a:cs typeface="Arial" panose="020B0604020202020204" pitchFamily="34" charset="0"/>
              </a:rPr>
              <a:t>The Contact page does not send an email and it does not show the confirmation page.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8CC63F"/>
                </a:solidFill>
                <a:effectLst/>
                <a:latin typeface="Arial" panose="020B0604020202020204" pitchFamily="34" charset="0"/>
                <a:ea typeface="Times New Roman" panose="02020603050405020304" pitchFamily="18" charset="0"/>
                <a:cs typeface="Arial" panose="020B0604020202020204" pitchFamily="34" charset="0"/>
              </a:rPr>
              <a:t>The navigation among all the webpages is very user friendly. Between each user type all information is easy to find and easy to see. </a:t>
            </a:r>
            <a:endParaRPr lang="en-US" sz="1100" b="0" dirty="0">
              <a:solidFill>
                <a:srgbClr val="8CC63F"/>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BCFED22-369B-4779-85F1-C2D180493556}" type="slidenum">
              <a:rPr lang="en-US" smtClean="0"/>
              <a:t>10</a:t>
            </a:fld>
            <a:endParaRPr lang="en-US"/>
          </a:p>
        </p:txBody>
      </p:sp>
    </p:spTree>
    <p:extLst>
      <p:ext uri="{BB962C8B-B14F-4D97-AF65-F5344CB8AC3E}">
        <p14:creationId xmlns:p14="http://schemas.microsoft.com/office/powerpoint/2010/main" val="1415151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Learning Management Systems are the future of education and having a software or application that is flexible and heavily geared towards its users is eminent.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User experience is the for front of the future of technology meaning the way we interact with the applications we use needs to be our focus.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Covid-19 has shown us how providing flexibility in our education can help connect each other no matter where we are in the world and provide more diverse learning environments.</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LMS’s can help extend the learning process beyond the physical classroom.</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project is to show how this is possible, provide understanding into an LMS, provide key features in a user driven product, and most importantly provide a system that can be easily manipulated so it can be upgraded with ease.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With the possibility of another pandemic or the inclusion of worldwide education the topic of virtual learning and in class learning will become more popular.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Online learning has the potential to be more inclusive for disabilities, different learning styles, and for different teaching styles.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Having a virtual leaning platform in the form of a learning management system can help aid students with disabilities by providing high contrasting elements, text to speech, speech to text, and any other tools that are available.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If all these elements of learning are in one platform, that would reduce the need for more applications and provide students with lower capacity computing devices to be able to use the application.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Virtual Classroom Dashboard was developed to have high accessibility and modifiability.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application has the potential to grow and be easily manipulated by future developers.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goal of this project was to create an all-inclusive learning management system that can be used by any type of user.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With more time, research, and developers this application can surpass its potential and even have the possibility to be one of the top learning applications.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research that can help elevate this project would include virtual reality, learning games, machine learning, and artificial intelligence tools.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Utilizing the modern technology within a learning application can help elevate learning and motivate students and teachers. </a:t>
            </a:r>
          </a:p>
          <a:p>
            <a:endParaRPr lang="en-US" dirty="0"/>
          </a:p>
        </p:txBody>
      </p:sp>
      <p:sp>
        <p:nvSpPr>
          <p:cNvPr id="4" name="Slide Number Placeholder 3"/>
          <p:cNvSpPr>
            <a:spLocks noGrp="1"/>
          </p:cNvSpPr>
          <p:nvPr>
            <p:ph type="sldNum" sz="quarter" idx="5"/>
          </p:nvPr>
        </p:nvSpPr>
        <p:spPr/>
        <p:txBody>
          <a:bodyPr/>
          <a:lstStyle/>
          <a:p>
            <a:fld id="{2BCFED22-369B-4779-85F1-C2D180493556}" type="slidenum">
              <a:rPr lang="en-US" smtClean="0"/>
              <a:t>12</a:t>
            </a:fld>
            <a:endParaRPr lang="en-US"/>
          </a:p>
        </p:txBody>
      </p:sp>
    </p:spTree>
    <p:extLst>
      <p:ext uri="{BB962C8B-B14F-4D97-AF65-F5344CB8AC3E}">
        <p14:creationId xmlns:p14="http://schemas.microsoft.com/office/powerpoint/2010/main" val="407571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CFED22-369B-4779-85F1-C2D180493556}" type="slidenum">
              <a:rPr lang="en-US" smtClean="0"/>
              <a:t>15</a:t>
            </a:fld>
            <a:endParaRPr lang="en-US"/>
          </a:p>
        </p:txBody>
      </p:sp>
    </p:spTree>
    <p:extLst>
      <p:ext uri="{BB962C8B-B14F-4D97-AF65-F5344CB8AC3E}">
        <p14:creationId xmlns:p14="http://schemas.microsoft.com/office/powerpoint/2010/main" val="1927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F3CF-3B55-4301-BFCF-0D1B13A7AB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12CA43-19AC-46C4-BA40-E93A3E4EC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655CA8-1559-48C2-9BD5-1885993316E3}"/>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5" name="Footer Placeholder 4">
            <a:extLst>
              <a:ext uri="{FF2B5EF4-FFF2-40B4-BE49-F238E27FC236}">
                <a16:creationId xmlns:a16="http://schemas.microsoft.com/office/drawing/2014/main" id="{24E70CD8-3AA5-42E3-B395-1BCF460D4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175B1-7380-4C7F-B712-BE7DCA77F590}"/>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269313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B2F6-2D4E-415A-BA01-F4F759A2FE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55A557-D32E-409D-94B6-8BB0532FA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2BEF9-D05E-4AC5-BC7A-5F96100ECFB2}"/>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5" name="Footer Placeholder 4">
            <a:extLst>
              <a:ext uri="{FF2B5EF4-FFF2-40B4-BE49-F238E27FC236}">
                <a16:creationId xmlns:a16="http://schemas.microsoft.com/office/drawing/2014/main" id="{06DCF857-C775-4CC2-9417-969309361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195E3-9D85-419F-9291-D7482370F0E0}"/>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347869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13AF86-D822-4150-A933-33C9F4724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BCA34-456A-43D8-8090-4C12F5B798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E4FA9-16C5-412F-AA8E-FB04D3DA2FA4}"/>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5" name="Footer Placeholder 4">
            <a:extLst>
              <a:ext uri="{FF2B5EF4-FFF2-40B4-BE49-F238E27FC236}">
                <a16:creationId xmlns:a16="http://schemas.microsoft.com/office/drawing/2014/main" id="{827EA8E7-87C2-47D5-AA56-828EB00BD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C050D-43A8-480D-802D-C22C6B3798F5}"/>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19992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978F-AF08-4133-805E-F03E7D5CD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D2AC54-6AAF-4EC0-AA89-B60CBE5974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DD429-80D9-4EDC-BD04-CB9EAB22B375}"/>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5" name="Footer Placeholder 4">
            <a:extLst>
              <a:ext uri="{FF2B5EF4-FFF2-40B4-BE49-F238E27FC236}">
                <a16:creationId xmlns:a16="http://schemas.microsoft.com/office/drawing/2014/main" id="{27B747FB-CD9F-48A2-B445-C657BD56A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CA719-43DF-4334-89D3-7A089AE6D16E}"/>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381384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A7A1-8CA1-4E41-BA0A-80B950D35E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B4B1F6-40A7-4392-A5D3-734E74976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851BCE-D1E3-4F45-A3C2-7FEE725B7ACB}"/>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5" name="Footer Placeholder 4">
            <a:extLst>
              <a:ext uri="{FF2B5EF4-FFF2-40B4-BE49-F238E27FC236}">
                <a16:creationId xmlns:a16="http://schemas.microsoft.com/office/drawing/2014/main" id="{38C45FDC-6240-41E3-88EF-529DB812F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39F6C-1ADE-4B59-9E93-94CFB110AB35}"/>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393996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C648-4EBA-4398-A451-1FA0F7142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12884-1BF4-4CBB-9EAF-32E9398B40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034EE5-E38E-4BBB-BBB1-4A524EBC35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2032FE-5742-4849-8CE9-966E0C8C8113}"/>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6" name="Footer Placeholder 5">
            <a:extLst>
              <a:ext uri="{FF2B5EF4-FFF2-40B4-BE49-F238E27FC236}">
                <a16:creationId xmlns:a16="http://schemas.microsoft.com/office/drawing/2014/main" id="{8FEEE9A3-A808-4643-AD04-FCE232997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762D5-9CF8-4814-AD17-79E6725D7D69}"/>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372678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BB78-C779-4C22-822D-305FEADD30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24A507-AABD-4E8E-9194-B515C84D5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08B937-CFE2-4F7D-822F-F98F83898C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89DAD1-EAFF-4AF1-AEC3-AAB8FE3A9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17EAF3-53EA-474D-A0E1-BEE583AE00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5F550B-DC91-4718-8EA8-60457B1E3CF7}"/>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8" name="Footer Placeholder 7">
            <a:extLst>
              <a:ext uri="{FF2B5EF4-FFF2-40B4-BE49-F238E27FC236}">
                <a16:creationId xmlns:a16="http://schemas.microsoft.com/office/drawing/2014/main" id="{73229262-F1CA-4850-9CEA-2A8F8C228C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F9044-9EA7-48F1-AD03-07309AA68B53}"/>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149892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BE22-73C4-4BDD-953A-05117DAA4E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C55BB8-0AEE-414F-A4DC-E2FF09BC022B}"/>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4" name="Footer Placeholder 3">
            <a:extLst>
              <a:ext uri="{FF2B5EF4-FFF2-40B4-BE49-F238E27FC236}">
                <a16:creationId xmlns:a16="http://schemas.microsoft.com/office/drawing/2014/main" id="{5DE87DBA-A58E-4034-A502-BC4BF07988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77494-81F2-45AC-8CA2-DB9EEE919045}"/>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336152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BF111-748D-44D5-B8D3-E2DDE013B1E9}"/>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3" name="Footer Placeholder 2">
            <a:extLst>
              <a:ext uri="{FF2B5EF4-FFF2-40B4-BE49-F238E27FC236}">
                <a16:creationId xmlns:a16="http://schemas.microsoft.com/office/drawing/2014/main" id="{A3D4C6EE-557E-40BD-A90E-AF4906B882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E13E65-9EF2-4908-B214-238A87482EE8}"/>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322700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B3A8-35E8-461A-9AD5-C2836ACAB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00588-08F5-4B76-ACA8-83848A701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83681-3FCA-4A91-B465-13596A078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9F55E-B56B-462A-A572-9F50D4F21EBB}"/>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6" name="Footer Placeholder 5">
            <a:extLst>
              <a:ext uri="{FF2B5EF4-FFF2-40B4-BE49-F238E27FC236}">
                <a16:creationId xmlns:a16="http://schemas.microsoft.com/office/drawing/2014/main" id="{BC693732-358E-4AAD-9CBD-FBD455D15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00949-3034-4451-A8AF-856AF6266E2F}"/>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283711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F9DA-BC61-49C6-B376-0BE0F8CF9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15F91-F916-4E49-8309-6173428F7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84B6D-3D98-4266-8932-CDB214383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8FA3A-C4B4-4BA8-91D7-B3ED7954C7AB}"/>
              </a:ext>
            </a:extLst>
          </p:cNvPr>
          <p:cNvSpPr>
            <a:spLocks noGrp="1"/>
          </p:cNvSpPr>
          <p:nvPr>
            <p:ph type="dt" sz="half" idx="10"/>
          </p:nvPr>
        </p:nvSpPr>
        <p:spPr/>
        <p:txBody>
          <a:bodyPr/>
          <a:lstStyle/>
          <a:p>
            <a:fld id="{EA840753-3D1B-4C11-81ED-3C6C76044F7C}" type="datetimeFigureOut">
              <a:rPr lang="en-US" smtClean="0"/>
              <a:t>12/3/2021</a:t>
            </a:fld>
            <a:endParaRPr lang="en-US"/>
          </a:p>
        </p:txBody>
      </p:sp>
      <p:sp>
        <p:nvSpPr>
          <p:cNvPr id="6" name="Footer Placeholder 5">
            <a:extLst>
              <a:ext uri="{FF2B5EF4-FFF2-40B4-BE49-F238E27FC236}">
                <a16:creationId xmlns:a16="http://schemas.microsoft.com/office/drawing/2014/main" id="{A5B5DFCD-AE78-4303-84CE-DA8DE0B64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538A4-33E0-4117-B8EE-3FA7AF31C319}"/>
              </a:ext>
            </a:extLst>
          </p:cNvPr>
          <p:cNvSpPr>
            <a:spLocks noGrp="1"/>
          </p:cNvSpPr>
          <p:nvPr>
            <p:ph type="sldNum" sz="quarter" idx="12"/>
          </p:nvPr>
        </p:nvSpPr>
        <p:spPr/>
        <p:txBody>
          <a:bodyPr/>
          <a:lstStyle/>
          <a:p>
            <a:fld id="{9B854F94-E1D3-4740-A281-E4BDA5650DD5}" type="slidenum">
              <a:rPr lang="en-US" smtClean="0"/>
              <a:t>‹#›</a:t>
            </a:fld>
            <a:endParaRPr lang="en-US"/>
          </a:p>
        </p:txBody>
      </p:sp>
    </p:spTree>
    <p:extLst>
      <p:ext uri="{BB962C8B-B14F-4D97-AF65-F5344CB8AC3E}">
        <p14:creationId xmlns:p14="http://schemas.microsoft.com/office/powerpoint/2010/main" val="202596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D494B-CCBE-42A1-954A-9E2165C68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58CAFE-2B3C-40EB-8FCF-AE9E0E862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75E40-0A78-4736-BBF5-E2462E71C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40753-3D1B-4C11-81ED-3C6C76044F7C}" type="datetimeFigureOut">
              <a:rPr lang="en-US" smtClean="0"/>
              <a:t>12/3/2021</a:t>
            </a:fld>
            <a:endParaRPr lang="en-US"/>
          </a:p>
        </p:txBody>
      </p:sp>
      <p:sp>
        <p:nvSpPr>
          <p:cNvPr id="5" name="Footer Placeholder 4">
            <a:extLst>
              <a:ext uri="{FF2B5EF4-FFF2-40B4-BE49-F238E27FC236}">
                <a16:creationId xmlns:a16="http://schemas.microsoft.com/office/drawing/2014/main" id="{5B04ACDB-C172-45F5-A75D-64B7412B9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779939-97D9-4525-847C-F7070965A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54F94-E1D3-4740-A281-E4BDA5650DD5}" type="slidenum">
              <a:rPr lang="en-US" smtClean="0"/>
              <a:t>‹#›</a:t>
            </a:fld>
            <a:endParaRPr lang="en-US"/>
          </a:p>
        </p:txBody>
      </p:sp>
    </p:spTree>
    <p:extLst>
      <p:ext uri="{BB962C8B-B14F-4D97-AF65-F5344CB8AC3E}">
        <p14:creationId xmlns:p14="http://schemas.microsoft.com/office/powerpoint/2010/main" val="2117574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2.em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image" Target="../media/image1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image" Target="../media/image4.png"/><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https://virtualclassroomdashboard.azurewebsites.net/" TargetMode="Externa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BF763B-8639-4F7E-8A2A-D4A1E9AC8E08}"/>
              </a:ext>
            </a:extLst>
          </p:cNvPr>
          <p:cNvSpPr>
            <a:spLocks noGrp="1"/>
          </p:cNvSpPr>
          <p:nvPr>
            <p:ph type="subTitle" idx="1"/>
          </p:nvPr>
        </p:nvSpPr>
        <p:spPr>
          <a:xfrm>
            <a:off x="1524000" y="3391695"/>
            <a:ext cx="9144000" cy="2828130"/>
          </a:xfrm>
        </p:spPr>
        <p:txBody>
          <a:bodyPr>
            <a:normAutofit fontScale="85000" lnSpcReduction="20000"/>
          </a:bodyPr>
          <a:lstStyle/>
          <a:p>
            <a:r>
              <a:rPr lang="en-US" sz="1900" b="1" dirty="0">
                <a:solidFill>
                  <a:schemeClr val="bg1"/>
                </a:solidFill>
                <a:latin typeface="Arial" panose="020B0604020202020204" pitchFamily="34" charset="0"/>
                <a:cs typeface="Arial" panose="020B0604020202020204" pitchFamily="34" charset="0"/>
              </a:rPr>
              <a:t>Master’s Project Presentation</a:t>
            </a:r>
          </a:p>
          <a:p>
            <a:r>
              <a:rPr lang="en-US" sz="1900" b="1" dirty="0">
                <a:solidFill>
                  <a:schemeClr val="bg1"/>
                </a:solidFill>
                <a:latin typeface="Arial" panose="020B0604020202020204" pitchFamily="34" charset="0"/>
                <a:cs typeface="Arial" panose="020B0604020202020204" pitchFamily="34" charset="0"/>
              </a:rPr>
              <a:t>Submitted By: Amber Kimberling</a:t>
            </a:r>
          </a:p>
          <a:p>
            <a:pPr marL="0" marR="0" algn="ctr">
              <a:lnSpc>
                <a:spcPct val="200000"/>
              </a:lnSpc>
              <a:spcBef>
                <a:spcPts val="0"/>
              </a:spcBef>
              <a:spcAft>
                <a:spcPts val="0"/>
              </a:spcAft>
            </a:pPr>
            <a:r>
              <a:rPr lang="en-US" sz="19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CPSC-597</a:t>
            </a:r>
          </a:p>
          <a:p>
            <a:pPr marL="0" marR="0" algn="ctr">
              <a:lnSpc>
                <a:spcPct val="200000"/>
              </a:lnSpc>
              <a:spcBef>
                <a:spcPts val="0"/>
              </a:spcBef>
              <a:spcAft>
                <a:spcPts val="0"/>
              </a:spcAft>
            </a:pPr>
            <a:r>
              <a:rPr lang="en-US" sz="19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Fall 2021</a:t>
            </a:r>
          </a:p>
          <a:p>
            <a:pPr marL="0" marR="0" algn="ctr">
              <a:lnSpc>
                <a:spcPct val="200000"/>
              </a:lnSpc>
              <a:spcBef>
                <a:spcPts val="0"/>
              </a:spcBef>
              <a:spcAft>
                <a:spcPts val="0"/>
              </a:spcAft>
            </a:pPr>
            <a:r>
              <a:rPr lang="en-US" sz="19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Advisor: Dr. Sampson Akwafuo </a:t>
            </a:r>
          </a:p>
          <a:p>
            <a:pPr marL="0" marR="0" algn="ctr">
              <a:lnSpc>
                <a:spcPct val="200000"/>
              </a:lnSpc>
              <a:spcBef>
                <a:spcPts val="0"/>
              </a:spcBef>
              <a:spcAft>
                <a:spcPts val="0"/>
              </a:spcAft>
            </a:pPr>
            <a:r>
              <a:rPr lang="en-US" sz="19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Department of Computer Science</a:t>
            </a:r>
          </a:p>
          <a:p>
            <a:pPr marL="0" marR="0" algn="ctr">
              <a:lnSpc>
                <a:spcPct val="200000"/>
              </a:lnSpc>
              <a:spcBef>
                <a:spcPts val="0"/>
              </a:spcBef>
              <a:spcAft>
                <a:spcPts val="0"/>
              </a:spcAft>
            </a:pPr>
            <a:r>
              <a:rPr lang="en-US" sz="19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California State University-Fullerton</a:t>
            </a:r>
          </a:p>
          <a:p>
            <a:endParaRPr lang="en-US" dirty="0">
              <a:solidFill>
                <a:schemeClr val="bg1"/>
              </a:solidFill>
              <a:latin typeface="Arial" panose="020B0604020202020204" pitchFamily="34" charset="0"/>
              <a:cs typeface="Arial" panose="020B0604020202020204" pitchFamily="34" charset="0"/>
            </a:endParaRPr>
          </a:p>
        </p:txBody>
      </p:sp>
      <p:pic>
        <p:nvPicPr>
          <p:cNvPr id="6" name="Picture 5" descr="Logo&#10;&#10;Description automatically generated">
            <a:extLst>
              <a:ext uri="{FF2B5EF4-FFF2-40B4-BE49-F238E27FC236}">
                <a16:creationId xmlns:a16="http://schemas.microsoft.com/office/drawing/2014/main" id="{A9A5C430-3378-4E5A-85BF-B8A9197D8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050" y="1022056"/>
            <a:ext cx="4787900" cy="2130719"/>
          </a:xfrm>
          <a:prstGeom prst="rect">
            <a:avLst/>
          </a:prstGeom>
        </p:spPr>
      </p:pic>
      <p:pic>
        <p:nvPicPr>
          <p:cNvPr id="7" name="Picture 6">
            <a:extLst>
              <a:ext uri="{FF2B5EF4-FFF2-40B4-BE49-F238E27FC236}">
                <a16:creationId xmlns:a16="http://schemas.microsoft.com/office/drawing/2014/main" id="{0274CEB0-D0CB-46F8-A8A4-9C9DB3BE377F}"/>
              </a:ext>
            </a:extLst>
          </p:cNvPr>
          <p:cNvPicPr>
            <a:picLocks noChangeAspect="1"/>
          </p:cNvPicPr>
          <p:nvPr/>
        </p:nvPicPr>
        <p:blipFill>
          <a:blip r:embed="rId3"/>
          <a:stretch>
            <a:fillRect/>
          </a:stretch>
        </p:blipFill>
        <p:spPr>
          <a:xfrm rot="1588436">
            <a:off x="-44734" y="-456041"/>
            <a:ext cx="1401376" cy="2113185"/>
          </a:xfrm>
          <a:prstGeom prst="rect">
            <a:avLst/>
          </a:prstGeom>
        </p:spPr>
      </p:pic>
      <p:pic>
        <p:nvPicPr>
          <p:cNvPr id="8" name="Picture 7">
            <a:extLst>
              <a:ext uri="{FF2B5EF4-FFF2-40B4-BE49-F238E27FC236}">
                <a16:creationId xmlns:a16="http://schemas.microsoft.com/office/drawing/2014/main" id="{BEAE8660-FB32-4B45-822D-FDA4983EA1E5}"/>
              </a:ext>
            </a:extLst>
          </p:cNvPr>
          <p:cNvPicPr>
            <a:picLocks noChangeAspect="1"/>
          </p:cNvPicPr>
          <p:nvPr/>
        </p:nvPicPr>
        <p:blipFill>
          <a:blip r:embed="rId3"/>
          <a:stretch>
            <a:fillRect/>
          </a:stretch>
        </p:blipFill>
        <p:spPr>
          <a:xfrm rot="12434045">
            <a:off x="10763226" y="5254046"/>
            <a:ext cx="1401376" cy="2113185"/>
          </a:xfrm>
          <a:prstGeom prst="rect">
            <a:avLst/>
          </a:prstGeom>
        </p:spPr>
      </p:pic>
    </p:spTree>
    <p:extLst>
      <p:ext uri="{BB962C8B-B14F-4D97-AF65-F5344CB8AC3E}">
        <p14:creationId xmlns:p14="http://schemas.microsoft.com/office/powerpoint/2010/main" val="24479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666645" y="1751461"/>
            <a:ext cx="10955690" cy="2667873"/>
          </a:xfrm>
        </p:spPr>
        <p:txBody>
          <a:bodyPr>
            <a:normAutofit/>
          </a:bodyPr>
          <a:lstStyle/>
          <a:p>
            <a:pPr marL="0" indent="0">
              <a:lnSpc>
                <a:spcPct val="170000"/>
              </a:lnSpc>
              <a:buNone/>
            </a:pPr>
            <a:r>
              <a:rPr lang="en-US" sz="2000" b="1" dirty="0">
                <a:solidFill>
                  <a:srgbClr val="007790"/>
                </a:solidFill>
                <a:latin typeface="Arial" panose="020B0604020202020204" pitchFamily="34" charset="0"/>
                <a:cs typeface="Arial" panose="020B0604020202020204" pitchFamily="34" charset="0"/>
              </a:rPr>
              <a:t>Usability: </a:t>
            </a:r>
            <a:r>
              <a:rPr lang="en-US" sz="2100" b="1" dirty="0">
                <a:solidFill>
                  <a:srgbClr val="8CC63F"/>
                </a:solidFill>
                <a:effectLst/>
                <a:latin typeface="Arial" panose="020B0604020202020204" pitchFamily="34" charset="0"/>
                <a:ea typeface="Times New Roman" panose="02020603050405020304" pitchFamily="18" charset="0"/>
                <a:cs typeface="Arial" panose="020B0604020202020204" pitchFamily="34" charset="0"/>
              </a:rPr>
              <a:t>Overal</a:t>
            </a:r>
            <a:r>
              <a:rPr lang="en-US" sz="2100" b="1" dirty="0">
                <a:solidFill>
                  <a:srgbClr val="8CC63F"/>
                </a:solidFill>
                <a:latin typeface="Arial" panose="020B0604020202020204" pitchFamily="34" charset="0"/>
                <a:ea typeface="Times New Roman" panose="02020603050405020304" pitchFamily="18" charset="0"/>
                <a:cs typeface="Arial" panose="020B0604020202020204" pitchFamily="34" charset="0"/>
              </a:rPr>
              <a:t>l the web application has high usability</a:t>
            </a:r>
            <a:endParaRPr lang="en-US" sz="2000" b="1" dirty="0">
              <a:solidFill>
                <a:srgbClr val="8CC63F"/>
              </a:solidFill>
              <a:latin typeface="Arial" panose="020B0604020202020204" pitchFamily="34" charset="0"/>
              <a:cs typeface="Arial" panose="020B0604020202020204" pitchFamily="34" charset="0"/>
            </a:endParaRPr>
          </a:p>
          <a:p>
            <a:pPr marL="0" indent="0">
              <a:lnSpc>
                <a:spcPct val="170000"/>
              </a:lnSpc>
              <a:buNone/>
            </a:pPr>
            <a:r>
              <a:rPr lang="en-US" sz="2000" b="1" dirty="0">
                <a:solidFill>
                  <a:srgbClr val="007790"/>
                </a:solidFill>
                <a:latin typeface="Arial" panose="020B0604020202020204" pitchFamily="34" charset="0"/>
                <a:cs typeface="Arial" panose="020B0604020202020204" pitchFamily="34" charset="0"/>
              </a:rPr>
              <a:t>Security: </a:t>
            </a:r>
            <a:r>
              <a:rPr lang="en-US" sz="2000" b="1" dirty="0">
                <a:solidFill>
                  <a:srgbClr val="8CC63F"/>
                </a:solidFill>
                <a:latin typeface="Arial" panose="020B0604020202020204" pitchFamily="34" charset="0"/>
                <a:cs typeface="Arial" panose="020B0604020202020204" pitchFamily="34" charset="0"/>
              </a:rPr>
              <a:t>Authorization, </a:t>
            </a:r>
            <a:r>
              <a:rPr lang="en-US" sz="2000" b="1" dirty="0">
                <a:solidFill>
                  <a:srgbClr val="FF0000"/>
                </a:solidFill>
                <a:latin typeface="Arial" panose="020B0604020202020204" pitchFamily="34" charset="0"/>
                <a:cs typeface="Arial" panose="020B0604020202020204" pitchFamily="34" charset="0"/>
              </a:rPr>
              <a:t>Authentication</a:t>
            </a:r>
            <a:r>
              <a:rPr lang="en-US" sz="2000" b="1" dirty="0">
                <a:solidFill>
                  <a:srgbClr val="8CC63F"/>
                </a:solidFill>
                <a:latin typeface="Arial" panose="020B0604020202020204" pitchFamily="34" charset="0"/>
                <a:cs typeface="Arial" panose="020B0604020202020204" pitchFamily="34" charset="0"/>
              </a:rPr>
              <a:t>, Encryption, SQL Injection, and Cross-site attack</a:t>
            </a:r>
            <a:endParaRPr lang="en-US" sz="2000" b="1" dirty="0">
              <a:solidFill>
                <a:srgbClr val="007790"/>
              </a:solidFill>
              <a:latin typeface="Arial" panose="020B0604020202020204" pitchFamily="34" charset="0"/>
              <a:cs typeface="Arial" panose="020B0604020202020204" pitchFamily="34" charset="0"/>
            </a:endParaRPr>
          </a:p>
          <a:p>
            <a:pPr marL="0" indent="0">
              <a:lnSpc>
                <a:spcPct val="170000"/>
              </a:lnSpc>
              <a:buNone/>
            </a:pPr>
            <a:r>
              <a:rPr lang="en-US" sz="2000" b="1" dirty="0">
                <a:solidFill>
                  <a:srgbClr val="007790"/>
                </a:solidFill>
                <a:latin typeface="Arial" panose="020B0604020202020204" pitchFamily="34" charset="0"/>
                <a:cs typeface="Arial" panose="020B0604020202020204" pitchFamily="34" charset="0"/>
              </a:rPr>
              <a:t>Functionality: </a:t>
            </a:r>
            <a:r>
              <a:rPr lang="en-US" sz="2000" b="1" dirty="0">
                <a:solidFill>
                  <a:srgbClr val="8CC63F"/>
                </a:solidFill>
                <a:latin typeface="Arial" panose="020B0604020202020204" pitchFamily="34" charset="0"/>
                <a:cs typeface="Arial" panose="020B0604020202020204" pitchFamily="34" charset="0"/>
              </a:rPr>
              <a:t>All pages use verification and validation, links work, buttons work, and </a:t>
            </a:r>
            <a:r>
              <a:rPr lang="en-US" sz="2000" b="1" dirty="0">
                <a:solidFill>
                  <a:srgbClr val="FF0000"/>
                </a:solidFill>
                <a:latin typeface="Arial" panose="020B0604020202020204" pitchFamily="34" charset="0"/>
                <a:cs typeface="Arial" panose="020B0604020202020204" pitchFamily="34" charset="0"/>
              </a:rPr>
              <a:t>contact page does not send email</a:t>
            </a:r>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838201" y="215829"/>
            <a:ext cx="4449416" cy="1043797"/>
          </a:xfrm>
        </p:spPr>
        <p:txBody>
          <a:bodyPr>
            <a:noAutofit/>
          </a:bodyPr>
          <a:lstStyle/>
          <a:p>
            <a:pPr algn="ctr"/>
            <a:r>
              <a:rPr lang="en-US" sz="3600" b="1" dirty="0">
                <a:solidFill>
                  <a:srgbClr val="007790"/>
                </a:solidFill>
                <a:latin typeface="Arial" panose="020B0604020202020204" pitchFamily="34" charset="0"/>
                <a:cs typeface="Arial" panose="020B0604020202020204" pitchFamily="34" charset="0"/>
              </a:rPr>
              <a:t>TESTING RESULTS</a:t>
            </a:r>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3"/>
          <a:srcRect l="15376" t="1229"/>
          <a:stretch/>
        </p:blipFill>
        <p:spPr>
          <a:xfrm>
            <a:off x="5287617" y="590165"/>
            <a:ext cx="6506273" cy="268248"/>
          </a:xfrm>
          <a:prstGeom prst="rect">
            <a:avLst/>
          </a:prstGeom>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4"/>
          <a:stretch>
            <a:fillRect/>
          </a:stretch>
        </p:blipFill>
        <p:spPr>
          <a:xfrm>
            <a:off x="398109" y="579165"/>
            <a:ext cx="440091" cy="268247"/>
          </a:xfrm>
          <a:prstGeom prst="rect">
            <a:avLst/>
          </a:prstGeom>
        </p:spPr>
      </p:pic>
      <p:pic>
        <p:nvPicPr>
          <p:cNvPr id="13" name="Picture 12">
            <a:extLst>
              <a:ext uri="{FF2B5EF4-FFF2-40B4-BE49-F238E27FC236}">
                <a16:creationId xmlns:a16="http://schemas.microsoft.com/office/drawing/2014/main" id="{55D2142B-DF11-4036-9FD7-72DE98A7BCE5}"/>
              </a:ext>
            </a:extLst>
          </p:cNvPr>
          <p:cNvPicPr>
            <a:picLocks noChangeAspect="1"/>
          </p:cNvPicPr>
          <p:nvPr/>
        </p:nvPicPr>
        <p:blipFill>
          <a:blip r:embed="rId5"/>
          <a:stretch>
            <a:fillRect/>
          </a:stretch>
        </p:blipFill>
        <p:spPr>
          <a:xfrm rot="17597283">
            <a:off x="-82533" y="5111277"/>
            <a:ext cx="1401376" cy="2113185"/>
          </a:xfrm>
          <a:prstGeom prst="rect">
            <a:avLst/>
          </a:prstGeom>
        </p:spPr>
      </p:pic>
      <p:pic>
        <p:nvPicPr>
          <p:cNvPr id="15" name="Picture 14" descr="Diagram&#10;&#10;Description automatically generated">
            <a:extLst>
              <a:ext uri="{FF2B5EF4-FFF2-40B4-BE49-F238E27FC236}">
                <a16:creationId xmlns:a16="http://schemas.microsoft.com/office/drawing/2014/main" id="{C72F66BB-865F-4569-BCFA-4128D08E00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2777" y="4644736"/>
            <a:ext cx="8283646" cy="1623099"/>
          </a:xfrm>
          <a:prstGeom prst="rect">
            <a:avLst/>
          </a:prstGeom>
        </p:spPr>
      </p:pic>
    </p:spTree>
    <p:extLst>
      <p:ext uri="{BB962C8B-B14F-4D97-AF65-F5344CB8AC3E}">
        <p14:creationId xmlns:p14="http://schemas.microsoft.com/office/powerpoint/2010/main" val="270780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732182" y="1538085"/>
            <a:ext cx="5032513" cy="4667250"/>
          </a:xfrm>
        </p:spPr>
        <p:txBody>
          <a:bodyPr>
            <a:normAutofit/>
          </a:bodyPr>
          <a:lstStyle/>
          <a:p>
            <a:pPr marL="342900" indent="-342900">
              <a:lnSpc>
                <a:spcPct val="150000"/>
              </a:lnSpc>
              <a:spcBef>
                <a:spcPts val="0"/>
              </a:spcBef>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Zoom and other virtual communications embedded within the application</a:t>
            </a:r>
          </a:p>
          <a:p>
            <a:pPr marL="342900" indent="-342900">
              <a:lnSpc>
                <a:spcPct val="150000"/>
              </a:lnSpc>
              <a:spcBef>
                <a:spcPts val="0"/>
              </a:spcBef>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Grading system including automation and manual grading</a:t>
            </a:r>
          </a:p>
          <a:p>
            <a:pPr marL="342900" indent="-342900">
              <a:lnSpc>
                <a:spcPct val="150000"/>
              </a:lnSpc>
              <a:spcBef>
                <a:spcPts val="0"/>
              </a:spcBef>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Access to exams and quizzes </a:t>
            </a:r>
          </a:p>
          <a:p>
            <a:pPr marL="342900" indent="-342900">
              <a:lnSpc>
                <a:spcPct val="150000"/>
              </a:lnSpc>
              <a:spcBef>
                <a:spcPts val="0"/>
              </a:spcBef>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Plagiarism tools</a:t>
            </a:r>
          </a:p>
          <a:p>
            <a:pPr marL="342900" indent="-342900">
              <a:lnSpc>
                <a:spcPct val="150000"/>
              </a:lnSpc>
              <a:spcBef>
                <a:spcPts val="0"/>
              </a:spcBef>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Cheating tools</a:t>
            </a:r>
          </a:p>
          <a:p>
            <a:pPr marL="342900" marR="0" lvl="0" indent="-342900">
              <a:lnSpc>
                <a:spcPct val="150000"/>
              </a:lnSpc>
              <a:spcBef>
                <a:spcPts val="0"/>
              </a:spcBef>
              <a:spcAft>
                <a:spcPts val="0"/>
              </a:spcAft>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Access to assessments</a:t>
            </a:r>
          </a:p>
          <a:p>
            <a:pPr marL="342900" marR="0" lvl="0" indent="-342900">
              <a:lnSpc>
                <a:spcPct val="150000"/>
              </a:lnSpc>
              <a:spcBef>
                <a:spcPts val="0"/>
              </a:spcBef>
              <a:spcAft>
                <a:spcPts val="0"/>
              </a:spcAft>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Interactive learning tools</a:t>
            </a:r>
          </a:p>
          <a:p>
            <a:pPr marL="0" indent="0">
              <a:lnSpc>
                <a:spcPct val="150000"/>
              </a:lnSpc>
              <a:spcBef>
                <a:spcPts val="0"/>
              </a:spcBef>
              <a:buNone/>
              <a:tabLst>
                <a:tab pos="457200" algn="l"/>
                <a:tab pos="914400" algn="l"/>
                <a:tab pos="1479550" algn="l"/>
              </a:tabLst>
            </a:pPr>
            <a:endPar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a:solidFill>
            <a:srgbClr val="8CC63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2">
            <a:biLevel thresh="25000"/>
          </a:blip>
          <a:srcRect l="22040" t="-3944" b="-1"/>
          <a:stretch/>
        </p:blipFill>
        <p:spPr>
          <a:xfrm>
            <a:off x="5993296" y="579165"/>
            <a:ext cx="5800593" cy="289825"/>
          </a:xfrm>
          <a:prstGeom prst="rect">
            <a:avLst/>
          </a:prstGeom>
          <a:ln>
            <a:solidFill>
              <a:srgbClr val="92D050"/>
            </a:solidFill>
          </a:ln>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3">
            <a:biLevel thresh="25000"/>
          </a:blip>
          <a:stretch>
            <a:fillRect/>
          </a:stretch>
        </p:blipFill>
        <p:spPr>
          <a:xfrm>
            <a:off x="398109" y="579165"/>
            <a:ext cx="440091" cy="268247"/>
          </a:xfrm>
          <a:prstGeom prst="rect">
            <a:avLst/>
          </a:prstGeom>
        </p:spPr>
      </p:pic>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865248" y="215129"/>
            <a:ext cx="5230752" cy="1043797"/>
          </a:xfrm>
        </p:spPr>
        <p:txBody>
          <a:bodyPr>
            <a:normAutofit fontScale="90000"/>
          </a:bodyPr>
          <a:lstStyle/>
          <a:p>
            <a:r>
              <a:rPr lang="en-US" b="1" dirty="0">
                <a:latin typeface="Arial" panose="020B0604020202020204" pitchFamily="34" charset="0"/>
                <a:cs typeface="Arial" panose="020B0604020202020204" pitchFamily="34" charset="0"/>
              </a:rPr>
              <a:t>FUTURE FEATURES</a:t>
            </a:r>
          </a:p>
        </p:txBody>
      </p:sp>
      <p:pic>
        <p:nvPicPr>
          <p:cNvPr id="10" name="Picture 9">
            <a:extLst>
              <a:ext uri="{FF2B5EF4-FFF2-40B4-BE49-F238E27FC236}">
                <a16:creationId xmlns:a16="http://schemas.microsoft.com/office/drawing/2014/main" id="{401E8682-7C99-422D-BDB2-AB09925E0197}"/>
              </a:ext>
            </a:extLst>
          </p:cNvPr>
          <p:cNvPicPr>
            <a:picLocks noChangeAspect="1"/>
          </p:cNvPicPr>
          <p:nvPr/>
        </p:nvPicPr>
        <p:blipFill>
          <a:blip r:embed="rId4"/>
          <a:stretch>
            <a:fillRect/>
          </a:stretch>
        </p:blipFill>
        <p:spPr>
          <a:xfrm rot="12434045">
            <a:off x="10763226" y="5254046"/>
            <a:ext cx="1401376" cy="2113185"/>
          </a:xfrm>
          <a:prstGeom prst="rect">
            <a:avLst/>
          </a:prstGeom>
        </p:spPr>
      </p:pic>
      <p:sp>
        <p:nvSpPr>
          <p:cNvPr id="11" name="TextBox 10">
            <a:extLst>
              <a:ext uri="{FF2B5EF4-FFF2-40B4-BE49-F238E27FC236}">
                <a16:creationId xmlns:a16="http://schemas.microsoft.com/office/drawing/2014/main" id="{C3420E8A-5659-47D2-AD4C-451BD9F0C34F}"/>
              </a:ext>
            </a:extLst>
          </p:cNvPr>
          <p:cNvSpPr txBox="1"/>
          <p:nvPr/>
        </p:nvSpPr>
        <p:spPr>
          <a:xfrm>
            <a:off x="5505733" y="1498329"/>
            <a:ext cx="6288156" cy="5113644"/>
          </a:xfrm>
          <a:prstGeom prst="rect">
            <a:avLst/>
          </a:prstGeom>
          <a:noFill/>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Authentication with user personal email accounts</a:t>
            </a:r>
          </a:p>
          <a:p>
            <a:pPr marL="342900" marR="0" lvl="0" indent="-342900">
              <a:lnSpc>
                <a:spcPct val="150000"/>
              </a:lnSpc>
              <a:spcBef>
                <a:spcPts val="0"/>
              </a:spcBef>
              <a:spcAft>
                <a:spcPts val="0"/>
              </a:spcAft>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The implementation of AI and Machine Learning to help gear academics to personal user needs</a:t>
            </a:r>
          </a:p>
          <a:p>
            <a:pPr marL="342900" marR="0" lvl="0" indent="-342900">
              <a:lnSpc>
                <a:spcPct val="150000"/>
              </a:lnSpc>
              <a:spcBef>
                <a:spcPts val="0"/>
              </a:spcBef>
              <a:spcAft>
                <a:spcPts val="0"/>
              </a:spcAft>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More tools to ensure the teacher or students do not need outside applications to aid them in their courses</a:t>
            </a:r>
          </a:p>
          <a:p>
            <a:pPr marL="342900" marR="0" lvl="0" indent="-342900">
              <a:lnSpc>
                <a:spcPct val="150000"/>
              </a:lnSpc>
              <a:spcBef>
                <a:spcPts val="0"/>
              </a:spcBef>
              <a:spcAft>
                <a:spcPts val="0"/>
              </a:spcAft>
              <a:buFont typeface="Symbol" panose="05050102010706020507" pitchFamily="18" charset="2"/>
              <a:buChar char=""/>
              <a:tabLst>
                <a:tab pos="457200" algn="l"/>
                <a:tab pos="914400" algn="l"/>
                <a:tab pos="1479550" algn="l"/>
              </a:tabLst>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A setting menu to include contrasting interfaces, different font sizes, text to speech, and speech to text</a:t>
            </a:r>
          </a:p>
        </p:txBody>
      </p:sp>
    </p:spTree>
    <p:extLst>
      <p:ext uri="{BB962C8B-B14F-4D97-AF65-F5344CB8AC3E}">
        <p14:creationId xmlns:p14="http://schemas.microsoft.com/office/powerpoint/2010/main" val="262254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838200" y="1825625"/>
            <a:ext cx="5962650" cy="4667250"/>
          </a:xfrm>
        </p:spPr>
        <p:txBody>
          <a:bodyPr>
            <a:normAutofit/>
          </a:bodyPr>
          <a:lstStyle/>
          <a:p>
            <a:r>
              <a:rPr lang="en-US" sz="2800"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Learning Management Systems</a:t>
            </a:r>
          </a:p>
          <a:p>
            <a:r>
              <a:rPr lang="en-US" dirty="0">
                <a:solidFill>
                  <a:srgbClr val="007790"/>
                </a:solidFill>
                <a:latin typeface="Arial" panose="020B0604020202020204" pitchFamily="34" charset="0"/>
                <a:cs typeface="Arial" panose="020B0604020202020204" pitchFamily="34" charset="0"/>
              </a:rPr>
              <a:t>COVID-19</a:t>
            </a:r>
          </a:p>
          <a:p>
            <a:r>
              <a:rPr lang="en-US" dirty="0">
                <a:solidFill>
                  <a:srgbClr val="007790"/>
                </a:solidFill>
                <a:latin typeface="Arial" panose="020B0604020202020204" pitchFamily="34" charset="0"/>
                <a:cs typeface="Arial" panose="020B0604020202020204" pitchFamily="34" charset="0"/>
              </a:rPr>
              <a:t>Virtual Classroom Dashboard</a:t>
            </a:r>
          </a:p>
          <a:p>
            <a:r>
              <a:rPr lang="en-US" dirty="0">
                <a:solidFill>
                  <a:srgbClr val="007790"/>
                </a:solidFill>
                <a:latin typeface="Arial" panose="020B0604020202020204" pitchFamily="34" charset="0"/>
                <a:cs typeface="Arial" panose="020B0604020202020204" pitchFamily="34" charset="0"/>
              </a:rPr>
              <a:t>Accessibility</a:t>
            </a:r>
          </a:p>
          <a:p>
            <a:r>
              <a:rPr lang="en-US" dirty="0">
                <a:solidFill>
                  <a:srgbClr val="007790"/>
                </a:solidFill>
                <a:latin typeface="Arial" panose="020B0604020202020204" pitchFamily="34" charset="0"/>
                <a:cs typeface="Arial" panose="020B0604020202020204" pitchFamily="34" charset="0"/>
              </a:rPr>
              <a:t>New features</a:t>
            </a:r>
          </a:p>
          <a:p>
            <a:r>
              <a:rPr lang="en-US" dirty="0">
                <a:solidFill>
                  <a:srgbClr val="007790"/>
                </a:solidFill>
                <a:latin typeface="Arial" panose="020B0604020202020204" pitchFamily="34" charset="0"/>
                <a:cs typeface="Arial" panose="020B0604020202020204" pitchFamily="34" charset="0"/>
              </a:rPr>
              <a:t>Research</a:t>
            </a:r>
          </a:p>
          <a:p>
            <a:r>
              <a:rPr lang="en-US" dirty="0">
                <a:solidFill>
                  <a:srgbClr val="007790"/>
                </a:solidFill>
                <a:latin typeface="Arial" panose="020B0604020202020204" pitchFamily="34" charset="0"/>
                <a:cs typeface="Arial" panose="020B0604020202020204" pitchFamily="34" charset="0"/>
              </a:rPr>
              <a:t>AI</a:t>
            </a:r>
          </a:p>
          <a:p>
            <a:r>
              <a:rPr lang="en-US" dirty="0">
                <a:solidFill>
                  <a:srgbClr val="007790"/>
                </a:solidFill>
                <a:latin typeface="Arial" panose="020B0604020202020204" pitchFamily="34" charset="0"/>
                <a:cs typeface="Arial" panose="020B0604020202020204" pitchFamily="34" charset="0"/>
              </a:rPr>
              <a:t>Machine Learning</a:t>
            </a:r>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1123120" y="215829"/>
            <a:ext cx="3776870" cy="1043797"/>
          </a:xfrm>
        </p:spPr>
        <p:txBody>
          <a:bodyPr>
            <a:normAutofit fontScale="90000"/>
          </a:bodyPr>
          <a:lstStyle/>
          <a:p>
            <a:pPr algn="ctr"/>
            <a:r>
              <a:rPr lang="en-US" b="1" dirty="0">
                <a:solidFill>
                  <a:srgbClr val="007790"/>
                </a:solidFill>
                <a:latin typeface="Arial" panose="020B0604020202020204" pitchFamily="34" charset="0"/>
                <a:cs typeface="Arial" panose="020B0604020202020204" pitchFamily="34" charset="0"/>
              </a:rPr>
              <a:t>CONCLUSION</a:t>
            </a:r>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3"/>
          <a:srcRect l="15376" t="1229"/>
          <a:stretch/>
        </p:blipFill>
        <p:spPr>
          <a:xfrm>
            <a:off x="5287617" y="590165"/>
            <a:ext cx="6506273" cy="268248"/>
          </a:xfrm>
          <a:prstGeom prst="rect">
            <a:avLst/>
          </a:prstGeom>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4"/>
          <a:stretch>
            <a:fillRect/>
          </a:stretch>
        </p:blipFill>
        <p:spPr>
          <a:xfrm>
            <a:off x="398109" y="579165"/>
            <a:ext cx="440091" cy="268247"/>
          </a:xfrm>
          <a:prstGeom prst="rect">
            <a:avLst/>
          </a:prstGeom>
        </p:spPr>
      </p:pic>
      <p:pic>
        <p:nvPicPr>
          <p:cNvPr id="11" name="Picture 10">
            <a:extLst>
              <a:ext uri="{FF2B5EF4-FFF2-40B4-BE49-F238E27FC236}">
                <a16:creationId xmlns:a16="http://schemas.microsoft.com/office/drawing/2014/main" id="{C77E4A52-5120-4643-93A7-4D5E88731CA6}"/>
              </a:ext>
            </a:extLst>
          </p:cNvPr>
          <p:cNvPicPr>
            <a:picLocks noChangeAspect="1"/>
          </p:cNvPicPr>
          <p:nvPr/>
        </p:nvPicPr>
        <p:blipFill>
          <a:blip r:embed="rId5"/>
          <a:stretch>
            <a:fillRect/>
          </a:stretch>
        </p:blipFill>
        <p:spPr>
          <a:xfrm>
            <a:off x="6572576" y="1510409"/>
            <a:ext cx="5221314" cy="5297681"/>
          </a:xfrm>
          <a:prstGeom prst="rect">
            <a:avLst/>
          </a:prstGeom>
        </p:spPr>
      </p:pic>
      <p:pic>
        <p:nvPicPr>
          <p:cNvPr id="12" name="Picture 11">
            <a:extLst>
              <a:ext uri="{FF2B5EF4-FFF2-40B4-BE49-F238E27FC236}">
                <a16:creationId xmlns:a16="http://schemas.microsoft.com/office/drawing/2014/main" id="{51FF2BF2-3959-465F-A12B-CA24FBBEBE19}"/>
              </a:ext>
            </a:extLst>
          </p:cNvPr>
          <p:cNvPicPr>
            <a:picLocks noChangeAspect="1"/>
          </p:cNvPicPr>
          <p:nvPr/>
        </p:nvPicPr>
        <p:blipFill>
          <a:blip r:embed="rId6"/>
          <a:stretch>
            <a:fillRect/>
          </a:stretch>
        </p:blipFill>
        <p:spPr>
          <a:xfrm rot="17597283">
            <a:off x="-82533" y="5111277"/>
            <a:ext cx="1401376" cy="2113185"/>
          </a:xfrm>
          <a:prstGeom prst="rect">
            <a:avLst/>
          </a:prstGeom>
        </p:spPr>
      </p:pic>
    </p:spTree>
    <p:extLst>
      <p:ext uri="{BB962C8B-B14F-4D97-AF65-F5344CB8AC3E}">
        <p14:creationId xmlns:p14="http://schemas.microsoft.com/office/powerpoint/2010/main" val="53431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865248" y="1838090"/>
            <a:ext cx="10446327" cy="4667250"/>
          </a:xfrm>
        </p:spPr>
        <p:txBody>
          <a:bodyPr>
            <a:normAutofit/>
          </a:bodyPr>
          <a:lstStyle/>
          <a:p>
            <a:r>
              <a:rPr lang="en-US" b="1" dirty="0"/>
              <a:t>I would like to thank the following:</a:t>
            </a:r>
          </a:p>
          <a:p>
            <a:pPr lvl="1"/>
            <a:r>
              <a:rPr lang="en-US" b="1" dirty="0">
                <a:solidFill>
                  <a:srgbClr val="007790"/>
                </a:solidFill>
              </a:rPr>
              <a:t>California State University, Fullerton</a:t>
            </a:r>
          </a:p>
          <a:p>
            <a:pPr lvl="1"/>
            <a:r>
              <a:rPr lang="en-US" b="1" dirty="0">
                <a:solidFill>
                  <a:srgbClr val="007790"/>
                </a:solidFill>
              </a:rPr>
              <a:t>Dr. Sampson Akwafuo</a:t>
            </a:r>
          </a:p>
          <a:p>
            <a:pPr lvl="1"/>
            <a:r>
              <a:rPr lang="en-US" b="1" dirty="0">
                <a:solidFill>
                  <a:srgbClr val="007790"/>
                </a:solidFill>
              </a:rPr>
              <a:t>Dr. Mikhail Gofman</a:t>
            </a:r>
          </a:p>
          <a:p>
            <a:pPr lvl="1"/>
            <a:r>
              <a:rPr lang="en-US" b="1" dirty="0">
                <a:solidFill>
                  <a:srgbClr val="007790"/>
                </a:solidFill>
              </a:rPr>
              <a:t>Dr. Michael Falkow</a:t>
            </a:r>
          </a:p>
          <a:p>
            <a:pPr lvl="1"/>
            <a:r>
              <a:rPr lang="en-US" b="1" dirty="0">
                <a:solidFill>
                  <a:srgbClr val="007790"/>
                </a:solidFill>
              </a:rPr>
              <a:t>Dr. Kanika </a:t>
            </a:r>
            <a:r>
              <a:rPr lang="en-US" b="1" dirty="0" err="1">
                <a:solidFill>
                  <a:srgbClr val="007790"/>
                </a:solidFill>
              </a:rPr>
              <a:t>Sood</a:t>
            </a:r>
            <a:endParaRPr lang="en-US" b="1" dirty="0">
              <a:solidFill>
                <a:srgbClr val="007790"/>
              </a:solidFill>
            </a:endParaRPr>
          </a:p>
          <a:p>
            <a:pPr lvl="1"/>
            <a:r>
              <a:rPr lang="en-US" b="1" dirty="0">
                <a:solidFill>
                  <a:srgbClr val="007790"/>
                </a:solidFill>
              </a:rPr>
              <a:t>Ray </a:t>
            </a:r>
            <a:r>
              <a:rPr lang="en-US" b="1" dirty="0" err="1">
                <a:solidFill>
                  <a:srgbClr val="007790"/>
                </a:solidFill>
              </a:rPr>
              <a:t>Ahmadnia</a:t>
            </a:r>
            <a:endParaRPr lang="en-US" b="1" dirty="0">
              <a:solidFill>
                <a:srgbClr val="007790"/>
              </a:solidFill>
            </a:endParaRPr>
          </a:p>
          <a:p>
            <a:pPr lvl="1"/>
            <a:r>
              <a:rPr lang="en-US" b="1" dirty="0">
                <a:solidFill>
                  <a:srgbClr val="007790"/>
                </a:solidFill>
              </a:rPr>
              <a:t>Seta Whitby</a:t>
            </a:r>
          </a:p>
          <a:p>
            <a:pPr lvl="1"/>
            <a:r>
              <a:rPr lang="en-US" b="1" dirty="0">
                <a:solidFill>
                  <a:srgbClr val="007790"/>
                </a:solidFill>
              </a:rPr>
              <a:t>Dr. </a:t>
            </a:r>
            <a:r>
              <a:rPr lang="en-US" b="1" dirty="0" err="1">
                <a:solidFill>
                  <a:srgbClr val="007790"/>
                </a:solidFill>
              </a:rPr>
              <a:t>Jozef</a:t>
            </a:r>
            <a:r>
              <a:rPr lang="en-US" b="1" dirty="0">
                <a:solidFill>
                  <a:srgbClr val="007790"/>
                </a:solidFill>
              </a:rPr>
              <a:t> Goetz</a:t>
            </a:r>
          </a:p>
          <a:p>
            <a:pPr lvl="1"/>
            <a:r>
              <a:rPr lang="en-US" b="1" dirty="0" err="1">
                <a:solidFill>
                  <a:srgbClr val="007790"/>
                </a:solidFill>
              </a:rPr>
              <a:t>Hakon</a:t>
            </a:r>
            <a:r>
              <a:rPr lang="en-US" b="1" dirty="0">
                <a:solidFill>
                  <a:srgbClr val="007790"/>
                </a:solidFill>
              </a:rPr>
              <a:t> </a:t>
            </a:r>
            <a:r>
              <a:rPr lang="en-US" b="1" dirty="0" err="1">
                <a:solidFill>
                  <a:srgbClr val="007790"/>
                </a:solidFill>
              </a:rPr>
              <a:t>Engvig</a:t>
            </a:r>
            <a:endParaRPr lang="en-US" b="1" dirty="0">
              <a:solidFill>
                <a:srgbClr val="007790"/>
              </a:solidFill>
            </a:endParaRPr>
          </a:p>
          <a:p>
            <a:pPr lvl="1"/>
            <a:r>
              <a:rPr lang="en-US" b="1" dirty="0">
                <a:solidFill>
                  <a:srgbClr val="007790"/>
                </a:solidFill>
              </a:rPr>
              <a:t>And the many others have helped shape my educational path </a:t>
            </a:r>
          </a:p>
          <a:p>
            <a:pPr lvl="1"/>
            <a:endParaRPr lang="en-US" b="1" dirty="0">
              <a:solidFill>
                <a:srgbClr val="007790"/>
              </a:solidFill>
            </a:endParaRPr>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a:solidFill>
            <a:srgbClr val="8CC63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2">
            <a:biLevel thresh="25000"/>
          </a:blip>
          <a:srcRect l="34328" t="-3945" r="1" b="1"/>
          <a:stretch/>
        </p:blipFill>
        <p:spPr>
          <a:xfrm>
            <a:off x="6907696" y="579165"/>
            <a:ext cx="4886193" cy="289826"/>
          </a:xfrm>
          <a:prstGeom prst="rect">
            <a:avLst/>
          </a:prstGeom>
          <a:ln>
            <a:solidFill>
              <a:srgbClr val="92D050"/>
            </a:solidFill>
          </a:ln>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3">
            <a:biLevel thresh="25000"/>
          </a:blip>
          <a:stretch>
            <a:fillRect/>
          </a:stretch>
        </p:blipFill>
        <p:spPr>
          <a:xfrm>
            <a:off x="398109" y="579165"/>
            <a:ext cx="440091" cy="268247"/>
          </a:xfrm>
          <a:prstGeom prst="rect">
            <a:avLst/>
          </a:prstGeom>
        </p:spPr>
      </p:pic>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865248" y="215129"/>
            <a:ext cx="6393630" cy="1043797"/>
          </a:xfrm>
        </p:spPr>
        <p:txBody>
          <a:bodyPr>
            <a:normAutofit fontScale="90000"/>
          </a:bodyPr>
          <a:lstStyle/>
          <a:p>
            <a:r>
              <a:rPr lang="en-US" b="1" dirty="0">
                <a:latin typeface="Arial" panose="020B0604020202020204" pitchFamily="34" charset="0"/>
                <a:cs typeface="Arial" panose="020B0604020202020204" pitchFamily="34" charset="0"/>
              </a:rPr>
              <a:t>ACKNOWLEDGEMENTS</a:t>
            </a:r>
          </a:p>
        </p:txBody>
      </p:sp>
      <p:pic>
        <p:nvPicPr>
          <p:cNvPr id="10" name="Picture 9">
            <a:extLst>
              <a:ext uri="{FF2B5EF4-FFF2-40B4-BE49-F238E27FC236}">
                <a16:creationId xmlns:a16="http://schemas.microsoft.com/office/drawing/2014/main" id="{3FE6B6D2-09F5-4EE9-80DF-249F13AB3696}"/>
              </a:ext>
            </a:extLst>
          </p:cNvPr>
          <p:cNvPicPr>
            <a:picLocks noChangeAspect="1"/>
          </p:cNvPicPr>
          <p:nvPr/>
        </p:nvPicPr>
        <p:blipFill>
          <a:blip r:embed="rId4"/>
          <a:stretch>
            <a:fillRect/>
          </a:stretch>
        </p:blipFill>
        <p:spPr>
          <a:xfrm rot="12434045">
            <a:off x="10763226" y="5254046"/>
            <a:ext cx="1401376" cy="2113185"/>
          </a:xfrm>
          <a:prstGeom prst="rect">
            <a:avLst/>
          </a:prstGeom>
        </p:spPr>
      </p:pic>
    </p:spTree>
    <p:extLst>
      <p:ext uri="{BB962C8B-B14F-4D97-AF65-F5344CB8AC3E}">
        <p14:creationId xmlns:p14="http://schemas.microsoft.com/office/powerpoint/2010/main" val="90693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BF763B-8639-4F7E-8A2A-D4A1E9AC8E08}"/>
              </a:ext>
            </a:extLst>
          </p:cNvPr>
          <p:cNvSpPr>
            <a:spLocks noGrp="1"/>
          </p:cNvSpPr>
          <p:nvPr>
            <p:ph type="subTitle" idx="1"/>
          </p:nvPr>
        </p:nvSpPr>
        <p:spPr>
          <a:xfrm>
            <a:off x="1524000" y="3997982"/>
            <a:ext cx="9144000" cy="1170366"/>
          </a:xfrm>
        </p:spPr>
        <p:txBody>
          <a:bodyPr>
            <a:normAutofit lnSpcReduction="10000"/>
          </a:bodyPr>
          <a:lstStyle/>
          <a:p>
            <a:r>
              <a:rPr lang="en-US" sz="8800" b="1" dirty="0">
                <a:solidFill>
                  <a:schemeClr val="bg1"/>
                </a:solidFill>
                <a:latin typeface="Arial" panose="020B0604020202020204" pitchFamily="34" charset="0"/>
                <a:cs typeface="Arial" panose="020B0604020202020204" pitchFamily="34" charset="0"/>
              </a:rPr>
              <a:t>QUESTIONS?</a:t>
            </a:r>
            <a:endParaRPr lang="en-US" sz="11500" dirty="0">
              <a:solidFill>
                <a:schemeClr val="bg1"/>
              </a:solidFill>
              <a:latin typeface="Arial" panose="020B0604020202020204" pitchFamily="34" charset="0"/>
              <a:cs typeface="Arial" panose="020B0604020202020204" pitchFamily="34" charset="0"/>
            </a:endParaRPr>
          </a:p>
        </p:txBody>
      </p:sp>
      <p:pic>
        <p:nvPicPr>
          <p:cNvPr id="6" name="Picture 5" descr="Logo&#10;&#10;Description automatically generated">
            <a:extLst>
              <a:ext uri="{FF2B5EF4-FFF2-40B4-BE49-F238E27FC236}">
                <a16:creationId xmlns:a16="http://schemas.microsoft.com/office/drawing/2014/main" id="{A9A5C430-3378-4E5A-85BF-B8A9197D8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050" y="1022056"/>
            <a:ext cx="4787900" cy="2130719"/>
          </a:xfrm>
          <a:prstGeom prst="rect">
            <a:avLst/>
          </a:prstGeom>
        </p:spPr>
      </p:pic>
      <p:pic>
        <p:nvPicPr>
          <p:cNvPr id="7" name="Picture 6">
            <a:extLst>
              <a:ext uri="{FF2B5EF4-FFF2-40B4-BE49-F238E27FC236}">
                <a16:creationId xmlns:a16="http://schemas.microsoft.com/office/drawing/2014/main" id="{0274CEB0-D0CB-46F8-A8A4-9C9DB3BE377F}"/>
              </a:ext>
            </a:extLst>
          </p:cNvPr>
          <p:cNvPicPr>
            <a:picLocks noChangeAspect="1"/>
          </p:cNvPicPr>
          <p:nvPr/>
        </p:nvPicPr>
        <p:blipFill>
          <a:blip r:embed="rId3"/>
          <a:stretch>
            <a:fillRect/>
          </a:stretch>
        </p:blipFill>
        <p:spPr>
          <a:xfrm rot="1588436">
            <a:off x="-44734" y="-456041"/>
            <a:ext cx="1401376" cy="2113185"/>
          </a:xfrm>
          <a:prstGeom prst="rect">
            <a:avLst/>
          </a:prstGeom>
        </p:spPr>
      </p:pic>
      <p:pic>
        <p:nvPicPr>
          <p:cNvPr id="8" name="Picture 7">
            <a:extLst>
              <a:ext uri="{FF2B5EF4-FFF2-40B4-BE49-F238E27FC236}">
                <a16:creationId xmlns:a16="http://schemas.microsoft.com/office/drawing/2014/main" id="{BEAE8660-FB32-4B45-822D-FDA4983EA1E5}"/>
              </a:ext>
            </a:extLst>
          </p:cNvPr>
          <p:cNvPicPr>
            <a:picLocks noChangeAspect="1"/>
          </p:cNvPicPr>
          <p:nvPr/>
        </p:nvPicPr>
        <p:blipFill>
          <a:blip r:embed="rId3"/>
          <a:stretch>
            <a:fillRect/>
          </a:stretch>
        </p:blipFill>
        <p:spPr>
          <a:xfrm rot="12434045">
            <a:off x="10763226" y="5254046"/>
            <a:ext cx="1401376" cy="2113185"/>
          </a:xfrm>
          <a:prstGeom prst="rect">
            <a:avLst/>
          </a:prstGeom>
        </p:spPr>
      </p:pic>
    </p:spTree>
    <p:extLst>
      <p:ext uri="{BB962C8B-B14F-4D97-AF65-F5344CB8AC3E}">
        <p14:creationId xmlns:p14="http://schemas.microsoft.com/office/powerpoint/2010/main" val="424332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122AD9D8-DF5C-4A0C-8404-C3372FDFF169}"/>
              </a:ext>
            </a:extLst>
          </p:cNvPr>
          <p:cNvGraphicFramePr>
            <a:graphicFrameLocks noGrp="1"/>
          </p:cNvGraphicFramePr>
          <p:nvPr>
            <p:ph idx="1"/>
            <p:extLst>
              <p:ext uri="{D42A27DB-BD31-4B8C-83A1-F6EECF244321}">
                <p14:modId xmlns:p14="http://schemas.microsoft.com/office/powerpoint/2010/main" val="2379577320"/>
              </p:ext>
            </p:extLst>
          </p:nvPr>
        </p:nvGraphicFramePr>
        <p:xfrm>
          <a:off x="820152" y="1650782"/>
          <a:ext cx="10551695" cy="5053854"/>
        </p:xfrm>
        <a:graphic>
          <a:graphicData uri="http://schemas.openxmlformats.org/drawingml/2006/table">
            <a:tbl>
              <a:tblPr firstRow="1" firstCol="1" bandRow="1"/>
              <a:tblGrid>
                <a:gridCol w="10551695">
                  <a:extLst>
                    <a:ext uri="{9D8B030D-6E8A-4147-A177-3AD203B41FA5}">
                      <a16:colId xmlns:a16="http://schemas.microsoft.com/office/drawing/2014/main" val="1985525956"/>
                    </a:ext>
                  </a:extLst>
                </a:gridCol>
              </a:tblGrid>
              <a:tr h="4878355">
                <a:tc>
                  <a:txBody>
                    <a:bodyPr/>
                    <a:lstStyle/>
                    <a:p>
                      <a:pPr marL="285750" marR="0" indent="-285750">
                        <a:lnSpc>
                          <a:spcPct val="150000"/>
                        </a:lnSpc>
                        <a:spcBef>
                          <a:spcPts val="0"/>
                        </a:spcBef>
                        <a:spcAft>
                          <a:spcPts val="0"/>
                        </a:spcAft>
                        <a:buFont typeface="Arial" panose="020B0604020202020204" pitchFamily="34" charset="0"/>
                        <a:buChar char="•"/>
                      </a:pP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S. HUILAN et al., "Educational management in Critical Thinking Training Based on Bloom’s Taxonomy and SOLO Taxonomy," </a:t>
                      </a:r>
                      <a:r>
                        <a:rPr lang="en-US" sz="1600" b="1" i="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International Conference on Information Science and Education (ICISE-IE), </a:t>
                      </a: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pp. 518-520, 2020</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b="1" dirty="0">
                          <a:solidFill>
                            <a:srgbClr val="007790"/>
                          </a:solidFill>
                          <a:effectLst/>
                          <a:latin typeface="Arial" panose="020B0604020202020204" pitchFamily="34" charset="0"/>
                          <a:cs typeface="Arial" panose="020B0604020202020204" pitchFamily="34" charset="0"/>
                        </a:rPr>
                        <a:t>Y. Rahim, O. </a:t>
                      </a:r>
                      <a:r>
                        <a:rPr lang="en-US" sz="1600" b="1" dirty="0" err="1">
                          <a:solidFill>
                            <a:srgbClr val="007790"/>
                          </a:solidFill>
                          <a:effectLst/>
                          <a:latin typeface="Arial" panose="020B0604020202020204" pitchFamily="34" charset="0"/>
                          <a:cs typeface="Arial" panose="020B0604020202020204" pitchFamily="34" charset="0"/>
                        </a:rPr>
                        <a:t>Mohd</a:t>
                      </a:r>
                      <a:r>
                        <a:rPr lang="en-US" sz="1600" b="1" dirty="0">
                          <a:solidFill>
                            <a:srgbClr val="007790"/>
                          </a:solidFill>
                          <a:effectLst/>
                          <a:latin typeface="Arial" panose="020B0604020202020204" pitchFamily="34" charset="0"/>
                          <a:cs typeface="Arial" panose="020B0604020202020204" pitchFamily="34" charset="0"/>
                        </a:rPr>
                        <a:t>, M. </a:t>
                      </a:r>
                      <a:r>
                        <a:rPr lang="en-US" sz="1600" b="1" dirty="0" err="1">
                          <a:solidFill>
                            <a:srgbClr val="007790"/>
                          </a:solidFill>
                          <a:effectLst/>
                          <a:latin typeface="Arial" panose="020B0604020202020204" pitchFamily="34" charset="0"/>
                          <a:cs typeface="Arial" panose="020B0604020202020204" pitchFamily="34" charset="0"/>
                        </a:rPr>
                        <a:t>Sahari</a:t>
                      </a:r>
                      <a:r>
                        <a:rPr lang="en-US" sz="1600" b="1" dirty="0">
                          <a:solidFill>
                            <a:srgbClr val="007790"/>
                          </a:solidFill>
                          <a:effectLst/>
                          <a:latin typeface="Arial" panose="020B0604020202020204" pitchFamily="34" charset="0"/>
                          <a:cs typeface="Arial" panose="020B0604020202020204" pitchFamily="34" charset="0"/>
                        </a:rPr>
                        <a:t>, N. </a:t>
                      </a:r>
                      <a:r>
                        <a:rPr lang="en-US" sz="1600" b="1" dirty="0" err="1">
                          <a:solidFill>
                            <a:srgbClr val="007790"/>
                          </a:solidFill>
                          <a:effectLst/>
                          <a:latin typeface="Arial" panose="020B0604020202020204" pitchFamily="34" charset="0"/>
                          <a:cs typeface="Arial" panose="020B0604020202020204" pitchFamily="34" charset="0"/>
                        </a:rPr>
                        <a:t>Safie</a:t>
                      </a:r>
                      <a:r>
                        <a:rPr lang="en-US" sz="1600" b="1" dirty="0">
                          <a:solidFill>
                            <a:srgbClr val="007790"/>
                          </a:solidFill>
                          <a:effectLst/>
                          <a:latin typeface="Arial" panose="020B0604020202020204" pitchFamily="34" charset="0"/>
                          <a:cs typeface="Arial" panose="020B0604020202020204" pitchFamily="34" charset="0"/>
                        </a:rPr>
                        <a:t> and Z. Rahim, "A Study On The Effects Of Learning Material Handling Procedures Towards Information Integrity In Moodle Learning Management System (LMS)," 2nd International Conference on Electrical Engineering and Informatics (</a:t>
                      </a:r>
                      <a:r>
                        <a:rPr lang="en-US" sz="1600" b="1" dirty="0" err="1">
                          <a:solidFill>
                            <a:srgbClr val="007790"/>
                          </a:solidFill>
                          <a:effectLst/>
                          <a:latin typeface="Arial" panose="020B0604020202020204" pitchFamily="34" charset="0"/>
                          <a:cs typeface="Arial" panose="020B0604020202020204" pitchFamily="34" charset="0"/>
                        </a:rPr>
                        <a:t>ICon</a:t>
                      </a:r>
                      <a:r>
                        <a:rPr lang="en-US" sz="1600" b="1" dirty="0">
                          <a:solidFill>
                            <a:srgbClr val="007790"/>
                          </a:solidFill>
                          <a:effectLst/>
                          <a:latin typeface="Arial" panose="020B0604020202020204" pitchFamily="34" charset="0"/>
                          <a:cs typeface="Arial" panose="020B0604020202020204" pitchFamily="34" charset="0"/>
                        </a:rPr>
                        <a:t> EEI), pp. 81-85, 2018. </a:t>
                      </a:r>
                      <a:endPar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b="1" dirty="0" err="1">
                          <a:solidFill>
                            <a:srgbClr val="007790"/>
                          </a:solidFill>
                          <a:effectLst/>
                          <a:latin typeface="Arial" panose="020B0604020202020204" pitchFamily="34" charset="0"/>
                          <a:ea typeface="Times New Roman" panose="02020603050405020304" pitchFamily="18" charset="0"/>
                          <a:cs typeface="Arial" panose="020B0604020202020204" pitchFamily="34" charset="0"/>
                        </a:rPr>
                        <a:t>Meyliana</a:t>
                      </a: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 H. </a:t>
                      </a:r>
                      <a:r>
                        <a:rPr lang="en-US" sz="1600" b="1" dirty="0" err="1">
                          <a:solidFill>
                            <a:srgbClr val="007790"/>
                          </a:solidFill>
                          <a:effectLst/>
                          <a:latin typeface="Arial" panose="020B0604020202020204" pitchFamily="34" charset="0"/>
                          <a:ea typeface="Times New Roman" panose="02020603050405020304" pitchFamily="18" charset="0"/>
                          <a:cs typeface="Arial" panose="020B0604020202020204" pitchFamily="34" charset="0"/>
                        </a:rPr>
                        <a:t>Widjaja</a:t>
                      </a: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 S. Santoso, </a:t>
                      </a:r>
                      <a:r>
                        <a:rPr lang="en-US" sz="1600" b="1" dirty="0" err="1">
                          <a:solidFill>
                            <a:srgbClr val="007790"/>
                          </a:solidFill>
                          <a:effectLst/>
                          <a:latin typeface="Arial" panose="020B0604020202020204" pitchFamily="34" charset="0"/>
                          <a:ea typeface="Times New Roman" panose="02020603050405020304" pitchFamily="18" charset="0"/>
                          <a:cs typeface="Arial" panose="020B0604020202020204" pitchFamily="34" charset="0"/>
                        </a:rPr>
                        <a:t>Surjandy</a:t>
                      </a: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 and E. Fer, "Improving the Quality of Learning Management System (LMS) based on Student Perspectives Using UTAUT2 and Trust Model," </a:t>
                      </a:r>
                      <a:r>
                        <a:rPr lang="en-US" sz="1600" b="1" i="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4th International Conference on Informatics and Computational Sciences, </a:t>
                      </a: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pp. 1-5, 2020.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E. Brito and G. P. Dias, "LMS accessibility for students with disabilities: The experts’ opinions," in 2020 15th Iberian Conference on Information Systems and Technologies (CISTI), Seville, Spain, 2020.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B. o. I. </a:t>
                      </a:r>
                      <a:r>
                        <a:rPr lang="en-US" sz="1600" b="1" dirty="0" err="1">
                          <a:solidFill>
                            <a:srgbClr val="007790"/>
                          </a:solidFill>
                          <a:effectLst/>
                          <a:latin typeface="Arial" panose="020B0604020202020204" pitchFamily="34" charset="0"/>
                          <a:ea typeface="Times New Roman" panose="02020603050405020304" pitchFamily="18" charset="0"/>
                          <a:cs typeface="Arial" panose="020B0604020202020204" pitchFamily="34" charset="0"/>
                        </a:rPr>
                        <a:t>Accesibility</a:t>
                      </a: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 "Bureau of Internet </a:t>
                      </a:r>
                      <a:r>
                        <a:rPr lang="en-US" sz="1600" b="1" dirty="0" err="1">
                          <a:solidFill>
                            <a:srgbClr val="007790"/>
                          </a:solidFill>
                          <a:effectLst/>
                          <a:latin typeface="Arial" panose="020B0604020202020204" pitchFamily="34" charset="0"/>
                          <a:ea typeface="Times New Roman" panose="02020603050405020304" pitchFamily="18" charset="0"/>
                          <a:cs typeface="Arial" panose="020B0604020202020204" pitchFamily="34" charset="0"/>
                        </a:rPr>
                        <a:t>Accesibility</a:t>
                      </a: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 [Online]. Available: https://www.boia.org/. [Accessed 04 12 2021].</a:t>
                      </a:r>
                    </a:p>
                    <a:p>
                      <a:pPr marL="0" marR="0">
                        <a:lnSpc>
                          <a:spcPct val="150000"/>
                        </a:lnSpc>
                        <a:spcBef>
                          <a:spcPts val="0"/>
                        </a:spcBef>
                        <a:spcAft>
                          <a:spcPts val="0"/>
                        </a:spcAft>
                      </a:pPr>
                      <a:endParaRPr lang="en-US" sz="14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endParaRPr>
                    </a:p>
                  </a:txBody>
                  <a:tcPr marL="9247" marR="9247" marT="9247" marB="9247">
                    <a:lnL>
                      <a:noFill/>
                    </a:lnL>
                    <a:lnR>
                      <a:noFill/>
                    </a:lnR>
                    <a:lnT>
                      <a:noFill/>
                    </a:lnT>
                    <a:lnB>
                      <a:noFill/>
                    </a:lnB>
                  </a:tcPr>
                </a:tc>
                <a:extLst>
                  <a:ext uri="{0D108BD9-81ED-4DB2-BD59-A6C34878D82A}">
                    <a16:rowId xmlns:a16="http://schemas.microsoft.com/office/drawing/2014/main" val="405210161"/>
                  </a:ext>
                </a:extLst>
              </a:tr>
            </a:tbl>
          </a:graphicData>
        </a:graphic>
      </p:graphicFrame>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1123120" y="215829"/>
            <a:ext cx="3776870" cy="1043797"/>
          </a:xfrm>
        </p:spPr>
        <p:txBody>
          <a:bodyPr>
            <a:normAutofit fontScale="90000"/>
          </a:bodyPr>
          <a:lstStyle/>
          <a:p>
            <a:pPr algn="ctr"/>
            <a:r>
              <a:rPr lang="en-US" b="1" dirty="0">
                <a:solidFill>
                  <a:srgbClr val="007790"/>
                </a:solidFill>
                <a:latin typeface="Arial" panose="020B0604020202020204" pitchFamily="34" charset="0"/>
                <a:cs typeface="Arial" panose="020B0604020202020204" pitchFamily="34" charset="0"/>
              </a:rPr>
              <a:t>REFERENCES</a:t>
            </a:r>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3"/>
          <a:srcRect l="15376" t="1229"/>
          <a:stretch/>
        </p:blipFill>
        <p:spPr>
          <a:xfrm>
            <a:off x="5287617" y="590165"/>
            <a:ext cx="6506273" cy="268248"/>
          </a:xfrm>
          <a:prstGeom prst="rect">
            <a:avLst/>
          </a:prstGeom>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4"/>
          <a:stretch>
            <a:fillRect/>
          </a:stretch>
        </p:blipFill>
        <p:spPr>
          <a:xfrm>
            <a:off x="398109" y="579165"/>
            <a:ext cx="440091" cy="268247"/>
          </a:xfrm>
          <a:prstGeom prst="rect">
            <a:avLst/>
          </a:prstGeom>
        </p:spPr>
      </p:pic>
      <p:pic>
        <p:nvPicPr>
          <p:cNvPr id="12" name="Picture 11">
            <a:extLst>
              <a:ext uri="{FF2B5EF4-FFF2-40B4-BE49-F238E27FC236}">
                <a16:creationId xmlns:a16="http://schemas.microsoft.com/office/drawing/2014/main" id="{51FF2BF2-3959-465F-A12B-CA24FBBEBE19}"/>
              </a:ext>
            </a:extLst>
          </p:cNvPr>
          <p:cNvPicPr>
            <a:picLocks noChangeAspect="1"/>
          </p:cNvPicPr>
          <p:nvPr/>
        </p:nvPicPr>
        <p:blipFill>
          <a:blip r:embed="rId5"/>
          <a:stretch>
            <a:fillRect/>
          </a:stretch>
        </p:blipFill>
        <p:spPr>
          <a:xfrm rot="17597283">
            <a:off x="-82533" y="5111277"/>
            <a:ext cx="1401376" cy="2113185"/>
          </a:xfrm>
          <a:prstGeom prst="rect">
            <a:avLst/>
          </a:prstGeom>
        </p:spPr>
      </p:pic>
    </p:spTree>
    <p:extLst>
      <p:ext uri="{BB962C8B-B14F-4D97-AF65-F5344CB8AC3E}">
        <p14:creationId xmlns:p14="http://schemas.microsoft.com/office/powerpoint/2010/main" val="352380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1055204" y="1825625"/>
            <a:ext cx="4356652" cy="4667250"/>
          </a:xfrm>
        </p:spPr>
        <p:txBody>
          <a:bodyPr>
            <a:normAutofit fontScale="92500" lnSpcReduction="20000"/>
          </a:bodyPr>
          <a:lstStyle/>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Introduction</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Literature Review</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Problem </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Methodology</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Objectives</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Demo</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Testing Results</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Future Features</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Conclusion</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Acknowledgements</a:t>
            </a:r>
          </a:p>
          <a:p>
            <a:pPr>
              <a:buFont typeface="Wingdings" panose="05000000000000000000" pitchFamily="2" charset="2"/>
              <a:buChar char="v"/>
            </a:pPr>
            <a:r>
              <a:rPr lang="en-US" b="1" dirty="0">
                <a:solidFill>
                  <a:srgbClr val="007790"/>
                </a:solidFill>
                <a:latin typeface="Arial" panose="020B0604020202020204" pitchFamily="34" charset="0"/>
                <a:cs typeface="Arial" panose="020B0604020202020204" pitchFamily="34" charset="0"/>
              </a:rPr>
              <a:t>     Questions</a:t>
            </a:r>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a:solidFill>
            <a:srgbClr val="8CC63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2">
            <a:biLevel thresh="25000"/>
          </a:blip>
          <a:srcRect l="-6087" r="1"/>
          <a:stretch/>
        </p:blipFill>
        <p:spPr>
          <a:xfrm>
            <a:off x="3478696" y="590165"/>
            <a:ext cx="8315194" cy="293726"/>
          </a:xfrm>
          <a:prstGeom prst="rect">
            <a:avLst/>
          </a:prstGeom>
          <a:ln>
            <a:solidFill>
              <a:srgbClr val="92D050"/>
            </a:solidFill>
          </a:ln>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3">
            <a:biLevel thresh="25000"/>
          </a:blip>
          <a:stretch>
            <a:fillRect/>
          </a:stretch>
        </p:blipFill>
        <p:spPr>
          <a:xfrm>
            <a:off x="398109" y="579165"/>
            <a:ext cx="440091" cy="268247"/>
          </a:xfrm>
          <a:prstGeom prst="rect">
            <a:avLst/>
          </a:prstGeom>
        </p:spPr>
      </p:pic>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788505" y="235708"/>
            <a:ext cx="10515600" cy="1043797"/>
          </a:xfrm>
        </p:spPr>
        <p:txBody>
          <a:bodyPr/>
          <a:lstStyle/>
          <a:p>
            <a:r>
              <a:rPr lang="en-US" b="1" dirty="0">
                <a:latin typeface="Arial" panose="020B0604020202020204" pitchFamily="34" charset="0"/>
                <a:cs typeface="Arial" panose="020B0604020202020204" pitchFamily="34" charset="0"/>
              </a:rPr>
              <a:t>OVERVIEW</a:t>
            </a:r>
          </a:p>
        </p:txBody>
      </p:sp>
      <p:pic>
        <p:nvPicPr>
          <p:cNvPr id="4" name="Picture 3">
            <a:extLst>
              <a:ext uri="{FF2B5EF4-FFF2-40B4-BE49-F238E27FC236}">
                <a16:creationId xmlns:a16="http://schemas.microsoft.com/office/drawing/2014/main" id="{270DF79F-9255-4FB7-AE36-E40AF99E2BCD}"/>
              </a:ext>
            </a:extLst>
          </p:cNvPr>
          <p:cNvPicPr>
            <a:picLocks noChangeAspect="1"/>
          </p:cNvPicPr>
          <p:nvPr/>
        </p:nvPicPr>
        <p:blipFill rotWithShape="1">
          <a:blip r:embed="rId4"/>
          <a:srcRect t="11039" b="3576"/>
          <a:stretch/>
        </p:blipFill>
        <p:spPr>
          <a:xfrm>
            <a:off x="6257925" y="1408922"/>
            <a:ext cx="5934075" cy="5449078"/>
          </a:xfrm>
          <a:prstGeom prst="rect">
            <a:avLst/>
          </a:prstGeom>
        </p:spPr>
      </p:pic>
      <p:pic>
        <p:nvPicPr>
          <p:cNvPr id="10" name="Picture 9">
            <a:extLst>
              <a:ext uri="{FF2B5EF4-FFF2-40B4-BE49-F238E27FC236}">
                <a16:creationId xmlns:a16="http://schemas.microsoft.com/office/drawing/2014/main" id="{D264012A-6CB0-4C46-B954-383E8395DB1A}"/>
              </a:ext>
            </a:extLst>
          </p:cNvPr>
          <p:cNvPicPr>
            <a:picLocks noChangeAspect="1"/>
          </p:cNvPicPr>
          <p:nvPr/>
        </p:nvPicPr>
        <p:blipFill>
          <a:blip r:embed="rId5"/>
          <a:stretch>
            <a:fillRect/>
          </a:stretch>
        </p:blipFill>
        <p:spPr>
          <a:xfrm rot="12434045">
            <a:off x="10763226" y="5254046"/>
            <a:ext cx="1401376" cy="2113185"/>
          </a:xfrm>
          <a:prstGeom prst="rect">
            <a:avLst/>
          </a:prstGeom>
        </p:spPr>
      </p:pic>
    </p:spTree>
    <p:extLst>
      <p:ext uri="{BB962C8B-B14F-4D97-AF65-F5344CB8AC3E}">
        <p14:creationId xmlns:p14="http://schemas.microsoft.com/office/powerpoint/2010/main" val="159451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4479235" y="2228798"/>
            <a:ext cx="7152860" cy="3939071"/>
          </a:xfrm>
        </p:spPr>
        <p:txBody>
          <a:bodyPr>
            <a:normAutofit/>
          </a:bodyPr>
          <a:lstStyle/>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Learning Management Systems</a:t>
            </a:r>
          </a:p>
          <a:p>
            <a:pPr>
              <a:lnSpc>
                <a:spcPct val="150000"/>
              </a:lnSpc>
              <a:spcBef>
                <a:spcPts val="0"/>
              </a:spcBef>
            </a:pPr>
            <a:r>
              <a:rPr lang="en-US" sz="2000" b="1" dirty="0">
                <a:solidFill>
                  <a:srgbClr val="007790"/>
                </a:solidFill>
                <a:latin typeface="Arial" panose="020B0604020202020204" pitchFamily="34" charset="0"/>
                <a:ea typeface="Times New Roman" panose="02020603050405020304" pitchFamily="18" charset="0"/>
                <a:cs typeface="Arial" panose="020B0604020202020204" pitchFamily="34" charset="0"/>
              </a:rPr>
              <a:t>COVID-19</a:t>
            </a:r>
            <a:endPar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Education is crucial</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Accessibility of education</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Various </a:t>
            </a:r>
            <a:r>
              <a:rPr lang="en-US" sz="2000" b="1" dirty="0">
                <a:solidFill>
                  <a:srgbClr val="007790"/>
                </a:solidFill>
                <a:latin typeface="Arial" panose="020B0604020202020204" pitchFamily="34" charset="0"/>
                <a:ea typeface="Times New Roman" panose="02020603050405020304" pitchFamily="18" charset="0"/>
                <a:cs typeface="Arial" panose="020B0604020202020204" pitchFamily="34" charset="0"/>
              </a:rPr>
              <a:t>learning tools</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Personal connection</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Visual Studio 2019, GitHub, Azure Database and a web server hosted in a cloud provider such as Azure</a:t>
            </a:r>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838200" y="215829"/>
            <a:ext cx="10515600" cy="1043797"/>
          </a:xfrm>
        </p:spPr>
        <p:txBody>
          <a:bodyPr/>
          <a:lstStyle/>
          <a:p>
            <a:r>
              <a:rPr lang="en-US" b="1" dirty="0">
                <a:solidFill>
                  <a:srgbClr val="007790"/>
                </a:solidFill>
                <a:latin typeface="Arial" panose="020B0604020202020204" pitchFamily="34" charset="0"/>
                <a:cs typeface="Arial" panose="020B0604020202020204" pitchFamily="34" charset="0"/>
              </a:rPr>
              <a:t>INTRODUCTION</a:t>
            </a:r>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3"/>
          <a:srcRect l="15376" t="1229"/>
          <a:stretch/>
        </p:blipFill>
        <p:spPr>
          <a:xfrm>
            <a:off x="5287617" y="590165"/>
            <a:ext cx="6506273" cy="268248"/>
          </a:xfrm>
          <a:prstGeom prst="rect">
            <a:avLst/>
          </a:prstGeom>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4"/>
          <a:stretch>
            <a:fillRect/>
          </a:stretch>
        </p:blipFill>
        <p:spPr>
          <a:xfrm>
            <a:off x="398109" y="579165"/>
            <a:ext cx="440091" cy="268247"/>
          </a:xfrm>
          <a:prstGeom prst="rect">
            <a:avLst/>
          </a:prstGeom>
        </p:spPr>
      </p:pic>
      <p:pic>
        <p:nvPicPr>
          <p:cNvPr id="11" name="Picture 10">
            <a:extLst>
              <a:ext uri="{FF2B5EF4-FFF2-40B4-BE49-F238E27FC236}">
                <a16:creationId xmlns:a16="http://schemas.microsoft.com/office/drawing/2014/main" id="{B84FCC7F-9FA5-40E1-9947-DD4D8468E580}"/>
              </a:ext>
            </a:extLst>
          </p:cNvPr>
          <p:cNvPicPr>
            <a:picLocks noChangeAspect="1"/>
          </p:cNvPicPr>
          <p:nvPr/>
        </p:nvPicPr>
        <p:blipFill>
          <a:blip r:embed="rId5"/>
          <a:stretch>
            <a:fillRect/>
          </a:stretch>
        </p:blipFill>
        <p:spPr>
          <a:xfrm>
            <a:off x="618154" y="1676329"/>
            <a:ext cx="3385027" cy="4749049"/>
          </a:xfrm>
          <a:prstGeom prst="rect">
            <a:avLst/>
          </a:prstGeom>
        </p:spPr>
      </p:pic>
      <p:pic>
        <p:nvPicPr>
          <p:cNvPr id="10" name="Picture 9">
            <a:extLst>
              <a:ext uri="{FF2B5EF4-FFF2-40B4-BE49-F238E27FC236}">
                <a16:creationId xmlns:a16="http://schemas.microsoft.com/office/drawing/2014/main" id="{37FB30DE-D285-4C83-ACF5-2F556977320B}"/>
              </a:ext>
            </a:extLst>
          </p:cNvPr>
          <p:cNvPicPr>
            <a:picLocks noChangeAspect="1"/>
          </p:cNvPicPr>
          <p:nvPr/>
        </p:nvPicPr>
        <p:blipFill>
          <a:blip r:embed="rId6"/>
          <a:stretch>
            <a:fillRect/>
          </a:stretch>
        </p:blipFill>
        <p:spPr>
          <a:xfrm rot="17597283">
            <a:off x="-82533" y="5111277"/>
            <a:ext cx="1401376" cy="2113185"/>
          </a:xfrm>
          <a:prstGeom prst="rect">
            <a:avLst/>
          </a:prstGeom>
        </p:spPr>
      </p:pic>
    </p:spTree>
    <p:extLst>
      <p:ext uri="{BB962C8B-B14F-4D97-AF65-F5344CB8AC3E}">
        <p14:creationId xmlns:p14="http://schemas.microsoft.com/office/powerpoint/2010/main" val="18948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398109" y="1643971"/>
            <a:ext cx="11371023" cy="5084362"/>
          </a:xfrm>
        </p:spPr>
        <p:txBody>
          <a:bodyPr>
            <a:normAutofit fontScale="92500"/>
          </a:bodyPr>
          <a:lstStyle/>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Learning Management Systems can aid in the assistance of educators not only in the physical classroom but also virtually with quite a few activities such as quizzes, group works, and turning in assignments.</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Narrowing the focus means that developers are focusing more on creating software geared towards what students and teachers require to have a successful learning/teaching experience</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These systems have been improved over the years by focusing on user experience development. </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E-learning is the interconnection between training education, teaching on digital platforms, and the class format (in person or online) .</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Over the years, LMS’s have been enhanced with features such as authorization, authentication, monitoring materials, and so much more. </a:t>
            </a:r>
          </a:p>
          <a:p>
            <a:pPr>
              <a:lnSpc>
                <a:spcPct val="150000"/>
              </a:lnSpc>
              <a:spcBef>
                <a:spcPts val="0"/>
              </a:spcBef>
            </a:pPr>
            <a:endParaRPr lang="en-US" sz="2000" dirty="0">
              <a:effectLst/>
              <a:latin typeface="Times New Roman" panose="02020603050405020304" pitchFamily="18" charset="0"/>
              <a:ea typeface="Times New Roman" panose="02020603050405020304" pitchFamily="18" charset="0"/>
            </a:endParaRPr>
          </a:p>
          <a:p>
            <a:pPr>
              <a:lnSpc>
                <a:spcPct val="150000"/>
              </a:lnSpc>
              <a:spcBef>
                <a:spcPts val="0"/>
              </a:spcBef>
            </a:pPr>
            <a:endParaRPr lang="en-US" sz="2000" dirty="0">
              <a:effectLst/>
              <a:latin typeface="Times New Roman" panose="02020603050405020304" pitchFamily="18" charset="0"/>
              <a:ea typeface="Times New Roman" panose="02020603050405020304" pitchFamily="18" charset="0"/>
            </a:endParaRPr>
          </a:p>
          <a:p>
            <a:pPr>
              <a:lnSpc>
                <a:spcPct val="150000"/>
              </a:lnSpc>
              <a:spcBef>
                <a:spcPts val="0"/>
              </a:spcBef>
            </a:pPr>
            <a:endPar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a:solidFill>
            <a:srgbClr val="8CC63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3">
            <a:biLevel thresh="25000"/>
          </a:blip>
          <a:srcRect l="-6087" r="1"/>
          <a:stretch/>
        </p:blipFill>
        <p:spPr>
          <a:xfrm>
            <a:off x="3478696" y="590165"/>
            <a:ext cx="8315194" cy="293726"/>
          </a:xfrm>
          <a:prstGeom prst="rect">
            <a:avLst/>
          </a:prstGeom>
          <a:ln>
            <a:solidFill>
              <a:srgbClr val="92D050"/>
            </a:solidFill>
          </a:ln>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4">
            <a:biLevel thresh="25000"/>
          </a:blip>
          <a:stretch>
            <a:fillRect/>
          </a:stretch>
        </p:blipFill>
        <p:spPr>
          <a:xfrm>
            <a:off x="398109" y="579165"/>
            <a:ext cx="440091" cy="268247"/>
          </a:xfrm>
          <a:prstGeom prst="rect">
            <a:avLst/>
          </a:prstGeom>
        </p:spPr>
      </p:pic>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865248" y="215129"/>
            <a:ext cx="3270334" cy="1043797"/>
          </a:xfrm>
        </p:spPr>
        <p:txBody>
          <a:bodyPr>
            <a:normAutofit fontScale="90000"/>
          </a:bodyPr>
          <a:lstStyle/>
          <a:p>
            <a:r>
              <a:rPr lang="en-US" b="1" dirty="0">
                <a:latin typeface="Arial" panose="020B0604020202020204" pitchFamily="34" charset="0"/>
                <a:cs typeface="Arial" panose="020B0604020202020204" pitchFamily="34" charset="0"/>
              </a:rPr>
              <a:t>LIT REVIEW</a:t>
            </a:r>
          </a:p>
        </p:txBody>
      </p:sp>
      <p:pic>
        <p:nvPicPr>
          <p:cNvPr id="10" name="Picture 9">
            <a:extLst>
              <a:ext uri="{FF2B5EF4-FFF2-40B4-BE49-F238E27FC236}">
                <a16:creationId xmlns:a16="http://schemas.microsoft.com/office/drawing/2014/main" id="{94A9B886-A360-4A6D-A9B7-27FEF8629876}"/>
              </a:ext>
            </a:extLst>
          </p:cNvPr>
          <p:cNvPicPr>
            <a:picLocks noChangeAspect="1"/>
          </p:cNvPicPr>
          <p:nvPr/>
        </p:nvPicPr>
        <p:blipFill>
          <a:blip r:embed="rId5"/>
          <a:stretch>
            <a:fillRect/>
          </a:stretch>
        </p:blipFill>
        <p:spPr>
          <a:xfrm rot="12434045">
            <a:off x="10763226" y="5254046"/>
            <a:ext cx="1401376" cy="2113185"/>
          </a:xfrm>
          <a:prstGeom prst="rect">
            <a:avLst/>
          </a:prstGeom>
        </p:spPr>
      </p:pic>
    </p:spTree>
    <p:extLst>
      <p:ext uri="{BB962C8B-B14F-4D97-AF65-F5344CB8AC3E}">
        <p14:creationId xmlns:p14="http://schemas.microsoft.com/office/powerpoint/2010/main" val="235074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5036483" y="1643971"/>
            <a:ext cx="6732649" cy="5084362"/>
          </a:xfrm>
        </p:spPr>
        <p:txBody>
          <a:bodyPr>
            <a:normAutofit fontScale="85000" lnSpcReduction="20000"/>
          </a:bodyPr>
          <a:lstStyle/>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Learning Management Systems have been around for several years. </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Each type of system contains some unique and similar sets of features. </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Each year new technology arises as well as new tools for learning. </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With these developments come changes to the educational system in a more technological way. </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Switching how students are taught is not easy because they had to find a suitable LMS and video-conferencing application. </a:t>
            </a:r>
          </a:p>
          <a:p>
            <a:pPr>
              <a:lnSpc>
                <a:spcPct val="150000"/>
              </a:lnSpc>
              <a:spcBef>
                <a:spcPts val="0"/>
              </a:spcBef>
            </a:pPr>
            <a:r>
              <a:rPr lang="en-US" sz="20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There is a need for a uniform, all-in-one easy to use platform where teachers can video chat, communicate, provide material, submissions, and assessments. </a:t>
            </a:r>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865248" y="215129"/>
            <a:ext cx="4422369" cy="1043797"/>
          </a:xfrm>
        </p:spPr>
        <p:txBody>
          <a:bodyPr/>
          <a:lstStyle/>
          <a:p>
            <a:pPr algn="ctr"/>
            <a:r>
              <a:rPr lang="en-US" b="1" dirty="0">
                <a:solidFill>
                  <a:srgbClr val="007790"/>
                </a:solidFill>
                <a:latin typeface="Arial" panose="020B0604020202020204" pitchFamily="34" charset="0"/>
                <a:cs typeface="Arial" panose="020B0604020202020204" pitchFamily="34" charset="0"/>
              </a:rPr>
              <a:t>PROBLEM</a:t>
            </a:r>
          </a:p>
        </p:txBody>
      </p:sp>
      <p:pic>
        <p:nvPicPr>
          <p:cNvPr id="11" name="Picture 10">
            <a:extLst>
              <a:ext uri="{FF2B5EF4-FFF2-40B4-BE49-F238E27FC236}">
                <a16:creationId xmlns:a16="http://schemas.microsoft.com/office/drawing/2014/main" id="{9FA944A8-D629-4961-8AD8-160AFAB283B5}"/>
              </a:ext>
            </a:extLst>
          </p:cNvPr>
          <p:cNvPicPr>
            <a:picLocks noChangeAspect="1"/>
          </p:cNvPicPr>
          <p:nvPr/>
        </p:nvPicPr>
        <p:blipFill rotWithShape="1">
          <a:blip r:embed="rId3"/>
          <a:srcRect l="15054" b="2258"/>
          <a:stretch/>
        </p:blipFill>
        <p:spPr>
          <a:xfrm>
            <a:off x="0" y="1408082"/>
            <a:ext cx="4663217" cy="5449918"/>
          </a:xfrm>
          <a:prstGeom prst="rect">
            <a:avLst/>
          </a:prstGeom>
        </p:spPr>
      </p:pic>
      <p:pic>
        <p:nvPicPr>
          <p:cNvPr id="12" name="Picture 11">
            <a:extLst>
              <a:ext uri="{FF2B5EF4-FFF2-40B4-BE49-F238E27FC236}">
                <a16:creationId xmlns:a16="http://schemas.microsoft.com/office/drawing/2014/main" id="{F049C900-2D75-4144-B86A-A265E6DA5BBB}"/>
              </a:ext>
            </a:extLst>
          </p:cNvPr>
          <p:cNvPicPr>
            <a:picLocks noChangeAspect="1"/>
          </p:cNvPicPr>
          <p:nvPr/>
        </p:nvPicPr>
        <p:blipFill rotWithShape="1">
          <a:blip r:embed="rId4"/>
          <a:srcRect l="15376" t="1229"/>
          <a:stretch/>
        </p:blipFill>
        <p:spPr>
          <a:xfrm>
            <a:off x="5287617" y="590165"/>
            <a:ext cx="6506273" cy="268248"/>
          </a:xfrm>
          <a:prstGeom prst="rect">
            <a:avLst/>
          </a:prstGeom>
        </p:spPr>
      </p:pic>
      <p:pic>
        <p:nvPicPr>
          <p:cNvPr id="13" name="Picture 12">
            <a:extLst>
              <a:ext uri="{FF2B5EF4-FFF2-40B4-BE49-F238E27FC236}">
                <a16:creationId xmlns:a16="http://schemas.microsoft.com/office/drawing/2014/main" id="{4468BB6E-F123-47CF-99F3-C59F1BC3EFB4}"/>
              </a:ext>
            </a:extLst>
          </p:cNvPr>
          <p:cNvPicPr>
            <a:picLocks noChangeAspect="1"/>
          </p:cNvPicPr>
          <p:nvPr/>
        </p:nvPicPr>
        <p:blipFill>
          <a:blip r:embed="rId5"/>
          <a:stretch>
            <a:fillRect/>
          </a:stretch>
        </p:blipFill>
        <p:spPr>
          <a:xfrm>
            <a:off x="398109" y="579165"/>
            <a:ext cx="440091" cy="268247"/>
          </a:xfrm>
          <a:prstGeom prst="rect">
            <a:avLst/>
          </a:prstGeom>
        </p:spPr>
      </p:pic>
      <p:pic>
        <p:nvPicPr>
          <p:cNvPr id="14" name="Picture 13">
            <a:extLst>
              <a:ext uri="{FF2B5EF4-FFF2-40B4-BE49-F238E27FC236}">
                <a16:creationId xmlns:a16="http://schemas.microsoft.com/office/drawing/2014/main" id="{ECADF3C3-0841-459B-891B-37A6E5B0E7A3}"/>
              </a:ext>
            </a:extLst>
          </p:cNvPr>
          <p:cNvPicPr>
            <a:picLocks noChangeAspect="1"/>
          </p:cNvPicPr>
          <p:nvPr/>
        </p:nvPicPr>
        <p:blipFill>
          <a:blip r:embed="rId6"/>
          <a:stretch>
            <a:fillRect/>
          </a:stretch>
        </p:blipFill>
        <p:spPr>
          <a:xfrm rot="17597283">
            <a:off x="-82533" y="5111277"/>
            <a:ext cx="1401376" cy="2113185"/>
          </a:xfrm>
          <a:prstGeom prst="rect">
            <a:avLst/>
          </a:prstGeom>
        </p:spPr>
      </p:pic>
    </p:spTree>
    <p:extLst>
      <p:ext uri="{BB962C8B-B14F-4D97-AF65-F5344CB8AC3E}">
        <p14:creationId xmlns:p14="http://schemas.microsoft.com/office/powerpoint/2010/main" val="426073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a:solidFill>
            <a:srgbClr val="8CC63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3">
            <a:biLevel thresh="25000"/>
          </a:blip>
          <a:srcRect l="15286" t="-3745"/>
          <a:stretch/>
        </p:blipFill>
        <p:spPr>
          <a:xfrm>
            <a:off x="5153891" y="579165"/>
            <a:ext cx="6639998" cy="304726"/>
          </a:xfrm>
          <a:prstGeom prst="rect">
            <a:avLst/>
          </a:prstGeom>
          <a:ln>
            <a:solidFill>
              <a:srgbClr val="92D050"/>
            </a:solidFill>
          </a:ln>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4">
            <a:biLevel thresh="25000"/>
          </a:blip>
          <a:stretch>
            <a:fillRect/>
          </a:stretch>
        </p:blipFill>
        <p:spPr>
          <a:xfrm>
            <a:off x="398109" y="579165"/>
            <a:ext cx="440091" cy="268247"/>
          </a:xfrm>
          <a:prstGeom prst="rect">
            <a:avLst/>
          </a:prstGeom>
        </p:spPr>
      </p:pic>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865248" y="215129"/>
            <a:ext cx="4288643" cy="1043797"/>
          </a:xfrm>
        </p:spPr>
        <p:txBody>
          <a:bodyPr>
            <a:normAutofit fontScale="90000"/>
          </a:bodyPr>
          <a:lstStyle/>
          <a:p>
            <a:pPr algn="ctr"/>
            <a:r>
              <a:rPr lang="en-US" b="1" dirty="0">
                <a:latin typeface="Arial" panose="020B0604020202020204" pitchFamily="34" charset="0"/>
                <a:cs typeface="Arial" panose="020B0604020202020204" pitchFamily="34" charset="0"/>
              </a:rPr>
              <a:t>METHODOLOGY</a:t>
            </a:r>
          </a:p>
        </p:txBody>
      </p:sp>
      <p:pic>
        <p:nvPicPr>
          <p:cNvPr id="10" name="Picture 9">
            <a:extLst>
              <a:ext uri="{FF2B5EF4-FFF2-40B4-BE49-F238E27FC236}">
                <a16:creationId xmlns:a16="http://schemas.microsoft.com/office/drawing/2014/main" id="{94A9B886-A360-4A6D-A9B7-27FEF8629876}"/>
              </a:ext>
            </a:extLst>
          </p:cNvPr>
          <p:cNvPicPr>
            <a:picLocks noChangeAspect="1"/>
          </p:cNvPicPr>
          <p:nvPr/>
        </p:nvPicPr>
        <p:blipFill>
          <a:blip r:embed="rId5"/>
          <a:stretch>
            <a:fillRect/>
          </a:stretch>
        </p:blipFill>
        <p:spPr>
          <a:xfrm rot="12434045">
            <a:off x="10763226" y="5254046"/>
            <a:ext cx="1401376" cy="2113185"/>
          </a:xfrm>
          <a:prstGeom prst="rect">
            <a:avLst/>
          </a:prstGeom>
        </p:spPr>
      </p:pic>
      <p:sp>
        <p:nvSpPr>
          <p:cNvPr id="4" name="Content Placeholder 3">
            <a:extLst>
              <a:ext uri="{FF2B5EF4-FFF2-40B4-BE49-F238E27FC236}">
                <a16:creationId xmlns:a16="http://schemas.microsoft.com/office/drawing/2014/main" id="{CCBA89FF-AC97-4656-BB6F-7503E6F7AFD9}"/>
              </a:ext>
            </a:extLst>
          </p:cNvPr>
          <p:cNvSpPr>
            <a:spLocks noGrp="1"/>
          </p:cNvSpPr>
          <p:nvPr>
            <p:ph idx="1"/>
          </p:nvPr>
        </p:nvSpPr>
        <p:spPr>
          <a:xfrm>
            <a:off x="6993082" y="1838090"/>
            <a:ext cx="4800807" cy="3212432"/>
          </a:xfrm>
        </p:spPr>
        <p:txBody>
          <a:bodyPr/>
          <a:lstStyle/>
          <a:p>
            <a:pPr>
              <a:lnSpc>
                <a:spcPct val="150000"/>
              </a:lnSpc>
            </a:pPr>
            <a:r>
              <a:rPr lang="en-US" sz="18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Phase 1: Planning, Analysis, Research, and Design</a:t>
            </a:r>
            <a:endParaRPr lang="en-US" sz="1800" dirty="0">
              <a:solidFill>
                <a:srgbClr val="007790"/>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pPr>
            <a:r>
              <a:rPr lang="en-US" sz="18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Phase 2: Build and Testing</a:t>
            </a:r>
            <a:endParaRPr lang="en-US" sz="1800" dirty="0">
              <a:solidFill>
                <a:srgbClr val="007790"/>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pPr>
            <a:r>
              <a:rPr lang="en-US" sz="18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Phase 3: Deploy and Maintain</a:t>
            </a:r>
            <a:endParaRPr lang="en-US" sz="1800" dirty="0">
              <a:solidFill>
                <a:srgbClr val="007790"/>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pPr>
            <a:r>
              <a:rPr lang="en-US" sz="18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Phase 4: Documents and Demonstrations</a:t>
            </a:r>
            <a:endParaRPr lang="en-US" sz="1800" dirty="0">
              <a:solidFill>
                <a:srgbClr val="007790"/>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1" name="Picture 10" descr="Chart, funnel chart&#10;&#10;Description automatically generated">
            <a:extLst>
              <a:ext uri="{FF2B5EF4-FFF2-40B4-BE49-F238E27FC236}">
                <a16:creationId xmlns:a16="http://schemas.microsoft.com/office/drawing/2014/main" id="{CEBE1D59-3A60-4C71-827C-37F455D3C27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109" y="1803829"/>
            <a:ext cx="6331000" cy="4645837"/>
          </a:xfrm>
          <a:prstGeom prst="rect">
            <a:avLst/>
          </a:prstGeom>
        </p:spPr>
      </p:pic>
    </p:spTree>
    <p:extLst>
      <p:ext uri="{BB962C8B-B14F-4D97-AF65-F5344CB8AC3E}">
        <p14:creationId xmlns:p14="http://schemas.microsoft.com/office/powerpoint/2010/main" val="58156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838200" y="1825625"/>
            <a:ext cx="4754217" cy="4667250"/>
          </a:xfrm>
        </p:spPr>
        <p:txBody>
          <a:bodyPr>
            <a:normAutofit/>
          </a:bodyPr>
          <a:lstStyle/>
          <a:p>
            <a:pPr marL="0" indent="0">
              <a:lnSpc>
                <a:spcPct val="150000"/>
              </a:lnSpc>
              <a:spcBef>
                <a:spcPts val="0"/>
              </a:spcBef>
              <a:buNone/>
            </a:pPr>
            <a:r>
              <a:rPr lang="en-US" sz="2000" b="1" dirty="0">
                <a:solidFill>
                  <a:srgbClr val="8CC63F"/>
                </a:solidFill>
                <a:effectLst/>
                <a:latin typeface="Arial" panose="020B0604020202020204" pitchFamily="34" charset="0"/>
                <a:ea typeface="DengXian Light" panose="02010600030101010101" pitchFamily="2" charset="-122"/>
                <a:cs typeface="Arial" panose="020B0604020202020204" pitchFamily="34" charset="0"/>
              </a:rPr>
              <a:t>Project</a:t>
            </a:r>
          </a:p>
          <a:p>
            <a:pPr>
              <a:lnSpc>
                <a:spcPct val="150000"/>
              </a:lnSpc>
              <a:spcBef>
                <a:spcPts val="0"/>
              </a:spcBef>
            </a:pP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A deployable application completed by December 2021 with over 200 hours of work. </a:t>
            </a:r>
          </a:p>
          <a:p>
            <a:pPr>
              <a:lnSpc>
                <a:spcPct val="150000"/>
              </a:lnSpc>
              <a:spcBef>
                <a:spcPts val="0"/>
              </a:spcBef>
            </a:pP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Design a full-stack application that provides a multi-tier platform for users such as educators, students, and administrators.</a:t>
            </a:r>
          </a:p>
          <a:p>
            <a:pPr>
              <a:lnSpc>
                <a:spcPct val="150000"/>
              </a:lnSpc>
              <a:spcBef>
                <a:spcPts val="0"/>
              </a:spcBef>
              <a:tabLst>
                <a:tab pos="1371600" algn="l"/>
              </a:tabLst>
            </a:pP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Develop a final report with a full explanation of the development and software. </a:t>
            </a:r>
            <a:endParaRPr lang="en-US" sz="1600" b="1" dirty="0">
              <a:solidFill>
                <a:srgbClr val="007790"/>
              </a:solidFill>
              <a:latin typeface="Arial" panose="020B0604020202020204" pitchFamily="34" charset="0"/>
              <a:ea typeface="Times New Roman" panose="02020603050405020304" pitchFamily="18" charset="0"/>
              <a:cs typeface="Arial" panose="020B0604020202020204" pitchFamily="34" charset="0"/>
            </a:endParaRPr>
          </a:p>
          <a:p>
            <a:pPr>
              <a:lnSpc>
                <a:spcPct val="150000"/>
              </a:lnSpc>
              <a:spcBef>
                <a:spcPts val="0"/>
              </a:spcBef>
              <a:tabLst>
                <a:tab pos="1371600" algn="l"/>
              </a:tabLst>
            </a:pPr>
            <a:r>
              <a:rPr lang="en-US" sz="1600" b="1" dirty="0">
                <a:solidFill>
                  <a:srgbClr val="007790"/>
                </a:solidFill>
                <a:effectLst/>
                <a:latin typeface="Arial" panose="020B0604020202020204" pitchFamily="34" charset="0"/>
                <a:ea typeface="Times New Roman" panose="02020603050405020304" pitchFamily="18" charset="0"/>
                <a:cs typeface="Arial" panose="020B0604020202020204" pitchFamily="34" charset="0"/>
              </a:rPr>
              <a:t>Develop three user manuals.</a:t>
            </a:r>
          </a:p>
          <a:p>
            <a:endParaRPr lang="en-US" dirty="0"/>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1123120" y="215829"/>
            <a:ext cx="3776870" cy="1043797"/>
          </a:xfrm>
        </p:spPr>
        <p:txBody>
          <a:bodyPr/>
          <a:lstStyle/>
          <a:p>
            <a:r>
              <a:rPr lang="en-US" b="1" dirty="0">
                <a:solidFill>
                  <a:srgbClr val="007790"/>
                </a:solidFill>
                <a:latin typeface="Arial" panose="020B0604020202020204" pitchFamily="34" charset="0"/>
                <a:cs typeface="Arial" panose="020B0604020202020204" pitchFamily="34" charset="0"/>
              </a:rPr>
              <a:t>OBJECTIVES</a:t>
            </a:r>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2"/>
          <a:srcRect l="15376" t="1229"/>
          <a:stretch/>
        </p:blipFill>
        <p:spPr>
          <a:xfrm>
            <a:off x="5287617" y="590165"/>
            <a:ext cx="6506273" cy="268248"/>
          </a:xfrm>
          <a:prstGeom prst="rect">
            <a:avLst/>
          </a:prstGeom>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3"/>
          <a:stretch>
            <a:fillRect/>
          </a:stretch>
        </p:blipFill>
        <p:spPr>
          <a:xfrm>
            <a:off x="398109" y="579165"/>
            <a:ext cx="440091" cy="268247"/>
          </a:xfrm>
          <a:prstGeom prst="rect">
            <a:avLst/>
          </a:prstGeom>
        </p:spPr>
      </p:pic>
      <p:sp>
        <p:nvSpPr>
          <p:cNvPr id="11" name="Content Placeholder 2">
            <a:extLst>
              <a:ext uri="{FF2B5EF4-FFF2-40B4-BE49-F238E27FC236}">
                <a16:creationId xmlns:a16="http://schemas.microsoft.com/office/drawing/2014/main" id="{BDA5A8BA-2397-413B-B23D-99B2F5D7F015}"/>
              </a:ext>
            </a:extLst>
          </p:cNvPr>
          <p:cNvSpPr txBox="1">
            <a:spLocks/>
          </p:cNvSpPr>
          <p:nvPr/>
        </p:nvSpPr>
        <p:spPr>
          <a:xfrm>
            <a:off x="6096000" y="1807479"/>
            <a:ext cx="5257800"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200"/>
              </a:spcBef>
              <a:buNone/>
            </a:pPr>
            <a:r>
              <a:rPr lang="en-US" sz="2000" b="1" dirty="0">
                <a:solidFill>
                  <a:srgbClr val="8CC63F"/>
                </a:solidFill>
                <a:latin typeface="Arial" panose="020B0604020202020204" pitchFamily="34" charset="0"/>
                <a:ea typeface="DengXian Light" panose="02010600030101010101" pitchFamily="2" charset="-122"/>
                <a:cs typeface="Arial" panose="020B0604020202020204" pitchFamily="34" charset="0"/>
              </a:rPr>
              <a:t>Technical</a:t>
            </a:r>
          </a:p>
          <a:p>
            <a:pPr>
              <a:lnSpc>
                <a:spcPct val="150000"/>
              </a:lnSpc>
              <a:spcBef>
                <a:spcPts val="0"/>
              </a:spcBef>
            </a:pPr>
            <a:r>
              <a:rPr lang="en-US" sz="1600" b="1" dirty="0">
                <a:solidFill>
                  <a:srgbClr val="007790"/>
                </a:solidFill>
                <a:latin typeface="Arial" panose="020B0604020202020204" pitchFamily="34" charset="0"/>
                <a:ea typeface="Times New Roman" panose="02020603050405020304" pitchFamily="18" charset="0"/>
                <a:cs typeface="Arial" panose="020B0604020202020204" pitchFamily="34" charset="0"/>
              </a:rPr>
              <a:t>Design a cross-browser compatible application.</a:t>
            </a:r>
          </a:p>
          <a:p>
            <a:pPr>
              <a:lnSpc>
                <a:spcPct val="150000"/>
              </a:lnSpc>
              <a:spcBef>
                <a:spcPts val="0"/>
              </a:spcBef>
            </a:pPr>
            <a:r>
              <a:rPr lang="en-US" sz="1600" b="1" dirty="0">
                <a:solidFill>
                  <a:srgbClr val="007790"/>
                </a:solidFill>
                <a:latin typeface="Arial" panose="020B0604020202020204" pitchFamily="34" charset="0"/>
                <a:ea typeface="Times New Roman" panose="02020603050405020304" pitchFamily="18" charset="0"/>
                <a:cs typeface="Arial" panose="020B0604020202020204" pitchFamily="34" charset="0"/>
              </a:rPr>
              <a:t>Design a responsive app for all devices.</a:t>
            </a:r>
          </a:p>
          <a:p>
            <a:pPr>
              <a:lnSpc>
                <a:spcPct val="150000"/>
              </a:lnSpc>
              <a:spcBef>
                <a:spcPts val="0"/>
              </a:spcBef>
            </a:pPr>
            <a:r>
              <a:rPr lang="en-US" sz="1600" b="1" dirty="0">
                <a:solidFill>
                  <a:srgbClr val="007790"/>
                </a:solidFill>
                <a:latin typeface="Arial" panose="020B0604020202020204" pitchFamily="34" charset="0"/>
                <a:ea typeface="Times New Roman" panose="02020603050405020304" pitchFamily="18" charset="0"/>
                <a:cs typeface="Arial" panose="020B0604020202020204" pitchFamily="34" charset="0"/>
              </a:rPr>
              <a:t>Develop a secure app using authentication, authorization, limit access, and encryption tactics.</a:t>
            </a:r>
          </a:p>
          <a:p>
            <a:pPr>
              <a:lnSpc>
                <a:spcPct val="150000"/>
              </a:lnSpc>
              <a:spcBef>
                <a:spcPts val="0"/>
              </a:spcBef>
            </a:pPr>
            <a:r>
              <a:rPr lang="en-US" sz="1600" b="1" dirty="0">
                <a:solidFill>
                  <a:srgbClr val="007790"/>
                </a:solidFill>
                <a:latin typeface="Arial" panose="020B0604020202020204" pitchFamily="34" charset="0"/>
                <a:ea typeface="Times New Roman" panose="02020603050405020304" pitchFamily="18" charset="0"/>
                <a:cs typeface="Arial" panose="020B0604020202020204" pitchFamily="34" charset="0"/>
              </a:rPr>
              <a:t>Develop an accessible application that is easy to use and adheres to the guidelines for accessibility. </a:t>
            </a:r>
          </a:p>
          <a:p>
            <a:pPr>
              <a:lnSpc>
                <a:spcPct val="150000"/>
              </a:lnSpc>
              <a:spcBef>
                <a:spcPts val="0"/>
              </a:spcBef>
            </a:pPr>
            <a:r>
              <a:rPr lang="en-US" sz="1600" b="1" dirty="0">
                <a:solidFill>
                  <a:srgbClr val="007790"/>
                </a:solidFill>
                <a:latin typeface="Arial" panose="020B0604020202020204" pitchFamily="34" charset="0"/>
                <a:ea typeface="Times New Roman" panose="02020603050405020304" pitchFamily="18" charset="0"/>
                <a:cs typeface="Arial" panose="020B0604020202020204" pitchFamily="34" charset="0"/>
              </a:rPr>
              <a:t>Design an application with high modifiability and testability with separation of concerns using the Model View Controller (MVC) framework.</a:t>
            </a:r>
            <a:endParaRPr lang="en-US" sz="1600" b="1" dirty="0">
              <a:solidFill>
                <a:srgbClr val="007790"/>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4A625087-0387-4C7B-8465-AA6C265CBD64}"/>
              </a:ext>
            </a:extLst>
          </p:cNvPr>
          <p:cNvPicPr>
            <a:picLocks noChangeAspect="1"/>
          </p:cNvPicPr>
          <p:nvPr/>
        </p:nvPicPr>
        <p:blipFill>
          <a:blip r:embed="rId4"/>
          <a:stretch>
            <a:fillRect/>
          </a:stretch>
        </p:blipFill>
        <p:spPr>
          <a:xfrm rot="17597283">
            <a:off x="-82533" y="5111277"/>
            <a:ext cx="1401376" cy="2113185"/>
          </a:xfrm>
          <a:prstGeom prst="rect">
            <a:avLst/>
          </a:prstGeom>
        </p:spPr>
      </p:pic>
    </p:spTree>
    <p:extLst>
      <p:ext uri="{BB962C8B-B14F-4D97-AF65-F5344CB8AC3E}">
        <p14:creationId xmlns:p14="http://schemas.microsoft.com/office/powerpoint/2010/main" val="36820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a:solidFill>
            <a:srgbClr val="8CC63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2">
            <a:biLevel thresh="25000"/>
          </a:blip>
          <a:srcRect l="19502" t="-3944" b="-1"/>
          <a:stretch/>
        </p:blipFill>
        <p:spPr>
          <a:xfrm>
            <a:off x="5804452" y="579165"/>
            <a:ext cx="5989437" cy="289825"/>
          </a:xfrm>
          <a:prstGeom prst="rect">
            <a:avLst/>
          </a:prstGeom>
          <a:ln>
            <a:solidFill>
              <a:srgbClr val="92D050"/>
            </a:solidFill>
          </a:ln>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3">
            <a:biLevel thresh="25000"/>
          </a:blip>
          <a:stretch>
            <a:fillRect/>
          </a:stretch>
        </p:blipFill>
        <p:spPr>
          <a:xfrm>
            <a:off x="398109" y="579165"/>
            <a:ext cx="440091" cy="268247"/>
          </a:xfrm>
          <a:prstGeom prst="rect">
            <a:avLst/>
          </a:prstGeom>
        </p:spPr>
      </p:pic>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865248" y="215129"/>
            <a:ext cx="4939204" cy="1043797"/>
          </a:xfrm>
        </p:spPr>
        <p:txBody>
          <a:bodyPr>
            <a:normAutofit/>
          </a:bodyPr>
          <a:lstStyle/>
          <a:p>
            <a:pPr algn="ctr"/>
            <a:r>
              <a:rPr lang="en-US" b="1" dirty="0">
                <a:latin typeface="Arial" panose="020B0604020202020204" pitchFamily="34" charset="0"/>
                <a:cs typeface="Arial" panose="020B0604020202020204" pitchFamily="34" charset="0"/>
              </a:rPr>
              <a:t>DEMO</a:t>
            </a:r>
          </a:p>
        </p:txBody>
      </p:sp>
      <p:pic>
        <p:nvPicPr>
          <p:cNvPr id="10" name="Picture 9">
            <a:extLst>
              <a:ext uri="{FF2B5EF4-FFF2-40B4-BE49-F238E27FC236}">
                <a16:creationId xmlns:a16="http://schemas.microsoft.com/office/drawing/2014/main" id="{ED559981-8F53-4446-B2FD-A10C57BCA50C}"/>
              </a:ext>
            </a:extLst>
          </p:cNvPr>
          <p:cNvPicPr>
            <a:picLocks noChangeAspect="1"/>
          </p:cNvPicPr>
          <p:nvPr/>
        </p:nvPicPr>
        <p:blipFill>
          <a:blip r:embed="rId4"/>
          <a:stretch>
            <a:fillRect/>
          </a:stretch>
        </p:blipFill>
        <p:spPr>
          <a:xfrm rot="12434045">
            <a:off x="10763226" y="5254046"/>
            <a:ext cx="1401376" cy="2113185"/>
          </a:xfrm>
          <a:prstGeom prst="rect">
            <a:avLst/>
          </a:prstGeom>
        </p:spPr>
      </p:pic>
      <p:sp>
        <p:nvSpPr>
          <p:cNvPr id="11" name="Content Placeholder 2">
            <a:extLst>
              <a:ext uri="{FF2B5EF4-FFF2-40B4-BE49-F238E27FC236}">
                <a16:creationId xmlns:a16="http://schemas.microsoft.com/office/drawing/2014/main" id="{2F231C77-B429-49E0-8D3A-1121F41E17FE}"/>
              </a:ext>
            </a:extLst>
          </p:cNvPr>
          <p:cNvSpPr txBox="1">
            <a:spLocks/>
          </p:cNvSpPr>
          <p:nvPr/>
        </p:nvSpPr>
        <p:spPr>
          <a:xfrm>
            <a:off x="838200" y="1825625"/>
            <a:ext cx="10303276" cy="4817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00779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https://virtualclassroomdashboard.azurewebsites.net/</a:t>
            </a:r>
            <a:r>
              <a:rPr lang="en-US" b="1" dirty="0">
                <a:solidFill>
                  <a:srgbClr val="007790"/>
                </a:solidFill>
                <a:latin typeface="Arial" panose="020B0604020202020204" pitchFamily="34" charset="0"/>
                <a:cs typeface="Arial" panose="020B0604020202020204" pitchFamily="34" charset="0"/>
              </a:rPr>
              <a:t> </a:t>
            </a:r>
          </a:p>
        </p:txBody>
      </p:sp>
      <p:pic>
        <p:nvPicPr>
          <p:cNvPr id="12" name="Picture 11" descr="Diagram&#10;&#10;Description automatically generated">
            <a:extLst>
              <a:ext uri="{FF2B5EF4-FFF2-40B4-BE49-F238E27FC236}">
                <a16:creationId xmlns:a16="http://schemas.microsoft.com/office/drawing/2014/main" id="{C5056411-0084-4711-909F-D4840C3FCD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9177" y="2489764"/>
            <a:ext cx="8033645" cy="4079478"/>
          </a:xfrm>
          <a:prstGeom prst="rect">
            <a:avLst/>
          </a:prstGeom>
        </p:spPr>
      </p:pic>
    </p:spTree>
    <p:extLst>
      <p:ext uri="{BB962C8B-B14F-4D97-AF65-F5344CB8AC3E}">
        <p14:creationId xmlns:p14="http://schemas.microsoft.com/office/powerpoint/2010/main" val="3770883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C02E-33D0-4A77-84BC-1F5072759378}"/>
              </a:ext>
            </a:extLst>
          </p:cNvPr>
          <p:cNvSpPr>
            <a:spLocks noGrp="1"/>
          </p:cNvSpPr>
          <p:nvPr>
            <p:ph idx="1"/>
          </p:nvPr>
        </p:nvSpPr>
        <p:spPr>
          <a:xfrm>
            <a:off x="1050235" y="1633963"/>
            <a:ext cx="10955690" cy="4780090"/>
          </a:xfrm>
        </p:spPr>
        <p:txBody>
          <a:bodyPr>
            <a:normAutofit/>
          </a:bodyPr>
          <a:lstStyle/>
          <a:p>
            <a:pPr marL="0" indent="0">
              <a:lnSpc>
                <a:spcPct val="170000"/>
              </a:lnSpc>
              <a:buNone/>
            </a:pPr>
            <a:r>
              <a:rPr lang="en-US" sz="2000" b="1" dirty="0">
                <a:solidFill>
                  <a:srgbClr val="007790"/>
                </a:solidFill>
                <a:latin typeface="Arial" panose="020B0604020202020204" pitchFamily="34" charset="0"/>
                <a:cs typeface="Arial" panose="020B0604020202020204" pitchFamily="34" charset="0"/>
              </a:rPr>
              <a:t>Performance:  </a:t>
            </a:r>
            <a:r>
              <a:rPr lang="en-US" sz="2000" b="1" dirty="0">
                <a:solidFill>
                  <a:srgbClr val="8CC63F"/>
                </a:solidFill>
                <a:latin typeface="Arial" panose="020B0604020202020204" pitchFamily="34" charset="0"/>
                <a:cs typeface="Arial" panose="020B0604020202020204" pitchFamily="34" charset="0"/>
              </a:rPr>
              <a:t>Low - 		High -</a:t>
            </a:r>
            <a:endParaRPr lang="en-US" sz="2000" b="1" dirty="0">
              <a:solidFill>
                <a:srgbClr val="007790"/>
              </a:solidFill>
              <a:latin typeface="Arial" panose="020B0604020202020204" pitchFamily="34" charset="0"/>
              <a:cs typeface="Arial" panose="020B0604020202020204" pitchFamily="34" charset="0"/>
            </a:endParaRPr>
          </a:p>
          <a:p>
            <a:pPr marL="0" indent="0">
              <a:lnSpc>
                <a:spcPct val="170000"/>
              </a:lnSpc>
              <a:buNone/>
            </a:pPr>
            <a:r>
              <a:rPr lang="en-US" sz="2000" b="1" dirty="0">
                <a:solidFill>
                  <a:srgbClr val="007790"/>
                </a:solidFill>
                <a:latin typeface="Arial" panose="020B0604020202020204" pitchFamily="34" charset="0"/>
                <a:cs typeface="Arial" panose="020B0604020202020204" pitchFamily="34" charset="0"/>
              </a:rPr>
              <a:t>Accessibility: </a:t>
            </a:r>
          </a:p>
          <a:p>
            <a:pPr marL="0" indent="0">
              <a:lnSpc>
                <a:spcPct val="170000"/>
              </a:lnSpc>
              <a:buNone/>
            </a:pPr>
            <a:endParaRPr lang="en-US" sz="2000" b="1" dirty="0">
              <a:solidFill>
                <a:srgbClr val="007790"/>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6D8A7D4-45F4-4395-AA1F-E9953793ACCA}"/>
              </a:ext>
            </a:extLst>
          </p:cNvPr>
          <p:cNvSpPr/>
          <p:nvPr/>
        </p:nvSpPr>
        <p:spPr>
          <a:xfrm>
            <a:off x="0" y="1"/>
            <a:ext cx="12192000" cy="14089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968ECD5-EE63-4DF8-9404-66FEB988D1DD}"/>
              </a:ext>
            </a:extLst>
          </p:cNvPr>
          <p:cNvSpPr>
            <a:spLocks noGrp="1"/>
          </p:cNvSpPr>
          <p:nvPr>
            <p:ph type="title"/>
          </p:nvPr>
        </p:nvSpPr>
        <p:spPr>
          <a:xfrm>
            <a:off x="838201" y="215829"/>
            <a:ext cx="4449416" cy="1043797"/>
          </a:xfrm>
        </p:spPr>
        <p:txBody>
          <a:bodyPr>
            <a:noAutofit/>
          </a:bodyPr>
          <a:lstStyle/>
          <a:p>
            <a:pPr algn="ctr"/>
            <a:r>
              <a:rPr lang="en-US" sz="3600" b="1" dirty="0">
                <a:solidFill>
                  <a:srgbClr val="007790"/>
                </a:solidFill>
                <a:latin typeface="Arial" panose="020B0604020202020204" pitchFamily="34" charset="0"/>
                <a:cs typeface="Arial" panose="020B0604020202020204" pitchFamily="34" charset="0"/>
              </a:rPr>
              <a:t>TESTING RESULTS</a:t>
            </a:r>
          </a:p>
        </p:txBody>
      </p:sp>
      <p:pic>
        <p:nvPicPr>
          <p:cNvPr id="8" name="Picture 7">
            <a:extLst>
              <a:ext uri="{FF2B5EF4-FFF2-40B4-BE49-F238E27FC236}">
                <a16:creationId xmlns:a16="http://schemas.microsoft.com/office/drawing/2014/main" id="{2DE8FEA9-46A8-48AC-B2B3-99F32E3D28E0}"/>
              </a:ext>
            </a:extLst>
          </p:cNvPr>
          <p:cNvPicPr>
            <a:picLocks noChangeAspect="1"/>
          </p:cNvPicPr>
          <p:nvPr/>
        </p:nvPicPr>
        <p:blipFill rotWithShape="1">
          <a:blip r:embed="rId3"/>
          <a:srcRect l="15376" t="1229"/>
          <a:stretch/>
        </p:blipFill>
        <p:spPr>
          <a:xfrm>
            <a:off x="5287617" y="590165"/>
            <a:ext cx="6506273" cy="268248"/>
          </a:xfrm>
          <a:prstGeom prst="rect">
            <a:avLst/>
          </a:prstGeom>
        </p:spPr>
      </p:pic>
      <p:pic>
        <p:nvPicPr>
          <p:cNvPr id="9" name="Picture 8">
            <a:extLst>
              <a:ext uri="{FF2B5EF4-FFF2-40B4-BE49-F238E27FC236}">
                <a16:creationId xmlns:a16="http://schemas.microsoft.com/office/drawing/2014/main" id="{50F6C9FF-64E4-48E8-8F99-218224AB6CBE}"/>
              </a:ext>
            </a:extLst>
          </p:cNvPr>
          <p:cNvPicPr>
            <a:picLocks noChangeAspect="1"/>
          </p:cNvPicPr>
          <p:nvPr/>
        </p:nvPicPr>
        <p:blipFill>
          <a:blip r:embed="rId4"/>
          <a:stretch>
            <a:fillRect/>
          </a:stretch>
        </p:blipFill>
        <p:spPr>
          <a:xfrm>
            <a:off x="398109" y="579165"/>
            <a:ext cx="440091" cy="268247"/>
          </a:xfrm>
          <a:prstGeom prst="rect">
            <a:avLst/>
          </a:prstGeom>
        </p:spPr>
      </p:pic>
      <p:pic>
        <p:nvPicPr>
          <p:cNvPr id="11" name="Picture 10">
            <a:extLst>
              <a:ext uri="{FF2B5EF4-FFF2-40B4-BE49-F238E27FC236}">
                <a16:creationId xmlns:a16="http://schemas.microsoft.com/office/drawing/2014/main" id="{C789294C-97F0-49A0-9185-ED7F2DEA73D5}"/>
              </a:ext>
            </a:extLst>
          </p:cNvPr>
          <p:cNvPicPr>
            <a:picLocks noChangeAspect="1"/>
          </p:cNvPicPr>
          <p:nvPr/>
        </p:nvPicPr>
        <p:blipFill rotWithShape="1">
          <a:blip r:embed="rId5"/>
          <a:srcRect l="17637" t="28269" r="68970" b="39963"/>
          <a:stretch/>
        </p:blipFill>
        <p:spPr>
          <a:xfrm>
            <a:off x="3708647" y="1456937"/>
            <a:ext cx="977764" cy="944879"/>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2595D262-D4D5-48E5-A868-3D09570B41A5}"/>
              </a:ext>
            </a:extLst>
          </p:cNvPr>
          <p:cNvPicPr>
            <a:picLocks noChangeAspect="1"/>
          </p:cNvPicPr>
          <p:nvPr/>
        </p:nvPicPr>
        <p:blipFill rotWithShape="1">
          <a:blip r:embed="rId6"/>
          <a:srcRect l="16879" t="34229" r="70223" b="36613"/>
          <a:stretch/>
        </p:blipFill>
        <p:spPr>
          <a:xfrm>
            <a:off x="5579827" y="1566677"/>
            <a:ext cx="948253" cy="841192"/>
          </a:xfrm>
          <a:prstGeom prst="rect">
            <a:avLst/>
          </a:prstGeom>
        </p:spPr>
      </p:pic>
      <p:pic>
        <p:nvPicPr>
          <p:cNvPr id="13" name="Picture 12">
            <a:extLst>
              <a:ext uri="{FF2B5EF4-FFF2-40B4-BE49-F238E27FC236}">
                <a16:creationId xmlns:a16="http://schemas.microsoft.com/office/drawing/2014/main" id="{55D2142B-DF11-4036-9FD7-72DE98A7BCE5}"/>
              </a:ext>
            </a:extLst>
          </p:cNvPr>
          <p:cNvPicPr>
            <a:picLocks noChangeAspect="1"/>
          </p:cNvPicPr>
          <p:nvPr/>
        </p:nvPicPr>
        <p:blipFill>
          <a:blip r:embed="rId7"/>
          <a:stretch>
            <a:fillRect/>
          </a:stretch>
        </p:blipFill>
        <p:spPr>
          <a:xfrm rot="17597283">
            <a:off x="-82533" y="5111277"/>
            <a:ext cx="1401376" cy="2113185"/>
          </a:xfrm>
          <a:prstGeom prst="rect">
            <a:avLst/>
          </a:prstGeom>
        </p:spPr>
      </p:pic>
      <p:pic>
        <p:nvPicPr>
          <p:cNvPr id="14" name="Picture 13">
            <a:extLst>
              <a:ext uri="{FF2B5EF4-FFF2-40B4-BE49-F238E27FC236}">
                <a16:creationId xmlns:a16="http://schemas.microsoft.com/office/drawing/2014/main" id="{7ECB3A63-8EAC-4CE0-BC24-5CDC62661203}"/>
              </a:ext>
            </a:extLst>
          </p:cNvPr>
          <p:cNvPicPr>
            <a:picLocks noChangeAspect="1"/>
          </p:cNvPicPr>
          <p:nvPr/>
        </p:nvPicPr>
        <p:blipFill>
          <a:blip r:embed="rId8"/>
          <a:stretch>
            <a:fillRect/>
          </a:stretch>
        </p:blipFill>
        <p:spPr>
          <a:xfrm>
            <a:off x="1676865" y="2921795"/>
            <a:ext cx="1627444" cy="3717299"/>
          </a:xfrm>
          <a:prstGeom prst="rect">
            <a:avLst/>
          </a:prstGeom>
        </p:spPr>
      </p:pic>
      <p:pic>
        <p:nvPicPr>
          <p:cNvPr id="15" name="Picture 14">
            <a:extLst>
              <a:ext uri="{FF2B5EF4-FFF2-40B4-BE49-F238E27FC236}">
                <a16:creationId xmlns:a16="http://schemas.microsoft.com/office/drawing/2014/main" id="{56739274-D70E-4E6C-AFEC-16035DE32026}"/>
              </a:ext>
            </a:extLst>
          </p:cNvPr>
          <p:cNvPicPr>
            <a:picLocks noChangeAspect="1"/>
          </p:cNvPicPr>
          <p:nvPr/>
        </p:nvPicPr>
        <p:blipFill>
          <a:blip r:embed="rId9"/>
          <a:stretch>
            <a:fillRect/>
          </a:stretch>
        </p:blipFill>
        <p:spPr>
          <a:xfrm>
            <a:off x="4083657" y="2847283"/>
            <a:ext cx="1714470" cy="3846706"/>
          </a:xfrm>
          <a:prstGeom prst="rect">
            <a:avLst/>
          </a:prstGeom>
        </p:spPr>
      </p:pic>
      <p:pic>
        <p:nvPicPr>
          <p:cNvPr id="16" name="Picture 15">
            <a:extLst>
              <a:ext uri="{FF2B5EF4-FFF2-40B4-BE49-F238E27FC236}">
                <a16:creationId xmlns:a16="http://schemas.microsoft.com/office/drawing/2014/main" id="{09B34769-ED52-4010-A68E-6D0191B6E2D9}"/>
              </a:ext>
            </a:extLst>
          </p:cNvPr>
          <p:cNvPicPr>
            <a:picLocks noChangeAspect="1"/>
          </p:cNvPicPr>
          <p:nvPr/>
        </p:nvPicPr>
        <p:blipFill>
          <a:blip r:embed="rId10"/>
          <a:stretch>
            <a:fillRect/>
          </a:stretch>
        </p:blipFill>
        <p:spPr>
          <a:xfrm>
            <a:off x="6620503" y="2847283"/>
            <a:ext cx="1714470" cy="3900509"/>
          </a:xfrm>
          <a:prstGeom prst="rect">
            <a:avLst/>
          </a:prstGeom>
        </p:spPr>
      </p:pic>
      <p:pic>
        <p:nvPicPr>
          <p:cNvPr id="17" name="Picture 16">
            <a:extLst>
              <a:ext uri="{FF2B5EF4-FFF2-40B4-BE49-F238E27FC236}">
                <a16:creationId xmlns:a16="http://schemas.microsoft.com/office/drawing/2014/main" id="{AFF2EF26-E030-49F2-B01E-C9B2C320E494}"/>
              </a:ext>
            </a:extLst>
          </p:cNvPr>
          <p:cNvPicPr>
            <a:picLocks noChangeAspect="1"/>
          </p:cNvPicPr>
          <p:nvPr/>
        </p:nvPicPr>
        <p:blipFill>
          <a:blip r:embed="rId11"/>
          <a:stretch>
            <a:fillRect/>
          </a:stretch>
        </p:blipFill>
        <p:spPr>
          <a:xfrm>
            <a:off x="9136596" y="2781121"/>
            <a:ext cx="1714469" cy="3885031"/>
          </a:xfrm>
          <a:prstGeom prst="rect">
            <a:avLst/>
          </a:prstGeom>
        </p:spPr>
      </p:pic>
    </p:spTree>
    <p:extLst>
      <p:ext uri="{BB962C8B-B14F-4D97-AF65-F5344CB8AC3E}">
        <p14:creationId xmlns:p14="http://schemas.microsoft.com/office/powerpoint/2010/main" val="876346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7821</TotalTime>
  <Words>2035</Words>
  <Application>Microsoft Office PowerPoint</Application>
  <PresentationFormat>Widescreen</PresentationFormat>
  <Paragraphs>164</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Office Theme</vt:lpstr>
      <vt:lpstr>PowerPoint Presentation</vt:lpstr>
      <vt:lpstr>OVERVIEW</vt:lpstr>
      <vt:lpstr>INTRODUCTION</vt:lpstr>
      <vt:lpstr>LIT REVIEW</vt:lpstr>
      <vt:lpstr>PROBLEM</vt:lpstr>
      <vt:lpstr>METHODOLOGY</vt:lpstr>
      <vt:lpstr>OBJECTIVES</vt:lpstr>
      <vt:lpstr>DEMO</vt:lpstr>
      <vt:lpstr>TESTING RESULTS</vt:lpstr>
      <vt:lpstr>TESTING RESULTS</vt:lpstr>
      <vt:lpstr>FUTURE FEATURES</vt:lpstr>
      <vt:lpstr>CONCLUSION</vt:lpstr>
      <vt:lpstr>ACKNOWLEDGEMENTS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Kimberling, Amber</dc:creator>
  <cp:lastModifiedBy>Kimberling, Amber</cp:lastModifiedBy>
  <cp:revision>62</cp:revision>
  <dcterms:created xsi:type="dcterms:W3CDTF">2021-11-26T21:51:08Z</dcterms:created>
  <dcterms:modified xsi:type="dcterms:W3CDTF">2021-12-07T05:48:07Z</dcterms:modified>
</cp:coreProperties>
</file>