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9" r:id="rId8"/>
    <p:sldId id="265" r:id="rId9"/>
    <p:sldId id="268" r:id="rId10"/>
    <p:sldId id="280" r:id="rId11"/>
    <p:sldId id="264" r:id="rId12"/>
    <p:sldId id="267" r:id="rId13"/>
    <p:sldId id="271" r:id="rId14"/>
    <p:sldId id="270" r:id="rId15"/>
    <p:sldId id="272" r:id="rId16"/>
    <p:sldId id="273" r:id="rId17"/>
    <p:sldId id="275" r:id="rId18"/>
    <p:sldId id="274" r:id="rId19"/>
    <p:sldId id="277" r:id="rId20"/>
    <p:sldId id="276" r:id="rId21"/>
    <p:sldId id="279" r:id="rId22"/>
    <p:sldId id="278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9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 smtClean="0"/>
              <a:t>建立、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Microsoft </a:t>
            </a:r>
            <a:r>
              <a:rPr lang="en-US" altLang="zh-TW" b="1" dirty="0"/>
              <a:t>SQL Server </a:t>
            </a:r>
            <a:r>
              <a:rPr lang="en-US" altLang="zh-TW" dirty="0" smtClean="0"/>
              <a:t>management</a:t>
            </a:r>
            <a:br>
              <a:rPr lang="en-US" altLang="zh-TW" dirty="0" smtClean="0"/>
            </a:br>
            <a:r>
              <a:rPr lang="zh-TW" altLang="en-US" dirty="0" smtClean="0"/>
              <a:t>使用操作</a:t>
            </a:r>
            <a:endParaRPr lang="zh-TW" altLang="en-US" dirty="0"/>
          </a:p>
        </p:txBody>
      </p:sp>
      <p:pic>
        <p:nvPicPr>
          <p:cNvPr id="5" name="Picture 2" descr="C:\Users\I5\Desktop\SqlServer\s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852936"/>
            <a:ext cx="7524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I5\Desktop\SqlServer\cre_tab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" y="695669"/>
            <a:ext cx="9137326" cy="50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2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-2.</a:t>
            </a:r>
            <a:r>
              <a:rPr lang="zh-TW" altLang="en-US" dirty="0" smtClean="0"/>
              <a:t>新增、修改、刪除資料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新增資料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INSERT </a:t>
            </a:r>
            <a:r>
              <a:rPr lang="en-US" altLang="zh-TW" dirty="0"/>
              <a:t>INTO [PLAYER] (ID,NAME,TEL)</a:t>
            </a:r>
          </a:p>
          <a:p>
            <a:pPr marL="0" indent="0">
              <a:buNone/>
            </a:pPr>
            <a:r>
              <a:rPr lang="en-US" altLang="zh-TW" dirty="0" smtClean="0"/>
              <a:t>VALUES(1,</a:t>
            </a:r>
            <a:r>
              <a:rPr lang="en-US" altLang="zh-TW" dirty="0"/>
              <a:t>'Paul','0988777999</a:t>
            </a:r>
            <a:r>
              <a:rPr lang="en-US" altLang="zh-TW" dirty="0" smtClean="0"/>
              <a:t>')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修改資料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UPDATE PLAYER SET TEL = </a:t>
            </a:r>
            <a:r>
              <a:rPr lang="en-US" altLang="zh-TW" dirty="0" smtClean="0"/>
              <a:t>'0933524412‘</a:t>
            </a:r>
          </a:p>
          <a:p>
            <a:pPr marL="0" indent="0">
              <a:buNone/>
            </a:pPr>
            <a:r>
              <a:rPr lang="en-US" altLang="zh-TW" dirty="0" smtClean="0"/>
              <a:t>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刪除資料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DELETE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-3.</a:t>
            </a:r>
            <a:r>
              <a:rPr lang="zh-TW" altLang="en-US" dirty="0" smtClean="0"/>
              <a:t>查詢資料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查詢</a:t>
            </a:r>
            <a:r>
              <a:rPr lang="zh-TW" altLang="en-US" dirty="0"/>
              <a:t>資料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SELECT</a:t>
            </a:r>
            <a:r>
              <a:rPr lang="zh-TW" altLang="en-US" dirty="0"/>
              <a:t> *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 smtClean="0"/>
              <a:t>PLAYER		--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中所有資料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SELECT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*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PLAYER	--</a:t>
            </a:r>
            <a:r>
              <a:rPr lang="zh-TW" altLang="en-US" dirty="0"/>
              <a:t>查詢</a:t>
            </a:r>
            <a:r>
              <a:rPr lang="en-US" altLang="zh-TW" dirty="0"/>
              <a:t>PLAYER</a:t>
            </a:r>
            <a:r>
              <a:rPr lang="zh-TW" altLang="en-US" dirty="0" smtClean="0"/>
              <a:t>中</a:t>
            </a:r>
            <a:r>
              <a:rPr lang="zh-TW" altLang="en-US" dirty="0"/>
              <a:t>第一筆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SELECT</a:t>
            </a:r>
            <a:r>
              <a:rPr lang="zh-TW" altLang="en-US" dirty="0" smtClean="0"/>
              <a:t> *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GAME_MACHINE AS </a:t>
            </a:r>
            <a:r>
              <a:rPr lang="en-US" altLang="zh-TW" dirty="0" err="1" smtClean="0"/>
              <a:t>gm</a:t>
            </a:r>
            <a:r>
              <a:rPr lang="en-US" altLang="zh-TW" dirty="0" smtClean="0"/>
              <a:t>		--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GAME_MACHINE</a:t>
            </a:r>
            <a:r>
              <a:rPr lang="zh-TW" altLang="en-US" dirty="0" smtClean="0"/>
              <a:t>中所有資料，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JOIN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PLAYER AS p ON p.ID = </a:t>
            </a:r>
            <a:r>
              <a:rPr lang="en-US" altLang="zh-TW" dirty="0" err="1" smtClean="0"/>
              <a:t>gm.PLAYER</a:t>
            </a:r>
            <a:r>
              <a:rPr lang="zh-TW" altLang="en-US" dirty="0"/>
              <a:t> </a:t>
            </a:r>
            <a:r>
              <a:rPr lang="zh-TW" altLang="en-US" dirty="0" smtClean="0"/>
              <a:t>     一併帶出</a:t>
            </a:r>
            <a:r>
              <a:rPr lang="en-US" altLang="zh-TW" dirty="0" smtClean="0"/>
              <a:t>PLAYER</a:t>
            </a:r>
            <a:r>
              <a:rPr lang="zh-TW" altLang="en-US" dirty="0" smtClean="0"/>
              <a:t>表的對應欄位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ORDER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p.ID DESC</a:t>
            </a:r>
            <a:r>
              <a:rPr lang="zh-TW" altLang="en-US" dirty="0" smtClean="0"/>
              <a:t>  </a:t>
            </a:r>
            <a:r>
              <a:rPr lang="en-US" altLang="zh-TW" dirty="0" smtClean="0"/>
              <a:t>--ASC		             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PLAYER.ID</a:t>
            </a:r>
            <a:r>
              <a:rPr lang="zh-TW" altLang="en-US" dirty="0" smtClean="0"/>
              <a:t>由大到小排序資料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86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5\Desktop\SqlServer\jo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476672"/>
            <a:ext cx="6552728" cy="51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CLUSTERED</a:t>
            </a:r>
            <a:r>
              <a:rPr lang="zh-TW" altLang="en-US" dirty="0"/>
              <a:t> 叢集索引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設定叢集</a:t>
            </a:r>
            <a:r>
              <a:rPr lang="zh-TW" altLang="en-US" dirty="0" smtClean="0"/>
              <a:t>索引，</a:t>
            </a:r>
            <a:r>
              <a:rPr lang="zh-TW" altLang="en-US" dirty="0"/>
              <a:t>提升查詢效率</a:t>
            </a:r>
            <a:r>
              <a:rPr lang="zh-TW" altLang="en-US" dirty="0" smtClean="0"/>
              <a:t>，</a:t>
            </a:r>
            <a:r>
              <a:rPr lang="zh-TW" altLang="en-US" dirty="0"/>
              <a:t>引響資料實際</a:t>
            </a:r>
            <a:r>
              <a:rPr lang="zh-TW" altLang="en-US" dirty="0" smtClean="0"/>
              <a:t>排序，如果沒有設定</a:t>
            </a:r>
            <a:r>
              <a:rPr lang="en-US" altLang="zh-TW" dirty="0" smtClean="0"/>
              <a:t>	CLUSTERED</a:t>
            </a:r>
            <a:r>
              <a:rPr lang="zh-TW" altLang="en-US" dirty="0" smtClean="0"/>
              <a:t>將會以資料建立順序排列，當</a:t>
            </a:r>
            <a:r>
              <a:rPr lang="en-US" altLang="zh-TW" dirty="0" smtClean="0"/>
              <a:t>PK</a:t>
            </a:r>
            <a:r>
              <a:rPr lang="zh-TW" altLang="en-US" dirty="0" smtClean="0"/>
              <a:t>被建立時會一同建立</a:t>
            </a:r>
            <a:r>
              <a:rPr lang="en-US" altLang="zh-TW" dirty="0" smtClean="0"/>
              <a:t>	CLUSTERED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en-US" altLang="zh-TW" dirty="0"/>
              <a:t>NON-CLUSTERED:</a:t>
            </a:r>
          </a:p>
          <a:p>
            <a:pPr marL="0" lvl="2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設定</a:t>
            </a:r>
            <a:r>
              <a:rPr lang="zh-TW" altLang="en-US" dirty="0"/>
              <a:t>非叢集索引</a:t>
            </a:r>
            <a:r>
              <a:rPr lang="zh-TW" altLang="en-US" dirty="0" smtClean="0"/>
              <a:t>，</a:t>
            </a:r>
            <a:r>
              <a:rPr lang="zh-TW" altLang="en-US" dirty="0"/>
              <a:t>提升查詢</a:t>
            </a:r>
            <a:r>
              <a:rPr lang="zh-TW" altLang="en-US" dirty="0" smtClean="0"/>
              <a:t>效率，不</a:t>
            </a:r>
            <a:r>
              <a:rPr lang="zh-TW" altLang="en-US" dirty="0"/>
              <a:t>引響實際</a:t>
            </a:r>
            <a:r>
              <a:rPr lang="zh-TW" altLang="en-US" dirty="0" smtClean="0"/>
              <a:t>排序。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2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7.STORE</a:t>
            </a:r>
            <a:r>
              <a:rPr lang="zh-TW" altLang="en-US" dirty="0"/>
              <a:t> </a:t>
            </a:r>
            <a:r>
              <a:rPr lang="en-US" altLang="zh-TW" dirty="0"/>
              <a:t>PROCEDURE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執行效率高</a:t>
            </a:r>
            <a:r>
              <a:rPr lang="en-US" altLang="zh-TW" dirty="0" smtClean="0"/>
              <a:t>:</a:t>
            </a:r>
            <a:r>
              <a:rPr lang="zh-TW" altLang="en-US" dirty="0" smtClean="0"/>
              <a:t>不須重新編譯執行計畫，建立預存程序時會儲存一個執行計畫</a:t>
            </a:r>
            <a:endParaRPr lang="en-US" altLang="zh-TW" dirty="0" smtClean="0"/>
          </a:p>
          <a:p>
            <a:r>
              <a:rPr lang="zh-TW" altLang="en-US" dirty="0"/>
              <a:t>統一的操作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r>
              <a:rPr lang="zh-TW" altLang="en-US" dirty="0"/>
              <a:t>重複使用</a:t>
            </a:r>
            <a:endParaRPr lang="en-US" altLang="zh-TW" dirty="0" smtClean="0"/>
          </a:p>
          <a:p>
            <a:r>
              <a:rPr lang="zh-TW" altLang="en-US" dirty="0" smtClean="0"/>
              <a:t>安全性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將</a:t>
            </a:r>
            <a:r>
              <a:rPr lang="en-US" altLang="zh-TW" dirty="0"/>
              <a:t>SQL</a:t>
            </a:r>
            <a:r>
              <a:rPr lang="zh-TW" altLang="en-US" dirty="0"/>
              <a:t>指令包成預存</a:t>
            </a:r>
            <a:r>
              <a:rPr lang="zh-TW" altLang="en-US" dirty="0" smtClean="0"/>
              <a:t>函數不需要下一串攏長的指令，只需要調用預存程序即可，大大增加重複調用的便利性，</a:t>
            </a:r>
            <a:r>
              <a:rPr lang="zh-TW" altLang="en-US" dirty="0"/>
              <a:t>也可以避免被外部得知其程序的執行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4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476672"/>
            <a:ext cx="7924800" cy="523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en-US" altLang="zh-TW" dirty="0" smtClean="0"/>
              <a:t>/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PROCEDURE:</a:t>
            </a:r>
          </a:p>
          <a:p>
            <a:pPr marL="0" indent="0">
              <a:buNone/>
            </a:pPr>
            <a:r>
              <a:rPr lang="en-US" altLang="zh-TW" dirty="0" smtClean="0"/>
              <a:t>CREATE </a:t>
            </a:r>
            <a:r>
              <a:rPr lang="en-US" altLang="zh-TW" dirty="0"/>
              <a:t>PROCEDURE [SP_SHOW_PLAYER</a:t>
            </a:r>
            <a:r>
              <a:rPr lang="en-US" altLang="zh-TW" dirty="0" smtClean="0"/>
              <a:t>]	--ALTER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PROCEDURE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程序名稱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AS</a:t>
            </a:r>
          </a:p>
          <a:p>
            <a:pPr marL="0" indent="0">
              <a:buNone/>
            </a:pPr>
            <a:r>
              <a:rPr lang="en-US" altLang="zh-TW" dirty="0"/>
              <a:t>BEGIN</a:t>
            </a:r>
          </a:p>
          <a:p>
            <a:pPr marL="0" indent="0">
              <a:buNone/>
            </a:pPr>
            <a:r>
              <a:rPr lang="en-US" altLang="zh-TW" dirty="0"/>
              <a:t>SELECT </a:t>
            </a:r>
            <a:r>
              <a:rPr lang="en-US" altLang="zh-TW" dirty="0" err="1"/>
              <a:t>gm.MAC_ID,gm.PLAYER,p.NAME,p.TEL</a:t>
            </a:r>
            <a:r>
              <a:rPr lang="en-US" altLang="zh-TW" dirty="0"/>
              <a:t> FROM GAME_MACHINE </a:t>
            </a:r>
            <a:r>
              <a:rPr lang="en-US" altLang="zh-TW" dirty="0" err="1"/>
              <a:t>gm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LEFT JOIN PLAYER p ON p.ID = </a:t>
            </a:r>
            <a:r>
              <a:rPr lang="en-US" altLang="zh-TW" dirty="0" err="1"/>
              <a:t>gm.PLAYER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PROCEDURE: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DROP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PROCEDURE</a:t>
            </a:r>
            <a:r>
              <a:rPr lang="zh-TW" altLang="en-US" dirty="0" smtClean="0"/>
              <a:t> </a:t>
            </a:r>
            <a:r>
              <a:rPr lang="en-US" altLang="zh-TW" dirty="0"/>
              <a:t>[SP_SHOW_PLAYER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 smtClean="0"/>
              <a:t>PROCEDURE: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EXEC </a:t>
            </a:r>
            <a:r>
              <a:rPr lang="en-US" altLang="zh-TW" dirty="0"/>
              <a:t>[SP_SHOW_PLAYER]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8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自訂函數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純量函數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透過函數回傳數值，如系統函數</a:t>
            </a:r>
            <a:r>
              <a:rPr lang="en-US" altLang="zh-TW" dirty="0"/>
              <a:t>AVG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資料表值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回傳一個資料表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99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404664"/>
            <a:ext cx="7924800" cy="53103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zh-TW" altLang="en-US" dirty="0"/>
              <a:t>純量函數</a:t>
            </a:r>
            <a:r>
              <a:rPr lang="en-US" altLang="zh-TW" dirty="0" smtClean="0"/>
              <a:t>: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</a:t>
            </a:r>
            <a:r>
              <a:rPr lang="zh-TW" altLang="en-US" dirty="0" smtClean="0"/>
              <a:t>*將</a:t>
            </a:r>
            <a:r>
              <a:rPr lang="en-US" altLang="zh-TW" dirty="0" err="1" smtClean="0"/>
              <a:t>datetime</a:t>
            </a:r>
            <a:r>
              <a:rPr lang="zh-TW" altLang="en-US" dirty="0" smtClean="0"/>
              <a:t>資料格式轉換為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碼年月日*</a:t>
            </a:r>
            <a:r>
              <a:rPr lang="en-US" altLang="zh-TW" dirty="0" smtClean="0"/>
              <a:t>/</a:t>
            </a:r>
          </a:p>
          <a:p>
            <a:pPr marL="0" indent="0">
              <a:buNone/>
            </a:pPr>
            <a:r>
              <a:rPr lang="en-US" altLang="zh-TW" dirty="0"/>
              <a:t>CREATE FUNCTION DATE2YMD(@date </a:t>
            </a:r>
            <a:r>
              <a:rPr lang="en-US" altLang="zh-TW" dirty="0" err="1"/>
              <a:t>datetime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RETURNS VARCHAR(8) AS</a:t>
            </a:r>
          </a:p>
          <a:p>
            <a:pPr marL="0" indent="0">
              <a:buNone/>
            </a:pPr>
            <a:r>
              <a:rPr lang="en-US" altLang="zh-TW" dirty="0"/>
              <a:t>BEGIN</a:t>
            </a:r>
          </a:p>
          <a:p>
            <a:pPr marL="0" indent="0">
              <a:buNone/>
            </a:pPr>
            <a:r>
              <a:rPr lang="en-US" altLang="zh-TW" dirty="0" smtClean="0"/>
              <a:t>	DECLARE </a:t>
            </a:r>
            <a:r>
              <a:rPr lang="en-US" altLang="zh-TW" dirty="0"/>
              <a:t>@YMD VARCHAR(8)</a:t>
            </a:r>
          </a:p>
          <a:p>
            <a:pPr marL="0" indent="0">
              <a:buNone/>
            </a:pPr>
            <a:r>
              <a:rPr lang="en-US" altLang="zh-TW" dirty="0" smtClean="0"/>
              <a:t>	SET </a:t>
            </a:r>
            <a:r>
              <a:rPr lang="en-US" altLang="zh-TW" dirty="0"/>
              <a:t>@YMD = (SELECT CONVERT(VARCHAR,@date,112))</a:t>
            </a:r>
          </a:p>
          <a:p>
            <a:pPr marL="0" indent="0">
              <a:buNone/>
            </a:pPr>
            <a:r>
              <a:rPr lang="en-US" altLang="zh-TW" dirty="0" smtClean="0"/>
              <a:t>	RETURN </a:t>
            </a:r>
            <a:r>
              <a:rPr lang="en-US" altLang="zh-TW" dirty="0"/>
              <a:t>@YMD </a:t>
            </a:r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8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611560" y="419035"/>
            <a:ext cx="7924800" cy="531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dirty="0" smtClean="0"/>
              <a:t>建立資料表值函數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CREATE FUNCTION </a:t>
            </a:r>
            <a:r>
              <a:rPr lang="en-US" altLang="zh-TW" dirty="0" err="1"/>
              <a:t>showPLAYER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RETURNS @</a:t>
            </a:r>
            <a:r>
              <a:rPr lang="en-US" altLang="zh-TW" dirty="0" err="1"/>
              <a:t>showPLAYER</a:t>
            </a:r>
            <a:r>
              <a:rPr lang="en-US" altLang="zh-TW" dirty="0"/>
              <a:t> TABLE(ID </a:t>
            </a:r>
            <a:r>
              <a:rPr lang="en-US" altLang="zh-TW" dirty="0" err="1"/>
              <a:t>int,NAME</a:t>
            </a:r>
            <a:r>
              <a:rPr lang="en-US" altLang="zh-TW" dirty="0"/>
              <a:t> </a:t>
            </a:r>
            <a:r>
              <a:rPr lang="en-US" altLang="zh-TW" dirty="0" err="1"/>
              <a:t>nvarchar</a:t>
            </a:r>
            <a:r>
              <a:rPr lang="en-US" altLang="zh-TW" dirty="0"/>
              <a:t>(50))</a:t>
            </a:r>
          </a:p>
          <a:p>
            <a:pPr marL="0" indent="0">
              <a:buNone/>
            </a:pPr>
            <a:r>
              <a:rPr lang="en-US" altLang="zh-TW" dirty="0"/>
              <a:t>BEGIN</a:t>
            </a:r>
          </a:p>
          <a:p>
            <a:pPr marL="0" indent="0">
              <a:buNone/>
            </a:pPr>
            <a:r>
              <a:rPr lang="en-US" altLang="zh-TW" dirty="0"/>
              <a:t>	INSERT INTO @</a:t>
            </a:r>
            <a:r>
              <a:rPr lang="en-US" altLang="zh-TW" dirty="0" err="1"/>
              <a:t>showPLAYER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select ID,NAME from player</a:t>
            </a:r>
          </a:p>
          <a:p>
            <a:pPr marL="0" indent="0">
              <a:buNone/>
            </a:pPr>
            <a:r>
              <a:rPr lang="en-US" altLang="zh-TW" dirty="0"/>
              <a:t>	RETURN</a:t>
            </a:r>
          </a:p>
          <a:p>
            <a:pPr marL="0" indent="0">
              <a:buNone/>
            </a:pPr>
            <a:r>
              <a:rPr lang="en-US" altLang="zh-TW" dirty="0"/>
              <a:t>END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65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404664"/>
            <a:ext cx="7924800" cy="5310336"/>
          </a:xfrm>
        </p:spPr>
        <p:txBody>
          <a:bodyPr/>
          <a:lstStyle/>
          <a:p>
            <a:r>
              <a:rPr lang="en-US" altLang="zh-TW" dirty="0" smtClean="0"/>
              <a:t>1.SQL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介紹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連接資料庫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/>
              <a:t>建立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主鍵、外鍵</a:t>
            </a:r>
            <a:endParaRPr lang="en-US" altLang="zh-TW" dirty="0" smtClean="0"/>
          </a:p>
          <a:p>
            <a:r>
              <a:rPr lang="en-US" altLang="zh-TW" dirty="0" smtClean="0"/>
              <a:t>5.SQL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5-1.</a:t>
            </a:r>
            <a:r>
              <a:rPr lang="zh-TW" altLang="en-US" dirty="0" smtClean="0"/>
              <a:t>建立、移除資料表</a:t>
            </a:r>
            <a:endParaRPr lang="en-US" altLang="zh-TW" dirty="0" smtClean="0"/>
          </a:p>
          <a:p>
            <a:pPr lvl="1"/>
            <a:r>
              <a:rPr lang="en-US" altLang="zh-TW" dirty="0"/>
              <a:t>5</a:t>
            </a:r>
            <a:r>
              <a:rPr lang="en-US" altLang="zh-TW" dirty="0" smtClean="0"/>
              <a:t>-2.</a:t>
            </a:r>
            <a:r>
              <a:rPr lang="zh-TW" altLang="en-US" dirty="0" smtClean="0"/>
              <a:t>更新、修改資料</a:t>
            </a:r>
            <a:endParaRPr lang="en-US" altLang="zh-TW" dirty="0" smtClean="0"/>
          </a:p>
          <a:p>
            <a:r>
              <a:rPr lang="en-US" altLang="zh-TW" dirty="0"/>
              <a:t>6</a:t>
            </a:r>
            <a:r>
              <a:rPr lang="en-US" altLang="zh-TW" dirty="0" smtClean="0"/>
              <a:t>.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INDEX</a:t>
            </a:r>
          </a:p>
          <a:p>
            <a:r>
              <a:rPr lang="en-US" altLang="zh-TW" dirty="0" smtClean="0"/>
              <a:t>7.STORE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PROCEDURE</a:t>
            </a:r>
          </a:p>
          <a:p>
            <a:r>
              <a:rPr lang="en-US" altLang="zh-TW" dirty="0" smtClean="0"/>
              <a:t>8.</a:t>
            </a:r>
            <a:r>
              <a:rPr lang="zh-TW" altLang="en-US" dirty="0" smtClean="0"/>
              <a:t>自訂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en-US" altLang="zh-TW" dirty="0" smtClean="0"/>
              <a:t>9.</a:t>
            </a:r>
            <a:r>
              <a:rPr lang="zh-TW" altLang="en-US" dirty="0" smtClean="0"/>
              <a:t>觸發程序</a:t>
            </a:r>
            <a:endParaRPr lang="en-US" altLang="zh-TW" dirty="0" smtClean="0"/>
          </a:p>
          <a:p>
            <a:r>
              <a:rPr lang="en-US" altLang="zh-TW" dirty="0" smtClean="0"/>
              <a:t>10.</a:t>
            </a:r>
            <a:r>
              <a:rPr lang="zh-TW" altLang="en-US" dirty="0" smtClean="0"/>
              <a:t>交易、鎖定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96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觸發程序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CREATE TABLE PLAYER_LOG</a:t>
            </a:r>
            <a:r>
              <a:rPr lang="en-US" altLang="zh-TW" dirty="0" smtClean="0"/>
              <a:t>(		--</a:t>
            </a:r>
            <a:r>
              <a:rPr lang="zh-TW" altLang="en-US" dirty="0" smtClean="0"/>
              <a:t>建立觸發程序會使用到的</a:t>
            </a:r>
            <a:r>
              <a:rPr lang="en-US" altLang="zh-TW" dirty="0" smtClean="0"/>
              <a:t>LOG</a:t>
            </a:r>
            <a:r>
              <a:rPr lang="zh-TW" altLang="en-US" dirty="0" smtClean="0"/>
              <a:t>資料表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[</a:t>
            </a:r>
            <a:r>
              <a:rPr lang="en-US" altLang="zh-TW" dirty="0" err="1" smtClean="0"/>
              <a:t>uID</a:t>
            </a:r>
            <a:r>
              <a:rPr lang="en-US" altLang="zh-TW" dirty="0" smtClean="0"/>
              <a:t>]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NOT 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IDENTITY,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[</a:t>
            </a:r>
            <a:r>
              <a:rPr lang="en-US" altLang="zh-TW" dirty="0"/>
              <a:t>ID</a:t>
            </a:r>
            <a:r>
              <a:rPr lang="en-US" altLang="zh-TW" dirty="0" smtClean="0"/>
              <a:t>]		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 </a:t>
            </a:r>
            <a:r>
              <a:rPr lang="en-US" altLang="zh-TW" dirty="0"/>
              <a:t>NULL,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beforeUPD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(500),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afterUPD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(500),</a:t>
            </a:r>
          </a:p>
          <a:p>
            <a:pPr marL="0" indent="0">
              <a:buNone/>
            </a:pPr>
            <a:r>
              <a:rPr lang="en-US" altLang="zh-TW" dirty="0" smtClean="0"/>
              <a:t>CONSTRAINT </a:t>
            </a:r>
            <a:r>
              <a:rPr lang="en-US" altLang="zh-TW" dirty="0"/>
              <a:t>[PK_PLAYER_LOG_ID] PRIMARY KEY ([</a:t>
            </a:r>
            <a:r>
              <a:rPr lang="en-US" altLang="zh-TW" dirty="0" err="1"/>
              <a:t>uID</a:t>
            </a:r>
            <a:r>
              <a:rPr lang="en-US" altLang="zh-TW" dirty="0"/>
              <a:t>])</a:t>
            </a:r>
          </a:p>
          <a:p>
            <a:pPr marL="0" indent="0">
              <a:buNone/>
            </a:pP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14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CREATE TRIGGER </a:t>
            </a:r>
            <a:r>
              <a:rPr lang="en-US" altLang="zh-TW" dirty="0" err="1"/>
              <a:t>updPlayer_log</a:t>
            </a:r>
            <a:r>
              <a:rPr lang="en-US" altLang="zh-TW" dirty="0"/>
              <a:t> ON [PLAYER]</a:t>
            </a:r>
          </a:p>
          <a:p>
            <a:r>
              <a:rPr lang="en-US" altLang="zh-TW" dirty="0"/>
              <a:t>AFTER UPDATE</a:t>
            </a:r>
          </a:p>
          <a:p>
            <a:r>
              <a:rPr lang="en-US" altLang="zh-TW" dirty="0"/>
              <a:t>AS</a:t>
            </a:r>
          </a:p>
          <a:p>
            <a:r>
              <a:rPr lang="en-US" altLang="zh-TW" dirty="0"/>
              <a:t>BEGIN</a:t>
            </a:r>
          </a:p>
          <a:p>
            <a:r>
              <a:rPr lang="en-US" altLang="zh-TW" dirty="0"/>
              <a:t>insert into PLAYER_LOG(</a:t>
            </a:r>
            <a:r>
              <a:rPr lang="en-US" altLang="zh-TW" dirty="0" err="1"/>
              <a:t>ID,beforeUPD,afterUPD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SELECT ID,TEL FROM INSERTED</a:t>
            </a:r>
          </a:p>
          <a:p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80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交易</a:t>
            </a:r>
            <a:r>
              <a:rPr lang="zh-TW" altLang="en-US" dirty="0"/>
              <a:t>、鎖定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交易</a:t>
            </a:r>
            <a:r>
              <a:rPr lang="en-US" altLang="zh-TW" dirty="0" smtClean="0"/>
              <a:t>TRANSACTION:</a:t>
            </a:r>
          </a:p>
          <a:p>
            <a:pPr marL="0" indent="0">
              <a:buNone/>
            </a:pPr>
            <a:r>
              <a:rPr lang="zh-TW" altLang="en-US" dirty="0" smtClean="0"/>
              <a:t>      不可部分完成性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交易</a:t>
            </a:r>
            <a:r>
              <a:rPr lang="zh-TW" altLang="en-US" dirty="0"/>
              <a:t>必須是不可部分完成 </a:t>
            </a:r>
            <a:r>
              <a:rPr lang="en-US" altLang="zh-TW" dirty="0"/>
              <a:t>(Atomic) </a:t>
            </a:r>
            <a:r>
              <a:rPr lang="zh-TW" altLang="en-US" dirty="0"/>
              <a:t>的工作單位；資料的修改若非全部</a:t>
            </a:r>
            <a:r>
              <a:rPr lang="zh-TW" altLang="en-US" dirty="0" smtClean="0"/>
              <a:t>執</a:t>
            </a:r>
            <a:r>
              <a:rPr lang="en-US" altLang="zh-TW" dirty="0" smtClean="0"/>
              <a:t>	</a:t>
            </a:r>
            <a:r>
              <a:rPr lang="zh-TW" altLang="en-US" dirty="0" smtClean="0"/>
              <a:t>行</a:t>
            </a:r>
            <a:r>
              <a:rPr lang="zh-TW" altLang="en-US" dirty="0"/>
              <a:t>，就是全部不執行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一致性</a:t>
            </a:r>
            <a:r>
              <a:rPr lang="en-US" altLang="zh-TW" dirty="0" smtClean="0"/>
              <a:t>:</a:t>
            </a:r>
            <a:r>
              <a:rPr lang="zh-TW" altLang="en-US" dirty="0"/>
              <a:t>交易完成時，全部的資料必須維持一致性的狀態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隔離性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鎖定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將指定的資料暫時鎖起來，以防止該資料遭修改、讀取。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en-US" altLang="zh-TW" dirty="0"/>
              <a:t>://blog.csdn.net/huwei2003/article/details/4047191#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81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1.SQL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altLang="zh-TW" sz="1400" dirty="0">
                <a:latin typeface="新細明體" pitchFamily="18" charset="-120"/>
                <a:ea typeface="新細明體" pitchFamily="18" charset="-120"/>
              </a:rPr>
              <a:t>Microsoft SQL Server</a:t>
            </a:r>
            <a:r>
              <a:rPr lang="zh-TW" altLang="en-US" sz="1400" dirty="0">
                <a:latin typeface="新細明體" pitchFamily="18" charset="-120"/>
                <a:ea typeface="新細明體" pitchFamily="18" charset="-120"/>
              </a:rPr>
              <a:t>是由美國微軟公司所推出的關聯式資料庫解決方案，最新的版本是</a:t>
            </a:r>
            <a:r>
              <a:rPr lang="en-US" altLang="zh-TW" sz="1400" dirty="0">
                <a:latin typeface="新細明體" pitchFamily="18" charset="-120"/>
                <a:ea typeface="新細明體" pitchFamily="18" charset="-120"/>
              </a:rPr>
              <a:t>SQL Server 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2017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。</a:t>
            </a:r>
            <a:endParaRPr lang="en-US" altLang="zh-TW" sz="1400" dirty="0" smtClean="0">
              <a:latin typeface="新細明體" pitchFamily="18" charset="-120"/>
              <a:ea typeface="新細明體" pitchFamily="18" charset="-120"/>
            </a:endParaRPr>
          </a:p>
          <a:p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資料庫用於儲存資料，一個資料庫系統</a:t>
            </a:r>
            <a:r>
              <a:rPr lang="zh-TW" altLang="en-US" sz="1400" dirty="0">
                <a:latin typeface="新細明體" pitchFamily="18" charset="-120"/>
                <a:ea typeface="新細明體" pitchFamily="18" charset="-120"/>
              </a:rPr>
              <a:t>可以擁有多個資料庫；資料庫系統是管理資料庫的軟體</a:t>
            </a:r>
            <a:r>
              <a:rPr lang="en-US" altLang="zh-TW" sz="1400" dirty="0">
                <a:latin typeface="新細明體" pitchFamily="18" charset="-120"/>
                <a:ea typeface="新細明體" pitchFamily="18" charset="-120"/>
              </a:rPr>
              <a:t>(MSSQL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)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。</a:t>
            </a:r>
            <a:endParaRPr lang="en-US" altLang="zh-TW" sz="1400" dirty="0" smtClean="0">
              <a:latin typeface="新細明體" pitchFamily="18" charset="-120"/>
              <a:ea typeface="新細明體" pitchFamily="18" charset="-120"/>
            </a:endParaRPr>
          </a:p>
          <a:p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關聯式資料庫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(Relational </a:t>
            </a:r>
            <a:r>
              <a:rPr lang="en-US" altLang="zh-TW" sz="1400" dirty="0" err="1" smtClean="0">
                <a:latin typeface="新細明體" pitchFamily="18" charset="-120"/>
                <a:ea typeface="新細明體" pitchFamily="18" charset="-120"/>
              </a:rPr>
              <a:t>Databse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)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是以</a:t>
            </a:r>
            <a:r>
              <a:rPr lang="en-US" altLang="zh-TW" sz="1400" dirty="0" smtClean="0">
                <a:latin typeface="新細明體" pitchFamily="18" charset="-120"/>
                <a:ea typeface="新細明體" pitchFamily="18" charset="-120"/>
              </a:rPr>
              <a:t>2</a:t>
            </a:r>
            <a:r>
              <a:rPr lang="zh-TW" altLang="en-US" sz="1400" dirty="0" smtClean="0">
                <a:latin typeface="新細明體" pitchFamily="18" charset="-120"/>
                <a:ea typeface="新細明體" pitchFamily="18" charset="-120"/>
              </a:rPr>
              <a:t>為矩陣來儲存資料，其欄列的資料必定有所關連。</a:t>
            </a:r>
            <a:endParaRPr lang="en-US" altLang="zh-TW" sz="1400" dirty="0" smtClean="0">
              <a:latin typeface="新細明體" pitchFamily="18" charset="-120"/>
              <a:ea typeface="新細明體" pitchFamily="18" charset="-120"/>
            </a:endParaRPr>
          </a:p>
          <a:p>
            <a:endParaRPr lang="zh-TW" altLang="en-US" sz="1400" dirty="0">
              <a:latin typeface="新細明體" pitchFamily="18" charset="-12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連接資料庫</a:t>
            </a:r>
            <a:endParaRPr lang="zh-TW" altLang="en-US" dirty="0"/>
          </a:p>
        </p:txBody>
      </p:sp>
      <p:pic>
        <p:nvPicPr>
          <p:cNvPr id="5" name="Picture 2" descr="C:\Users\I5\Desktop\SqlServer\login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65" y="1600200"/>
            <a:ext cx="710286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I5\Desktop\SqlServer\login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28098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5\Desktop\SqlServer\login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54309"/>
            <a:ext cx="28289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>
            <a:off x="2555776" y="3212976"/>
            <a:ext cx="1585739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580112" y="3356992"/>
            <a:ext cx="576064" cy="89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868144" y="242088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選擇連接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zh-TW" altLang="en-US" dirty="0" smtClean="0"/>
              <a:t>及</a:t>
            </a:r>
            <a:endParaRPr lang="en-US" altLang="zh-TW" dirty="0" smtClean="0"/>
          </a:p>
          <a:p>
            <a:r>
              <a:rPr lang="zh-TW" altLang="en-US" dirty="0"/>
              <a:t>驗證方式</a:t>
            </a:r>
          </a:p>
        </p:txBody>
      </p:sp>
    </p:spTree>
    <p:extLst>
      <p:ext uri="{BB962C8B-B14F-4D97-AF65-F5344CB8AC3E}">
        <p14:creationId xmlns:p14="http://schemas.microsoft.com/office/powerpoint/2010/main" val="1692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建立資料庫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於資料庫選單點選右鍵，新增資料庫，或者用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bak</a:t>
            </a:r>
            <a:r>
              <a:rPr lang="zh-TW" altLang="en-US" dirty="0" smtClean="0"/>
              <a:t>檔直接還原一個資料庫</a:t>
            </a:r>
            <a:endParaRPr lang="zh-TW" altLang="en-US" dirty="0"/>
          </a:p>
        </p:txBody>
      </p:sp>
      <p:pic>
        <p:nvPicPr>
          <p:cNvPr id="3074" name="Picture 2" descr="C:\Users\I5\Desktop\SqlServer\cre_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4558655" cy="37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I5\Desktop\SqlServer\cre_db_gr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1349"/>
            <a:ext cx="5832648" cy="488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260648"/>
            <a:ext cx="7924800" cy="5454352"/>
          </a:xfrm>
        </p:spPr>
        <p:txBody>
          <a:bodyPr/>
          <a:lstStyle/>
          <a:p>
            <a:r>
              <a:rPr lang="zh-TW" altLang="en-US" dirty="0" smtClean="0"/>
              <a:t>設定資料庫檔案初始大小，及自動成長單位；初始大小最好先估算好，以免日後自動成長造成資料不連續，增加查詢成本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1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主</a:t>
            </a:r>
            <a:r>
              <a:rPr lang="zh-TW" altLang="en-US" dirty="0"/>
              <a:t>鍵、外鍵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RIMARY</a:t>
            </a:r>
            <a:r>
              <a:rPr lang="zh-TW" altLang="en-US" dirty="0"/>
              <a:t> </a:t>
            </a:r>
            <a:r>
              <a:rPr lang="en-US" altLang="zh-TW" dirty="0"/>
              <a:t>KEY: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每個資料表只能有一個，具有唯一性，不允許重複。</a:t>
            </a:r>
            <a:endParaRPr lang="en-US" altLang="zh-TW" dirty="0"/>
          </a:p>
          <a:p>
            <a:r>
              <a:rPr lang="en-US" altLang="zh-TW" dirty="0"/>
              <a:t>FOREIGN KEY: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設定不同資料表間欄位的關聯性，確保資料的一致性。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16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5.SQL</a:t>
            </a:r>
            <a:r>
              <a:rPr lang="zh-TW" altLang="en-US" dirty="0" smtClean="0"/>
              <a:t> </a:t>
            </a:r>
            <a:r>
              <a:rPr lang="zh-TW" altLang="en-US" dirty="0"/>
              <a:t>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5-1.</a:t>
            </a:r>
            <a:r>
              <a:rPr lang="zh-TW" altLang="en-US" dirty="0"/>
              <a:t>建立、移除資料表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/>
              <a:t>新增資料表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CREATE TABLE [PLAYER](</a:t>
            </a:r>
          </a:p>
          <a:p>
            <a:pPr marL="0" indent="0">
              <a:buNone/>
            </a:pPr>
            <a:r>
              <a:rPr lang="en-US" altLang="zh-TW" dirty="0"/>
              <a:t>	[ID]INT NOT NULL,</a:t>
            </a:r>
          </a:p>
          <a:p>
            <a:pPr marL="0" indent="0">
              <a:buNone/>
            </a:pPr>
            <a:r>
              <a:rPr lang="en-US" altLang="zh-TW" dirty="0"/>
              <a:t>	[NAME]NVARCHAR(50) NOT NULL,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CONSTRAINT [PK_PLAYER_ID] </a:t>
            </a:r>
            <a:r>
              <a:rPr lang="en-US" altLang="zh-TW" dirty="0"/>
              <a:t>PRIMARY KEY </a:t>
            </a:r>
            <a:r>
              <a:rPr lang="en-US" altLang="zh-TW" dirty="0" smtClean="0"/>
              <a:t>CLUSTERED</a:t>
            </a:r>
            <a:r>
              <a:rPr lang="zh-TW" altLang="en-US" dirty="0" smtClean="0"/>
              <a:t> </a:t>
            </a:r>
            <a:r>
              <a:rPr lang="en-US" altLang="zh-TW" dirty="0" smtClean="0"/>
              <a:t>([</a:t>
            </a:r>
            <a:r>
              <a:rPr lang="en-US" altLang="zh-TW" dirty="0"/>
              <a:t>ID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CREATE TABLE [GAME_MACHINE](</a:t>
            </a:r>
          </a:p>
          <a:p>
            <a:pPr marL="0" indent="0">
              <a:buNone/>
            </a:pPr>
            <a:r>
              <a:rPr lang="en-US" altLang="zh-TW" dirty="0"/>
              <a:t>	[MAC_ID]INTNOT NULL,</a:t>
            </a:r>
          </a:p>
          <a:p>
            <a:pPr marL="0" indent="0">
              <a:buNone/>
            </a:pPr>
            <a:r>
              <a:rPr lang="en-US" altLang="zh-TW" dirty="0"/>
              <a:t>	[PLAYER]INT,</a:t>
            </a:r>
          </a:p>
          <a:p>
            <a:pPr marL="0" indent="0">
              <a:buNone/>
            </a:pPr>
            <a:r>
              <a:rPr lang="en-US" altLang="zh-TW" dirty="0"/>
              <a:t>	CONSTRAINT [PK_GAME_MACHINE_MAC] PRIMARY KEY ([MAC_ID</a:t>
            </a:r>
            <a:r>
              <a:rPr lang="en-US" altLang="zh-TW" dirty="0" smtClean="0"/>
              <a:t>]),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CONSTRAINT [FK_GAME_MACHINE_PLAYER] FOREIGN KEY ([PLAYER]) REFERENCES [PLAYER](ID)</a:t>
            </a:r>
          </a:p>
          <a:p>
            <a:pPr marL="0" indent="0">
              <a:buNone/>
            </a:pP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移除資料表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DROP TABLE [PLAYER]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51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09600" y="332656"/>
            <a:ext cx="7924800" cy="538234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I5\Desktop\SqlServer\cre_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4664"/>
            <a:ext cx="3667126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平線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地平線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平線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1476</TotalTime>
  <Words>472</Words>
  <Application>Microsoft Office PowerPoint</Application>
  <PresentationFormat>如螢幕大小 (4:3)</PresentationFormat>
  <Paragraphs>138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地平線</vt:lpstr>
      <vt:lpstr>Microsoft SQL Server management 使用操作</vt:lpstr>
      <vt:lpstr>PowerPoint 簡報</vt:lpstr>
      <vt:lpstr>1.SQL SERVER介紹</vt:lpstr>
      <vt:lpstr>2.連接資料庫</vt:lpstr>
      <vt:lpstr>3.建立資料庫</vt:lpstr>
      <vt:lpstr>PowerPoint 簡報</vt:lpstr>
      <vt:lpstr>4.主鍵、外鍵</vt:lpstr>
      <vt:lpstr>5.SQL 語法  5-1.建立、移除資料表</vt:lpstr>
      <vt:lpstr>PowerPoint 簡報</vt:lpstr>
      <vt:lpstr>PowerPoint 簡報</vt:lpstr>
      <vt:lpstr>5-2.新增、修改、刪除資料</vt:lpstr>
      <vt:lpstr>5-3.查詢資料</vt:lpstr>
      <vt:lpstr>PowerPoint 簡報</vt:lpstr>
      <vt:lpstr>6.索引INDEX</vt:lpstr>
      <vt:lpstr>7.STORE PROCEDURE</vt:lpstr>
      <vt:lpstr>PowerPoint 簡報</vt:lpstr>
      <vt:lpstr>8.自訂函數</vt:lpstr>
      <vt:lpstr>PowerPoint 簡報</vt:lpstr>
      <vt:lpstr>PowerPoint 簡報</vt:lpstr>
      <vt:lpstr>9.觸發程序</vt:lpstr>
      <vt:lpstr>PowerPoint 簡報</vt:lpstr>
      <vt:lpstr>10.交易、鎖定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management使用操作</dc:title>
  <dc:creator>I5</dc:creator>
  <cp:lastModifiedBy>I5</cp:lastModifiedBy>
  <cp:revision>68</cp:revision>
  <dcterms:created xsi:type="dcterms:W3CDTF">2019-01-09T04:00:00Z</dcterms:created>
  <dcterms:modified xsi:type="dcterms:W3CDTF">2019-01-11T10:13:29Z</dcterms:modified>
</cp:coreProperties>
</file>