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81" r:id="rId2"/>
    <p:sldId id="338" r:id="rId3"/>
    <p:sldId id="339" r:id="rId4"/>
    <p:sldId id="344" r:id="rId5"/>
    <p:sldId id="341" r:id="rId6"/>
    <p:sldId id="343" r:id="rId7"/>
    <p:sldId id="342" r:id="rId8"/>
    <p:sldId id="340" r:id="rId9"/>
    <p:sldId id="321" r:id="rId10"/>
    <p:sldId id="345" r:id="rId11"/>
    <p:sldId id="346" r:id="rId12"/>
    <p:sldId id="348" r:id="rId13"/>
    <p:sldId id="347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6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FDE2-5EA0-4693-A869-BD48BFD3955B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86F4B-565C-4FD3-B611-F79FC86C2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9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463F-FC3F-4277-B3A8-68E69A48BAF9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791D-6214-43E1-A073-D8189DB8EE1F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B8AC-EE43-4F5E-BBDE-16F6072B2226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7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7670-C478-4CBD-AB89-29D2B3CA3DD8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7735-CE72-4876-9457-959EB78E34A2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6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8F09-445E-44C5-9E28-FA85A30E86F4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34A3-61E7-4A19-B355-9991E1B266D4}" type="datetime1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CA4B-911B-4DD4-BF60-5AD6E8051F79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2057-4E16-48AB-A4E5-D08741199E97}" type="datetime1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733E-DC7E-48B7-B579-1603B886B181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3E10-8405-46C2-A0A2-427B70E926B1}" type="datetime1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CF0C-8F7A-4EAE-AB22-2A2A8362251C}" type="datetime1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(C) Alexey V. Akimov, 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D59B-5D97-407E-B360-CD0F0333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1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37528"/>
            <a:ext cx="7886700" cy="3340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Computational </a:t>
            </a:r>
            <a:r>
              <a:rPr lang="en-US" sz="6000" b="1" dirty="0">
                <a:solidFill>
                  <a:srgbClr val="0000FF"/>
                </a:solidFill>
              </a:rPr>
              <a:t>Materials</a:t>
            </a:r>
            <a:r>
              <a:rPr lang="en-US" sz="6000" b="1" dirty="0"/>
              <a:t> Theory and </a:t>
            </a:r>
            <a:r>
              <a:rPr lang="en-US" sz="6000" b="1" dirty="0" smtClean="0"/>
              <a:t>Methods </a:t>
            </a:r>
            <a:endParaRPr lang="en-US" sz="6000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0895" y="5242540"/>
            <a:ext cx="355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Alexey V. </a:t>
            </a:r>
            <a:r>
              <a:rPr lang="en-US" sz="2400" dirty="0" err="1" smtClean="0"/>
              <a:t>Akimov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i="1" dirty="0" smtClean="0"/>
              <a:t>University at Buffalo, SUNY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286A-345C-4F86-90F8-425F8081F4C8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18255" y="3394273"/>
            <a:ext cx="37074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Lecture </a:t>
            </a:r>
            <a:r>
              <a:rPr lang="en-US" sz="3200" b="1" dirty="0"/>
              <a:t>3</a:t>
            </a:r>
            <a:r>
              <a:rPr lang="en-US" sz="3200" b="1" dirty="0" smtClean="0"/>
              <a:t>: </a:t>
            </a:r>
          </a:p>
          <a:p>
            <a:pPr algn="ctr"/>
            <a:r>
              <a:rPr lang="en-US" sz="3200" b="1" dirty="0" smtClean="0"/>
              <a:t>Quantum Mechanics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10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Constructing the Hamiltonian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14725" y="752475"/>
            <a:ext cx="17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(in the AO basis)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16475" y="2100617"/>
                <a:ext cx="329320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2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75" y="2100617"/>
                <a:ext cx="3293209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780088" y="1366097"/>
            <a:ext cx="3341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</a:rPr>
              <a:t>Fock</a:t>
            </a:r>
            <a:r>
              <a:rPr lang="en-US" sz="2000" dirty="0" smtClean="0">
                <a:solidFill>
                  <a:srgbClr val="0000FF"/>
                </a:solidFill>
              </a:rPr>
              <a:t> (mean-filed) Hamiltonian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6993" y="3071736"/>
            <a:ext cx="2006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Core Hamiltonian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653543" y="3071736"/>
            <a:ext cx="3946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Coulomb and Exchange Hamiltonian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7128" y="3571875"/>
            <a:ext cx="33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(depends on charge/spin density)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192" y="3571875"/>
            <a:ext cx="419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(does not depend on charge/spin density)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299587" y="4319461"/>
                <a:ext cx="4006674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87" y="4319461"/>
                <a:ext cx="4006674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 flipV="1">
            <a:off x="6296026" y="4955920"/>
            <a:ext cx="561974" cy="6286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115175" y="4889245"/>
            <a:ext cx="561975" cy="69532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04646" y="5653750"/>
            <a:ext cx="2192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Molecular integrals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66994" y="5620835"/>
                <a:ext cx="1372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𝐶𝑂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4" y="5620835"/>
                <a:ext cx="137294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814253" y="5617915"/>
            <a:ext cx="169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Density matrix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723181" y="4955920"/>
            <a:ext cx="1029835" cy="787655"/>
          </a:xfrm>
          <a:prstGeom prst="straightConnector1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848225" y="4889246"/>
            <a:ext cx="2123434" cy="964559"/>
          </a:xfrm>
          <a:prstGeom prst="straightConnector1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7750" y="6117916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(depends on the solution of 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5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22" grpId="0"/>
      <p:bldP spid="23" grpId="0"/>
      <p:bldP spid="24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Dealing with the complexity of SE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7322" y="876054"/>
            <a:ext cx="2049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Scaling</a:t>
            </a:r>
          </a:p>
          <a:p>
            <a:pPr algn="ctr"/>
            <a:r>
              <a:rPr lang="en-US" sz="2400" b="1" dirty="0" smtClean="0"/>
              <a:t>considerations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60056" y="859242"/>
            <a:ext cx="2217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Approximations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6659" y="2219080"/>
                <a:ext cx="2636106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Solution of the eigenvalue</a:t>
                </a:r>
              </a:p>
              <a:p>
                <a:r>
                  <a:rPr lang="en-US" dirty="0" smtClean="0"/>
                  <a:t>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9" y="2219080"/>
                <a:ext cx="2636106" cy="658706"/>
              </a:xfrm>
              <a:prstGeom prst="rect">
                <a:avLst/>
              </a:prstGeom>
              <a:blipFill>
                <a:blip r:embed="rId2"/>
                <a:stretch>
                  <a:fillRect l="-2083" t="-4630" r="-138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4658" y="3803081"/>
                <a:ext cx="2054409" cy="681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Construction of the </a:t>
                </a:r>
              </a:p>
              <a:p>
                <a:r>
                  <a:rPr lang="en-US" dirty="0" smtClean="0"/>
                  <a:t>integrals: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58" y="3803081"/>
                <a:ext cx="2054409" cy="681790"/>
              </a:xfrm>
              <a:prstGeom prst="rect">
                <a:avLst/>
              </a:prstGeom>
              <a:blipFill>
                <a:blip r:embed="rId3"/>
                <a:stretch>
                  <a:fillRect l="-2671" t="-5357" r="-1484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815723" y="1601562"/>
            <a:ext cx="237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Keep only the core part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5723" y="2719244"/>
            <a:ext cx="250594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Replace the core with </a:t>
            </a:r>
          </a:p>
          <a:p>
            <a:pPr algn="ctr"/>
            <a:r>
              <a:rPr lang="en-US" dirty="0" smtClean="0"/>
              <a:t>a special formula</a:t>
            </a:r>
          </a:p>
          <a:p>
            <a:pPr algn="ctr"/>
            <a:r>
              <a:rPr lang="en-US" dirty="0" smtClean="0"/>
              <a:t>(TB- or extended Hückel)</a:t>
            </a:r>
          </a:p>
          <a:p>
            <a:pPr algn="ctr"/>
            <a:r>
              <a:rPr lang="en-US" sz="2000" b="1" dirty="0" smtClean="0">
                <a:solidFill>
                  <a:srgbClr val="008000"/>
                </a:solidFill>
              </a:rPr>
              <a:t>One-shot solution</a:t>
            </a:r>
          </a:p>
        </p:txBody>
      </p:sp>
      <p:sp>
        <p:nvSpPr>
          <p:cNvPr id="13" name="Right Arrow 12"/>
          <p:cNvSpPr/>
          <p:nvPr/>
        </p:nvSpPr>
        <p:spPr>
          <a:xfrm rot="5400000">
            <a:off x="5801025" y="2206284"/>
            <a:ext cx="57150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5782250" y="4033135"/>
            <a:ext cx="571500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31207" y="4542722"/>
            <a:ext cx="327358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Semiempirical</a:t>
            </a:r>
            <a:r>
              <a:rPr lang="en-US" dirty="0" smtClean="0"/>
              <a:t> methods:</a:t>
            </a:r>
          </a:p>
          <a:p>
            <a:pPr algn="ctr"/>
            <a:r>
              <a:rPr lang="en-US" dirty="0" smtClean="0"/>
              <a:t>Simplify the 2-electron 4-center</a:t>
            </a:r>
          </a:p>
          <a:p>
            <a:pPr algn="ctr"/>
            <a:r>
              <a:rPr lang="en-US" dirty="0" smtClean="0"/>
              <a:t>integrals, neglect some</a:t>
            </a:r>
          </a:p>
          <a:p>
            <a:pPr algn="ctr"/>
            <a:r>
              <a:rPr lang="en-US" dirty="0" smtClean="0"/>
              <a:t>(CNDO, INDO, MNDO, etc. </a:t>
            </a:r>
            <a:r>
              <a:rPr lang="en-US" dirty="0" err="1" smtClean="0"/>
              <a:t>PMn</a:t>
            </a:r>
            <a:r>
              <a:rPr lang="en-US" dirty="0" smtClean="0"/>
              <a:t>)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Need self-consistent solution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76250" y="6301920"/>
            <a:ext cx="6045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FF"/>
                </a:solidFill>
              </a:rPr>
              <a:t>Akimov</a:t>
            </a:r>
            <a:r>
              <a:rPr lang="en-US" dirty="0">
                <a:solidFill>
                  <a:srgbClr val="0000FF"/>
                </a:solidFill>
              </a:rPr>
              <a:t>, A. V.; </a:t>
            </a:r>
            <a:r>
              <a:rPr lang="en-US" dirty="0" err="1">
                <a:solidFill>
                  <a:srgbClr val="0000FF"/>
                </a:solidFill>
              </a:rPr>
              <a:t>Prezhdo</a:t>
            </a:r>
            <a:r>
              <a:rPr lang="en-US" dirty="0">
                <a:solidFill>
                  <a:srgbClr val="0000FF"/>
                </a:solidFill>
              </a:rPr>
              <a:t>, O. V. </a:t>
            </a:r>
            <a:r>
              <a:rPr lang="en-US" i="1" dirty="0" smtClean="0">
                <a:solidFill>
                  <a:srgbClr val="0000FF"/>
                </a:solidFill>
              </a:rPr>
              <a:t>Chem</a:t>
            </a:r>
            <a:r>
              <a:rPr lang="en-US" i="1" dirty="0">
                <a:solidFill>
                  <a:srgbClr val="0000FF"/>
                </a:solidFill>
              </a:rPr>
              <a:t>. Rev.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2015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115</a:t>
            </a:r>
            <a:r>
              <a:rPr lang="en-US" dirty="0">
                <a:solidFill>
                  <a:srgbClr val="0000FF"/>
                </a:solidFill>
              </a:rPr>
              <a:t>, 5797–5890.</a:t>
            </a:r>
            <a:endParaRPr lang="en-US" dirty="0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75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Extended Hückel theory (EHT)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77121" y="904846"/>
            <a:ext cx="496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Hoffmann</a:t>
            </a:r>
            <a:r>
              <a:rPr lang="en-US" dirty="0"/>
              <a:t>, R. </a:t>
            </a:r>
            <a:r>
              <a:rPr lang="en-US" i="1" dirty="0" smtClean="0"/>
              <a:t>J</a:t>
            </a:r>
            <a:r>
              <a:rPr lang="en-US" i="1" dirty="0"/>
              <a:t>. Chem. Phys.</a:t>
            </a:r>
            <a:r>
              <a:rPr lang="en-US" dirty="0"/>
              <a:t> </a:t>
            </a:r>
            <a:r>
              <a:rPr lang="en-US" b="1" dirty="0"/>
              <a:t>1963</a:t>
            </a:r>
            <a:r>
              <a:rPr lang="en-US" dirty="0"/>
              <a:t>, </a:t>
            </a:r>
            <a:r>
              <a:rPr lang="en-US" i="1" dirty="0"/>
              <a:t>39</a:t>
            </a:r>
            <a:r>
              <a:rPr lang="en-US" dirty="0"/>
              <a:t>, 1397–1412.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7762" y="862175"/>
            <a:ext cx="35318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math,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 meaning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Consider it a Tight-Binding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General-purpose (analog of UFF)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SCF required: 1-shot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3806" y="6048574"/>
            <a:ext cx="44808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srgbClr val="0000FF"/>
                </a:solidFill>
              </a:rPr>
              <a:t>Akimov</a:t>
            </a:r>
            <a:r>
              <a:rPr lang="en-US" sz="1400" dirty="0">
                <a:solidFill>
                  <a:srgbClr val="0000FF"/>
                </a:solidFill>
              </a:rPr>
              <a:t>, A. V.; </a:t>
            </a:r>
            <a:r>
              <a:rPr lang="en-US" sz="1400" dirty="0" err="1">
                <a:solidFill>
                  <a:srgbClr val="0000FF"/>
                </a:solidFill>
              </a:rPr>
              <a:t>Prezhdo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i="1" dirty="0" smtClean="0">
                <a:solidFill>
                  <a:srgbClr val="0000FF"/>
                </a:solidFill>
              </a:rPr>
              <a:t>J</a:t>
            </a:r>
            <a:r>
              <a:rPr lang="en-US" sz="1400" i="1" dirty="0">
                <a:solidFill>
                  <a:srgbClr val="0000FF"/>
                </a:solidFill>
              </a:rPr>
              <a:t>. Math. Chem.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2015</a:t>
            </a:r>
            <a:r>
              <a:rPr lang="en-US" sz="1400" dirty="0">
                <a:solidFill>
                  <a:srgbClr val="0000FF"/>
                </a:solidFill>
              </a:rPr>
              <a:t>, </a:t>
            </a:r>
            <a:r>
              <a:rPr lang="en-US" sz="1400" i="1" dirty="0">
                <a:solidFill>
                  <a:srgbClr val="0000FF"/>
                </a:solidFill>
              </a:rPr>
              <a:t>53</a:t>
            </a:r>
            <a:r>
              <a:rPr lang="en-US" sz="1400" dirty="0">
                <a:solidFill>
                  <a:srgbClr val="0000FF"/>
                </a:solidFill>
              </a:rPr>
              <a:t>, 528–550.</a:t>
            </a:r>
            <a:endParaRPr lang="en-US" sz="1400" dirty="0">
              <a:solidFill>
                <a:srgbClr val="0000FF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40028" y="2675964"/>
                <a:ext cx="2870722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𝒂𝒃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𝒂𝒂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𝒃𝒃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8" y="2675964"/>
                <a:ext cx="2870722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0676" y="1631907"/>
                <a:ext cx="44441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76" y="1631907"/>
                <a:ext cx="4444101" cy="307777"/>
              </a:xfrm>
              <a:prstGeom prst="rect">
                <a:avLst/>
              </a:prstGeom>
              <a:blipFill>
                <a:blip r:embed="rId3"/>
                <a:stretch>
                  <a:fillRect l="-823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2294" y="2232758"/>
                <a:ext cx="1605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4" y="2232758"/>
                <a:ext cx="1605248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277121" y="3747933"/>
            <a:ext cx="3938940" cy="2338528"/>
            <a:chOff x="81184" y="3351847"/>
            <a:chExt cx="3938940" cy="2338528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923925" y="3695700"/>
              <a:ext cx="0" cy="19812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54918" y="5438775"/>
              <a:ext cx="142875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54918" y="4943475"/>
              <a:ext cx="142875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90600" y="4000500"/>
              <a:ext cx="1957386" cy="0"/>
            </a:xfrm>
            <a:prstGeom prst="line">
              <a:avLst/>
            </a:prstGeom>
            <a:ln w="6350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1184" y="3351847"/>
              <a:ext cx="9094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Energy</a:t>
              </a:r>
              <a:endParaRPr lang="en-US" sz="20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838326" y="4081463"/>
              <a:ext cx="19049" cy="1281112"/>
            </a:xfrm>
            <a:prstGeom prst="straightConnector1">
              <a:avLst/>
            </a:prstGeom>
            <a:ln w="63500">
              <a:solidFill>
                <a:srgbClr val="008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958213" y="4293543"/>
                  <a:ext cx="206191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  <m:r>
                          <a:rPr lang="en-US" sz="24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VSIP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8213" y="4293543"/>
                  <a:ext cx="206191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710763" y="5228710"/>
                  <a:ext cx="6077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763" y="5228710"/>
                  <a:ext cx="60779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6076" y="3841178"/>
            <a:ext cx="3052901" cy="221126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346076" y="2642526"/>
            <a:ext cx="2776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Fancier schemes: SC-EHT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Charge-dependent VSIP</a:t>
            </a:r>
            <a:endParaRPr lang="en-US" sz="2000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85784" y="3360273"/>
                <a:ext cx="20968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84" y="3360273"/>
                <a:ext cx="2096856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297" y="584925"/>
                <a:ext cx="333604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Guess density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Core Hamiltonian,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Overlap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Pre-compute integrals in AO basis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97" y="584925"/>
                <a:ext cx="3336041" cy="1200329"/>
              </a:xfrm>
              <a:prstGeom prst="rect">
                <a:avLst/>
              </a:prstGeom>
              <a:blipFill>
                <a:blip r:embed="rId2"/>
                <a:stretch>
                  <a:fillRect l="-1463" t="-3046" r="-91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6601" y="2185855"/>
                <a:ext cx="1873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Density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1" y="2185855"/>
                <a:ext cx="1873141" cy="369332"/>
              </a:xfrm>
              <a:prstGeom prst="rect">
                <a:avLst/>
              </a:prstGeom>
              <a:blipFill>
                <a:blip r:embed="rId3"/>
                <a:stretch>
                  <a:fillRect l="-29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 rot="16200000">
            <a:off x="2983059" y="2169836"/>
            <a:ext cx="331915" cy="48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46406" y="2132179"/>
                <a:ext cx="2651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Construct the </a:t>
                </a:r>
                <a:r>
                  <a:rPr lang="en-US" dirty="0" err="1" smtClean="0"/>
                  <a:t>Fock</a:t>
                </a:r>
                <a:r>
                  <a:rPr lang="en-US" dirty="0" smtClean="0"/>
                  <a:t> matrix</a:t>
                </a:r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06" y="2132179"/>
                <a:ext cx="2651880" cy="646331"/>
              </a:xfrm>
              <a:prstGeom prst="rect">
                <a:avLst/>
              </a:prstGeom>
              <a:blipFill>
                <a:blip r:embed="rId4"/>
                <a:stretch>
                  <a:fillRect l="-690" t="-5660" r="-4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5441204" y="2851354"/>
            <a:ext cx="331915" cy="48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5721" y="3364065"/>
                <a:ext cx="30228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Solve the eigenvalue problem:</a:t>
                </a:r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21" y="3364065"/>
                <a:ext cx="3022879" cy="646331"/>
              </a:xfrm>
              <a:prstGeom prst="rect">
                <a:avLst/>
              </a:prstGeom>
              <a:blipFill>
                <a:blip r:embed="rId5"/>
                <a:stretch>
                  <a:fillRect l="-1411" t="-5660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Self-consistent field (SCF)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87024" y="5894686"/>
                <a:ext cx="244567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Check the convergence: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𝑑𝑒𝑛𝑠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24" y="5894686"/>
                <a:ext cx="2445670" cy="923330"/>
              </a:xfrm>
              <a:prstGeom prst="rect">
                <a:avLst/>
              </a:prstGeom>
              <a:blipFill>
                <a:blip r:embed="rId6"/>
                <a:stretch>
                  <a:fillRect l="-2244" t="-3974" r="-499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5406388" y="4141931"/>
            <a:ext cx="331915" cy="48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50603" y="4662800"/>
                <a:ext cx="27131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Compute the total energy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603" y="4662800"/>
                <a:ext cx="2713114" cy="646331"/>
              </a:xfrm>
              <a:prstGeom prst="rect">
                <a:avLst/>
              </a:prstGeom>
              <a:blipFill>
                <a:blip r:embed="rId7"/>
                <a:stretch>
                  <a:fillRect l="-1348" t="-5660" r="-157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 rot="3031058">
            <a:off x="5107782" y="5443539"/>
            <a:ext cx="331915" cy="48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6200000">
            <a:off x="5717952" y="6142517"/>
            <a:ext cx="331915" cy="487015"/>
          </a:xfrm>
          <a:prstGeom prst="downArrow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57950" y="6094741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Done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7765854">
            <a:off x="2739551" y="5443539"/>
            <a:ext cx="331915" cy="4870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8683" y="4183495"/>
                <a:ext cx="23275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Update density matrix: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83" y="4183495"/>
                <a:ext cx="2327560" cy="646331"/>
              </a:xfrm>
              <a:prstGeom prst="rect">
                <a:avLst/>
              </a:prstGeom>
              <a:blipFill>
                <a:blip r:embed="rId8"/>
                <a:stretch>
                  <a:fillRect l="-1832" t="-4717" r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Arrow 20"/>
          <p:cNvSpPr/>
          <p:nvPr/>
        </p:nvSpPr>
        <p:spPr>
          <a:xfrm rot="10800000">
            <a:off x="1626505" y="3318575"/>
            <a:ext cx="331915" cy="48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3351380">
            <a:off x="1921185" y="1381247"/>
            <a:ext cx="331915" cy="487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3" grpId="0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Basics of the Molecular Orbital Theory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20961" y="729659"/>
                <a:ext cx="1753622" cy="865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𝑏𝑎𝑠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61" y="729659"/>
                <a:ext cx="1753622" cy="865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95949" y="3823394"/>
            <a:ext cx="1475725" cy="2857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64247" y="3823394"/>
            <a:ext cx="3067050" cy="28575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76679" y="2260749"/>
            <a:ext cx="1644276" cy="3411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828" y="1050835"/>
            <a:ext cx="19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 set expansion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78971" y="1595089"/>
                <a:ext cx="948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71" y="1595089"/>
                <a:ext cx="9481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36545" y="3585924"/>
                <a:ext cx="10074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𝒃𝒂𝒔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45" y="3585924"/>
                <a:ext cx="10074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12065" y="2990569"/>
                <a:ext cx="948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5" y="2990569"/>
                <a:ext cx="94814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36785" y="3062704"/>
                <a:ext cx="10074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𝒃𝒂𝒔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85" y="3062704"/>
                <a:ext cx="100745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37737" y="367388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364247" y="4346614"/>
            <a:ext cx="3067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Basis functions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Atomic orbitals, plane-waves, etc.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53828" y="1845250"/>
            <a:ext cx="3041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Orbitals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Molecular, crystal, 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16721" y="6075839"/>
                <a:ext cx="22365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𝒃𝒂𝒔</m:t>
                              </m:r>
                            </m:sub>
                          </m:s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721" y="6075839"/>
                <a:ext cx="223657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0511" y="6204099"/>
            <a:ext cx="1448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 general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12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21" grpId="0" animBg="1"/>
      <p:bldP spid="6" grpId="0"/>
      <p:bldP spid="24" grpId="0"/>
      <p:bldP spid="25" grpId="0"/>
      <p:bldP spid="26" grpId="0"/>
      <p:bldP spid="7" grpId="0"/>
      <p:bldP spid="8" grpId="0"/>
      <p:bldP spid="27" grpId="0"/>
      <p:bldP spid="2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Atomic orbitals</a:t>
            </a:r>
            <a:endParaRPr lang="en-US" sz="2800" b="1" dirty="0"/>
          </a:p>
        </p:txBody>
      </p:sp>
      <p:pic>
        <p:nvPicPr>
          <p:cNvPr id="3076" name="Picture 4" descr="\begin{figure}&#10;\centering&#10;\epsfig{file=gto2.eps, scale=0.7}&#10;\end{figure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7" y="909510"/>
            <a:ext cx="2159000" cy="209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2875" y="797504"/>
                <a:ext cx="4169924" cy="687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Slater-type orbitals (STO):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75" y="797504"/>
                <a:ext cx="4169924" cy="687496"/>
              </a:xfrm>
              <a:prstGeom prst="rect">
                <a:avLst/>
              </a:prstGeom>
              <a:blipFill>
                <a:blip r:embed="rId3"/>
                <a:stretch>
                  <a:fillRect l="-1170" t="-5310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2875" y="1722435"/>
                <a:ext cx="3689472" cy="12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Gaussian-type orbitals (GTO):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75" y="1722435"/>
                <a:ext cx="3689472" cy="1290931"/>
              </a:xfrm>
              <a:prstGeom prst="rect">
                <a:avLst/>
              </a:prstGeom>
              <a:blipFill>
                <a:blip r:embed="rId4"/>
                <a:stretch>
                  <a:fillRect l="-1320" t="-2844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6514" y="3364343"/>
                <a:ext cx="3749168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STO-2G: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𝑆𝑇𝑂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14" y="3364343"/>
                <a:ext cx="3749168" cy="393121"/>
              </a:xfrm>
              <a:prstGeom prst="rect">
                <a:avLst/>
              </a:prstGeom>
              <a:blipFill>
                <a:blip r:embed="rId5"/>
                <a:stretch>
                  <a:fillRect l="-1301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04198" y="4131193"/>
                <a:ext cx="2162579" cy="627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𝐺𝑇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3/4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98" y="4131193"/>
                <a:ext cx="2162579" cy="6276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13197" y="6425362"/>
            <a:ext cx="48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Just for the radial component of wavefunction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66777" y="4108441"/>
                <a:ext cx="2166747" cy="627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𝐺𝑇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3/4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777" y="4108441"/>
                <a:ext cx="2166747" cy="6276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14325" y="4852539"/>
              <a:ext cx="4800600" cy="1343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724">
                      <a:extLst>
                        <a:ext uri="{9D8B030D-6E8A-4147-A177-3AD203B41FA5}">
                          <a16:colId xmlns:a16="http://schemas.microsoft.com/office/drawing/2014/main" val="1222312256"/>
                        </a:ext>
                      </a:extLst>
                    </a:gridCol>
                    <a:gridCol w="979516">
                      <a:extLst>
                        <a:ext uri="{9D8B030D-6E8A-4147-A177-3AD203B41FA5}">
                          <a16:colId xmlns:a16="http://schemas.microsoft.com/office/drawing/2014/main" val="1492669651"/>
                        </a:ext>
                      </a:extLst>
                    </a:gridCol>
                    <a:gridCol w="960120">
                      <a:extLst>
                        <a:ext uri="{9D8B030D-6E8A-4147-A177-3AD203B41FA5}">
                          <a16:colId xmlns:a16="http://schemas.microsoft.com/office/drawing/2014/main" val="3383089023"/>
                        </a:ext>
                      </a:extLst>
                    </a:gridCol>
                    <a:gridCol w="960120">
                      <a:extLst>
                        <a:ext uri="{9D8B030D-6E8A-4147-A177-3AD203B41FA5}">
                          <a16:colId xmlns:a16="http://schemas.microsoft.com/office/drawing/2014/main" val="3636401379"/>
                        </a:ext>
                      </a:extLst>
                    </a:gridCol>
                    <a:gridCol w="960120">
                      <a:extLst>
                        <a:ext uri="{9D8B030D-6E8A-4147-A177-3AD203B41FA5}">
                          <a16:colId xmlns:a16="http://schemas.microsoft.com/office/drawing/2014/main" val="2359341762"/>
                        </a:ext>
                      </a:extLst>
                    </a:gridCol>
                  </a:tblGrid>
                  <a:tr h="326045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STO-2G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7768436"/>
                      </a:ext>
                    </a:extLst>
                  </a:tr>
                  <a:tr h="326045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1s (C)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0.151623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0.678914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effectLst/>
                            </a:rPr>
                            <a:t>0.851819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0.430129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532936"/>
                      </a:ext>
                    </a:extLst>
                  </a:tr>
                  <a:tr h="326045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2s (C)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effectLst/>
                            </a:rPr>
                            <a:t>0.0974545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0.963782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0.384244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0.0494718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2703519"/>
                      </a:ext>
                    </a:extLst>
                  </a:tr>
                  <a:tr h="326045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2p (C)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0.0974545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effectLst/>
                            </a:rPr>
                            <a:t>0.61282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0.384244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0.511541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27418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080956"/>
                  </p:ext>
                </p:extLst>
              </p:nvPr>
            </p:nvGraphicFramePr>
            <p:xfrm>
              <a:off x="314325" y="4852539"/>
              <a:ext cx="4800600" cy="1343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724">
                      <a:extLst>
                        <a:ext uri="{9D8B030D-6E8A-4147-A177-3AD203B41FA5}">
                          <a16:colId xmlns:a16="http://schemas.microsoft.com/office/drawing/2014/main" val="1222312256"/>
                        </a:ext>
                      </a:extLst>
                    </a:gridCol>
                    <a:gridCol w="979516">
                      <a:extLst>
                        <a:ext uri="{9D8B030D-6E8A-4147-A177-3AD203B41FA5}">
                          <a16:colId xmlns:a16="http://schemas.microsoft.com/office/drawing/2014/main" val="1492669651"/>
                        </a:ext>
                      </a:extLst>
                    </a:gridCol>
                    <a:gridCol w="960120">
                      <a:extLst>
                        <a:ext uri="{9D8B030D-6E8A-4147-A177-3AD203B41FA5}">
                          <a16:colId xmlns:a16="http://schemas.microsoft.com/office/drawing/2014/main" val="3383089023"/>
                        </a:ext>
                      </a:extLst>
                    </a:gridCol>
                    <a:gridCol w="960120">
                      <a:extLst>
                        <a:ext uri="{9D8B030D-6E8A-4147-A177-3AD203B41FA5}">
                          <a16:colId xmlns:a16="http://schemas.microsoft.com/office/drawing/2014/main" val="3636401379"/>
                        </a:ext>
                      </a:extLst>
                    </a:gridCol>
                    <a:gridCol w="960120">
                      <a:extLst>
                        <a:ext uri="{9D8B030D-6E8A-4147-A177-3AD203B41FA5}">
                          <a16:colId xmlns:a16="http://schemas.microsoft.com/office/drawing/2014/main" val="23593417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STO-2G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6894" t="-8333" r="-296273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911" t="-8333" r="-203822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8333" r="-102532" b="-2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8333" r="-2532" b="-2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768436"/>
                      </a:ext>
                    </a:extLst>
                  </a:tr>
                  <a:tr h="326045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1s (C)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0.151623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0.678914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effectLst/>
                            </a:rPr>
                            <a:t>0.851819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0.430129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0532936"/>
                      </a:ext>
                    </a:extLst>
                  </a:tr>
                  <a:tr h="326045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2s (C)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effectLst/>
                            </a:rPr>
                            <a:t>0.0974545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0.963782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0.384244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0.0494718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2703519"/>
                      </a:ext>
                    </a:extLst>
                  </a:tr>
                  <a:tr h="326045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2p (C)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0.0974545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effectLst/>
                            </a:rPr>
                            <a:t>0.61282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0.384244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effectLst/>
                            </a:rPr>
                            <a:t>0.511541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27418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5680523" y="3364343"/>
            <a:ext cx="329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Energy of electron in H atom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797611" y="4016396"/>
          <a:ext cx="275168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41">
                  <a:extLst>
                    <a:ext uri="{9D8B030D-6E8A-4147-A177-3AD203B41FA5}">
                      <a16:colId xmlns:a16="http://schemas.microsoft.com/office/drawing/2014/main" val="2379642507"/>
                    </a:ext>
                  </a:extLst>
                </a:gridCol>
                <a:gridCol w="1375841">
                  <a:extLst>
                    <a:ext uri="{9D8B030D-6E8A-4147-A177-3AD203B41FA5}">
                      <a16:colId xmlns:a16="http://schemas.microsoft.com/office/drawing/2014/main" val="2799814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Basis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Energy [</a:t>
                      </a:r>
                      <a:r>
                        <a:rPr lang="en-US" dirty="0" err="1">
                          <a:effectLst/>
                        </a:rPr>
                        <a:t>hartree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61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STO-3G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-0.49491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27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STO-4G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-0.49848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15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STO-5G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-0.49951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78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STO-6G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</a:t>
                      </a:r>
                      <a:r>
                        <a:rPr lang="en-US" dirty="0" smtClean="0">
                          <a:effectLst/>
                        </a:rPr>
                        <a:t>0.49983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76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Exact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-0.5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62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45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Atomic orbitals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419573" y="1310759"/>
            <a:ext cx="3047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https://bse.pnl.gov/bse/portal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9259" y="738485"/>
            <a:ext cx="1827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Where to get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49941" y="713999"/>
            <a:ext cx="254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Potential problems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589290" y="1743814"/>
            <a:ext cx="1506641" cy="1376228"/>
            <a:chOff x="5017374" y="1302321"/>
            <a:chExt cx="1506641" cy="1376228"/>
          </a:xfrm>
        </p:grpSpPr>
        <p:sp>
          <p:nvSpPr>
            <p:cNvPr id="12" name="Oval 11"/>
            <p:cNvSpPr/>
            <p:nvPr/>
          </p:nvSpPr>
          <p:spPr>
            <a:xfrm>
              <a:off x="5017374" y="1502998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378242" y="1302321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60944" y="1817323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58881" y="1676434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51487" y="1835260"/>
              <a:ext cx="409574" cy="42862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01766" y="1673947"/>
            <a:ext cx="1506641" cy="1376228"/>
            <a:chOff x="7074743" y="1302321"/>
            <a:chExt cx="1506641" cy="1376228"/>
          </a:xfrm>
        </p:grpSpPr>
        <p:sp>
          <p:nvSpPr>
            <p:cNvPr id="17" name="Oval 16"/>
            <p:cNvSpPr/>
            <p:nvPr/>
          </p:nvSpPr>
          <p:spPr>
            <a:xfrm>
              <a:off x="7074743" y="1502998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435611" y="1302321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318313" y="1817323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16250" y="1676434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608856" y="1835260"/>
              <a:ext cx="409574" cy="42862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849232" y="3094913"/>
            <a:ext cx="0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306692" y="3878909"/>
            <a:ext cx="1506641" cy="1376228"/>
            <a:chOff x="5017374" y="1302321"/>
            <a:chExt cx="1506641" cy="1376228"/>
          </a:xfrm>
        </p:grpSpPr>
        <p:sp>
          <p:nvSpPr>
            <p:cNvPr id="27" name="Oval 26"/>
            <p:cNvSpPr/>
            <p:nvPr/>
          </p:nvSpPr>
          <p:spPr>
            <a:xfrm>
              <a:off x="5017374" y="1502998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78242" y="1302321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60944" y="1817323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658881" y="1676434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551487" y="1835260"/>
              <a:ext cx="409574" cy="42862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61858" y="3878909"/>
            <a:ext cx="1506641" cy="1376228"/>
            <a:chOff x="7074743" y="1302321"/>
            <a:chExt cx="1506641" cy="1376228"/>
          </a:xfrm>
        </p:grpSpPr>
        <p:sp>
          <p:nvSpPr>
            <p:cNvPr id="33" name="Oval 32"/>
            <p:cNvSpPr/>
            <p:nvPr/>
          </p:nvSpPr>
          <p:spPr>
            <a:xfrm>
              <a:off x="7074743" y="1502998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435611" y="1302321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318313" y="1817323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716250" y="1676434"/>
              <a:ext cx="865134" cy="86122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08856" y="1835260"/>
              <a:ext cx="409574" cy="42862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984636" y="3208854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Dissociation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74567" y="1177529"/>
            <a:ext cx="374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Basis set superposition error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/>
          <a:srcRect l="24663" t="7856" r="17438"/>
          <a:stretch/>
        </p:blipFill>
        <p:spPr>
          <a:xfrm>
            <a:off x="478422" y="2050804"/>
            <a:ext cx="3409013" cy="305174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931357" y="5521374"/>
            <a:ext cx="2579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Linear dependence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err="1" smtClean="0">
                <a:solidFill>
                  <a:srgbClr val="0000FF"/>
                </a:solidFill>
              </a:rPr>
              <a:t>Pulay</a:t>
            </a:r>
            <a:r>
              <a:rPr lang="en-US" sz="2400" dirty="0" smtClean="0">
                <a:solidFill>
                  <a:srgbClr val="0000FF"/>
                </a:solidFill>
              </a:rPr>
              <a:t> forces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1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Plane waves (PW)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01346" y="4933950"/>
                <a:ext cx="4280466" cy="1016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46" y="4933950"/>
                <a:ext cx="4280466" cy="10168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be 9"/>
          <p:cNvSpPr/>
          <p:nvPr/>
        </p:nvSpPr>
        <p:spPr>
          <a:xfrm>
            <a:off x="781049" y="1382729"/>
            <a:ext cx="2486025" cy="1101692"/>
          </a:xfrm>
          <a:prstGeom prst="cube">
            <a:avLst>
              <a:gd name="adj" fmla="val 63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101380" y="1931971"/>
            <a:ext cx="752475" cy="55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6457950" y="1186100"/>
            <a:ext cx="771526" cy="1491742"/>
          </a:xfrm>
          <a:prstGeom prst="cube">
            <a:avLst>
              <a:gd name="adj" fmla="val 27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7250" y="723425"/>
            <a:ext cx="2956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Real</a:t>
            </a:r>
            <a:r>
              <a:rPr lang="en-US" sz="2800" dirty="0" smtClean="0"/>
              <a:t> space unit cell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975236" y="501484"/>
            <a:ext cx="391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Reciprocal</a:t>
            </a:r>
            <a:r>
              <a:rPr lang="en-US" sz="2800" dirty="0" smtClean="0"/>
              <a:t> space unit cell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2649" y="3750678"/>
                <a:ext cx="23058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Unit cell volume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49" y="3750678"/>
                <a:ext cx="2305824" cy="830997"/>
              </a:xfrm>
              <a:prstGeom prst="rect">
                <a:avLst/>
              </a:prstGeom>
              <a:blipFill>
                <a:blip r:embed="rId3"/>
                <a:stretch>
                  <a:fillRect l="-4233" t="-5839" r="-3175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895600" y="4343400"/>
            <a:ext cx="1205780" cy="80962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09825" y="5638499"/>
            <a:ext cx="524896" cy="1694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3267" y="5261577"/>
            <a:ext cx="2027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k-point vector</a:t>
            </a:r>
          </a:p>
          <a:p>
            <a:pPr algn="ctr"/>
            <a:r>
              <a:rPr lang="en-US" dirty="0" smtClean="0"/>
              <a:t>(crystal momentum vector)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126242" y="5610983"/>
            <a:ext cx="37080" cy="5739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14403" y="6356351"/>
            <a:ext cx="249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Band (“orbital”) index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937136" y="5837006"/>
            <a:ext cx="1035039" cy="5193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5814" y="5958028"/>
            <a:ext cx="185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Reciprocal space</a:t>
            </a:r>
          </a:p>
          <a:p>
            <a:pPr algn="ctr"/>
            <a:r>
              <a:rPr lang="en-US" dirty="0" smtClean="0"/>
              <a:t>grid points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734176" y="4613235"/>
            <a:ext cx="346640" cy="5397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81812" y="3887568"/>
            <a:ext cx="185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 space coordinate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5647" y="2921534"/>
            <a:ext cx="8211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 bigger the size in real space, the smaller its counterpart in the reciprocal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7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14" grpId="0"/>
      <p:bldP spid="15" grpId="0"/>
      <p:bldP spid="24" grpId="0"/>
      <p:bldP spid="28" grpId="0"/>
      <p:bldP spid="33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Plane waves (PW)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03973" y="1740169"/>
                <a:ext cx="2154501" cy="988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73" y="1740169"/>
                <a:ext cx="2154501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0827" y="1340059"/>
            <a:ext cx="4069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DFT, many </a:t>
            </a:r>
            <a:r>
              <a:rPr lang="en-US" sz="2000" dirty="0"/>
              <a:t>p</a:t>
            </a:r>
            <a:r>
              <a:rPr lang="en-US" sz="2000" dirty="0" smtClean="0"/>
              <a:t>roperties are given by: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599" y="798571"/>
            <a:ext cx="2897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k-points convergence</a:t>
            </a:r>
            <a:endParaRPr lang="en-US" sz="2400" b="1" dirty="0"/>
          </a:p>
        </p:txBody>
      </p:sp>
      <p:grpSp>
        <p:nvGrpSpPr>
          <p:cNvPr id="82" name="Group 81"/>
          <p:cNvGrpSpPr/>
          <p:nvPr/>
        </p:nvGrpSpPr>
        <p:grpSpPr>
          <a:xfrm>
            <a:off x="410827" y="2809875"/>
            <a:ext cx="3527102" cy="1619250"/>
            <a:chOff x="410827" y="2809875"/>
            <a:chExt cx="3527102" cy="161925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410827" y="4343400"/>
              <a:ext cx="3333750" cy="19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70725" y="2809875"/>
              <a:ext cx="0" cy="16192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094575" y="2924175"/>
              <a:ext cx="2171700" cy="1352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496783" y="3815060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783" y="3815060"/>
                  <a:ext cx="441146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 flipH="1">
              <a:off x="1750545" y="2924175"/>
              <a:ext cx="6172" cy="1394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426696" y="2924175"/>
              <a:ext cx="6172" cy="1394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102847" y="2903234"/>
              <a:ext cx="6172" cy="1394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174253" y="2924175"/>
              <a:ext cx="6172" cy="1394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584249" y="2915631"/>
              <a:ext cx="6172" cy="1394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88073" y="2924175"/>
              <a:ext cx="6172" cy="1394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19099" y="4958906"/>
            <a:ext cx="3527102" cy="1619250"/>
            <a:chOff x="419099" y="4958906"/>
            <a:chExt cx="3527102" cy="161925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419099" y="6492431"/>
              <a:ext cx="3333750" cy="190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778997" y="4958906"/>
              <a:ext cx="0" cy="16192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647825" y="5073206"/>
              <a:ext cx="781050" cy="1352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505055" y="5964091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055" y="5964091"/>
                  <a:ext cx="44114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 flipH="1">
              <a:off x="1855178" y="5073206"/>
              <a:ext cx="6172" cy="1394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182525" y="5073206"/>
              <a:ext cx="6172" cy="13944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38934" y="750112"/>
            <a:ext cx="224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pw convergence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43855" y="1747950"/>
                <a:ext cx="2338204" cy="840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855" y="1747950"/>
                <a:ext cx="2338204" cy="840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348053" y="1285583"/>
            <a:ext cx="3439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Kinetic energy of free electrons</a:t>
            </a:r>
            <a:endParaRPr lang="en-US" sz="20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5219807" y="3376910"/>
            <a:ext cx="3424056" cy="2963716"/>
            <a:chOff x="5133973" y="3067050"/>
            <a:chExt cx="3424056" cy="2963716"/>
          </a:xfrm>
        </p:grpSpPr>
        <p:sp>
          <p:nvSpPr>
            <p:cNvPr id="42" name="Rectangle 41"/>
            <p:cNvSpPr/>
            <p:nvPr/>
          </p:nvSpPr>
          <p:spPr>
            <a:xfrm>
              <a:off x="5337339" y="3310022"/>
              <a:ext cx="3025611" cy="25255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133975" y="3467100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167129" y="3629025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167129" y="3815060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176654" y="4007792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159456" y="4171950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33974" y="4343400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33973" y="4553755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176654" y="4744255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176653" y="4940661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176653" y="5144305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133973" y="5344330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159455" y="5544355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157603" y="5730431"/>
              <a:ext cx="33813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467350" y="307657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91175" y="307657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53100" y="307657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895975" y="3086100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057900" y="309562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219825" y="309562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372225" y="309562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524625" y="311467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677025" y="309562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829425" y="3086100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981825" y="3067050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134225" y="3105150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7286625" y="3105150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439025" y="309562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591425" y="3124200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743825" y="313372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96225" y="3143250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048625" y="3124200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201025" y="3114675"/>
              <a:ext cx="0" cy="28875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6042775" y="3944672"/>
            <a:ext cx="1914525" cy="1948066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6090400" y="2947064"/>
                <a:ext cx="17621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𝑐𝑢𝑡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00" y="2947064"/>
                <a:ext cx="1762149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10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80" grpId="0" animBg="1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Basis set comparisons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43025" y="752475"/>
            <a:ext cx="2328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Atomic basis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4078" y="752474"/>
            <a:ext cx="1717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PW basis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542" y="1638300"/>
            <a:ext cx="43006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Doesn’t depend on the unit cell size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Good for finite systems (clusters/molecules)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Analytic integrals</a:t>
            </a:r>
          </a:p>
          <a:p>
            <a:endParaRPr lang="en-US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All-electron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Basis set superposition error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 systematically controllable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Linear dependence for large sets</a:t>
            </a:r>
          </a:p>
          <a:p>
            <a:endParaRPr lang="en-US" dirty="0"/>
          </a:p>
          <a:p>
            <a:r>
              <a:rPr lang="en-US" dirty="0" err="1" smtClean="0">
                <a:solidFill>
                  <a:srgbClr val="FF0000"/>
                </a:solidFill>
              </a:rPr>
              <a:t>Pulay</a:t>
            </a:r>
            <a:r>
              <a:rPr lang="en-US" dirty="0" smtClean="0">
                <a:solidFill>
                  <a:srgbClr val="FF0000"/>
                </a:solidFill>
              </a:rPr>
              <a:t>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7207" y="1505873"/>
                <a:ext cx="4469109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Depends on the unit cell size, not the number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of atoms</a:t>
                </a:r>
              </a:p>
              <a:p>
                <a:r>
                  <a:rPr lang="en-US" dirty="0" smtClean="0">
                    <a:solidFill>
                      <a:srgbClr val="008000"/>
                    </a:solidFill>
                  </a:rPr>
                  <a:t>Good for periodic systems</a:t>
                </a:r>
              </a:p>
              <a:p>
                <a:endParaRPr lang="en-US" dirty="0" smtClean="0">
                  <a:solidFill>
                    <a:srgbClr val="00800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Massive linear algebra</a:t>
                </a:r>
              </a:p>
              <a:p>
                <a:endParaRPr lang="en-US" dirty="0">
                  <a:solidFill>
                    <a:srgbClr val="00800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Needs a pseudopotential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008000"/>
                    </a:solidFill>
                  </a:rPr>
                  <a:t>No BSSE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008000"/>
                    </a:solidFill>
                  </a:rPr>
                  <a:t>Systematically controllable via k-points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𝑐𝑢𝑡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rgbClr val="008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solidFill>
                      <a:srgbClr val="008000"/>
                    </a:solidFill>
                  </a:rPr>
                  <a:t>No problems with linear dependence</a:t>
                </a:r>
              </a:p>
              <a:p>
                <a:endParaRPr lang="en-US" dirty="0">
                  <a:solidFill>
                    <a:srgbClr val="008000"/>
                  </a:solidFill>
                </a:endParaRPr>
              </a:p>
              <a:p>
                <a:r>
                  <a:rPr lang="en-US" dirty="0" smtClean="0">
                    <a:solidFill>
                      <a:srgbClr val="008000"/>
                    </a:solidFill>
                  </a:rPr>
                  <a:t>No </a:t>
                </a:r>
                <a:r>
                  <a:rPr lang="en-US" dirty="0" err="1" smtClean="0">
                    <a:solidFill>
                      <a:srgbClr val="008000"/>
                    </a:solidFill>
                  </a:rPr>
                  <a:t>Pulay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 forces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207" y="1505873"/>
                <a:ext cx="4469109" cy="4524315"/>
              </a:xfrm>
              <a:prstGeom prst="rect">
                <a:avLst/>
              </a:prstGeom>
              <a:blipFill>
                <a:blip r:embed="rId2"/>
                <a:stretch>
                  <a:fillRect l="-1228" t="-674" r="-273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7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4627" y="954496"/>
                <a:ext cx="1801262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7" y="954496"/>
                <a:ext cx="1801262" cy="534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7106" y="751551"/>
                <a:ext cx="512896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106" y="751551"/>
                <a:ext cx="5128968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027573" y="2987918"/>
            <a:ext cx="1018743" cy="9236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7186" y="2423191"/>
            <a:ext cx="1011515" cy="22287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98925" y="4797721"/>
                <a:ext cx="948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𝒎𝒐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25" y="4797721"/>
                <a:ext cx="9481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8904" y="4778494"/>
                <a:ext cx="10074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𝒃𝒂𝒔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04" y="4778494"/>
                <a:ext cx="100745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75916" y="2414912"/>
            <a:ext cx="2093432" cy="222874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3497" y="2414912"/>
            <a:ext cx="2093432" cy="222874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28138" y="2414912"/>
            <a:ext cx="1011515" cy="22287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92043" y="323689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=</a:t>
            </a:r>
            <a:endParaRPr lang="en-US" sz="4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208" y="64122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Schrodinger equation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88248" y="3125591"/>
                <a:ext cx="7040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40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8" y="3125591"/>
                <a:ext cx="70403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40734" y="3125939"/>
                <a:ext cx="5918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40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734" y="3125939"/>
                <a:ext cx="59182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225801" y="3095787"/>
                <a:ext cx="63671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801" y="3095787"/>
                <a:ext cx="63671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22752" y="3095787"/>
                <a:ext cx="6222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52" y="3095787"/>
                <a:ext cx="622286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23212" y="3175339"/>
                <a:ext cx="6222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212" y="3175339"/>
                <a:ext cx="622286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>
            <a:off x="2508464" y="1123950"/>
            <a:ext cx="434761" cy="317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04764" y="1805240"/>
            <a:ext cx="20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6896" y="5798488"/>
            <a:ext cx="2569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000FF"/>
                </a:solidFill>
              </a:rPr>
              <a:t>Diabatic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/>
              <a:t>Hamiltonian</a:t>
            </a:r>
          </a:p>
          <a:p>
            <a:pPr algn="ctr"/>
            <a:r>
              <a:rPr lang="en-US" sz="2000" b="1" dirty="0" smtClean="0"/>
              <a:t>(non-interacting basis)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934630" y="5838315"/>
            <a:ext cx="2569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Adiabatic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/>
              <a:t>Hamiltonian</a:t>
            </a:r>
          </a:p>
          <a:p>
            <a:pPr algn="ctr"/>
            <a:r>
              <a:rPr lang="en-US" sz="2000" b="1" dirty="0" smtClean="0"/>
              <a:t>(interacting basis)</a:t>
            </a:r>
            <a:endParaRPr lang="en-US" sz="2000" b="1" dirty="0"/>
          </a:p>
        </p:txBody>
      </p:sp>
      <p:cxnSp>
        <p:nvCxnSpPr>
          <p:cNvPr id="35" name="Straight Arrow Connector 34"/>
          <p:cNvCxnSpPr>
            <a:stCxn id="32" idx="0"/>
          </p:cNvCxnSpPr>
          <p:nvPr/>
        </p:nvCxnSpPr>
        <p:spPr>
          <a:xfrm flipH="1" flipV="1">
            <a:off x="1492287" y="4305300"/>
            <a:ext cx="639609" cy="1493188"/>
          </a:xfrm>
          <a:prstGeom prst="straightConnector1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32563" y="3833478"/>
            <a:ext cx="2274145" cy="1965010"/>
          </a:xfrm>
          <a:prstGeom prst="straightConnector1">
            <a:avLst/>
          </a:prstGeom>
          <a:ln w="1270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3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4" grpId="0"/>
      <p:bldP spid="15" grpId="0"/>
      <p:bldP spid="19" grpId="0" animBg="1"/>
      <p:bldP spid="20" grpId="0" animBg="1"/>
      <p:bldP spid="21" grpId="0" animBg="1"/>
      <p:bldP spid="22" grpId="0"/>
      <p:bldP spid="24" grpId="0"/>
      <p:bldP spid="25" grpId="0"/>
      <p:bldP spid="26" grpId="0"/>
      <p:bldP spid="27" grpId="0"/>
      <p:bldP spid="28" grpId="0"/>
      <p:bldP spid="30" grpId="0" animBg="1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D59B-5D97-407E-B360-CD0F0333589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0647" y="99042"/>
            <a:ext cx="4249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Hierarchy of wavefunctions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8542" y="977132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AO or PW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)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42" y="977132"/>
                <a:ext cx="1595309" cy="369332"/>
              </a:xfrm>
              <a:prstGeom prst="rect">
                <a:avLst/>
              </a:prstGeom>
              <a:blipFill>
                <a:blip r:embed="rId2"/>
                <a:stretch>
                  <a:fillRect l="-3448" t="-8197" r="-22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631612" y="987101"/>
            <a:ext cx="2883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Primitive mathematical basis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2159324" y="1653116"/>
            <a:ext cx="333747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45841" y="2240366"/>
                <a:ext cx="2643351" cy="114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0000FF"/>
                    </a:solidFill>
                  </a:rPr>
                  <a:t>MO or Crystal orbitals: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41" y="2240366"/>
                <a:ext cx="2643351" cy="1146852"/>
              </a:xfrm>
              <a:prstGeom prst="rect">
                <a:avLst/>
              </a:prstGeom>
              <a:blipFill>
                <a:blip r:embed="rId3"/>
                <a:stretch>
                  <a:fillRect l="-2079" t="-3191" r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645819" y="2556255"/>
            <a:ext cx="2917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Solution to the mean-filed SE</a:t>
            </a:r>
          </a:p>
          <a:p>
            <a:pPr algn="ctr"/>
            <a:r>
              <a:rPr lang="en-US" dirty="0" smtClean="0"/>
              <a:t> (1-electron functions)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200644" y="3560549"/>
            <a:ext cx="333747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0395" y="4011963"/>
                <a:ext cx="3654249" cy="889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</a:rPr>
                  <a:t>Slater determinants: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5" y="4011963"/>
                <a:ext cx="3654249" cy="889154"/>
              </a:xfrm>
              <a:prstGeom prst="rect">
                <a:avLst/>
              </a:prstGeom>
              <a:blipFill>
                <a:blip r:embed="rId4"/>
                <a:stretch>
                  <a:fillRect t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17707" y="4187032"/>
            <a:ext cx="3045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Account for anti-symmetry</a:t>
            </a:r>
          </a:p>
          <a:p>
            <a:pPr algn="ctr"/>
            <a:r>
              <a:rPr lang="en-US" dirty="0" smtClean="0"/>
              <a:t>(exchange/fermionic statistics)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2200647" y="4984789"/>
            <a:ext cx="333747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88530" y="5605622"/>
                <a:ext cx="460908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rgbClr val="008000"/>
                    </a:solidFill>
                  </a:rPr>
                  <a:t>Configuration interaction (CI),</a:t>
                </a:r>
              </a:p>
              <a:p>
                <a:pPr algn="ctr"/>
                <a:r>
                  <a:rPr lang="en-US" sz="2800" b="1" dirty="0" smtClean="0">
                    <a:solidFill>
                      <a:srgbClr val="008000"/>
                    </a:solidFill>
                  </a:rPr>
                  <a:t>SAC-CI, MR-CI: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𝚿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sz="2800" b="1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𝚽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30" y="5605622"/>
                <a:ext cx="4609082" cy="954107"/>
              </a:xfrm>
              <a:prstGeom prst="rect">
                <a:avLst/>
              </a:prstGeom>
              <a:blipFill>
                <a:blip r:embed="rId5"/>
                <a:stretch>
                  <a:fillRect l="-2249" t="-6410" r="-2116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900343" y="5605622"/>
            <a:ext cx="2408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Account for correlation,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roper spin symmetry</a:t>
            </a:r>
          </a:p>
        </p:txBody>
      </p:sp>
    </p:spTree>
    <p:extLst>
      <p:ext uri="{BB962C8B-B14F-4D97-AF65-F5344CB8AC3E}">
        <p14:creationId xmlns:p14="http://schemas.microsoft.com/office/powerpoint/2010/main" val="12995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634</Words>
  <Application>Microsoft Office PowerPoint</Application>
  <PresentationFormat>On-screen Show (4:3)</PresentationFormat>
  <Paragraphs>237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182</cp:revision>
  <dcterms:created xsi:type="dcterms:W3CDTF">2017-11-11T14:18:08Z</dcterms:created>
  <dcterms:modified xsi:type="dcterms:W3CDTF">2018-07-06T04:48:02Z</dcterms:modified>
</cp:coreProperties>
</file>